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7"/>
  </p:notesMasterIdLst>
  <p:sldIdLst>
    <p:sldId id="256" r:id="rId5"/>
    <p:sldId id="257" r:id="rId6"/>
    <p:sldId id="262" r:id="rId7"/>
    <p:sldId id="263" r:id="rId8"/>
    <p:sldId id="264" r:id="rId9"/>
    <p:sldId id="265" r:id="rId10"/>
    <p:sldId id="266" r:id="rId11"/>
    <p:sldId id="258" r:id="rId12"/>
    <p:sldId id="260" r:id="rId13"/>
    <p:sldId id="268" r:id="rId14"/>
    <p:sldId id="269" r:id="rId15"/>
    <p:sldId id="261"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82"/>
    <p:restoredTop sz="94382"/>
  </p:normalViewPr>
  <p:slideViewPr>
    <p:cSldViewPr snapToGrid="0" snapToObjects="1">
      <p:cViewPr varScale="1">
        <p:scale>
          <a:sx n="76" d="100"/>
          <a:sy n="76"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11" name="Titel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Titeltext</a:t>
            </a:r>
          </a:p>
        </p:txBody>
      </p:sp>
      <p:sp>
        <p:nvSpPr>
          <p:cNvPr id="12" name="Textebene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Textebene 1</a:t>
            </a:r>
          </a:p>
          <a:p>
            <a:pPr lvl="1"/>
            <a:r>
              <a:t>Textebene 2</a:t>
            </a:r>
          </a:p>
          <a:p>
            <a:pPr lvl="2"/>
            <a:r>
              <a:t>Textebene 3</a:t>
            </a:r>
          </a:p>
          <a:p>
            <a:pPr lvl="3"/>
            <a:r>
              <a:t>Textebene 4</a:t>
            </a:r>
          </a:p>
          <a:p>
            <a:pPr lvl="4"/>
            <a:r>
              <a:t>Textebene 5</a:t>
            </a:r>
          </a:p>
        </p:txBody>
      </p:sp>
      <p:sp>
        <p:nvSpPr>
          <p:cNvPr id="13"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el und Inhalt">
    <p:spTree>
      <p:nvGrpSpPr>
        <p:cNvPr id="1" name=""/>
        <p:cNvGrpSpPr/>
        <p:nvPr/>
      </p:nvGrpSpPr>
      <p:grpSpPr>
        <a:xfrm>
          <a:off x="0" y="0"/>
          <a:ext cx="0" cy="0"/>
          <a:chOff x="0" y="0"/>
          <a:chExt cx="0" cy="0"/>
        </a:xfrm>
      </p:grpSpPr>
      <p:sp>
        <p:nvSpPr>
          <p:cNvPr id="20" name="Titeltext"/>
          <p:cNvSpPr txBox="1">
            <a:spLocks noGrp="1"/>
          </p:cNvSpPr>
          <p:nvPr>
            <p:ph type="title"/>
          </p:nvPr>
        </p:nvSpPr>
        <p:spPr>
          <a:prstGeom prst="rect">
            <a:avLst/>
          </a:prstGeom>
        </p:spPr>
        <p:txBody>
          <a:bodyPr/>
          <a:lstStyle/>
          <a:p>
            <a:r>
              <a:t>Titeltext</a:t>
            </a:r>
          </a:p>
        </p:txBody>
      </p:sp>
      <p:sp>
        <p:nvSpPr>
          <p:cNvPr id="21"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22"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Abschnitts-&#10;überschrift">
    <p:spTree>
      <p:nvGrpSpPr>
        <p:cNvPr id="1" name=""/>
        <p:cNvGrpSpPr/>
        <p:nvPr/>
      </p:nvGrpSpPr>
      <p:grpSpPr>
        <a:xfrm>
          <a:off x="0" y="0"/>
          <a:ext cx="0" cy="0"/>
          <a:chOff x="0" y="0"/>
          <a:chExt cx="0" cy="0"/>
        </a:xfrm>
      </p:grpSpPr>
      <p:sp>
        <p:nvSpPr>
          <p:cNvPr id="29" name="Titeltext"/>
          <p:cNvSpPr txBox="1">
            <a:spLocks noGrp="1"/>
          </p:cNvSpPr>
          <p:nvPr>
            <p:ph type="title"/>
          </p:nvPr>
        </p:nvSpPr>
        <p:spPr>
          <a:xfrm>
            <a:off x="831850" y="1709738"/>
            <a:ext cx="10515600" cy="2852737"/>
          </a:xfrm>
          <a:prstGeom prst="rect">
            <a:avLst/>
          </a:prstGeom>
        </p:spPr>
        <p:txBody>
          <a:bodyPr anchor="b"/>
          <a:lstStyle>
            <a:lvl1pPr>
              <a:defRPr sz="6000"/>
            </a:lvl1pPr>
          </a:lstStyle>
          <a:p>
            <a:r>
              <a:t>Titeltext</a:t>
            </a:r>
          </a:p>
        </p:txBody>
      </p:sp>
      <p:sp>
        <p:nvSpPr>
          <p:cNvPr id="30" name="Textebene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Textebene 1</a:t>
            </a:r>
          </a:p>
          <a:p>
            <a:pPr lvl="1"/>
            <a:r>
              <a:t>Textebene 2</a:t>
            </a:r>
          </a:p>
          <a:p>
            <a:pPr lvl="2"/>
            <a:r>
              <a:t>Textebene 3</a:t>
            </a:r>
          </a:p>
          <a:p>
            <a:pPr lvl="3"/>
            <a:r>
              <a:t>Textebene 4</a:t>
            </a:r>
          </a:p>
          <a:p>
            <a:pPr lvl="4"/>
            <a:r>
              <a:t>Textebene 5</a:t>
            </a:r>
          </a:p>
        </p:txBody>
      </p:sp>
      <p:sp>
        <p:nvSpPr>
          <p:cNvPr id="31"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Zwei Inhalte">
    <p:spTree>
      <p:nvGrpSpPr>
        <p:cNvPr id="1" name=""/>
        <p:cNvGrpSpPr/>
        <p:nvPr/>
      </p:nvGrpSpPr>
      <p:grpSpPr>
        <a:xfrm>
          <a:off x="0" y="0"/>
          <a:ext cx="0" cy="0"/>
          <a:chOff x="0" y="0"/>
          <a:chExt cx="0" cy="0"/>
        </a:xfrm>
      </p:grpSpPr>
      <p:sp>
        <p:nvSpPr>
          <p:cNvPr id="38" name="Titeltext"/>
          <p:cNvSpPr txBox="1">
            <a:spLocks noGrp="1"/>
          </p:cNvSpPr>
          <p:nvPr>
            <p:ph type="title"/>
          </p:nvPr>
        </p:nvSpPr>
        <p:spPr>
          <a:prstGeom prst="rect">
            <a:avLst/>
          </a:prstGeom>
        </p:spPr>
        <p:txBody>
          <a:bodyPr/>
          <a:lstStyle/>
          <a:p>
            <a:r>
              <a:t>Titeltext</a:t>
            </a:r>
          </a:p>
        </p:txBody>
      </p:sp>
      <p:sp>
        <p:nvSpPr>
          <p:cNvPr id="39" name="Textebene 1…"/>
          <p:cNvSpPr txBox="1">
            <a:spLocks noGrp="1"/>
          </p:cNvSpPr>
          <p:nvPr>
            <p:ph type="body" sz="half" idx="1"/>
          </p:nvPr>
        </p:nvSpPr>
        <p:spPr>
          <a:xfrm>
            <a:off x="838200" y="1825625"/>
            <a:ext cx="5181600" cy="4351338"/>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40"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Vergleich">
    <p:spTree>
      <p:nvGrpSpPr>
        <p:cNvPr id="1" name=""/>
        <p:cNvGrpSpPr/>
        <p:nvPr/>
      </p:nvGrpSpPr>
      <p:grpSpPr>
        <a:xfrm>
          <a:off x="0" y="0"/>
          <a:ext cx="0" cy="0"/>
          <a:chOff x="0" y="0"/>
          <a:chExt cx="0" cy="0"/>
        </a:xfrm>
      </p:grpSpPr>
      <p:sp>
        <p:nvSpPr>
          <p:cNvPr id="47" name="Titeltext"/>
          <p:cNvSpPr txBox="1">
            <a:spLocks noGrp="1"/>
          </p:cNvSpPr>
          <p:nvPr>
            <p:ph type="title"/>
          </p:nvPr>
        </p:nvSpPr>
        <p:spPr>
          <a:xfrm>
            <a:off x="839787" y="365125"/>
            <a:ext cx="10515601" cy="1325563"/>
          </a:xfrm>
          <a:prstGeom prst="rect">
            <a:avLst/>
          </a:prstGeom>
        </p:spPr>
        <p:txBody>
          <a:bodyPr/>
          <a:lstStyle/>
          <a:p>
            <a:r>
              <a:t>Titeltext</a:t>
            </a:r>
          </a:p>
        </p:txBody>
      </p:sp>
      <p:sp>
        <p:nvSpPr>
          <p:cNvPr id="48" name="Textebene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Textebene 1</a:t>
            </a:r>
          </a:p>
          <a:p>
            <a:pPr lvl="1"/>
            <a:r>
              <a:t>Textebene 2</a:t>
            </a:r>
          </a:p>
          <a:p>
            <a:pPr lvl="2"/>
            <a:r>
              <a:t>Textebene 3</a:t>
            </a:r>
          </a:p>
          <a:p>
            <a:pPr lvl="3"/>
            <a:r>
              <a:t>Textebene 4</a:t>
            </a:r>
          </a:p>
          <a:p>
            <a:pPr lvl="4"/>
            <a:r>
              <a:t>Textebene 5</a:t>
            </a:r>
          </a:p>
        </p:txBody>
      </p:sp>
      <p:sp>
        <p:nvSpPr>
          <p:cNvPr id="49" name="Textplatzhalt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57" name="Titeltext"/>
          <p:cNvSpPr txBox="1">
            <a:spLocks noGrp="1"/>
          </p:cNvSpPr>
          <p:nvPr>
            <p:ph type="title"/>
          </p:nvPr>
        </p:nvSpPr>
        <p:spPr>
          <a:prstGeom prst="rect">
            <a:avLst/>
          </a:prstGeom>
        </p:spPr>
        <p:txBody>
          <a:bodyPr/>
          <a:lstStyle/>
          <a:p>
            <a:r>
              <a:t>Titeltext</a:t>
            </a:r>
          </a:p>
        </p:txBody>
      </p:sp>
      <p:sp>
        <p:nvSpPr>
          <p:cNvPr id="58"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65"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Inhalt mit Überschrift">
    <p:spTree>
      <p:nvGrpSpPr>
        <p:cNvPr id="1" name=""/>
        <p:cNvGrpSpPr/>
        <p:nvPr/>
      </p:nvGrpSpPr>
      <p:grpSpPr>
        <a:xfrm>
          <a:off x="0" y="0"/>
          <a:ext cx="0" cy="0"/>
          <a:chOff x="0" y="0"/>
          <a:chExt cx="0" cy="0"/>
        </a:xfrm>
      </p:grpSpPr>
      <p:sp>
        <p:nvSpPr>
          <p:cNvPr id="72" name="Titeltext"/>
          <p:cNvSpPr txBox="1">
            <a:spLocks noGrp="1"/>
          </p:cNvSpPr>
          <p:nvPr>
            <p:ph type="title"/>
          </p:nvPr>
        </p:nvSpPr>
        <p:spPr>
          <a:xfrm>
            <a:off x="839787" y="457200"/>
            <a:ext cx="3932239" cy="1600200"/>
          </a:xfrm>
          <a:prstGeom prst="rect">
            <a:avLst/>
          </a:prstGeom>
        </p:spPr>
        <p:txBody>
          <a:bodyPr anchor="b"/>
          <a:lstStyle>
            <a:lvl1pPr>
              <a:defRPr sz="3200"/>
            </a:lvl1pPr>
          </a:lstStyle>
          <a:p>
            <a:r>
              <a:t>Titeltext</a:t>
            </a:r>
          </a:p>
        </p:txBody>
      </p:sp>
      <p:sp>
        <p:nvSpPr>
          <p:cNvPr id="73" name="Textebene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Textebene 1</a:t>
            </a:r>
          </a:p>
          <a:p>
            <a:pPr lvl="1"/>
            <a:r>
              <a:t>Textebene 2</a:t>
            </a:r>
          </a:p>
          <a:p>
            <a:pPr lvl="2"/>
            <a:r>
              <a:t>Textebene 3</a:t>
            </a:r>
          </a:p>
          <a:p>
            <a:pPr lvl="3"/>
            <a:r>
              <a:t>Textebene 4</a:t>
            </a:r>
          </a:p>
          <a:p>
            <a:pPr lvl="4"/>
            <a:r>
              <a:t>Textebene 5</a:t>
            </a:r>
          </a:p>
        </p:txBody>
      </p:sp>
      <p:sp>
        <p:nvSpPr>
          <p:cNvPr id="74" name="Textplatzhalter 3"/>
          <p:cNvSpPr>
            <a:spLocks noGrp="1"/>
          </p:cNvSpPr>
          <p:nvPr>
            <p:ph type="body" sz="quarter" idx="21"/>
          </p:nvPr>
        </p:nvSpPr>
        <p:spPr>
          <a:xfrm>
            <a:off x="839787" y="2057400"/>
            <a:ext cx="3932239" cy="3811588"/>
          </a:xfrm>
          <a:prstGeom prst="rect">
            <a:avLst/>
          </a:prstGeom>
        </p:spPr>
        <p:txBody>
          <a:bodyPr/>
          <a:lstStyle/>
          <a:p>
            <a:pPr marL="0" indent="0">
              <a:buSzTx/>
              <a:buFontTx/>
              <a:buNone/>
              <a:defRPr sz="1600"/>
            </a:pPr>
            <a:endParaRPr/>
          </a:p>
        </p:txBody>
      </p:sp>
      <p:sp>
        <p:nvSpPr>
          <p:cNvPr id="75"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ld mit Überschrift">
    <p:spTree>
      <p:nvGrpSpPr>
        <p:cNvPr id="1" name=""/>
        <p:cNvGrpSpPr/>
        <p:nvPr/>
      </p:nvGrpSpPr>
      <p:grpSpPr>
        <a:xfrm>
          <a:off x="0" y="0"/>
          <a:ext cx="0" cy="0"/>
          <a:chOff x="0" y="0"/>
          <a:chExt cx="0" cy="0"/>
        </a:xfrm>
      </p:grpSpPr>
      <p:sp>
        <p:nvSpPr>
          <p:cNvPr id="82" name="Titeltext"/>
          <p:cNvSpPr txBox="1">
            <a:spLocks noGrp="1"/>
          </p:cNvSpPr>
          <p:nvPr>
            <p:ph type="title"/>
          </p:nvPr>
        </p:nvSpPr>
        <p:spPr>
          <a:xfrm>
            <a:off x="839787" y="457200"/>
            <a:ext cx="3932239" cy="1600200"/>
          </a:xfrm>
          <a:prstGeom prst="rect">
            <a:avLst/>
          </a:prstGeom>
        </p:spPr>
        <p:txBody>
          <a:bodyPr anchor="b"/>
          <a:lstStyle>
            <a:lvl1pPr>
              <a:defRPr sz="3200"/>
            </a:lvl1pPr>
          </a:lstStyle>
          <a:p>
            <a:r>
              <a:t>Titeltext</a:t>
            </a:r>
          </a:p>
        </p:txBody>
      </p:sp>
      <p:sp>
        <p:nvSpPr>
          <p:cNvPr id="83" name="Bildplatzhalt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Textebene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Textebene 1</a:t>
            </a:r>
          </a:p>
          <a:p>
            <a:pPr lvl="1"/>
            <a:r>
              <a:t>Textebene 2</a:t>
            </a:r>
          </a:p>
          <a:p>
            <a:pPr lvl="2"/>
            <a:r>
              <a:t>Textebene 3</a:t>
            </a:r>
          </a:p>
          <a:p>
            <a:pPr lvl="3"/>
            <a:r>
              <a:t>Textebene 4</a:t>
            </a:r>
          </a:p>
          <a:p>
            <a:pPr lvl="4"/>
            <a:r>
              <a:t>Textebene 5</a:t>
            </a:r>
          </a:p>
        </p:txBody>
      </p:sp>
      <p:sp>
        <p:nvSpPr>
          <p:cNvPr id="85"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Titeltext</a:t>
            </a:r>
          </a:p>
        </p:txBody>
      </p:sp>
      <p:sp>
        <p:nvSpPr>
          <p:cNvPr id="3" name="Textebene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Textebene 1</a:t>
            </a:r>
          </a:p>
          <a:p>
            <a:pPr lvl="1"/>
            <a:r>
              <a:t>Textebene 2</a:t>
            </a:r>
          </a:p>
          <a:p>
            <a:pPr lvl="2"/>
            <a:r>
              <a:t>Textebene 3</a:t>
            </a:r>
          </a:p>
          <a:p>
            <a:pPr lvl="3"/>
            <a:r>
              <a:t>Textebene 4</a:t>
            </a:r>
          </a:p>
          <a:p>
            <a:pPr lvl="4"/>
            <a:r>
              <a:t>Textebene 5</a:t>
            </a:r>
          </a:p>
        </p:txBody>
      </p:sp>
      <p:sp>
        <p:nvSpPr>
          <p:cNvPr id="4" name="Foliennummer"/>
          <p:cNvSpPr txBox="1">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s3.us.cloud-object-storage.appdomain.cloud/cf-courses-data/CognitiveClass/DP0701EN/version-2/Metadata.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itel 1"/>
          <p:cNvSpPr txBox="1">
            <a:spLocks noGrp="1"/>
          </p:cNvSpPr>
          <p:nvPr>
            <p:ph type="title"/>
          </p:nvPr>
        </p:nvSpPr>
        <p:spPr>
          <a:xfrm>
            <a:off x="808638" y="386930"/>
            <a:ext cx="9236700" cy="1188950"/>
          </a:xfrm>
          <a:prstGeom prst="rect">
            <a:avLst/>
          </a:prstGeom>
        </p:spPr>
        <p:txBody>
          <a:bodyPr vert="horz" lIns="91440" tIns="45720" rIns="91440" bIns="45720" rtlCol="0" anchor="b">
            <a:normAutofit/>
          </a:bodyPr>
          <a:lstStyle/>
          <a:p>
            <a:pPr>
              <a:spcBef>
                <a:spcPct val="0"/>
              </a:spcBef>
            </a:pPr>
            <a:r>
              <a:rPr lang="en-US" sz="3800" kern="1200">
                <a:solidFill>
                  <a:schemeClr val="tx1"/>
                </a:solidFill>
                <a:latin typeface="+mj-lt"/>
                <a:ea typeface="+mj-ea"/>
                <a:cs typeface="+mj-cs"/>
              </a:rPr>
              <a:t>PREDICTING CAR ACCIDENTS SEVERITY</a:t>
            </a:r>
          </a:p>
        </p:txBody>
      </p:sp>
      <p:grpSp>
        <p:nvGrpSpPr>
          <p:cNvPr id="102" name="Group 10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03" name="Rectangle 10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le 10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nhaltsplatzhalter 2"/>
          <p:cNvSpPr txBox="1">
            <a:spLocks noGrp="1"/>
          </p:cNvSpPr>
          <p:nvPr>
            <p:ph type="body" idx="1"/>
          </p:nvPr>
        </p:nvSpPr>
        <p:spPr>
          <a:xfrm>
            <a:off x="793660" y="2599509"/>
            <a:ext cx="10143668" cy="3435531"/>
          </a:xfrm>
          <a:prstGeom prst="rect">
            <a:avLst/>
          </a:prstGeom>
        </p:spPr>
        <p:txBody>
          <a:bodyPr vert="horz" lIns="91440" tIns="45720" rIns="91440" bIns="45720" rtlCol="0" anchor="ctr">
            <a:normAutofit/>
          </a:bodyPr>
          <a:lstStyle/>
          <a:p>
            <a:pPr>
              <a:buFont typeface="Arial" panose="020B0604020202020204" pitchFamily="34" charset="0"/>
              <a:buChar char="•"/>
            </a:pPr>
            <a:r>
              <a:rPr lang="en-US" sz="2200" kern="1200" dirty="0">
                <a:solidFill>
                  <a:schemeClr val="tx1"/>
                </a:solidFill>
              </a:rPr>
              <a:t>The city of Seattle has been gathering information about accidents and their severities. It has by now a dataset with these accidents and some features associated to the accidents. These features may be used to identify correlation or causation depending on the features in the dataset, which we are going to investigate in this report. </a:t>
            </a:r>
          </a:p>
          <a:p>
            <a:pPr>
              <a:buFont typeface="Arial" panose="020B0604020202020204" pitchFamily="34" charset="0"/>
              <a:buChar char="•"/>
            </a:pPr>
            <a:endParaRPr lang="en-US" sz="2200" kern="1200" dirty="0">
              <a:solidFill>
                <a:schemeClr val="tx1"/>
              </a:solidFill>
            </a:endParaRPr>
          </a:p>
          <a:p>
            <a:pPr>
              <a:buFont typeface="Arial" panose="020B0604020202020204" pitchFamily="34" charset="0"/>
              <a:buChar char="•"/>
            </a:pPr>
            <a:r>
              <a:rPr lang="en-US" sz="2200" kern="1200" dirty="0">
                <a:solidFill>
                  <a:schemeClr val="tx1"/>
                </a:solidFill>
              </a:rPr>
              <a:t>The worst outcome of an accident is casualties. Even if there are no casualties, normally when an accident occurs the people involved in it have to wait for the police to clarify the facts before being able to remove the cars. This process causes delays in the traffic.</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A66BF-922C-4046-9BAE-475CAF13EEF0}"/>
              </a:ext>
            </a:extLst>
          </p:cNvPr>
          <p:cNvSpPr>
            <a:spLocks noGrp="1"/>
          </p:cNvSpPr>
          <p:nvPr>
            <p:ph type="title"/>
          </p:nvPr>
        </p:nvSpPr>
        <p:spPr>
          <a:xfrm>
            <a:off x="793662" y="386930"/>
            <a:ext cx="10066122" cy="1298448"/>
          </a:xfrm>
        </p:spPr>
        <p:txBody>
          <a:bodyPr vert="horz" lIns="91440" tIns="45720" rIns="91440" bIns="45720" rtlCol="0" anchor="b">
            <a:normAutofit/>
          </a:bodyPr>
          <a:lstStyle/>
          <a:p>
            <a:pPr>
              <a:spcBef>
                <a:spcPct val="0"/>
              </a:spcBef>
            </a:pPr>
            <a:r>
              <a:rPr lang="en-US" sz="4800" kern="1200" dirty="0">
                <a:solidFill>
                  <a:schemeClr val="tx1"/>
                </a:solidFill>
                <a:latin typeface="+mj-lt"/>
                <a:ea typeface="+mj-ea"/>
                <a:cs typeface="+mj-cs"/>
              </a:rPr>
              <a:t>MODEL: prediction</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0E8C3C5-3146-474C-8542-5FA52802E58E}"/>
              </a:ext>
            </a:extLst>
          </p:cNvPr>
          <p:cNvSpPr>
            <a:spLocks noGrp="1"/>
          </p:cNvSpPr>
          <p:nvPr>
            <p:ph type="body" idx="1"/>
          </p:nvPr>
        </p:nvSpPr>
        <p:spPr>
          <a:xfrm>
            <a:off x="808638" y="2495378"/>
            <a:ext cx="8116423" cy="737005"/>
          </a:xfrm>
        </p:spPr>
        <p:txBody>
          <a:bodyPr vert="horz" lIns="91440" tIns="45720" rIns="91440" bIns="45720" rtlCol="0" anchor="ctr">
            <a:normAutofit fontScale="92500" lnSpcReduction="10000"/>
          </a:bodyPr>
          <a:lstStyle/>
          <a:p>
            <a:r>
              <a:rPr lang="en-US" dirty="0"/>
              <a:t>For training the model I found that the optimal value of k is 4. Giving a good accuracy in the results.</a:t>
            </a:r>
          </a:p>
        </p:txBody>
      </p:sp>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Graphical user interface, text, application, email&#10;&#10;Description automatically generated">
            <a:extLst>
              <a:ext uri="{FF2B5EF4-FFF2-40B4-BE49-F238E27FC236}">
                <a16:creationId xmlns:a16="http://schemas.microsoft.com/office/drawing/2014/main" id="{7F0E8933-F029-6341-BBF4-6B70AF3553F0}"/>
              </a:ext>
            </a:extLst>
          </p:cNvPr>
          <p:cNvPicPr/>
          <p:nvPr/>
        </p:nvPicPr>
        <p:blipFill>
          <a:blip r:embed="rId2"/>
          <a:stretch>
            <a:fillRect/>
          </a:stretch>
        </p:blipFill>
        <p:spPr>
          <a:xfrm>
            <a:off x="2690863" y="3401508"/>
            <a:ext cx="6271719" cy="2806910"/>
          </a:xfrm>
          <a:prstGeom prst="rect">
            <a:avLst/>
          </a:prstGeom>
        </p:spPr>
      </p:pic>
    </p:spTree>
    <p:extLst>
      <p:ext uri="{BB962C8B-B14F-4D97-AF65-F5344CB8AC3E}">
        <p14:creationId xmlns:p14="http://schemas.microsoft.com/office/powerpoint/2010/main" val="276459109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A66BF-922C-4046-9BAE-475CAF13EEF0}"/>
              </a:ext>
            </a:extLst>
          </p:cNvPr>
          <p:cNvSpPr>
            <a:spLocks noGrp="1"/>
          </p:cNvSpPr>
          <p:nvPr>
            <p:ph type="title"/>
          </p:nvPr>
        </p:nvSpPr>
        <p:spPr>
          <a:xfrm>
            <a:off x="793662" y="386930"/>
            <a:ext cx="10066122" cy="1298448"/>
          </a:xfrm>
        </p:spPr>
        <p:txBody>
          <a:bodyPr vert="horz" lIns="91440" tIns="45720" rIns="91440" bIns="45720" rtlCol="0" anchor="b">
            <a:normAutofit/>
          </a:bodyPr>
          <a:lstStyle/>
          <a:p>
            <a:pPr>
              <a:spcBef>
                <a:spcPct val="0"/>
              </a:spcBef>
            </a:pPr>
            <a:r>
              <a:rPr lang="en-US" sz="4800" kern="1200" dirty="0">
                <a:solidFill>
                  <a:schemeClr val="tx1"/>
                </a:solidFill>
                <a:latin typeface="+mj-lt"/>
                <a:ea typeface="+mj-ea"/>
                <a:cs typeface="+mj-cs"/>
              </a:rPr>
              <a:t>MODEL: evaluation</a:t>
            </a:r>
          </a:p>
        </p:txBody>
      </p:sp>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0E8C3C5-3146-474C-8542-5FA52802E58E}"/>
              </a:ext>
            </a:extLst>
          </p:cNvPr>
          <p:cNvSpPr>
            <a:spLocks noGrp="1"/>
          </p:cNvSpPr>
          <p:nvPr>
            <p:ph type="body" idx="1"/>
          </p:nvPr>
        </p:nvSpPr>
        <p:spPr>
          <a:xfrm>
            <a:off x="793661" y="2599509"/>
            <a:ext cx="4530898" cy="3639450"/>
          </a:xfrm>
        </p:spPr>
        <p:txBody>
          <a:bodyPr vert="horz" lIns="91440" tIns="45720" rIns="91440" bIns="45720" rtlCol="0" anchor="ctr">
            <a:normAutofit fontScale="92500" lnSpcReduction="20000"/>
          </a:bodyPr>
          <a:lstStyle/>
          <a:p>
            <a:pPr algn="just"/>
            <a:r>
              <a:rPr lang="en-US" dirty="0"/>
              <a:t>To analyze the data set I used the K- Nearest neighbor method. By reducing the prediction to 3 features I reached an accuracy of the model of around 70%. This information would surely help all the stakeholders interested in the prediction. As mentioned before, 20% of the data set information was used to test the model.</a:t>
            </a:r>
          </a:p>
        </p:txBody>
      </p:sp>
      <p:pic>
        <p:nvPicPr>
          <p:cNvPr id="12" name="Picture 11" descr="Graphical user interface, text, application, email&#10;&#10;Description automatically generated">
            <a:extLst>
              <a:ext uri="{FF2B5EF4-FFF2-40B4-BE49-F238E27FC236}">
                <a16:creationId xmlns:a16="http://schemas.microsoft.com/office/drawing/2014/main" id="{7F0E8933-F029-6341-BBF4-6B70AF3553F0}"/>
              </a:ext>
            </a:extLst>
          </p:cNvPr>
          <p:cNvPicPr/>
          <p:nvPr/>
        </p:nvPicPr>
        <p:blipFill rotWithShape="1">
          <a:blip r:embed="rId2"/>
          <a:srcRect r="44535"/>
          <a:stretch/>
        </p:blipFill>
        <p:spPr>
          <a:xfrm>
            <a:off x="5911532" y="2484255"/>
            <a:ext cx="5150277" cy="3714244"/>
          </a:xfrm>
          <a:prstGeom prst="rect">
            <a:avLst/>
          </a:prstGeom>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959029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A66BF-922C-4046-9BAE-475CAF13EEF0}"/>
              </a:ext>
            </a:extLst>
          </p:cNvPr>
          <p:cNvSpPr>
            <a:spLocks noGrp="1"/>
          </p:cNvSpPr>
          <p:nvPr>
            <p:ph type="title"/>
          </p:nvPr>
        </p:nvSpPr>
        <p:spPr>
          <a:xfrm>
            <a:off x="808638" y="386930"/>
            <a:ext cx="9236700" cy="1188950"/>
          </a:xfrm>
        </p:spPr>
        <p:txBody>
          <a:bodyPr vert="horz" lIns="91440" tIns="45720" rIns="91440" bIns="45720" rtlCol="0" anchor="b">
            <a:normAutofit/>
          </a:bodyPr>
          <a:lstStyle/>
          <a:p>
            <a:pPr>
              <a:spcBef>
                <a:spcPct val="0"/>
              </a:spcBef>
            </a:pPr>
            <a:r>
              <a:rPr lang="en-US" sz="5400" kern="1200" dirty="0">
                <a:solidFill>
                  <a:schemeClr val="tx1"/>
                </a:solidFill>
                <a:latin typeface="+mj-lt"/>
                <a:ea typeface="+mj-ea"/>
                <a:cs typeface="+mj-cs"/>
              </a:rPr>
              <a:t>DEPLOYMENT</a:t>
            </a:r>
          </a:p>
        </p:txBody>
      </p:sp>
      <p:grpSp>
        <p:nvGrpSpPr>
          <p:cNvPr id="32" name="Group 3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3" name="Rectangle 3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0E8C3C5-3146-474C-8542-5FA52802E58E}"/>
              </a:ext>
            </a:extLst>
          </p:cNvPr>
          <p:cNvSpPr>
            <a:spLocks noGrp="1"/>
          </p:cNvSpPr>
          <p:nvPr>
            <p:ph type="body" idx="1"/>
          </p:nvPr>
        </p:nvSpPr>
        <p:spPr>
          <a:xfrm>
            <a:off x="793660" y="2599509"/>
            <a:ext cx="10143668" cy="3435531"/>
          </a:xfrm>
        </p:spPr>
        <p:txBody>
          <a:bodyPr vert="horz" lIns="91440" tIns="45720" rIns="91440" bIns="45720" rtlCol="0" anchor="ctr">
            <a:normAutofit/>
          </a:bodyPr>
          <a:lstStyle/>
          <a:p>
            <a:pPr algn="just"/>
            <a:r>
              <a:rPr lang="en-US" dirty="0"/>
              <a:t>Having the information about the severity and the location of collisions depending on few parameters may help the communities to deploy in advance emergency services that would help solve fast the situation</a:t>
            </a:r>
          </a:p>
          <a:p>
            <a:pPr algn="just"/>
            <a:r>
              <a:rPr lang="en-US" dirty="0"/>
              <a:t>For navigation systems and in the future autonomous cars may be deployed to add potential unknown conditions that affect the risk of suffering a collision</a:t>
            </a:r>
            <a:endParaRPr lang="en-US" sz="2400" kern="1200" dirty="0">
              <a:solidFill>
                <a:schemeClr val="tx1"/>
              </a:solidFill>
            </a:endParaRPr>
          </a:p>
        </p:txBody>
      </p:sp>
    </p:spTree>
    <p:extLst>
      <p:ext uri="{BB962C8B-B14F-4D97-AF65-F5344CB8AC3E}">
        <p14:creationId xmlns:p14="http://schemas.microsoft.com/office/powerpoint/2010/main" val="28882036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D25A6-A445-3846-B858-BBA5D9B800F8}"/>
              </a:ext>
            </a:extLst>
          </p:cNvPr>
          <p:cNvSpPr>
            <a:spLocks noGrp="1"/>
          </p:cNvSpPr>
          <p:nvPr>
            <p:ph type="title"/>
          </p:nvPr>
        </p:nvSpPr>
        <p:spPr>
          <a:xfrm>
            <a:off x="808638" y="386930"/>
            <a:ext cx="9236700" cy="1188950"/>
          </a:xfrm>
        </p:spPr>
        <p:txBody>
          <a:bodyPr vert="horz" lIns="91440" tIns="45720" rIns="91440" bIns="45720" rtlCol="0" anchor="b">
            <a:normAutofit/>
          </a:bodyPr>
          <a:lstStyle/>
          <a:p>
            <a:pPr>
              <a:spcBef>
                <a:spcPct val="0"/>
              </a:spcBef>
            </a:pPr>
            <a:r>
              <a:rPr lang="en-US" sz="3800" kern="1200">
                <a:solidFill>
                  <a:schemeClr val="tx1"/>
                </a:solidFill>
                <a:latin typeface="+mj-lt"/>
                <a:ea typeface="+mj-ea"/>
                <a:cs typeface="+mj-cs"/>
              </a:rPr>
              <a:t>PREDICTING CAR ACCIDENTS SEVERITY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8463B3E-8E5F-3B4A-ACF1-9E85ADA03180}"/>
              </a:ext>
            </a:extLst>
          </p:cNvPr>
          <p:cNvSpPr>
            <a:spLocks noGrp="1"/>
          </p:cNvSpPr>
          <p:nvPr>
            <p:ph type="body" idx="1"/>
          </p:nvPr>
        </p:nvSpPr>
        <p:spPr>
          <a:xfrm>
            <a:off x="793660" y="2599509"/>
            <a:ext cx="10143668" cy="3435531"/>
          </a:xfrm>
        </p:spPr>
        <p:txBody>
          <a:bodyPr vert="horz" lIns="91440" tIns="45720" rIns="91440" bIns="45720" rtlCol="0" anchor="ctr">
            <a:normAutofit/>
          </a:bodyPr>
          <a:lstStyle/>
          <a:p>
            <a:pPr marL="0" indent="0">
              <a:buNone/>
            </a:pPr>
            <a:r>
              <a:rPr lang="en-US" sz="2400" kern="1200" dirty="0">
                <a:solidFill>
                  <a:schemeClr val="tx1"/>
                </a:solidFill>
              </a:rPr>
              <a:t>Interest </a:t>
            </a:r>
          </a:p>
          <a:p>
            <a:pPr marL="0">
              <a:buFont typeface="Arial" panose="020B0604020202020204" pitchFamily="34" charset="0"/>
              <a:buChar char="•"/>
            </a:pPr>
            <a:endParaRPr lang="en-US" sz="2400" kern="1200" dirty="0">
              <a:solidFill>
                <a:schemeClr val="tx1"/>
              </a:solidFill>
            </a:endParaRPr>
          </a:p>
          <a:p>
            <a:pPr>
              <a:buFont typeface="Arial" panose="020B0604020202020204" pitchFamily="34" charset="0"/>
              <a:buChar char="•"/>
            </a:pPr>
            <a:r>
              <a:rPr lang="en-US" sz="2400" kern="1200" dirty="0">
                <a:solidFill>
                  <a:schemeClr val="tx1"/>
                </a:solidFill>
              </a:rPr>
              <a:t>All people using a car are subject of traffic delays</a:t>
            </a:r>
          </a:p>
          <a:p>
            <a:pPr>
              <a:buFont typeface="Arial" panose="020B0604020202020204" pitchFamily="34" charset="0"/>
              <a:buChar char="•"/>
            </a:pPr>
            <a:r>
              <a:rPr lang="en-US" sz="2400" kern="1200" dirty="0">
                <a:solidFill>
                  <a:schemeClr val="tx1"/>
                </a:solidFill>
              </a:rPr>
              <a:t>Companies developing autonomous cars can benefit from the outcomes of this study since it would help the to identify high risk situation or areas. </a:t>
            </a:r>
          </a:p>
          <a:p>
            <a:pPr>
              <a:buFont typeface="Arial" panose="020B0604020202020204" pitchFamily="34" charset="0"/>
              <a:buChar char="•"/>
            </a:pPr>
            <a:r>
              <a:rPr lang="en-US" sz="2400" kern="1200" dirty="0">
                <a:solidFill>
                  <a:schemeClr val="tx1"/>
                </a:solidFill>
              </a:rPr>
              <a:t>This information about risk would be very valuable for insurance companies.</a:t>
            </a:r>
          </a:p>
          <a:p>
            <a:pPr>
              <a:buFont typeface="Arial" panose="020B0604020202020204" pitchFamily="34" charset="0"/>
              <a:buChar char="•"/>
            </a:pPr>
            <a:r>
              <a:rPr lang="en-US" sz="2400" kern="1200" dirty="0">
                <a:solidFill>
                  <a:schemeClr val="tx1"/>
                </a:solidFill>
              </a:rPr>
              <a:t>Useful for the city of Seattle to deploy emergency services or traffic infrastructure.</a:t>
            </a:r>
          </a:p>
          <a:p>
            <a:pPr marL="0">
              <a:buFont typeface="Arial" panose="020B0604020202020204" pitchFamily="34" charset="0"/>
              <a:buChar char="•"/>
            </a:pPr>
            <a:endParaRPr lang="en-US" sz="2400" kern="1200" dirty="0">
              <a:solidFill>
                <a:schemeClr val="tx1"/>
              </a:solidFill>
            </a:endParaRPr>
          </a:p>
        </p:txBody>
      </p:sp>
    </p:spTree>
    <p:extLst>
      <p:ext uri="{BB962C8B-B14F-4D97-AF65-F5344CB8AC3E}">
        <p14:creationId xmlns:p14="http://schemas.microsoft.com/office/powerpoint/2010/main" val="10624612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A66BF-922C-4046-9BAE-475CAF13EEF0}"/>
              </a:ext>
            </a:extLst>
          </p:cNvPr>
          <p:cNvSpPr>
            <a:spLocks noGrp="1"/>
          </p:cNvSpPr>
          <p:nvPr>
            <p:ph type="title"/>
          </p:nvPr>
        </p:nvSpPr>
        <p:spPr>
          <a:xfrm>
            <a:off x="793662" y="386930"/>
            <a:ext cx="10066122" cy="1298448"/>
          </a:xfrm>
        </p:spPr>
        <p:txBody>
          <a:bodyPr vert="horz" lIns="91440" tIns="45720" rIns="91440" bIns="45720" rtlCol="0" anchor="b">
            <a:normAutofit/>
          </a:bodyPr>
          <a:lstStyle/>
          <a:p>
            <a:pPr>
              <a:spcBef>
                <a:spcPct val="0"/>
              </a:spcBef>
            </a:pPr>
            <a:r>
              <a:rPr lang="en-US" sz="4800" kern="1200" dirty="0">
                <a:solidFill>
                  <a:schemeClr val="tx1"/>
                </a:solidFill>
                <a:latin typeface="+mj-lt"/>
                <a:ea typeface="+mj-ea"/>
                <a:cs typeface="+mj-cs"/>
              </a:rPr>
              <a:t>DATA</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0E8C3C5-3146-474C-8542-5FA52802E58E}"/>
              </a:ext>
            </a:extLst>
          </p:cNvPr>
          <p:cNvSpPr>
            <a:spLocks noGrp="1"/>
          </p:cNvSpPr>
          <p:nvPr>
            <p:ph type="body" idx="1"/>
          </p:nvPr>
        </p:nvSpPr>
        <p:spPr>
          <a:xfrm>
            <a:off x="793662" y="2484255"/>
            <a:ext cx="4530898" cy="3639450"/>
          </a:xfrm>
        </p:spPr>
        <p:txBody>
          <a:bodyPr vert="horz" lIns="91440" tIns="45720" rIns="91440" bIns="45720" rtlCol="0" anchor="ctr">
            <a:normAutofit fontScale="77500" lnSpcReduction="20000"/>
          </a:bodyPr>
          <a:lstStyle/>
          <a:p>
            <a:pPr>
              <a:buFont typeface="Arial" panose="020B0604020202020204" pitchFamily="34" charset="0"/>
              <a:buChar char="•"/>
            </a:pPr>
            <a:r>
              <a:rPr lang="en-US" dirty="0"/>
              <a:t>Before starting any analysis of the data, the first step is to check the veracity of the data. In this case I am using the link provided in </a:t>
            </a:r>
            <a:r>
              <a:rPr lang="en-US" dirty="0" err="1"/>
              <a:t>Cousera</a:t>
            </a:r>
            <a:r>
              <a:rPr lang="en-US" dirty="0"/>
              <a:t> which contain the following dataset</a:t>
            </a:r>
            <a:endParaRPr lang="en-US" sz="2000" kern="1200" dirty="0">
              <a:solidFill>
                <a:schemeClr val="tx1"/>
              </a:solidFill>
            </a:endParaRPr>
          </a:p>
          <a:p>
            <a:r>
              <a:rPr lang="en-US" dirty="0"/>
              <a:t>The data set includes a description of all the attributes in the data set. Link to the description of the data set: </a:t>
            </a:r>
            <a:r>
              <a:rPr lang="en-US" u="sng" dirty="0">
                <a:hlinkClick r:id="rId2"/>
              </a:rPr>
              <a:t>https://s3.us.cloud-object-storage.appdomain.cloud/cf-courses-data/CognitiveClass/DP0701EN/version-2/Metadata.pdf</a:t>
            </a:r>
            <a:endParaRPr lang="en-US" dirty="0"/>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FAFC718-A6B4-CB4A-85F6-8880D0FC157D}"/>
              </a:ext>
            </a:extLst>
          </p:cNvPr>
          <p:cNvPicPr>
            <a:picLocks noChangeAspect="1"/>
          </p:cNvPicPr>
          <p:nvPr/>
        </p:nvPicPr>
        <p:blipFill>
          <a:blip r:embed="rId3"/>
          <a:stretch>
            <a:fillRect/>
          </a:stretch>
        </p:blipFill>
        <p:spPr>
          <a:xfrm>
            <a:off x="5324560" y="2667000"/>
            <a:ext cx="5943600" cy="3009900"/>
          </a:xfrm>
          <a:prstGeom prst="rect">
            <a:avLst/>
          </a:prstGeom>
        </p:spPr>
      </p:pic>
    </p:spTree>
    <p:extLst>
      <p:ext uri="{BB962C8B-B14F-4D97-AF65-F5344CB8AC3E}">
        <p14:creationId xmlns:p14="http://schemas.microsoft.com/office/powerpoint/2010/main" val="56780222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A66BF-922C-4046-9BAE-475CAF13EEF0}"/>
              </a:ext>
            </a:extLst>
          </p:cNvPr>
          <p:cNvSpPr>
            <a:spLocks noGrp="1"/>
          </p:cNvSpPr>
          <p:nvPr>
            <p:ph type="title"/>
          </p:nvPr>
        </p:nvSpPr>
        <p:spPr>
          <a:xfrm>
            <a:off x="793662" y="386930"/>
            <a:ext cx="10066122" cy="1298448"/>
          </a:xfrm>
        </p:spPr>
        <p:txBody>
          <a:bodyPr vert="horz" lIns="91440" tIns="45720" rIns="91440" bIns="45720" rtlCol="0" anchor="b">
            <a:normAutofit/>
          </a:bodyPr>
          <a:lstStyle/>
          <a:p>
            <a:pPr>
              <a:spcBef>
                <a:spcPct val="0"/>
              </a:spcBef>
            </a:pPr>
            <a:r>
              <a:rPr lang="en-US" sz="4800" kern="1200" dirty="0">
                <a:solidFill>
                  <a:schemeClr val="tx1"/>
                </a:solidFill>
                <a:latin typeface="+mj-lt"/>
                <a:ea typeface="+mj-ea"/>
                <a:cs typeface="+mj-cs"/>
              </a:rPr>
              <a:t>DATA</a:t>
            </a:r>
          </a:p>
        </p:txBody>
      </p:sp>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0E8C3C5-3146-474C-8542-5FA52802E58E}"/>
              </a:ext>
            </a:extLst>
          </p:cNvPr>
          <p:cNvSpPr>
            <a:spLocks noGrp="1"/>
          </p:cNvSpPr>
          <p:nvPr>
            <p:ph type="body" idx="1"/>
          </p:nvPr>
        </p:nvSpPr>
        <p:spPr>
          <a:xfrm>
            <a:off x="808638" y="2389218"/>
            <a:ext cx="10589701" cy="576989"/>
          </a:xfrm>
        </p:spPr>
        <p:txBody>
          <a:bodyPr vert="horz" lIns="91440" tIns="45720" rIns="91440" bIns="45720" rtlCol="0" anchor="ctr">
            <a:normAutofit fontScale="77500" lnSpcReduction="20000"/>
          </a:bodyPr>
          <a:lstStyle/>
          <a:p>
            <a:pPr>
              <a:buFont typeface="Arial" panose="020B0604020202020204" pitchFamily="34" charset="0"/>
              <a:buChar char="•"/>
            </a:pPr>
            <a:r>
              <a:rPr lang="en-US" dirty="0"/>
              <a:t>An initial look at the data set is always important. To check the shape and format used in the attributes</a:t>
            </a:r>
            <a:endParaRPr lang="en-US" sz="2000" kern="1200" dirty="0">
              <a:solidFill>
                <a:schemeClr val="tx1"/>
              </a:solidFill>
            </a:endParaRPr>
          </a:p>
        </p:txBody>
      </p:sp>
      <p:sp>
        <p:nvSpPr>
          <p:cNvPr id="30" name="Rectangle 2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picture containing table&#10;&#10;Description automatically generated">
            <a:extLst>
              <a:ext uri="{FF2B5EF4-FFF2-40B4-BE49-F238E27FC236}">
                <a16:creationId xmlns:a16="http://schemas.microsoft.com/office/drawing/2014/main" id="{AED0540A-69D5-E94D-B9CC-017ED9FDD03E}"/>
              </a:ext>
            </a:extLst>
          </p:cNvPr>
          <p:cNvPicPr/>
          <p:nvPr/>
        </p:nvPicPr>
        <p:blipFill>
          <a:blip r:embed="rId2"/>
          <a:stretch>
            <a:fillRect/>
          </a:stretch>
        </p:blipFill>
        <p:spPr>
          <a:xfrm>
            <a:off x="2087285" y="2978691"/>
            <a:ext cx="8017427" cy="3294231"/>
          </a:xfrm>
          <a:prstGeom prst="rect">
            <a:avLst/>
          </a:prstGeom>
        </p:spPr>
      </p:pic>
    </p:spTree>
    <p:extLst>
      <p:ext uri="{BB962C8B-B14F-4D97-AF65-F5344CB8AC3E}">
        <p14:creationId xmlns:p14="http://schemas.microsoft.com/office/powerpoint/2010/main" val="358051884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A66BF-922C-4046-9BAE-475CAF13EEF0}"/>
              </a:ext>
            </a:extLst>
          </p:cNvPr>
          <p:cNvSpPr>
            <a:spLocks noGrp="1"/>
          </p:cNvSpPr>
          <p:nvPr>
            <p:ph type="title"/>
          </p:nvPr>
        </p:nvSpPr>
        <p:spPr>
          <a:xfrm>
            <a:off x="793662" y="386930"/>
            <a:ext cx="10066122" cy="1298448"/>
          </a:xfrm>
        </p:spPr>
        <p:txBody>
          <a:bodyPr vert="horz" lIns="91440" tIns="45720" rIns="91440" bIns="45720" rtlCol="0" anchor="b">
            <a:normAutofit/>
          </a:bodyPr>
          <a:lstStyle/>
          <a:p>
            <a:pPr>
              <a:spcBef>
                <a:spcPct val="0"/>
              </a:spcBef>
            </a:pPr>
            <a:r>
              <a:rPr lang="en-US" sz="4800" kern="1200" dirty="0">
                <a:solidFill>
                  <a:schemeClr val="tx1"/>
                </a:solidFill>
                <a:latin typeface="+mj-lt"/>
                <a:ea typeface="+mj-ea"/>
                <a:cs typeface="+mj-cs"/>
              </a:rPr>
              <a:t>DATA – initial visualization</a:t>
            </a:r>
          </a:p>
        </p:txBody>
      </p:sp>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0E8C3C5-3146-474C-8542-5FA52802E58E}"/>
              </a:ext>
            </a:extLst>
          </p:cNvPr>
          <p:cNvSpPr>
            <a:spLocks noGrp="1"/>
          </p:cNvSpPr>
          <p:nvPr>
            <p:ph type="body" idx="1"/>
          </p:nvPr>
        </p:nvSpPr>
        <p:spPr>
          <a:xfrm>
            <a:off x="793661" y="2599509"/>
            <a:ext cx="4530898" cy="3639450"/>
          </a:xfrm>
        </p:spPr>
        <p:txBody>
          <a:bodyPr vert="horz" lIns="91440" tIns="45720" rIns="91440" bIns="45720" rtlCol="0" anchor="ctr">
            <a:normAutofit fontScale="92500" lnSpcReduction="10000"/>
          </a:bodyPr>
          <a:lstStyle/>
          <a:p>
            <a:r>
              <a:rPr lang="en-US" dirty="0"/>
              <a:t>In the first place may be useful to identify where are these collisions actually happening. With the use the library </a:t>
            </a:r>
            <a:r>
              <a:rPr lang="en-US" i="1" dirty="0"/>
              <a:t>folium</a:t>
            </a:r>
            <a:r>
              <a:rPr lang="en-US" dirty="0"/>
              <a:t> I displayed the collisions in the city of Seattle. As expected, these collisions happen mostly in the city center. This information will help us to draw some conclusions at the end of the report.</a:t>
            </a:r>
          </a:p>
        </p:txBody>
      </p:sp>
      <p:sp>
        <p:nvSpPr>
          <p:cNvPr id="26" name="Rectangle 2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Map&#10;&#10;Description automatically generated">
            <a:extLst>
              <a:ext uri="{FF2B5EF4-FFF2-40B4-BE49-F238E27FC236}">
                <a16:creationId xmlns:a16="http://schemas.microsoft.com/office/drawing/2014/main" id="{61C50A22-CC26-7540-A0D1-32F8639FA083}"/>
              </a:ext>
            </a:extLst>
          </p:cNvPr>
          <p:cNvPicPr/>
          <p:nvPr/>
        </p:nvPicPr>
        <p:blipFill rotWithShape="1">
          <a:blip r:embed="rId2"/>
          <a:srcRect l="24832" r="13274" b="1"/>
          <a:stretch/>
        </p:blipFill>
        <p:spPr>
          <a:xfrm>
            <a:off x="6622009" y="2599509"/>
            <a:ext cx="4237775" cy="3459139"/>
          </a:xfrm>
          <a:prstGeom prst="rect">
            <a:avLst/>
          </a:prstGeom>
        </p:spPr>
      </p:pic>
    </p:spTree>
    <p:extLst>
      <p:ext uri="{BB962C8B-B14F-4D97-AF65-F5344CB8AC3E}">
        <p14:creationId xmlns:p14="http://schemas.microsoft.com/office/powerpoint/2010/main" val="117874547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A66BF-922C-4046-9BAE-475CAF13EEF0}"/>
              </a:ext>
            </a:extLst>
          </p:cNvPr>
          <p:cNvSpPr>
            <a:spLocks noGrp="1"/>
          </p:cNvSpPr>
          <p:nvPr>
            <p:ph type="title"/>
          </p:nvPr>
        </p:nvSpPr>
        <p:spPr>
          <a:xfrm>
            <a:off x="793662" y="386930"/>
            <a:ext cx="10066122" cy="1298448"/>
          </a:xfrm>
        </p:spPr>
        <p:txBody>
          <a:bodyPr vert="horz" lIns="91440" tIns="45720" rIns="91440" bIns="45720" rtlCol="0" anchor="b">
            <a:normAutofit/>
          </a:bodyPr>
          <a:lstStyle/>
          <a:p>
            <a:pPr>
              <a:spcBef>
                <a:spcPct val="0"/>
              </a:spcBef>
            </a:pPr>
            <a:r>
              <a:rPr lang="en-US" sz="4800" kern="1200" dirty="0">
                <a:solidFill>
                  <a:schemeClr val="tx1"/>
                </a:solidFill>
                <a:latin typeface="+mj-lt"/>
                <a:ea typeface="+mj-ea"/>
                <a:cs typeface="+mj-cs"/>
              </a:rPr>
              <a:t>DATA – initial visualization</a:t>
            </a:r>
          </a:p>
        </p:txBody>
      </p:sp>
      <p:sp>
        <p:nvSpPr>
          <p:cNvPr id="18"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0E8C3C5-3146-474C-8542-5FA52802E58E}"/>
              </a:ext>
            </a:extLst>
          </p:cNvPr>
          <p:cNvSpPr>
            <a:spLocks noGrp="1"/>
          </p:cNvSpPr>
          <p:nvPr>
            <p:ph type="body" idx="1"/>
          </p:nvPr>
        </p:nvSpPr>
        <p:spPr>
          <a:xfrm>
            <a:off x="793661" y="2599509"/>
            <a:ext cx="4097715" cy="3639450"/>
          </a:xfrm>
        </p:spPr>
        <p:txBody>
          <a:bodyPr vert="horz" lIns="91440" tIns="45720" rIns="91440" bIns="45720" rtlCol="0" anchor="ctr">
            <a:normAutofit fontScale="77500" lnSpcReduction="20000"/>
          </a:bodyPr>
          <a:lstStyle/>
          <a:p>
            <a:pPr algn="just"/>
            <a:r>
              <a:rPr lang="en-US" dirty="0"/>
              <a:t>In the map I displayed a representative number of incidents (500). In the data set there is some more detailed information about the location of these collisions. From the data we can see that only collisions type 1 and 2 are registered (1 = “property damage” and 2 = “injury”) and that most of the collisions do not occur in intersections but in address type Block.</a:t>
            </a:r>
          </a:p>
        </p:txBody>
      </p:sp>
      <p:sp>
        <p:nvSpPr>
          <p:cNvPr id="22" name="Rectangle 2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Graphical user interface, text, application, email&#10;&#10;Description automatically generated">
            <a:extLst>
              <a:ext uri="{FF2B5EF4-FFF2-40B4-BE49-F238E27FC236}">
                <a16:creationId xmlns:a16="http://schemas.microsoft.com/office/drawing/2014/main" id="{19CC93A2-3D2A-E54F-9724-65A14D22E45E}"/>
              </a:ext>
            </a:extLst>
          </p:cNvPr>
          <p:cNvPicPr/>
          <p:nvPr/>
        </p:nvPicPr>
        <p:blipFill>
          <a:blip r:embed="rId2"/>
          <a:stretch>
            <a:fillRect/>
          </a:stretch>
        </p:blipFill>
        <p:spPr>
          <a:xfrm>
            <a:off x="5388294" y="2389218"/>
            <a:ext cx="6470618" cy="2972136"/>
          </a:xfrm>
          <a:prstGeom prst="rect">
            <a:avLst/>
          </a:prstGeom>
        </p:spPr>
      </p:pic>
    </p:spTree>
    <p:extLst>
      <p:ext uri="{BB962C8B-B14F-4D97-AF65-F5344CB8AC3E}">
        <p14:creationId xmlns:p14="http://schemas.microsoft.com/office/powerpoint/2010/main" val="169100167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A66BF-922C-4046-9BAE-475CAF13EEF0}"/>
              </a:ext>
            </a:extLst>
          </p:cNvPr>
          <p:cNvSpPr>
            <a:spLocks noGrp="1"/>
          </p:cNvSpPr>
          <p:nvPr>
            <p:ph type="title"/>
          </p:nvPr>
        </p:nvSpPr>
        <p:spPr>
          <a:xfrm>
            <a:off x="793662" y="386930"/>
            <a:ext cx="10066122" cy="1298448"/>
          </a:xfrm>
        </p:spPr>
        <p:txBody>
          <a:bodyPr vert="horz" lIns="91440" tIns="45720" rIns="91440" bIns="45720" rtlCol="0" anchor="b">
            <a:normAutofit/>
          </a:bodyPr>
          <a:lstStyle/>
          <a:p>
            <a:pPr>
              <a:spcBef>
                <a:spcPct val="0"/>
              </a:spcBef>
            </a:pPr>
            <a:r>
              <a:rPr lang="en-US" sz="4800" kern="1200" dirty="0">
                <a:solidFill>
                  <a:schemeClr val="tx1"/>
                </a:solidFill>
                <a:latin typeface="+mj-lt"/>
                <a:ea typeface="+mj-ea"/>
                <a:cs typeface="+mj-cs"/>
              </a:rPr>
              <a:t>DATA – initial visualization</a:t>
            </a:r>
          </a:p>
        </p:txBody>
      </p:sp>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0E8C3C5-3146-474C-8542-5FA52802E58E}"/>
              </a:ext>
            </a:extLst>
          </p:cNvPr>
          <p:cNvSpPr>
            <a:spLocks noGrp="1"/>
          </p:cNvSpPr>
          <p:nvPr>
            <p:ph type="body" idx="1"/>
          </p:nvPr>
        </p:nvSpPr>
        <p:spPr>
          <a:xfrm>
            <a:off x="793661" y="2191260"/>
            <a:ext cx="10589701" cy="870853"/>
          </a:xfrm>
        </p:spPr>
        <p:txBody>
          <a:bodyPr vert="horz" lIns="91440" tIns="45720" rIns="91440" bIns="45720" rtlCol="0" anchor="ctr">
            <a:normAutofit fontScale="55000" lnSpcReduction="20000"/>
          </a:bodyPr>
          <a:lstStyle/>
          <a:p>
            <a:r>
              <a:rPr lang="en-US" dirty="0"/>
              <a:t>From the initial visualization another important finding is the fact the number of incidents has being decreasing in the last years. There a particular decrease in 2020 probably due to COVID that has force many people to work from home. Being Seattle a city home of Microsoft and Amazon, it is probable that a lot of the jobs related with these two companies can be done from home.</a:t>
            </a:r>
          </a:p>
        </p:txBody>
      </p:sp>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a:extLst>
              <a:ext uri="{FF2B5EF4-FFF2-40B4-BE49-F238E27FC236}">
                <a16:creationId xmlns:a16="http://schemas.microsoft.com/office/drawing/2014/main" id="{EEDEAFD6-E06B-4D44-AA09-2B5015879652}"/>
              </a:ext>
            </a:extLst>
          </p:cNvPr>
          <p:cNvSpPr>
            <a:spLocks noChangeArrowheads="1"/>
          </p:cNvSpPr>
          <p:nvPr/>
        </p:nvSpPr>
        <p:spPr bwMode="auto">
          <a:xfrm>
            <a:off x="2147776" y="2604912"/>
            <a:ext cx="13915022" cy="48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1" name="Picture 59" descr="Chart, line chart&#10;&#10;Description automatically generated">
            <a:extLst>
              <a:ext uri="{FF2B5EF4-FFF2-40B4-BE49-F238E27FC236}">
                <a16:creationId xmlns:a16="http://schemas.microsoft.com/office/drawing/2014/main" id="{8E7B5DEC-EA1E-B94A-96F2-243270E2A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775" y="3062113"/>
            <a:ext cx="6783573" cy="342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0400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A66BF-922C-4046-9BAE-475CAF13EEF0}"/>
              </a:ext>
            </a:extLst>
          </p:cNvPr>
          <p:cNvSpPr>
            <a:spLocks noGrp="1"/>
          </p:cNvSpPr>
          <p:nvPr>
            <p:ph type="title"/>
          </p:nvPr>
        </p:nvSpPr>
        <p:spPr>
          <a:xfrm>
            <a:off x="793662" y="386930"/>
            <a:ext cx="10066122" cy="1298448"/>
          </a:xfrm>
        </p:spPr>
        <p:txBody>
          <a:bodyPr vert="horz" lIns="91440" tIns="45720" rIns="91440" bIns="45720" rtlCol="0" anchor="b">
            <a:normAutofit/>
          </a:bodyPr>
          <a:lstStyle/>
          <a:p>
            <a:pPr>
              <a:spcBef>
                <a:spcPct val="0"/>
              </a:spcBef>
            </a:pPr>
            <a:r>
              <a:rPr lang="en-US" kern="1200">
                <a:solidFill>
                  <a:schemeClr val="tx1"/>
                </a:solidFill>
                <a:latin typeface="+mj-lt"/>
                <a:ea typeface="+mj-ea"/>
                <a:cs typeface="+mj-cs"/>
              </a:rPr>
              <a:t>DATA ACQUISITION AND CLEANING</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0E8C3C5-3146-474C-8542-5FA52802E58E}"/>
              </a:ext>
            </a:extLst>
          </p:cNvPr>
          <p:cNvSpPr>
            <a:spLocks noGrp="1"/>
          </p:cNvSpPr>
          <p:nvPr>
            <p:ph type="body" idx="1"/>
          </p:nvPr>
        </p:nvSpPr>
        <p:spPr>
          <a:xfrm>
            <a:off x="174282" y="2599509"/>
            <a:ext cx="5150277" cy="3639450"/>
          </a:xfrm>
        </p:spPr>
        <p:txBody>
          <a:bodyPr vert="horz" lIns="91440" tIns="45720" rIns="91440" bIns="45720" rtlCol="0" anchor="ctr">
            <a:normAutofit/>
          </a:bodyPr>
          <a:lstStyle/>
          <a:p>
            <a:pPr algn="just">
              <a:buFont typeface="Arial" panose="020B0604020202020204" pitchFamily="34" charset="0"/>
              <a:buChar char="•"/>
            </a:pPr>
            <a:r>
              <a:rPr lang="en-US" sz="2000" kern="1200" dirty="0">
                <a:solidFill>
                  <a:schemeClr val="tx1"/>
                </a:solidFill>
              </a:rPr>
              <a:t>Before starting with any kind of predictions it is important to know the dataset and the format of the information contained in it. Some important features that are going to be used are described in text.</a:t>
            </a:r>
          </a:p>
          <a:p>
            <a:pPr algn="just">
              <a:buFont typeface="Arial" panose="020B0604020202020204" pitchFamily="34" charset="0"/>
              <a:buChar char="•"/>
            </a:pPr>
            <a:endParaRPr lang="en-US" sz="2000" kern="1200" dirty="0">
              <a:solidFill>
                <a:schemeClr val="tx1"/>
              </a:solidFill>
            </a:endParaRPr>
          </a:p>
          <a:p>
            <a:pPr algn="just">
              <a:buFont typeface="Arial" panose="020B0604020202020204" pitchFamily="34" charset="0"/>
              <a:buChar char="•"/>
            </a:pPr>
            <a:r>
              <a:rPr lang="en-US" sz="2000" kern="1200" dirty="0">
                <a:solidFill>
                  <a:schemeClr val="tx1"/>
                </a:solidFill>
              </a:rPr>
              <a:t>The prediction of the severity of the accident was reduced to three features WEATHER, ROADCOND and LIGHTCOND</a:t>
            </a:r>
          </a:p>
        </p:txBody>
      </p:sp>
      <p:pic>
        <p:nvPicPr>
          <p:cNvPr id="4" name="Picture 3" descr="Table&#10;&#10;Description automatically generated">
            <a:extLst>
              <a:ext uri="{FF2B5EF4-FFF2-40B4-BE49-F238E27FC236}">
                <a16:creationId xmlns:a16="http://schemas.microsoft.com/office/drawing/2014/main" id="{60705919-C8AA-4A4B-AB64-8EFD51D9AF96}"/>
              </a:ext>
            </a:extLst>
          </p:cNvPr>
          <p:cNvPicPr/>
          <p:nvPr/>
        </p:nvPicPr>
        <p:blipFill rotWithShape="1">
          <a:blip r:embed="rId2"/>
          <a:srcRect l="795" r="-3845" b="1"/>
          <a:stretch/>
        </p:blipFill>
        <p:spPr>
          <a:xfrm>
            <a:off x="5794300" y="2389218"/>
            <a:ext cx="5633115"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6302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A66BF-922C-4046-9BAE-475CAF13EEF0}"/>
              </a:ext>
            </a:extLst>
          </p:cNvPr>
          <p:cNvSpPr>
            <a:spLocks noGrp="1"/>
          </p:cNvSpPr>
          <p:nvPr>
            <p:ph type="title"/>
          </p:nvPr>
        </p:nvSpPr>
        <p:spPr>
          <a:xfrm>
            <a:off x="793662" y="386930"/>
            <a:ext cx="10066122" cy="1298448"/>
          </a:xfrm>
        </p:spPr>
        <p:txBody>
          <a:bodyPr vert="horz" lIns="91440" tIns="45720" rIns="91440" bIns="45720" rtlCol="0" anchor="b">
            <a:normAutofit/>
          </a:bodyPr>
          <a:lstStyle/>
          <a:p>
            <a:pPr>
              <a:spcBef>
                <a:spcPct val="0"/>
              </a:spcBef>
            </a:pPr>
            <a:r>
              <a:rPr lang="en-US" kern="1200" dirty="0">
                <a:solidFill>
                  <a:schemeClr val="tx1"/>
                </a:solidFill>
                <a:latin typeface="+mj-lt"/>
                <a:ea typeface="+mj-ea"/>
                <a:cs typeface="+mj-cs"/>
              </a:rPr>
              <a:t>MODEL: training and test set</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0E8C3C5-3146-474C-8542-5FA52802E58E}"/>
              </a:ext>
            </a:extLst>
          </p:cNvPr>
          <p:cNvSpPr>
            <a:spLocks noGrp="1"/>
          </p:cNvSpPr>
          <p:nvPr>
            <p:ph type="body" idx="1"/>
          </p:nvPr>
        </p:nvSpPr>
        <p:spPr>
          <a:xfrm>
            <a:off x="737407" y="2439059"/>
            <a:ext cx="10450602" cy="823187"/>
          </a:xfrm>
        </p:spPr>
        <p:txBody>
          <a:bodyPr vert="horz" lIns="91440" tIns="45720" rIns="91440" bIns="45720" rtlCol="0" anchor="ctr">
            <a:normAutofit fontScale="85000" lnSpcReduction="10000"/>
          </a:bodyPr>
          <a:lstStyle/>
          <a:p>
            <a:r>
              <a:rPr lang="en-US" dirty="0"/>
              <a:t>After normalizing the data the next step is to define training and test data. I have taken 80% of the data set for training and the rest for testing the model:</a:t>
            </a:r>
          </a:p>
          <a:p>
            <a:pPr>
              <a:buFont typeface="Arial" panose="020B0604020202020204" pitchFamily="34" charset="0"/>
              <a:buChar char="•"/>
            </a:pPr>
            <a:endParaRPr lang="en-US" sz="2000" kern="1200" dirty="0">
              <a:solidFill>
                <a:schemeClr val="tx1"/>
              </a:solidFill>
            </a:endParaRP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10;&#10;Description automatically generated">
            <a:extLst>
              <a:ext uri="{FF2B5EF4-FFF2-40B4-BE49-F238E27FC236}">
                <a16:creationId xmlns:a16="http://schemas.microsoft.com/office/drawing/2014/main" id="{B5D106E5-7746-2547-A9E6-8FBE7E6A39BC}"/>
              </a:ext>
            </a:extLst>
          </p:cNvPr>
          <p:cNvPicPr/>
          <p:nvPr/>
        </p:nvPicPr>
        <p:blipFill>
          <a:blip r:embed="rId2"/>
          <a:stretch>
            <a:fillRect/>
          </a:stretch>
        </p:blipFill>
        <p:spPr>
          <a:xfrm>
            <a:off x="1438658" y="3498226"/>
            <a:ext cx="8506046" cy="2459348"/>
          </a:xfrm>
          <a:prstGeom prst="rect">
            <a:avLst/>
          </a:prstGeom>
        </p:spPr>
      </p:pic>
    </p:spTree>
    <p:extLst>
      <p:ext uri="{BB962C8B-B14F-4D97-AF65-F5344CB8AC3E}">
        <p14:creationId xmlns:p14="http://schemas.microsoft.com/office/powerpoint/2010/main" val="2019995257"/>
      </p:ext>
    </p:extLst>
  </p:cSld>
  <p:clrMapOvr>
    <a:masterClrMapping/>
  </p:clrMapOvr>
  <p:transition spd="med"/>
</p:sld>
</file>

<file path=ppt/theme/theme1.xml><?xml version="1.0" encoding="utf-8"?>
<a:theme xmlns:a="http://schemas.openxmlformats.org/drawingml/2006/main" name="Office">
  <a:themeElements>
    <a:clrScheme name="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Helvetica"/>
        <a:ea typeface="Helvetica"/>
        <a:cs typeface="Helvetica"/>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Helvetica"/>
        <a:ea typeface="Helvetica"/>
        <a:cs typeface="Helvetica"/>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75211E9EDDE2A469B0A18717C6A0F92" ma:contentTypeVersion="2" ma:contentTypeDescription="Ein neues Dokument erstellen." ma:contentTypeScope="" ma:versionID="6cde0325815c3ff3bff3a9cc82aeb7f3">
  <xsd:schema xmlns:xsd="http://www.w3.org/2001/XMLSchema" xmlns:xs="http://www.w3.org/2001/XMLSchema" xmlns:p="http://schemas.microsoft.com/office/2006/metadata/properties" xmlns:ns2="fa3a7649-8f61-4053-88bc-65daf631a5ce" targetNamespace="http://schemas.microsoft.com/office/2006/metadata/properties" ma:root="true" ma:fieldsID="4104544357b1a2697d6868590ffd1a32" ns2:_="">
    <xsd:import namespace="fa3a7649-8f61-4053-88bc-65daf631a5c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3a7649-8f61-4053-88bc-65daf631a5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C5F1-42C2-483B-BC71-A70C32994358}">
  <ds:schemaRefs>
    <ds:schemaRef ds:uri="http://purl.org/dc/elements/1.1/"/>
    <ds:schemaRef ds:uri="http://purl.org/dc/dcmitype/"/>
    <ds:schemaRef ds:uri="http://schemas.microsoft.com/office/2006/metadata/properties"/>
    <ds:schemaRef ds:uri="http://purl.org/dc/terms/"/>
    <ds:schemaRef ds:uri="fa3a7649-8f61-4053-88bc-65daf631a5c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DCD29A2-C039-4EF9-8969-6C1FA0B61130}">
  <ds:schemaRefs>
    <ds:schemaRef ds:uri="http://schemas.microsoft.com/sharepoint/v3/contenttype/forms"/>
  </ds:schemaRefs>
</ds:datastoreItem>
</file>

<file path=customXml/itemProps3.xml><?xml version="1.0" encoding="utf-8"?>
<ds:datastoreItem xmlns:ds="http://schemas.openxmlformats.org/officeDocument/2006/customXml" ds:itemID="{E9FAAA83-9EF3-418F-9B89-174DDD64EE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3a7649-8f61-4053-88bc-65daf631a5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TotalTime>
  <Words>755</Words>
  <Application>Microsoft Macintosh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Helvetica</vt:lpstr>
      <vt:lpstr>Office</vt:lpstr>
      <vt:lpstr>PREDICTING CAR ACCIDENTS SEVERITY</vt:lpstr>
      <vt:lpstr>PREDICTING CAR ACCIDENTS SEVERITY</vt:lpstr>
      <vt:lpstr>DATA</vt:lpstr>
      <vt:lpstr>DATA</vt:lpstr>
      <vt:lpstr>DATA – initial visualization</vt:lpstr>
      <vt:lpstr>DATA – initial visualization</vt:lpstr>
      <vt:lpstr>DATA – initial visualization</vt:lpstr>
      <vt:lpstr>DATA ACQUISITION AND CLEANING</vt:lpstr>
      <vt:lpstr>MODEL: training and test set</vt:lpstr>
      <vt:lpstr>MODEL: prediction</vt:lpstr>
      <vt:lpstr>MODEL: evaluation</vt:lpstr>
      <vt:lpstr>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ACCIDENTS SEVERITY</dc:title>
  <dc:creator>Bertel, David</dc:creator>
  <cp:lastModifiedBy>Bertel, David</cp:lastModifiedBy>
  <cp:revision>1</cp:revision>
  <dcterms:created xsi:type="dcterms:W3CDTF">2020-11-02T13:08:37Z</dcterms:created>
  <dcterms:modified xsi:type="dcterms:W3CDTF">2020-11-02T13:16:22Z</dcterms:modified>
</cp:coreProperties>
</file>