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6" r:id="rId5"/>
    <p:sldId id="257" r:id="rId6"/>
    <p:sldId id="258" r:id="rId7"/>
    <p:sldId id="260" r:id="rId8"/>
    <p:sldId id="261"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11" name="Titel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Titeltext</a:t>
            </a:r>
          </a:p>
        </p:txBody>
      </p:sp>
      <p:sp>
        <p:nvSpPr>
          <p:cNvPr id="12" name="Textebene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und Inhalt">
    <p:spTree>
      <p:nvGrpSpPr>
        <p:cNvPr id="1" name=""/>
        <p:cNvGrpSpPr/>
        <p:nvPr/>
      </p:nvGrpSpPr>
      <p:grpSpPr>
        <a:xfrm>
          <a:off x="0" y="0"/>
          <a:ext cx="0" cy="0"/>
          <a:chOff x="0" y="0"/>
          <a:chExt cx="0" cy="0"/>
        </a:xfrm>
      </p:grpSpPr>
      <p:sp>
        <p:nvSpPr>
          <p:cNvPr id="20" name="Titeltext"/>
          <p:cNvSpPr txBox="1">
            <a:spLocks noGrp="1"/>
          </p:cNvSpPr>
          <p:nvPr>
            <p:ph type="title"/>
          </p:nvPr>
        </p:nvSpPr>
        <p:spPr>
          <a:prstGeom prst="rect">
            <a:avLst/>
          </a:prstGeom>
        </p:spPr>
        <p:txBody>
          <a:bodyPr/>
          <a:lstStyle/>
          <a:p>
            <a:r>
              <a:t>Titeltext</a:t>
            </a:r>
          </a:p>
        </p:txBody>
      </p:sp>
      <p:sp>
        <p:nvSpPr>
          <p:cNvPr id="21"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22"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bschnitts-&#10;überschrift">
    <p:spTree>
      <p:nvGrpSpPr>
        <p:cNvPr id="1" name=""/>
        <p:cNvGrpSpPr/>
        <p:nvPr/>
      </p:nvGrpSpPr>
      <p:grpSpPr>
        <a:xfrm>
          <a:off x="0" y="0"/>
          <a:ext cx="0" cy="0"/>
          <a:chOff x="0" y="0"/>
          <a:chExt cx="0" cy="0"/>
        </a:xfrm>
      </p:grpSpPr>
      <p:sp>
        <p:nvSpPr>
          <p:cNvPr id="29" name="Titeltext"/>
          <p:cNvSpPr txBox="1">
            <a:spLocks noGrp="1"/>
          </p:cNvSpPr>
          <p:nvPr>
            <p:ph type="title"/>
          </p:nvPr>
        </p:nvSpPr>
        <p:spPr>
          <a:xfrm>
            <a:off x="831850" y="1709738"/>
            <a:ext cx="10515600" cy="2852737"/>
          </a:xfrm>
          <a:prstGeom prst="rect">
            <a:avLst/>
          </a:prstGeom>
        </p:spPr>
        <p:txBody>
          <a:bodyPr anchor="b"/>
          <a:lstStyle>
            <a:lvl1pPr>
              <a:defRPr sz="6000"/>
            </a:lvl1pPr>
          </a:lstStyle>
          <a:p>
            <a:r>
              <a:t>Titeltext</a:t>
            </a:r>
          </a:p>
        </p:txBody>
      </p:sp>
      <p:sp>
        <p:nvSpPr>
          <p:cNvPr id="30" name="Textebene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Textebene 1</a:t>
            </a:r>
          </a:p>
          <a:p>
            <a:pPr lvl="1"/>
            <a:r>
              <a:t>Textebene 2</a:t>
            </a:r>
          </a:p>
          <a:p>
            <a:pPr lvl="2"/>
            <a:r>
              <a:t>Textebene 3</a:t>
            </a:r>
          </a:p>
          <a:p>
            <a:pPr lvl="3"/>
            <a:r>
              <a:t>Textebene 4</a:t>
            </a:r>
          </a:p>
          <a:p>
            <a:pPr lvl="4"/>
            <a:r>
              <a:t>Textebene 5</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Zwei Inhalte">
    <p:spTree>
      <p:nvGrpSpPr>
        <p:cNvPr id="1" name=""/>
        <p:cNvGrpSpPr/>
        <p:nvPr/>
      </p:nvGrpSpPr>
      <p:grpSpPr>
        <a:xfrm>
          <a:off x="0" y="0"/>
          <a:ext cx="0" cy="0"/>
          <a:chOff x="0" y="0"/>
          <a:chExt cx="0" cy="0"/>
        </a:xfrm>
      </p:grpSpPr>
      <p:sp>
        <p:nvSpPr>
          <p:cNvPr id="38" name="Titeltext"/>
          <p:cNvSpPr txBox="1">
            <a:spLocks noGrp="1"/>
          </p:cNvSpPr>
          <p:nvPr>
            <p:ph type="title"/>
          </p:nvPr>
        </p:nvSpPr>
        <p:spPr>
          <a:prstGeom prst="rect">
            <a:avLst/>
          </a:prstGeom>
        </p:spPr>
        <p:txBody>
          <a:bodyPr/>
          <a:lstStyle/>
          <a:p>
            <a:r>
              <a:t>Titeltext</a:t>
            </a:r>
          </a:p>
        </p:txBody>
      </p:sp>
      <p:sp>
        <p:nvSpPr>
          <p:cNvPr id="39" name="Textebene 1…"/>
          <p:cNvSpPr txBox="1">
            <a:spLocks noGrp="1"/>
          </p:cNvSpPr>
          <p:nvPr>
            <p:ph type="body" sz="half" idx="1"/>
          </p:nvPr>
        </p:nvSpPr>
        <p:spPr>
          <a:xfrm>
            <a:off x="838200" y="1825625"/>
            <a:ext cx="5181600" cy="4351338"/>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40"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ergleich">
    <p:spTree>
      <p:nvGrpSpPr>
        <p:cNvPr id="1" name=""/>
        <p:cNvGrpSpPr/>
        <p:nvPr/>
      </p:nvGrpSpPr>
      <p:grpSpPr>
        <a:xfrm>
          <a:off x="0" y="0"/>
          <a:ext cx="0" cy="0"/>
          <a:chOff x="0" y="0"/>
          <a:chExt cx="0" cy="0"/>
        </a:xfrm>
      </p:grpSpPr>
      <p:sp>
        <p:nvSpPr>
          <p:cNvPr id="47" name="Titeltext"/>
          <p:cNvSpPr txBox="1">
            <a:spLocks noGrp="1"/>
          </p:cNvSpPr>
          <p:nvPr>
            <p:ph type="title"/>
          </p:nvPr>
        </p:nvSpPr>
        <p:spPr>
          <a:xfrm>
            <a:off x="839787" y="365125"/>
            <a:ext cx="10515601" cy="1325563"/>
          </a:xfrm>
          <a:prstGeom prst="rect">
            <a:avLst/>
          </a:prstGeom>
        </p:spPr>
        <p:txBody>
          <a:bodyPr/>
          <a:lstStyle/>
          <a:p>
            <a:r>
              <a:t>Titeltext</a:t>
            </a:r>
          </a:p>
        </p:txBody>
      </p:sp>
      <p:sp>
        <p:nvSpPr>
          <p:cNvPr id="48" name="Textebene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Textebene 1</a:t>
            </a:r>
          </a:p>
          <a:p>
            <a:pPr lvl="1"/>
            <a:r>
              <a:t>Textebene 2</a:t>
            </a:r>
          </a:p>
          <a:p>
            <a:pPr lvl="2"/>
            <a:r>
              <a:t>Textebene 3</a:t>
            </a:r>
          </a:p>
          <a:p>
            <a:pPr lvl="3"/>
            <a:r>
              <a:t>Textebene 4</a:t>
            </a:r>
          </a:p>
          <a:p>
            <a:pPr lvl="4"/>
            <a:r>
              <a:t>Textebene 5</a:t>
            </a:r>
          </a:p>
        </p:txBody>
      </p:sp>
      <p:sp>
        <p:nvSpPr>
          <p:cNvPr id="49" name="Textplatzhalt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7" name="Titeltext"/>
          <p:cNvSpPr txBox="1">
            <a:spLocks noGrp="1"/>
          </p:cNvSpPr>
          <p:nvPr>
            <p:ph type="title"/>
          </p:nvPr>
        </p:nvSpPr>
        <p:spPr>
          <a:prstGeom prst="rect">
            <a:avLst/>
          </a:prstGeom>
        </p:spPr>
        <p:txBody>
          <a:bodyPr/>
          <a:lstStyle/>
          <a:p>
            <a:r>
              <a:t>Titeltext</a:t>
            </a:r>
          </a:p>
        </p:txBody>
      </p:sp>
      <p:sp>
        <p:nvSpPr>
          <p:cNvPr id="58"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6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nhalt mit Überschrift">
    <p:spTree>
      <p:nvGrpSpPr>
        <p:cNvPr id="1" name=""/>
        <p:cNvGrpSpPr/>
        <p:nvPr/>
      </p:nvGrpSpPr>
      <p:grpSpPr>
        <a:xfrm>
          <a:off x="0" y="0"/>
          <a:ext cx="0" cy="0"/>
          <a:chOff x="0" y="0"/>
          <a:chExt cx="0" cy="0"/>
        </a:xfrm>
      </p:grpSpPr>
      <p:sp>
        <p:nvSpPr>
          <p:cNvPr id="72" name="Titeltext"/>
          <p:cNvSpPr txBox="1">
            <a:spLocks noGrp="1"/>
          </p:cNvSpPr>
          <p:nvPr>
            <p:ph type="title"/>
          </p:nvPr>
        </p:nvSpPr>
        <p:spPr>
          <a:xfrm>
            <a:off x="839787" y="457200"/>
            <a:ext cx="3932239" cy="1600200"/>
          </a:xfrm>
          <a:prstGeom prst="rect">
            <a:avLst/>
          </a:prstGeom>
        </p:spPr>
        <p:txBody>
          <a:bodyPr anchor="b"/>
          <a:lstStyle>
            <a:lvl1pPr>
              <a:defRPr sz="3200"/>
            </a:lvl1pPr>
          </a:lstStyle>
          <a:p>
            <a:r>
              <a:t>Titeltext</a:t>
            </a:r>
          </a:p>
        </p:txBody>
      </p:sp>
      <p:sp>
        <p:nvSpPr>
          <p:cNvPr id="73" name="Textebene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Textebene 1</a:t>
            </a:r>
          </a:p>
          <a:p>
            <a:pPr lvl="1"/>
            <a:r>
              <a:t>Textebene 2</a:t>
            </a:r>
          </a:p>
          <a:p>
            <a:pPr lvl="2"/>
            <a:r>
              <a:t>Textebene 3</a:t>
            </a:r>
          </a:p>
          <a:p>
            <a:pPr lvl="3"/>
            <a:r>
              <a:t>Textebene 4</a:t>
            </a:r>
          </a:p>
          <a:p>
            <a:pPr lvl="4"/>
            <a:r>
              <a:t>Textebene 5</a:t>
            </a:r>
          </a:p>
        </p:txBody>
      </p:sp>
      <p:sp>
        <p:nvSpPr>
          <p:cNvPr id="74" name="Textplatzhalt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 mit Überschrift">
    <p:spTree>
      <p:nvGrpSpPr>
        <p:cNvPr id="1" name=""/>
        <p:cNvGrpSpPr/>
        <p:nvPr/>
      </p:nvGrpSpPr>
      <p:grpSpPr>
        <a:xfrm>
          <a:off x="0" y="0"/>
          <a:ext cx="0" cy="0"/>
          <a:chOff x="0" y="0"/>
          <a:chExt cx="0" cy="0"/>
        </a:xfrm>
      </p:grpSpPr>
      <p:sp>
        <p:nvSpPr>
          <p:cNvPr id="82" name="Titeltext"/>
          <p:cNvSpPr txBox="1">
            <a:spLocks noGrp="1"/>
          </p:cNvSpPr>
          <p:nvPr>
            <p:ph type="title"/>
          </p:nvPr>
        </p:nvSpPr>
        <p:spPr>
          <a:xfrm>
            <a:off x="839787" y="457200"/>
            <a:ext cx="3932239" cy="1600200"/>
          </a:xfrm>
          <a:prstGeom prst="rect">
            <a:avLst/>
          </a:prstGeom>
        </p:spPr>
        <p:txBody>
          <a:bodyPr anchor="b"/>
          <a:lstStyle>
            <a:lvl1pPr>
              <a:defRPr sz="3200"/>
            </a:lvl1pPr>
          </a:lstStyle>
          <a:p>
            <a:r>
              <a:t>Titeltext</a:t>
            </a:r>
          </a:p>
        </p:txBody>
      </p:sp>
      <p:sp>
        <p:nvSpPr>
          <p:cNvPr id="83" name="Bildplatzhalt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Textebene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Textebene 1</a:t>
            </a:r>
          </a:p>
          <a:p>
            <a:pPr lvl="1"/>
            <a:r>
              <a:t>Textebene 2</a:t>
            </a:r>
          </a:p>
          <a:p>
            <a:pPr lvl="2"/>
            <a:r>
              <a:t>Textebene 3</a:t>
            </a:r>
          </a:p>
          <a:p>
            <a:pPr lvl="3"/>
            <a:r>
              <a:t>Textebene 4</a:t>
            </a:r>
          </a:p>
          <a:p>
            <a:pPr lvl="4"/>
            <a:r>
              <a:t>Textebene 5</a:t>
            </a:r>
          </a:p>
        </p:txBody>
      </p:sp>
      <p:sp>
        <p:nvSpPr>
          <p:cNvPr id="85"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Titeltext</a:t>
            </a:r>
          </a:p>
        </p:txBody>
      </p:sp>
      <p:sp>
        <p:nvSpPr>
          <p:cNvPr id="3" name="Textebene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itel 1"/>
          <p:cNvSpPr txBox="1">
            <a:spLocks noGrp="1"/>
          </p:cNvSpPr>
          <p:nvPr>
            <p:ph type="title"/>
          </p:nvPr>
        </p:nvSpPr>
        <p:spPr>
          <a:xfrm>
            <a:off x="808638" y="386930"/>
            <a:ext cx="9236700" cy="1188950"/>
          </a:xfrm>
          <a:prstGeom prst="rect">
            <a:avLst/>
          </a:prstGeom>
        </p:spPr>
        <p:txBody>
          <a:bodyPr vert="horz" lIns="91440" tIns="45720" rIns="91440" bIns="45720" rtlCol="0" anchor="b">
            <a:normAutofit/>
          </a:bodyPr>
          <a:lstStyle/>
          <a:p>
            <a:pPr>
              <a:spcBef>
                <a:spcPct val="0"/>
              </a:spcBef>
            </a:pPr>
            <a:r>
              <a:rPr lang="en-US" sz="3800" kern="1200">
                <a:solidFill>
                  <a:schemeClr val="tx1"/>
                </a:solidFill>
                <a:latin typeface="+mj-lt"/>
                <a:ea typeface="+mj-ea"/>
                <a:cs typeface="+mj-cs"/>
              </a:rPr>
              <a:t>PREDICTING CAR ACCIDENTS SEVERITY</a:t>
            </a:r>
          </a:p>
        </p:txBody>
      </p:sp>
      <p:grpSp>
        <p:nvGrpSpPr>
          <p:cNvPr id="102" name="Group 10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3" name="Rectangle 10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nhaltsplatzhalter 2"/>
          <p:cNvSpPr txBox="1">
            <a:spLocks noGrp="1"/>
          </p:cNvSpPr>
          <p:nvPr>
            <p:ph type="body" idx="1"/>
          </p:nvPr>
        </p:nvSpPr>
        <p:spPr>
          <a:xfrm>
            <a:off x="793660" y="2599509"/>
            <a:ext cx="10143668" cy="3435531"/>
          </a:xfrm>
          <a:prstGeom prst="rect">
            <a:avLst/>
          </a:prstGeom>
        </p:spPr>
        <p:txBody>
          <a:bodyPr vert="horz" lIns="91440" tIns="45720" rIns="91440" bIns="45720" rtlCol="0" anchor="ctr">
            <a:normAutofit/>
          </a:bodyPr>
          <a:lstStyle/>
          <a:p>
            <a:pPr>
              <a:buFont typeface="Arial" panose="020B0604020202020204" pitchFamily="34" charset="0"/>
              <a:buChar char="•"/>
            </a:pPr>
            <a:r>
              <a:rPr lang="en-US" sz="2200" kern="1200">
                <a:solidFill>
                  <a:schemeClr val="tx1"/>
                </a:solidFill>
              </a:rPr>
              <a:t>The city of Seattle has been gathering information about accidents and their severities. It has by now a dataset with these accidents and some features associated to the accidents. These features may be used to identify correlation or causation depending on the features in the dataset, which we are going to investigate in this report. </a:t>
            </a:r>
          </a:p>
          <a:p>
            <a:pPr>
              <a:buFont typeface="Arial" panose="020B0604020202020204" pitchFamily="34" charset="0"/>
              <a:buChar char="•"/>
            </a:pPr>
            <a:endParaRPr lang="en-US" sz="2200" kern="1200">
              <a:solidFill>
                <a:schemeClr val="tx1"/>
              </a:solidFill>
            </a:endParaRPr>
          </a:p>
          <a:p>
            <a:pPr>
              <a:buFont typeface="Arial" panose="020B0604020202020204" pitchFamily="34" charset="0"/>
              <a:buChar char="•"/>
            </a:pPr>
            <a:r>
              <a:rPr lang="en-US" sz="2200" kern="1200">
                <a:solidFill>
                  <a:schemeClr val="tx1"/>
                </a:solidFill>
              </a:rPr>
              <a:t>The worst outcome of an accident is casualties. Even if there are no casualties, normally when an accident occurs the people involved in it have to wait for the police to clarify the facts before being able to remove the cars. This process causes delays in the traffic.</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D25A6-A445-3846-B858-BBA5D9B800F8}"/>
              </a:ext>
            </a:extLst>
          </p:cNvPr>
          <p:cNvSpPr>
            <a:spLocks noGrp="1"/>
          </p:cNvSpPr>
          <p:nvPr>
            <p:ph type="title"/>
          </p:nvPr>
        </p:nvSpPr>
        <p:spPr>
          <a:xfrm>
            <a:off x="808638" y="386930"/>
            <a:ext cx="9236700" cy="1188950"/>
          </a:xfrm>
        </p:spPr>
        <p:txBody>
          <a:bodyPr vert="horz" lIns="91440" tIns="45720" rIns="91440" bIns="45720" rtlCol="0" anchor="b">
            <a:normAutofit/>
          </a:bodyPr>
          <a:lstStyle/>
          <a:p>
            <a:pPr>
              <a:spcBef>
                <a:spcPct val="0"/>
              </a:spcBef>
            </a:pPr>
            <a:r>
              <a:rPr lang="en-US" sz="3800" kern="1200">
                <a:solidFill>
                  <a:schemeClr val="tx1"/>
                </a:solidFill>
                <a:latin typeface="+mj-lt"/>
                <a:ea typeface="+mj-ea"/>
                <a:cs typeface="+mj-cs"/>
              </a:rPr>
              <a:t>PREDICTING CAR ACCIDENTS SEVERITY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8463B3E-8E5F-3B4A-ACF1-9E85ADA03180}"/>
              </a:ext>
            </a:extLst>
          </p:cNvPr>
          <p:cNvSpPr>
            <a:spLocks noGrp="1"/>
          </p:cNvSpPr>
          <p:nvPr>
            <p:ph type="body" idx="1"/>
          </p:nvPr>
        </p:nvSpPr>
        <p:spPr>
          <a:xfrm>
            <a:off x="793660" y="2599509"/>
            <a:ext cx="10143668" cy="3435531"/>
          </a:xfrm>
        </p:spPr>
        <p:txBody>
          <a:bodyPr vert="horz" lIns="91440" tIns="45720" rIns="91440" bIns="45720" rtlCol="0" anchor="ctr">
            <a:normAutofit/>
          </a:bodyPr>
          <a:lstStyle/>
          <a:p>
            <a:pPr marL="0" indent="0">
              <a:buNone/>
            </a:pPr>
            <a:r>
              <a:rPr lang="en-US" sz="2400" kern="1200" dirty="0">
                <a:solidFill>
                  <a:schemeClr val="tx1"/>
                </a:solidFill>
              </a:rPr>
              <a:t>Interest </a:t>
            </a:r>
          </a:p>
          <a:p>
            <a:pPr marL="0">
              <a:buFont typeface="Arial" panose="020B0604020202020204" pitchFamily="34" charset="0"/>
              <a:buChar char="•"/>
            </a:pPr>
            <a:endParaRPr lang="en-US" sz="2400" kern="1200" dirty="0">
              <a:solidFill>
                <a:schemeClr val="tx1"/>
              </a:solidFill>
            </a:endParaRPr>
          </a:p>
          <a:p>
            <a:pPr>
              <a:buFont typeface="Arial" panose="020B0604020202020204" pitchFamily="34" charset="0"/>
              <a:buChar char="•"/>
            </a:pPr>
            <a:r>
              <a:rPr lang="en-US" sz="2400" kern="1200" dirty="0">
                <a:solidFill>
                  <a:schemeClr val="tx1"/>
                </a:solidFill>
              </a:rPr>
              <a:t>All people using a car are subject of traffic delays</a:t>
            </a:r>
          </a:p>
          <a:p>
            <a:pPr>
              <a:buFont typeface="Arial" panose="020B0604020202020204" pitchFamily="34" charset="0"/>
              <a:buChar char="•"/>
            </a:pPr>
            <a:r>
              <a:rPr lang="en-US" sz="2400" kern="1200" dirty="0">
                <a:solidFill>
                  <a:schemeClr val="tx1"/>
                </a:solidFill>
              </a:rPr>
              <a:t>Companies developing autonomous cars can benefit from the outcomes of this study since it would help the to identify high risk situation or areas. </a:t>
            </a:r>
          </a:p>
          <a:p>
            <a:pPr>
              <a:buFont typeface="Arial" panose="020B0604020202020204" pitchFamily="34" charset="0"/>
              <a:buChar char="•"/>
            </a:pPr>
            <a:r>
              <a:rPr lang="en-US" sz="2400" kern="1200" dirty="0">
                <a:solidFill>
                  <a:schemeClr val="tx1"/>
                </a:solidFill>
              </a:rPr>
              <a:t>This information about risk would be very valuable for insurance companies.</a:t>
            </a:r>
          </a:p>
          <a:p>
            <a:pPr>
              <a:buFont typeface="Arial" panose="020B0604020202020204" pitchFamily="34" charset="0"/>
              <a:buChar char="•"/>
            </a:pPr>
            <a:r>
              <a:rPr lang="en-US" sz="2400" kern="1200" dirty="0">
                <a:solidFill>
                  <a:schemeClr val="tx1"/>
                </a:solidFill>
              </a:rPr>
              <a:t>Useful for the city of Seattle to deploy emergency services or traffic infrastructure.</a:t>
            </a:r>
          </a:p>
          <a:p>
            <a:pPr marL="0">
              <a:buFont typeface="Arial" panose="020B0604020202020204" pitchFamily="34" charset="0"/>
              <a:buChar char="•"/>
            </a:pPr>
            <a:endParaRPr lang="en-US" sz="2400" kern="1200" dirty="0">
              <a:solidFill>
                <a:schemeClr val="tx1"/>
              </a:solidFill>
            </a:endParaRPr>
          </a:p>
        </p:txBody>
      </p:sp>
    </p:spTree>
    <p:extLst>
      <p:ext uri="{BB962C8B-B14F-4D97-AF65-F5344CB8AC3E}">
        <p14:creationId xmlns:p14="http://schemas.microsoft.com/office/powerpoint/2010/main" val="10624612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kern="1200">
                <a:solidFill>
                  <a:schemeClr val="tx1"/>
                </a:solidFill>
                <a:latin typeface="+mj-lt"/>
                <a:ea typeface="+mj-ea"/>
                <a:cs typeface="+mj-cs"/>
              </a:rPr>
              <a:t>DATA ACQUISITION AND CLEANING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174282" y="2599509"/>
            <a:ext cx="5150277" cy="3639450"/>
          </a:xfrm>
        </p:spPr>
        <p:txBody>
          <a:bodyPr vert="horz" lIns="91440" tIns="45720" rIns="91440" bIns="45720" rtlCol="0" anchor="ctr">
            <a:normAutofit/>
          </a:bodyPr>
          <a:lstStyle/>
          <a:p>
            <a:pPr algn="just">
              <a:buFont typeface="Arial" panose="020B0604020202020204" pitchFamily="34" charset="0"/>
              <a:buChar char="•"/>
            </a:pPr>
            <a:r>
              <a:rPr lang="en-US" sz="2000" kern="1200" dirty="0">
                <a:solidFill>
                  <a:schemeClr val="tx1"/>
                </a:solidFill>
              </a:rPr>
              <a:t>Before starting with any kind of predictions it is important to know the dataset and the format of the information contained in it. Some important features that are going to be used are described in text.</a:t>
            </a:r>
          </a:p>
          <a:p>
            <a:pPr algn="just">
              <a:buFont typeface="Arial" panose="020B0604020202020204" pitchFamily="34" charset="0"/>
              <a:buChar char="•"/>
            </a:pPr>
            <a:endParaRPr lang="en-US" sz="2000" kern="1200" dirty="0">
              <a:solidFill>
                <a:schemeClr val="tx1"/>
              </a:solidFill>
            </a:endParaRPr>
          </a:p>
          <a:p>
            <a:pPr algn="just">
              <a:buFont typeface="Arial" panose="020B0604020202020204" pitchFamily="34" charset="0"/>
              <a:buChar char="•"/>
            </a:pPr>
            <a:r>
              <a:rPr lang="en-US" sz="2000" kern="1200" dirty="0">
                <a:solidFill>
                  <a:schemeClr val="tx1"/>
                </a:solidFill>
              </a:rPr>
              <a:t>The prediction of the severity of the accident was reduced to three features WEATHER, ROADCOND and LIGHTCOND</a:t>
            </a:r>
          </a:p>
        </p:txBody>
      </p:sp>
      <p:pic>
        <p:nvPicPr>
          <p:cNvPr id="4" name="Picture 3" descr="Table&#10;&#10;Description automatically generated">
            <a:extLst>
              <a:ext uri="{FF2B5EF4-FFF2-40B4-BE49-F238E27FC236}">
                <a16:creationId xmlns:a16="http://schemas.microsoft.com/office/drawing/2014/main" id="{60705919-C8AA-4A4B-AB64-8EFD51D9AF96}"/>
              </a:ext>
            </a:extLst>
          </p:cNvPr>
          <p:cNvPicPr/>
          <p:nvPr/>
        </p:nvPicPr>
        <p:blipFill rotWithShape="1">
          <a:blip r:embed="rId2"/>
          <a:srcRect l="795" r="-3845" b="1"/>
          <a:stretch/>
        </p:blipFill>
        <p:spPr>
          <a:xfrm>
            <a:off x="5794300" y="2389218"/>
            <a:ext cx="5633115"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6302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kern="1200" dirty="0">
                <a:solidFill>
                  <a:schemeClr val="tx1"/>
                </a:solidFill>
                <a:latin typeface="+mj-lt"/>
                <a:ea typeface="+mj-ea"/>
                <a:cs typeface="+mj-cs"/>
              </a:rPr>
              <a:t>MODEL AND PREDICTION</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737407" y="2270824"/>
            <a:ext cx="10450602" cy="655320"/>
          </a:xfrm>
        </p:spPr>
        <p:txBody>
          <a:bodyPr vert="horz" lIns="91440" tIns="45720" rIns="91440" bIns="45720" rtlCol="0" anchor="ctr">
            <a:normAutofit/>
          </a:bodyPr>
          <a:lstStyle/>
          <a:p>
            <a:pPr>
              <a:buFont typeface="Arial" panose="020B0604020202020204" pitchFamily="34" charset="0"/>
              <a:buChar char="•"/>
            </a:pPr>
            <a:r>
              <a:rPr lang="en-US" sz="2000" kern="1200" dirty="0">
                <a:solidFill>
                  <a:schemeClr val="tx1"/>
                </a:solidFill>
              </a:rPr>
              <a:t>KNN was used to classify the severity of the accidents. </a:t>
            </a:r>
          </a:p>
          <a:p>
            <a:pPr>
              <a:buFont typeface="Arial" panose="020B0604020202020204" pitchFamily="34" charset="0"/>
              <a:buChar char="•"/>
            </a:pPr>
            <a:endParaRPr lang="en-US" sz="2000" kern="1200" dirty="0">
              <a:solidFill>
                <a:schemeClr val="tx1"/>
              </a:solidFill>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9606738-4878-C546-951D-F620E8A1889B}"/>
              </a:ext>
            </a:extLst>
          </p:cNvPr>
          <p:cNvPicPr>
            <a:picLocks noChangeAspect="1"/>
          </p:cNvPicPr>
          <p:nvPr/>
        </p:nvPicPr>
        <p:blipFill>
          <a:blip r:embed="rId2"/>
          <a:stretch>
            <a:fillRect/>
          </a:stretch>
        </p:blipFill>
        <p:spPr>
          <a:xfrm>
            <a:off x="1723037" y="2634343"/>
            <a:ext cx="8484958" cy="3589154"/>
          </a:xfrm>
          <a:prstGeom prst="rect">
            <a:avLst/>
          </a:prstGeom>
        </p:spPr>
      </p:pic>
    </p:spTree>
    <p:extLst>
      <p:ext uri="{BB962C8B-B14F-4D97-AF65-F5344CB8AC3E}">
        <p14:creationId xmlns:p14="http://schemas.microsoft.com/office/powerpoint/2010/main" val="20199952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A66BF-922C-4046-9BAE-475CAF13EEF0}"/>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spcBef>
                <a:spcPct val="0"/>
              </a:spcBef>
            </a:pPr>
            <a:r>
              <a:rPr lang="en-US" sz="3700" kern="1200">
                <a:solidFill>
                  <a:schemeClr val="tx1"/>
                </a:solidFill>
                <a:latin typeface="+mj-lt"/>
                <a:ea typeface="+mj-ea"/>
                <a:cs typeface="+mj-cs"/>
              </a:rPr>
              <a:t>PREDICTION AND VISUALIZATION</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E8C3C5-3146-474C-8542-5FA52802E58E}"/>
              </a:ext>
            </a:extLst>
          </p:cNvPr>
          <p:cNvSpPr>
            <a:spLocks noGrp="1"/>
          </p:cNvSpPr>
          <p:nvPr>
            <p:ph type="body" idx="1"/>
          </p:nvPr>
        </p:nvSpPr>
        <p:spPr>
          <a:xfrm>
            <a:off x="590719" y="2330505"/>
            <a:ext cx="4559425" cy="3979585"/>
          </a:xfrm>
        </p:spPr>
        <p:txBody>
          <a:bodyPr vert="horz" lIns="91440" tIns="45720" rIns="91440" bIns="45720" rtlCol="0" anchor="ctr">
            <a:normAutofit/>
          </a:bodyPr>
          <a:lstStyle/>
          <a:p>
            <a:pPr algn="just">
              <a:buFont typeface="Arial" panose="020B0604020202020204" pitchFamily="34" charset="0"/>
              <a:buChar char="•"/>
            </a:pPr>
            <a:r>
              <a:rPr lang="en-US" sz="2000" kern="1200" dirty="0">
                <a:solidFill>
                  <a:schemeClr val="tx1"/>
                </a:solidFill>
              </a:rPr>
              <a:t>70% accuracy in the prediction using just 3 parameters is a good result. Combining this result with the location of the accidents could be a powerful tool for the different stakeholders interested in this </a:t>
            </a:r>
            <a:r>
              <a:rPr lang="en-US" sz="2000" kern="1200" dirty="0" err="1">
                <a:solidFill>
                  <a:schemeClr val="tx1"/>
                </a:solidFill>
              </a:rPr>
              <a:t>informaiton</a:t>
            </a:r>
            <a:endParaRPr lang="en-US" sz="2000" kern="1200" dirty="0">
              <a:solidFill>
                <a:schemeClr val="tx1"/>
              </a:solidFill>
            </a:endParaRPr>
          </a:p>
          <a:p>
            <a:pPr>
              <a:buFont typeface="Arial" panose="020B0604020202020204" pitchFamily="34" charset="0"/>
              <a:buChar char="•"/>
            </a:pPr>
            <a:endParaRPr lang="en-US" sz="2000" kern="1200" dirty="0">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ap&#10;&#10;Description automatically generated">
            <a:extLst>
              <a:ext uri="{FF2B5EF4-FFF2-40B4-BE49-F238E27FC236}">
                <a16:creationId xmlns:a16="http://schemas.microsoft.com/office/drawing/2014/main" id="{576DC16F-B790-BC4B-A0D2-8466641C8FBD}"/>
              </a:ext>
            </a:extLst>
          </p:cNvPr>
          <p:cNvPicPr/>
          <p:nvPr/>
        </p:nvPicPr>
        <p:blipFill rotWithShape="1">
          <a:blip r:embed="rId2"/>
          <a:srcRect l="24832" r="13274" b="1"/>
          <a:stretch/>
        </p:blipFill>
        <p:spPr>
          <a:xfrm>
            <a:off x="5977788" y="799352"/>
            <a:ext cx="5425410" cy="5259296"/>
          </a:xfrm>
          <a:prstGeom prst="rect">
            <a:avLst/>
          </a:prstGeom>
        </p:spPr>
      </p:pic>
    </p:spTree>
    <p:extLst>
      <p:ext uri="{BB962C8B-B14F-4D97-AF65-F5344CB8AC3E}">
        <p14:creationId xmlns:p14="http://schemas.microsoft.com/office/powerpoint/2010/main" val="2888203610"/>
      </p:ext>
    </p:extLst>
  </p:cSld>
  <p:clrMapOvr>
    <a:masterClrMapping/>
  </p:clrMapOvr>
  <p:transition spd="med"/>
</p:sld>
</file>

<file path=ppt/theme/theme1.xml><?xml version="1.0" encoding="utf-8"?>
<a:theme xmlns:a="http://schemas.openxmlformats.org/drawingml/2006/main" name="Office">
  <a:themeElements>
    <a:clrScheme name="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Helvetica"/>
        <a:ea typeface="Helvetica"/>
        <a:cs typeface="Helvetica"/>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Helvetica"/>
        <a:ea typeface="Helvetica"/>
        <a:cs typeface="Helvetica"/>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75211E9EDDE2A469B0A18717C6A0F92" ma:contentTypeVersion="2" ma:contentTypeDescription="Ein neues Dokument erstellen." ma:contentTypeScope="" ma:versionID="6cde0325815c3ff3bff3a9cc82aeb7f3">
  <xsd:schema xmlns:xsd="http://www.w3.org/2001/XMLSchema" xmlns:xs="http://www.w3.org/2001/XMLSchema" xmlns:p="http://schemas.microsoft.com/office/2006/metadata/properties" xmlns:ns2="fa3a7649-8f61-4053-88bc-65daf631a5ce" targetNamespace="http://schemas.microsoft.com/office/2006/metadata/properties" ma:root="true" ma:fieldsID="4104544357b1a2697d6868590ffd1a32" ns2:_="">
    <xsd:import namespace="fa3a7649-8f61-4053-88bc-65daf631a5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3a7649-8f61-4053-88bc-65daf631a5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C5F1-42C2-483B-BC71-A70C32994358}">
  <ds:schemaRefs>
    <ds:schemaRef ds:uri="http://purl.org/dc/elements/1.1/"/>
    <ds:schemaRef ds:uri="http://purl.org/dc/dcmitype/"/>
    <ds:schemaRef ds:uri="http://schemas.microsoft.com/office/2006/metadata/properties"/>
    <ds:schemaRef ds:uri="http://purl.org/dc/terms/"/>
    <ds:schemaRef ds:uri="fa3a7649-8f61-4053-88bc-65daf631a5c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DCD29A2-C039-4EF9-8969-6C1FA0B61130}">
  <ds:schemaRefs>
    <ds:schemaRef ds:uri="http://schemas.microsoft.com/sharepoint/v3/contenttype/forms"/>
  </ds:schemaRefs>
</ds:datastoreItem>
</file>

<file path=customXml/itemProps3.xml><?xml version="1.0" encoding="utf-8"?>
<ds:datastoreItem xmlns:ds="http://schemas.openxmlformats.org/officeDocument/2006/customXml" ds:itemID="{E9FAAA83-9EF3-418F-9B89-174DDD64E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3a7649-8f61-4053-88bc-65daf631a5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295</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vt:lpstr>
      <vt:lpstr>Office</vt:lpstr>
      <vt:lpstr>PREDICTING CAR ACCIDENTS SEVERITY</vt:lpstr>
      <vt:lpstr>PREDICTING CAR ACCIDENTS SEVERITY</vt:lpstr>
      <vt:lpstr>DATA ACQUISITION AND CLEANING</vt:lpstr>
      <vt:lpstr>MODEL AND PREDICTION</vt:lpstr>
      <vt:lpstr>PREDICTION AND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ACCIDENTS SEVERITY</dc:title>
  <dc:creator>Bertel, David</dc:creator>
  <cp:lastModifiedBy>Bertel, David</cp:lastModifiedBy>
  <cp:revision>1</cp:revision>
  <dcterms:created xsi:type="dcterms:W3CDTF">2020-11-01T19:04:00Z</dcterms:created>
  <dcterms:modified xsi:type="dcterms:W3CDTF">2020-11-01T19:04:18Z</dcterms:modified>
</cp:coreProperties>
</file>