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58" r:id="rId5"/>
    <p:sldId id="260" r:id="rId6"/>
    <p:sldId id="261" r:id="rId7"/>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9" autoAdjust="0"/>
    <p:restoredTop sz="50452" autoAdjust="0"/>
  </p:normalViewPr>
  <p:slideViewPr>
    <p:cSldViewPr snapToGrid="0">
      <p:cViewPr varScale="1">
        <p:scale>
          <a:sx n="57" d="100"/>
          <a:sy n="57" d="100"/>
        </p:scale>
        <p:origin x="19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27/11/2017</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bit of history,  about my company and it’s product to help the examples make more sense</a:t>
            </a:r>
          </a:p>
          <a:p>
            <a:endParaRPr lang="en-GB" dirty="0"/>
          </a:p>
          <a:p>
            <a:r>
              <a:rPr lang="en-GB" dirty="0"/>
              <a:t>Then we will look at some example code,  and how custom analysers will help</a:t>
            </a:r>
          </a:p>
          <a:p>
            <a:endParaRPr lang="en-GB" dirty="0"/>
          </a:p>
          <a:p>
            <a:r>
              <a:rPr lang="en-GB" dirty="0"/>
              <a:t>Finally,  we will look at writing your own</a:t>
            </a:r>
          </a:p>
        </p:txBody>
      </p:sp>
      <p:sp>
        <p:nvSpPr>
          <p:cNvPr id="4" name="Slide Number Placeholder 3"/>
          <p:cNvSpPr>
            <a:spLocks noGrp="1"/>
          </p:cNvSpPr>
          <p:nvPr>
            <p:ph type="sldNum" sz="quarter" idx="10"/>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3888700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Background</a:t>
            </a:r>
          </a:p>
          <a:p>
            <a:r>
              <a:rPr lang="en-GB" sz="1200" kern="1200" dirty="0">
                <a:solidFill>
                  <a:schemeClr val="tx1"/>
                </a:solidFill>
                <a:effectLst/>
                <a:latin typeface="+mn-lt"/>
                <a:ea typeface="+mn-ea"/>
                <a:cs typeface="+mn-cs"/>
              </a:rPr>
              <a:t>We started developing our company’s main product back in 2002, (15 years ago).</a:t>
            </a:r>
          </a:p>
          <a:p>
            <a:r>
              <a:rPr lang="en-GB" sz="1200" kern="1200" dirty="0">
                <a:solidFill>
                  <a:schemeClr val="tx1"/>
                </a:solidFill>
                <a:effectLst/>
                <a:latin typeface="+mn-lt"/>
                <a:ea typeface="+mn-ea"/>
                <a:cs typeface="+mn-cs"/>
              </a:rPr>
              <a:t>That was the year that dot net 1.0 came out, but rightly or wrongly we considered the risk of using it at the time was too great.</a:t>
            </a:r>
          </a:p>
          <a:p>
            <a:r>
              <a:rPr lang="en-GB" sz="1200" kern="1200" dirty="0">
                <a:solidFill>
                  <a:schemeClr val="tx1"/>
                </a:solidFill>
                <a:effectLst/>
                <a:latin typeface="+mn-lt"/>
                <a:ea typeface="+mn-ea"/>
                <a:cs typeface="+mn-cs"/>
              </a:rPr>
              <a:t>So we had a team of around 6 developers (plus a few contractors) working on our classic ASP,  VB 6 product.</a:t>
            </a:r>
          </a:p>
          <a:p>
            <a:r>
              <a:rPr lang="en-GB" sz="1200" kern="1200" dirty="0">
                <a:solidFill>
                  <a:schemeClr val="tx1"/>
                </a:solidFill>
                <a:effectLst/>
                <a:latin typeface="+mn-lt"/>
                <a:ea typeface="+mn-ea"/>
                <a:cs typeface="+mn-cs"/>
              </a:rPr>
              <a:t>We had one developer who was responsible for the front-end and wanted a very clean architecture.  This lead to the following</a:t>
            </a:r>
          </a:p>
          <a:p>
            <a:r>
              <a:rPr lang="en-GB" sz="1200" kern="1200" dirty="0">
                <a:solidFill>
                  <a:schemeClr val="tx1"/>
                </a:solidFill>
                <a:effectLst/>
                <a:latin typeface="+mn-lt"/>
                <a:ea typeface="+mn-ea"/>
                <a:cs typeface="+mn-cs"/>
              </a:rPr>
              <a:t>SQL Server Database -&gt; </a:t>
            </a:r>
            <a:r>
              <a:rPr lang="en-GB" sz="1200" kern="1200" dirty="0" err="1">
                <a:solidFill>
                  <a:schemeClr val="tx1"/>
                </a:solidFill>
                <a:effectLst/>
                <a:latin typeface="+mn-lt"/>
                <a:ea typeface="+mn-ea"/>
                <a:cs typeface="+mn-cs"/>
              </a:rPr>
              <a:t>DataObjects</a:t>
            </a:r>
            <a:r>
              <a:rPr lang="en-GB" sz="1200" kern="1200" dirty="0">
                <a:solidFill>
                  <a:schemeClr val="tx1"/>
                </a:solidFill>
                <a:effectLst/>
                <a:latin typeface="+mn-lt"/>
                <a:ea typeface="+mn-ea"/>
                <a:cs typeface="+mn-cs"/>
              </a:rPr>
              <a:t> -&gt; Business Logic -&gt; Rim Layer-&gt; XML -&gt; XSLT -&gt; HTML -&gt; ASP</a:t>
            </a:r>
          </a:p>
          <a:p>
            <a:r>
              <a:rPr lang="en-GB" sz="1200" kern="1200" dirty="0">
                <a:solidFill>
                  <a:schemeClr val="tx1"/>
                </a:solidFill>
                <a:effectLst/>
                <a:latin typeface="+mn-lt"/>
                <a:ea typeface="+mn-ea"/>
                <a:cs typeface="+mn-cs"/>
              </a:rPr>
              <a:t>This meant that different people could work on the front and the backend, as the format of the xml was spec-</a:t>
            </a:r>
            <a:r>
              <a:rPr lang="en-GB" sz="1200" kern="1200" dirty="0" err="1">
                <a:solidFill>
                  <a:schemeClr val="tx1"/>
                </a:solidFill>
                <a:effectLst/>
                <a:latin typeface="+mn-lt"/>
                <a:ea typeface="+mn-ea"/>
                <a:cs typeface="+mn-cs"/>
              </a:rPr>
              <a:t>ed</a:t>
            </a:r>
            <a:r>
              <a:rPr lang="en-GB" sz="1200" kern="1200" dirty="0">
                <a:solidFill>
                  <a:schemeClr val="tx1"/>
                </a:solidFill>
                <a:effectLst/>
                <a:latin typeface="+mn-lt"/>
                <a:ea typeface="+mn-ea"/>
                <a:cs typeface="+mn-cs"/>
              </a:rPr>
              <a:t> in advance.</a:t>
            </a:r>
          </a:p>
          <a:p>
            <a:r>
              <a:rPr lang="en-GB" sz="1200" kern="1200" dirty="0">
                <a:solidFill>
                  <a:schemeClr val="tx1"/>
                </a:solidFill>
                <a:effectLst/>
                <a:latin typeface="+mn-lt"/>
                <a:ea typeface="+mn-ea"/>
                <a:cs typeface="+mn-cs"/>
              </a:rPr>
              <a:t>(Compare to MVC)</a:t>
            </a:r>
          </a:p>
          <a:p>
            <a:r>
              <a:rPr lang="en-GB" sz="1200" kern="1200" dirty="0">
                <a:solidFill>
                  <a:schemeClr val="tx1"/>
                </a:solidFill>
                <a:effectLst/>
                <a:latin typeface="+mn-lt"/>
                <a:ea typeface="+mn-ea"/>
                <a:cs typeface="+mn-cs"/>
              </a:rPr>
              <a:t>SQL Server Database -&gt; Model -&gt; Business Logic -&gt; Controller -&gt; </a:t>
            </a:r>
            <a:r>
              <a:rPr lang="en-GB" sz="1200" kern="1200" dirty="0" err="1">
                <a:solidFill>
                  <a:schemeClr val="tx1"/>
                </a:solidFill>
                <a:effectLst/>
                <a:latin typeface="+mn-lt"/>
                <a:ea typeface="+mn-ea"/>
                <a:cs typeface="+mn-cs"/>
              </a:rPr>
              <a:t>ViewModel</a:t>
            </a:r>
            <a:r>
              <a:rPr lang="en-GB" sz="1200" kern="1200" dirty="0">
                <a:solidFill>
                  <a:schemeClr val="tx1"/>
                </a:solidFill>
                <a:effectLst/>
                <a:latin typeface="+mn-lt"/>
                <a:ea typeface="+mn-ea"/>
                <a:cs typeface="+mn-cs"/>
              </a:rPr>
              <a:t> -&gt; Views -&gt; HTML -&gt; ASP</a:t>
            </a:r>
          </a:p>
          <a:p>
            <a:r>
              <a:rPr lang="en-GB" sz="1200" kern="1200" dirty="0">
                <a:solidFill>
                  <a:schemeClr val="tx1"/>
                </a:solidFill>
                <a:effectLst/>
                <a:latin typeface="+mn-lt"/>
                <a:ea typeface="+mn-ea"/>
                <a:cs typeface="+mn-cs"/>
              </a:rPr>
              <a:t>Although we lost our way slightly over the years!</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As the product grew, so did the number of VB6 projects within the solution.  Once you get beyond about 10 the references between the products become unmanageable.  Fortunately, the Vb6 project files are just text files and so I managed to write a program (VB Builder) which automatically worked out the references between the project and built them in the correct order.   This worked so well that it’s still used today.  However, the compiler is a bit of a black box.  You could give it the name of a project to build, and with a bit of messing about you could create a progress bar but that was about it.</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Last Year</a:t>
            </a:r>
          </a:p>
          <a:p>
            <a:r>
              <a:rPr lang="en-GB" sz="1200" kern="1200" dirty="0">
                <a:solidFill>
                  <a:schemeClr val="tx1"/>
                </a:solidFill>
                <a:effectLst/>
                <a:latin typeface="+mn-lt"/>
                <a:ea typeface="+mn-ea"/>
                <a:cs typeface="+mn-cs"/>
              </a:rPr>
              <a:t>Moving forward about 12 years, the VB6 product was still being sold and actively developed.  Now with just 2 (both original) developers.  Now we had a decision to make, stick with VB6 forever or upgrade it to dot net?  We went a dot net conversion.   I wrote a tool which did most of the conversion and then the development team picked up any compilation errors.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To give an idea of size,  C# main solution holds 211 projects (including tests)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Some of these errors were things not previously found by the Vb6 compiler.</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When the code entered QA,  as expected a number of bug reports were raised. For each error reported,  we looked to see if there was a pattern to this error.  </a:t>
            </a:r>
            <a:r>
              <a:rPr lang="en-GB" sz="1200" kern="1200" dirty="0" err="1">
                <a:solidFill>
                  <a:schemeClr val="tx1"/>
                </a:solidFill>
                <a:effectLst/>
                <a:latin typeface="+mn-lt"/>
                <a:ea typeface="+mn-ea"/>
                <a:cs typeface="+mn-cs"/>
              </a:rPr>
              <a:t>Ie</a:t>
            </a:r>
            <a:r>
              <a:rPr lang="en-GB" sz="1200" kern="1200" dirty="0">
                <a:solidFill>
                  <a:schemeClr val="tx1"/>
                </a:solidFill>
                <a:effectLst/>
                <a:latin typeface="+mn-lt"/>
                <a:ea typeface="+mn-ea"/>
                <a:cs typeface="+mn-cs"/>
              </a:rPr>
              <a:t>. Would we have the same issue in multiple places within our code base.</a:t>
            </a:r>
          </a:p>
          <a:p>
            <a:r>
              <a:rPr lang="en-GB" sz="1200" kern="1200" dirty="0">
                <a:solidFill>
                  <a:schemeClr val="tx1"/>
                </a:solidFill>
                <a:effectLst/>
                <a:latin typeface="+mn-lt"/>
                <a:ea typeface="+mn-ea"/>
                <a:cs typeface="+mn-cs"/>
              </a:rPr>
              <a:t>Some of these we then managed to fix using a some crafty search and replaces.   In some cases (initially) we amended the conversion routines and re-generated the code for a given project.</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Other times we could get the compiler to work with use by changing function signatures</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For example</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Public string </a:t>
            </a:r>
            <a:r>
              <a:rPr lang="en-GB" sz="1200" kern="1200" dirty="0" err="1">
                <a:solidFill>
                  <a:schemeClr val="tx1"/>
                </a:solidFill>
                <a:effectLst/>
                <a:latin typeface="+mn-lt"/>
                <a:ea typeface="+mn-ea"/>
                <a:cs typeface="+mn-cs"/>
              </a:rPr>
              <a:t>GetGUID</a:t>
            </a:r>
            <a:r>
              <a:rPr lang="en-GB" sz="1200" kern="1200" dirty="0">
                <a:solidFill>
                  <a:schemeClr val="tx1"/>
                </a:solidFill>
                <a:effectLst/>
                <a:latin typeface="+mn-lt"/>
                <a:ea typeface="+mn-ea"/>
                <a:cs typeface="+mn-cs"/>
              </a:rPr>
              <a:t>() could be changed to public </a:t>
            </a:r>
            <a:r>
              <a:rPr lang="en-GB" sz="1200" kern="1200" dirty="0" err="1">
                <a:solidFill>
                  <a:schemeClr val="tx1"/>
                </a:solidFill>
                <a:effectLst/>
                <a:latin typeface="+mn-lt"/>
                <a:ea typeface="+mn-ea"/>
                <a:cs typeface="+mn-cs"/>
              </a:rPr>
              <a:t>Guid</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GetGUID</a:t>
            </a:r>
            <a:r>
              <a:rPr lang="en-GB" sz="1200" kern="1200" dirty="0">
                <a:solidFill>
                  <a:schemeClr val="tx1"/>
                </a:solidFill>
                <a:effectLst/>
                <a:latin typeface="+mn-lt"/>
                <a:ea typeface="+mn-ea"/>
                <a:cs typeface="+mn-cs"/>
              </a:rPr>
              <a:t>() as C# unlike VB6 has a GUID data type.</a:t>
            </a:r>
          </a:p>
          <a:p>
            <a:r>
              <a:rPr lang="en-GB" sz="1200" kern="1200" dirty="0">
                <a:solidFill>
                  <a:schemeClr val="tx1"/>
                </a:solidFill>
                <a:effectLst/>
                <a:latin typeface="+mn-lt"/>
                <a:ea typeface="+mn-ea"/>
                <a:cs typeface="+mn-cs"/>
              </a:rPr>
              <a:t>When all else failed,  however we had to resort to extending the checks that visual studio carried out.  Unlike the </a:t>
            </a:r>
            <a:r>
              <a:rPr lang="en-GB" sz="1200" kern="1200" dirty="0" err="1">
                <a:solidFill>
                  <a:schemeClr val="tx1"/>
                </a:solidFill>
                <a:effectLst/>
                <a:latin typeface="+mn-lt"/>
                <a:ea typeface="+mn-ea"/>
                <a:cs typeface="+mn-cs"/>
              </a:rPr>
              <a:t>blackbox</a:t>
            </a:r>
            <a:r>
              <a:rPr lang="en-GB" sz="1200" kern="1200" dirty="0">
                <a:solidFill>
                  <a:schemeClr val="tx1"/>
                </a:solidFill>
                <a:effectLst/>
                <a:latin typeface="+mn-lt"/>
                <a:ea typeface="+mn-ea"/>
                <a:cs typeface="+mn-cs"/>
              </a:rPr>
              <a:t> which was the VB6 compiler,  modern visual studio exposes just about everything via it’s </a:t>
            </a:r>
            <a:r>
              <a:rPr lang="en-GB" sz="1200" kern="1200" dirty="0" err="1">
                <a:solidFill>
                  <a:schemeClr val="tx1"/>
                </a:solidFill>
                <a:effectLst/>
                <a:latin typeface="+mn-lt"/>
                <a:ea typeface="+mn-ea"/>
                <a:cs typeface="+mn-cs"/>
              </a:rPr>
              <a:t>Rosylan</a:t>
            </a:r>
            <a:r>
              <a:rPr lang="en-GB" sz="1200" kern="1200" dirty="0">
                <a:solidFill>
                  <a:schemeClr val="tx1"/>
                </a:solidFill>
                <a:effectLst/>
                <a:latin typeface="+mn-lt"/>
                <a:ea typeface="+mn-ea"/>
                <a:cs typeface="+mn-cs"/>
              </a:rPr>
              <a:t> API.</a:t>
            </a:r>
          </a:p>
          <a:p>
            <a:r>
              <a:rPr lang="en-GB" sz="1200" kern="1200" dirty="0">
                <a:solidFill>
                  <a:schemeClr val="tx1"/>
                </a:solidFill>
                <a:effectLst/>
                <a:latin typeface="+mn-lt"/>
                <a:ea typeface="+mn-ea"/>
                <a:cs typeface="+mn-cs"/>
              </a:rPr>
              <a:t> </a:t>
            </a:r>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992036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27/11/2017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27/11/2017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27/11/2017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27/11/2017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27/11/2017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27/11/2017</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27/11/2017</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27/11/2017</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27/11/2017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27/11/2017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Custom Visual Studio Analysers</a:t>
            </a:r>
          </a:p>
        </p:txBody>
      </p:sp>
      <p:sp>
        <p:nvSpPr>
          <p:cNvPr id="3" name="Subtitle 2"/>
          <p:cNvSpPr>
            <a:spLocks noGrp="1"/>
          </p:cNvSpPr>
          <p:nvPr>
            <p:ph type="subTitle" idx="1"/>
          </p:nvPr>
        </p:nvSpPr>
        <p:spPr/>
        <p:txBody>
          <a:bodyPr/>
          <a:lstStyle/>
          <a:p>
            <a:r>
              <a:rPr lang="en-GB" dirty="0"/>
              <a:t>David Betteridge</a:t>
            </a:r>
          </a:p>
          <a:p>
            <a:r>
              <a:rPr lang="en-GB" dirty="0"/>
              <a:t>@</a:t>
            </a:r>
            <a:r>
              <a:rPr lang="en-GB" dirty="0" err="1"/>
              <a:t>da_betteridge</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4B83-9901-490E-8ED4-0B31B69EC4EB}"/>
              </a:ext>
            </a:extLst>
          </p:cNvPr>
          <p:cNvSpPr>
            <a:spLocks noGrp="1"/>
          </p:cNvSpPr>
          <p:nvPr>
            <p:ph type="title"/>
          </p:nvPr>
        </p:nvSpPr>
        <p:spPr>
          <a:xfrm>
            <a:off x="1659466" y="365125"/>
            <a:ext cx="9694333" cy="1325563"/>
          </a:xfrm>
        </p:spPr>
        <p:txBody>
          <a:bodyPr/>
          <a:lstStyle/>
          <a:p>
            <a:r>
              <a:rPr lang="en-GB" dirty="0"/>
              <a:t>Agenda</a:t>
            </a:r>
          </a:p>
        </p:txBody>
      </p:sp>
      <p:sp>
        <p:nvSpPr>
          <p:cNvPr id="3" name="Content Placeholder 2">
            <a:extLst>
              <a:ext uri="{FF2B5EF4-FFF2-40B4-BE49-F238E27FC236}">
                <a16:creationId xmlns:a16="http://schemas.microsoft.com/office/drawing/2014/main" id="{6B3C4FA6-B428-44DC-860D-17648CDABB4A}"/>
              </a:ext>
            </a:extLst>
          </p:cNvPr>
          <p:cNvSpPr>
            <a:spLocks noGrp="1"/>
          </p:cNvSpPr>
          <p:nvPr>
            <p:ph idx="1"/>
          </p:nvPr>
        </p:nvSpPr>
        <p:spPr>
          <a:xfrm>
            <a:off x="1659466" y="1825625"/>
            <a:ext cx="9694333" cy="4351338"/>
          </a:xfrm>
        </p:spPr>
        <p:txBody>
          <a:bodyPr/>
          <a:lstStyle/>
          <a:p>
            <a:r>
              <a:rPr lang="en-GB" dirty="0"/>
              <a:t>History</a:t>
            </a:r>
          </a:p>
          <a:p>
            <a:endParaRPr lang="en-GB" dirty="0"/>
          </a:p>
          <a:p>
            <a:r>
              <a:rPr lang="en-GB" dirty="0"/>
              <a:t>Examples</a:t>
            </a:r>
          </a:p>
          <a:p>
            <a:endParaRPr lang="en-GB" dirty="0"/>
          </a:p>
          <a:p>
            <a:r>
              <a:rPr lang="en-GB" dirty="0"/>
              <a:t>Writing Your Own</a:t>
            </a:r>
          </a:p>
        </p:txBody>
      </p:sp>
    </p:spTree>
    <p:extLst>
      <p:ext uri="{BB962C8B-B14F-4D97-AF65-F5344CB8AC3E}">
        <p14:creationId xmlns:p14="http://schemas.microsoft.com/office/powerpoint/2010/main" val="83821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45F9-5D0C-4159-B904-183C406513A5}"/>
              </a:ext>
            </a:extLst>
          </p:cNvPr>
          <p:cNvSpPr>
            <a:spLocks noGrp="1"/>
          </p:cNvSpPr>
          <p:nvPr>
            <p:ph type="title"/>
          </p:nvPr>
        </p:nvSpPr>
        <p:spPr>
          <a:xfrm>
            <a:off x="1439332" y="365125"/>
            <a:ext cx="9914467" cy="1325563"/>
          </a:xfrm>
        </p:spPr>
        <p:txBody>
          <a:bodyPr/>
          <a:lstStyle/>
          <a:p>
            <a:r>
              <a:rPr lang="en-GB" dirty="0"/>
              <a:t>History</a:t>
            </a:r>
          </a:p>
        </p:txBody>
      </p:sp>
      <p:sp>
        <p:nvSpPr>
          <p:cNvPr id="3" name="Content Placeholder 2">
            <a:extLst>
              <a:ext uri="{FF2B5EF4-FFF2-40B4-BE49-F238E27FC236}">
                <a16:creationId xmlns:a16="http://schemas.microsoft.com/office/drawing/2014/main" id="{66CF55DE-F15E-4C79-8857-30A207F89F22}"/>
              </a:ext>
            </a:extLst>
          </p:cNvPr>
          <p:cNvSpPr>
            <a:spLocks noGrp="1"/>
          </p:cNvSpPr>
          <p:nvPr>
            <p:ph idx="1"/>
          </p:nvPr>
        </p:nvSpPr>
        <p:spPr>
          <a:xfrm>
            <a:off x="1591732" y="1825625"/>
            <a:ext cx="9762067" cy="4351338"/>
          </a:xfrm>
        </p:spPr>
        <p:txBody>
          <a:bodyPr/>
          <a:lstStyle/>
          <a:p>
            <a:r>
              <a:rPr lang="en-GB" dirty="0"/>
              <a:t>Around 2002</a:t>
            </a:r>
          </a:p>
          <a:p>
            <a:endParaRPr lang="en-GB" dirty="0"/>
          </a:p>
          <a:p>
            <a:r>
              <a:rPr lang="en-GB" dirty="0"/>
              <a:t>Visual Basic 6 / Classic ASP / SQL Server</a:t>
            </a:r>
          </a:p>
          <a:p>
            <a:endParaRPr lang="en-GB" dirty="0"/>
          </a:p>
          <a:p>
            <a:r>
              <a:rPr lang="en-GB" dirty="0"/>
              <a:t>6 Developers + Contractors</a:t>
            </a:r>
          </a:p>
          <a:p>
            <a:endParaRPr lang="en-GB" dirty="0"/>
          </a:p>
        </p:txBody>
      </p:sp>
    </p:spTree>
    <p:extLst>
      <p:ext uri="{BB962C8B-B14F-4D97-AF65-F5344CB8AC3E}">
        <p14:creationId xmlns:p14="http://schemas.microsoft.com/office/powerpoint/2010/main" val="330758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B05C-9AAC-49DF-AAB8-296FC7291D0D}"/>
              </a:ext>
            </a:extLst>
          </p:cNvPr>
          <p:cNvSpPr>
            <a:spLocks noGrp="1"/>
          </p:cNvSpPr>
          <p:nvPr>
            <p:ph type="title"/>
          </p:nvPr>
        </p:nvSpPr>
        <p:spPr>
          <a:xfrm>
            <a:off x="1371600" y="365125"/>
            <a:ext cx="9982200" cy="1325563"/>
          </a:xfrm>
        </p:spPr>
        <p:txBody>
          <a:bodyPr/>
          <a:lstStyle/>
          <a:p>
            <a:r>
              <a:rPr lang="en-GB" dirty="0"/>
              <a:t>History</a:t>
            </a:r>
          </a:p>
        </p:txBody>
      </p:sp>
      <p:sp>
        <p:nvSpPr>
          <p:cNvPr id="3" name="Content Placeholder 2">
            <a:extLst>
              <a:ext uri="{FF2B5EF4-FFF2-40B4-BE49-F238E27FC236}">
                <a16:creationId xmlns:a16="http://schemas.microsoft.com/office/drawing/2014/main" id="{DB9A0402-86B3-4220-BD1E-9175C14D01E6}"/>
              </a:ext>
            </a:extLst>
          </p:cNvPr>
          <p:cNvSpPr>
            <a:spLocks noGrp="1"/>
          </p:cNvSpPr>
          <p:nvPr>
            <p:ph idx="1"/>
          </p:nvPr>
        </p:nvSpPr>
        <p:spPr>
          <a:xfrm>
            <a:off x="1371600" y="1825625"/>
            <a:ext cx="9982200" cy="4351338"/>
          </a:xfrm>
        </p:spPr>
        <p:txBody>
          <a:bodyPr/>
          <a:lstStyle/>
          <a:p>
            <a:r>
              <a:rPr lang="en-GB" dirty="0"/>
              <a:t>SQL Server Database -&gt; </a:t>
            </a:r>
            <a:r>
              <a:rPr lang="en-GB" dirty="0" err="1">
                <a:solidFill>
                  <a:srgbClr val="7030A0"/>
                </a:solidFill>
              </a:rPr>
              <a:t>DataObjects</a:t>
            </a:r>
            <a:r>
              <a:rPr lang="en-GB" dirty="0"/>
              <a:t> -&gt; Business Logic -&gt; </a:t>
            </a:r>
            <a:r>
              <a:rPr lang="en-GB" dirty="0">
                <a:solidFill>
                  <a:schemeClr val="accent1"/>
                </a:solidFill>
              </a:rPr>
              <a:t>Rim</a:t>
            </a:r>
            <a:r>
              <a:rPr lang="en-GB" dirty="0"/>
              <a:t> Layer-&gt; </a:t>
            </a:r>
            <a:r>
              <a:rPr lang="en-GB" dirty="0">
                <a:solidFill>
                  <a:schemeClr val="accent6"/>
                </a:solidFill>
              </a:rPr>
              <a:t>XML</a:t>
            </a:r>
            <a:r>
              <a:rPr lang="en-GB" dirty="0"/>
              <a:t> -&gt; </a:t>
            </a:r>
            <a:r>
              <a:rPr lang="en-GB" dirty="0">
                <a:solidFill>
                  <a:srgbClr val="FF0000"/>
                </a:solidFill>
              </a:rPr>
              <a:t>XSLT / ASP</a:t>
            </a:r>
            <a:r>
              <a:rPr lang="en-GB" dirty="0"/>
              <a:t> -&gt; HTML</a:t>
            </a:r>
          </a:p>
          <a:p>
            <a:endParaRPr lang="en-GB" dirty="0"/>
          </a:p>
          <a:p>
            <a:r>
              <a:rPr lang="en-GB" dirty="0"/>
              <a:t>SQL Server Database -&gt; </a:t>
            </a:r>
            <a:r>
              <a:rPr lang="en-GB" dirty="0">
                <a:solidFill>
                  <a:srgbClr val="7030A0"/>
                </a:solidFill>
              </a:rPr>
              <a:t>Model</a:t>
            </a:r>
            <a:r>
              <a:rPr lang="en-GB" dirty="0"/>
              <a:t> -&gt; Business Logic -&gt; </a:t>
            </a:r>
            <a:r>
              <a:rPr lang="en-GB" dirty="0">
                <a:solidFill>
                  <a:schemeClr val="accent1"/>
                </a:solidFill>
              </a:rPr>
              <a:t>Controller</a:t>
            </a:r>
            <a:r>
              <a:rPr lang="en-GB" dirty="0"/>
              <a:t> -&gt; </a:t>
            </a:r>
            <a:r>
              <a:rPr lang="en-GB" dirty="0" err="1">
                <a:solidFill>
                  <a:schemeClr val="accent6"/>
                </a:solidFill>
              </a:rPr>
              <a:t>ViewModel</a:t>
            </a:r>
            <a:r>
              <a:rPr lang="en-GB" dirty="0"/>
              <a:t> -&gt; </a:t>
            </a:r>
            <a:r>
              <a:rPr lang="en-GB" dirty="0">
                <a:solidFill>
                  <a:srgbClr val="FF0000"/>
                </a:solidFill>
              </a:rPr>
              <a:t>Razor</a:t>
            </a:r>
            <a:r>
              <a:rPr lang="en-GB" dirty="0"/>
              <a:t> </a:t>
            </a:r>
            <a:r>
              <a:rPr lang="en-GB" dirty="0">
                <a:solidFill>
                  <a:srgbClr val="FF0000"/>
                </a:solidFill>
              </a:rPr>
              <a:t>Views</a:t>
            </a:r>
            <a:r>
              <a:rPr lang="en-GB" dirty="0"/>
              <a:t> -&gt; HTML  </a:t>
            </a:r>
          </a:p>
          <a:p>
            <a:endParaRPr lang="en-GB" dirty="0"/>
          </a:p>
          <a:p>
            <a:endParaRPr lang="en-GB" dirty="0"/>
          </a:p>
          <a:p>
            <a:endParaRPr lang="en-GB" dirty="0"/>
          </a:p>
        </p:txBody>
      </p:sp>
    </p:spTree>
    <p:extLst>
      <p:ext uri="{BB962C8B-B14F-4D97-AF65-F5344CB8AC3E}">
        <p14:creationId xmlns:p14="http://schemas.microsoft.com/office/powerpoint/2010/main" val="394709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8FDA-C4DD-4138-B9B3-F142CE0D9068}"/>
              </a:ext>
            </a:extLst>
          </p:cNvPr>
          <p:cNvSpPr>
            <a:spLocks noGrp="1"/>
          </p:cNvSpPr>
          <p:nvPr>
            <p:ph type="title"/>
          </p:nvPr>
        </p:nvSpPr>
        <p:spPr>
          <a:xfrm>
            <a:off x="1473200" y="365125"/>
            <a:ext cx="9880600" cy="1325563"/>
          </a:xfrm>
        </p:spPr>
        <p:txBody>
          <a:bodyPr/>
          <a:lstStyle/>
          <a:p>
            <a:r>
              <a:rPr lang="en-GB" dirty="0"/>
              <a:t>Today – After Conversion</a:t>
            </a:r>
          </a:p>
        </p:txBody>
      </p:sp>
      <p:sp>
        <p:nvSpPr>
          <p:cNvPr id="3" name="Content Placeholder 2">
            <a:extLst>
              <a:ext uri="{FF2B5EF4-FFF2-40B4-BE49-F238E27FC236}">
                <a16:creationId xmlns:a16="http://schemas.microsoft.com/office/drawing/2014/main" id="{1F2BCB70-CA06-4247-A6CC-8C37F58638F5}"/>
              </a:ext>
            </a:extLst>
          </p:cNvPr>
          <p:cNvSpPr>
            <a:spLocks noGrp="1"/>
          </p:cNvSpPr>
          <p:nvPr>
            <p:ph idx="1"/>
          </p:nvPr>
        </p:nvSpPr>
        <p:spPr>
          <a:xfrm>
            <a:off x="1473200" y="1690688"/>
            <a:ext cx="9880600" cy="4351338"/>
          </a:xfrm>
        </p:spPr>
        <p:txBody>
          <a:bodyPr/>
          <a:lstStyle/>
          <a:p>
            <a:r>
              <a:rPr lang="en-GB" dirty="0"/>
              <a:t>2/3 Developers</a:t>
            </a:r>
          </a:p>
          <a:p>
            <a:r>
              <a:rPr lang="en-GB" dirty="0"/>
              <a:t>400 ‘Customers’</a:t>
            </a:r>
          </a:p>
          <a:p>
            <a:r>
              <a:rPr lang="en-GB" dirty="0"/>
              <a:t>Mainly C#</a:t>
            </a:r>
          </a:p>
          <a:p>
            <a:r>
              <a:rPr lang="en-GB" dirty="0"/>
              <a:t>211 Projects in main solution</a:t>
            </a:r>
          </a:p>
          <a:p>
            <a:endParaRPr lang="en-GB" dirty="0"/>
          </a:p>
          <a:p>
            <a:endParaRPr lang="en-GB" dirty="0"/>
          </a:p>
        </p:txBody>
      </p:sp>
    </p:spTree>
    <p:extLst>
      <p:ext uri="{BB962C8B-B14F-4D97-AF65-F5344CB8AC3E}">
        <p14:creationId xmlns:p14="http://schemas.microsoft.com/office/powerpoint/2010/main" val="332945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A576-A4FC-4095-A2B0-ACEBA7B2D565}"/>
              </a:ext>
            </a:extLst>
          </p:cNvPr>
          <p:cNvSpPr>
            <a:spLocks noGrp="1"/>
          </p:cNvSpPr>
          <p:nvPr>
            <p:ph type="title"/>
          </p:nvPr>
        </p:nvSpPr>
        <p:spPr>
          <a:xfrm>
            <a:off x="1574800" y="365125"/>
            <a:ext cx="9779000" cy="1325563"/>
          </a:xfrm>
        </p:spPr>
        <p:txBody>
          <a:bodyPr/>
          <a:lstStyle/>
          <a:p>
            <a:r>
              <a:rPr lang="en-GB" dirty="0"/>
              <a:t>How can the compiler help?</a:t>
            </a:r>
          </a:p>
        </p:txBody>
      </p:sp>
      <p:sp>
        <p:nvSpPr>
          <p:cNvPr id="3" name="Content Placeholder 2">
            <a:extLst>
              <a:ext uri="{FF2B5EF4-FFF2-40B4-BE49-F238E27FC236}">
                <a16:creationId xmlns:a16="http://schemas.microsoft.com/office/drawing/2014/main" id="{8A5448A0-C471-466E-AFA7-49AF3B5BB11D}"/>
              </a:ext>
            </a:extLst>
          </p:cNvPr>
          <p:cNvSpPr>
            <a:spLocks noGrp="1"/>
          </p:cNvSpPr>
          <p:nvPr>
            <p:ph idx="1"/>
          </p:nvPr>
        </p:nvSpPr>
        <p:spPr>
          <a:xfrm>
            <a:off x="1727200" y="1825625"/>
            <a:ext cx="9626600" cy="4351338"/>
          </a:xfrm>
        </p:spPr>
        <p:txBody>
          <a:bodyPr/>
          <a:lstStyle/>
          <a:p>
            <a:r>
              <a:rPr lang="en-GB" dirty="0"/>
              <a:t>Public string </a:t>
            </a:r>
            <a:r>
              <a:rPr lang="en-GB" dirty="0" err="1"/>
              <a:t>GetGUID</a:t>
            </a:r>
            <a:r>
              <a:rPr lang="en-GB" dirty="0"/>
              <a:t>() could be changed to public </a:t>
            </a:r>
            <a:r>
              <a:rPr lang="en-GB" dirty="0" err="1"/>
              <a:t>Guid</a:t>
            </a:r>
            <a:r>
              <a:rPr lang="en-GB" dirty="0"/>
              <a:t> </a:t>
            </a:r>
            <a:r>
              <a:rPr lang="en-GB" dirty="0" err="1"/>
              <a:t>GetGUID</a:t>
            </a:r>
            <a:r>
              <a:rPr lang="en-GB" dirty="0"/>
              <a:t>() as C# unlike VB6 has a GUID data type.</a:t>
            </a:r>
          </a:p>
          <a:p>
            <a:r>
              <a:rPr lang="en-GB" dirty="0"/>
              <a:t>When all else failed,  however we had to resort to extending the checks that visual studio carried out.  Unlike the </a:t>
            </a:r>
            <a:r>
              <a:rPr lang="en-GB" dirty="0" err="1"/>
              <a:t>blackbox</a:t>
            </a:r>
            <a:r>
              <a:rPr lang="en-GB" dirty="0"/>
              <a:t> which was the VB6 compiler,  modern visual studio exposes just about everything via it’s </a:t>
            </a:r>
            <a:r>
              <a:rPr lang="en-GB" dirty="0" err="1"/>
              <a:t>Rosylan</a:t>
            </a:r>
            <a:r>
              <a:rPr lang="en-GB"/>
              <a:t> API.</a:t>
            </a:r>
          </a:p>
          <a:p>
            <a:endParaRPr lang="en-GB" dirty="0"/>
          </a:p>
        </p:txBody>
      </p:sp>
    </p:spTree>
    <p:extLst>
      <p:ext uri="{BB962C8B-B14F-4D97-AF65-F5344CB8AC3E}">
        <p14:creationId xmlns:p14="http://schemas.microsoft.com/office/powerpoint/2010/main" val="2742204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3972</TotalTime>
  <Words>372</Words>
  <Application>Microsoft Office PowerPoint</Application>
  <PresentationFormat>Widescreen</PresentationFormat>
  <Paragraphs>67</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Custom Visual Studio Analysers</vt:lpstr>
      <vt:lpstr>Agenda</vt:lpstr>
      <vt:lpstr>History</vt:lpstr>
      <vt:lpstr>History</vt:lpstr>
      <vt:lpstr>Today – After Conversion</vt:lpstr>
      <vt:lpstr>How can the compiler help?</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51</cp:revision>
  <dcterms:created xsi:type="dcterms:W3CDTF">2016-03-25T23:14:04Z</dcterms:created>
  <dcterms:modified xsi:type="dcterms:W3CDTF">2017-11-27T23:16:04Z</dcterms:modified>
</cp:coreProperties>
</file>