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5" r:id="rId3"/>
    <p:sldId id="266" r:id="rId4"/>
    <p:sldId id="267" r:id="rId5"/>
    <p:sldId id="257" r:id="rId6"/>
    <p:sldId id="258" r:id="rId7"/>
    <p:sldId id="259" r:id="rId8"/>
    <p:sldId id="269" r:id="rId9"/>
    <p:sldId id="270" r:id="rId10"/>
    <p:sldId id="268" r:id="rId11"/>
    <p:sldId id="262" r:id="rId12"/>
    <p:sldId id="263" r:id="rId13"/>
    <p:sldId id="271" r:id="rId14"/>
    <p:sldId id="272" r:id="rId15"/>
    <p:sldId id="273" r:id="rId16"/>
    <p:sldId id="276" r:id="rId17"/>
    <p:sldId id="274" r:id="rId18"/>
    <p:sldId id="275" r:id="rId19"/>
    <p:sldId id="261" r:id="rId20"/>
    <p:sldId id="277" r:id="rId21"/>
    <p:sldId id="264" r:id="rId22"/>
    <p:sldId id="26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1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13" autoAdjust="0"/>
  </p:normalViewPr>
  <p:slideViewPr>
    <p:cSldViewPr snapToGrid="0">
      <p:cViewPr varScale="1">
        <p:scale>
          <a:sx n="77" d="100"/>
          <a:sy n="77" d="100"/>
        </p:scale>
        <p:origin x="125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EA828-5CD8-4937-BC8B-3CEA43AB888F}" type="datetimeFigureOut">
              <a:rPr lang="en-GB" smtClean="0"/>
              <a:t>28/05/2018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98B67-40B8-4547-BE51-824908E8A1DA}" type="slidenum">
              <a:rPr lang="en-GB" smtClean="0"/>
              <a:t>‹#›</a:t>
            </a:fld>
            <a:endParaRPr lang="en-GB"/>
          </a:p>
        </p:txBody>
      </p:sp>
    </p:spTree>
    <p:extLst>
      <p:ext uri="{BB962C8B-B14F-4D97-AF65-F5344CB8AC3E}">
        <p14:creationId xmlns:p14="http://schemas.microsoft.com/office/powerpoint/2010/main" val="324516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worked in the software industry for the past 20 years,  coding in C# and using Microsoft’s SQL Server for storage</a:t>
            </a:r>
          </a:p>
          <a:p>
            <a:r>
              <a:rPr lang="en-GB" dirty="0"/>
              <a:t>Recently we’ve been looking at other solutions such as Elastic Search in order to solve some of our performance issues.</a:t>
            </a:r>
          </a:p>
        </p:txBody>
      </p:sp>
      <p:sp>
        <p:nvSpPr>
          <p:cNvPr id="4" name="Slide Number Placeholder 3"/>
          <p:cNvSpPr>
            <a:spLocks noGrp="1"/>
          </p:cNvSpPr>
          <p:nvPr>
            <p:ph type="sldNum" sz="quarter" idx="10"/>
          </p:nvPr>
        </p:nvSpPr>
        <p:spPr/>
        <p:txBody>
          <a:bodyPr/>
          <a:lstStyle/>
          <a:p>
            <a:fld id="{90098B67-40B8-4547-BE51-824908E8A1DA}" type="slidenum">
              <a:rPr lang="en-GB" smtClean="0"/>
              <a:t>1</a:t>
            </a:fld>
            <a:endParaRPr lang="en-GB"/>
          </a:p>
        </p:txBody>
      </p:sp>
    </p:spTree>
    <p:extLst>
      <p:ext uri="{BB962C8B-B14F-4D97-AF65-F5344CB8AC3E}">
        <p14:creationId xmlns:p14="http://schemas.microsoft.com/office/powerpoint/2010/main" val="1157121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Kibana</a:t>
            </a:r>
          </a:p>
        </p:txBody>
      </p:sp>
      <p:sp>
        <p:nvSpPr>
          <p:cNvPr id="4" name="Slide Number Placeholder 3"/>
          <p:cNvSpPr>
            <a:spLocks noGrp="1"/>
          </p:cNvSpPr>
          <p:nvPr>
            <p:ph type="sldNum" sz="quarter" idx="10"/>
          </p:nvPr>
        </p:nvSpPr>
        <p:spPr/>
        <p:txBody>
          <a:bodyPr/>
          <a:lstStyle/>
          <a:p>
            <a:fld id="{90098B67-40B8-4547-BE51-824908E8A1DA}" type="slidenum">
              <a:rPr lang="en-GB" smtClean="0"/>
              <a:t>10</a:t>
            </a:fld>
            <a:endParaRPr lang="en-GB"/>
          </a:p>
        </p:txBody>
      </p:sp>
    </p:spTree>
    <p:extLst>
      <p:ext uri="{BB962C8B-B14F-4D97-AF65-F5344CB8AC3E}">
        <p14:creationId xmlns:p14="http://schemas.microsoft.com/office/powerpoint/2010/main" val="52378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starts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Elastic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Log Stash (5044)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Kibana (5601)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will just look at Elastic Search for the moment.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http://localhost:9200/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see the version number and basic cluster 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Elastic Search is built on top of lucence.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Communication can be done via REST calls,  for example to view the health of our 1 node cluster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http://localhost:9200/_cluster/health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Stemming etc</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11</a:t>
            </a:fld>
            <a:endParaRPr lang="en-GB"/>
          </a:p>
        </p:txBody>
      </p:sp>
    </p:spTree>
    <p:extLst>
      <p:ext uri="{BB962C8B-B14F-4D97-AF65-F5344CB8AC3E}">
        <p14:creationId xmlns:p14="http://schemas.microsoft.com/office/powerpoint/2010/main" val="187113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Describe index type and id</a:t>
            </a:r>
          </a:p>
          <a:p>
            <a:endParaRPr lang="en-GB" dirty="0"/>
          </a:p>
          <a:p>
            <a:r>
              <a:rPr lang="en-GB" dirty="0"/>
              <a:t>Index/type/id  </a:t>
            </a:r>
            <a:r>
              <a:rPr lang="en-GB" dirty="0" err="1"/>
              <a:t>id</a:t>
            </a:r>
            <a:r>
              <a:rPr lang="en-GB" dirty="0"/>
              <a:t> is optional</a:t>
            </a:r>
          </a:p>
          <a:p>
            <a:r>
              <a:rPr lang="en-GB" dirty="0"/>
              <a:t>Result is created,  then updated</a:t>
            </a:r>
          </a:p>
          <a:p>
            <a:r>
              <a:rPr lang="en-GB" dirty="0"/>
              <a:t>The version number also goes up</a:t>
            </a:r>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12</a:t>
            </a:fld>
            <a:endParaRPr lang="en-GB"/>
          </a:p>
        </p:txBody>
      </p:sp>
    </p:spTree>
    <p:extLst>
      <p:ext uri="{BB962C8B-B14F-4D97-AF65-F5344CB8AC3E}">
        <p14:creationId xmlns:p14="http://schemas.microsoft.com/office/powerpoint/2010/main" val="334232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13</a:t>
            </a:fld>
            <a:endParaRPr lang="en-GB"/>
          </a:p>
        </p:txBody>
      </p:sp>
    </p:spTree>
    <p:extLst>
      <p:ext uri="{BB962C8B-B14F-4D97-AF65-F5344CB8AC3E}">
        <p14:creationId xmlns:p14="http://schemas.microsoft.com/office/powerpoint/2010/main" val="2715674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14</a:t>
            </a:fld>
            <a:endParaRPr lang="en-GB"/>
          </a:p>
        </p:txBody>
      </p:sp>
    </p:spTree>
    <p:extLst>
      <p:ext uri="{BB962C8B-B14F-4D97-AF65-F5344CB8AC3E}">
        <p14:creationId xmlns:p14="http://schemas.microsoft.com/office/powerpoint/2010/main" val="3930656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summarise</a:t>
            </a:r>
          </a:p>
          <a:p>
            <a:endParaRPr lang="en-GB" dirty="0"/>
          </a:p>
          <a:p>
            <a:r>
              <a:rPr lang="en-GB" dirty="0"/>
              <a:t>The NEST Client is most developer friendly and is built using the </a:t>
            </a:r>
            <a:r>
              <a:rPr lang="en-GB" dirty="0" err="1"/>
              <a:t>ElastisSearch.Net</a:t>
            </a:r>
            <a:r>
              <a:rPr lang="en-GB" dirty="0"/>
              <a:t> client</a:t>
            </a:r>
          </a:p>
          <a:p>
            <a:r>
              <a:rPr lang="en-GB" dirty="0"/>
              <a:t>The </a:t>
            </a:r>
            <a:r>
              <a:rPr lang="en-GB" dirty="0" err="1"/>
              <a:t>ElastisSearch.Net</a:t>
            </a:r>
            <a:r>
              <a:rPr lang="en-GB" dirty="0"/>
              <a:t> client can do everything that the REST client can do,  built from it’s specification</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15</a:t>
            </a:fld>
            <a:endParaRPr lang="en-GB"/>
          </a:p>
        </p:txBody>
      </p:sp>
    </p:spTree>
    <p:extLst>
      <p:ext uri="{BB962C8B-B14F-4D97-AF65-F5344CB8AC3E}">
        <p14:creationId xmlns:p14="http://schemas.microsoft.com/office/powerpoint/2010/main" val="104673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elastic search version</a:t>
            </a:r>
          </a:p>
        </p:txBody>
      </p:sp>
      <p:sp>
        <p:nvSpPr>
          <p:cNvPr id="4" name="Slide Number Placeholder 3"/>
          <p:cNvSpPr>
            <a:spLocks noGrp="1"/>
          </p:cNvSpPr>
          <p:nvPr>
            <p:ph type="sldNum" sz="quarter" idx="10"/>
          </p:nvPr>
        </p:nvSpPr>
        <p:spPr/>
        <p:txBody>
          <a:bodyPr/>
          <a:lstStyle/>
          <a:p>
            <a:fld id="{90098B67-40B8-4547-BE51-824908E8A1DA}" type="slidenum">
              <a:rPr lang="en-GB" smtClean="0"/>
              <a:t>16</a:t>
            </a:fld>
            <a:endParaRPr lang="en-GB"/>
          </a:p>
        </p:txBody>
      </p:sp>
    </p:spTree>
    <p:extLst>
      <p:ext uri="{BB962C8B-B14F-4D97-AF65-F5344CB8AC3E}">
        <p14:creationId xmlns:p14="http://schemas.microsoft.com/office/powerpoint/2010/main" val="161128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alternative to Kibana is </a:t>
            </a:r>
            <a:r>
              <a:rPr lang="en-GB" dirty="0" err="1"/>
              <a:t>Grafana</a:t>
            </a:r>
            <a:r>
              <a:rPr lang="en-GB" dirty="0"/>
              <a:t>.</a:t>
            </a:r>
          </a:p>
          <a:p>
            <a:endParaRPr lang="en-GB" dirty="0"/>
          </a:p>
          <a:p>
            <a:r>
              <a:rPr lang="en-GB" dirty="0"/>
              <a:t>This allows data to be read from alternative source,  and can query multiple elastic search clusters.</a:t>
            </a:r>
          </a:p>
          <a:p>
            <a:endParaRPr lang="en-GB" dirty="0"/>
          </a:p>
          <a:p>
            <a:r>
              <a:rPr lang="en-GB" dirty="0"/>
              <a:t>However as it’s more generic, I don’t find it as good for exploring data.</a:t>
            </a:r>
          </a:p>
          <a:p>
            <a:endParaRPr lang="en-GB" dirty="0"/>
          </a:p>
          <a:p>
            <a:r>
              <a:rPr lang="en-GB" dirty="0" err="1"/>
              <a:t>Grafana</a:t>
            </a:r>
            <a:r>
              <a:rPr lang="en-GB" dirty="0"/>
              <a:t> has decent role based security built in,  Kibana needs the x-pack,  which until recently you had to pay for.</a:t>
            </a:r>
          </a:p>
        </p:txBody>
      </p:sp>
      <p:sp>
        <p:nvSpPr>
          <p:cNvPr id="4" name="Slide Number Placeholder 3"/>
          <p:cNvSpPr>
            <a:spLocks noGrp="1"/>
          </p:cNvSpPr>
          <p:nvPr>
            <p:ph type="sldNum" sz="quarter" idx="10"/>
          </p:nvPr>
        </p:nvSpPr>
        <p:spPr/>
        <p:txBody>
          <a:bodyPr/>
          <a:lstStyle/>
          <a:p>
            <a:fld id="{90098B67-40B8-4547-BE51-824908E8A1DA}" type="slidenum">
              <a:rPr lang="en-GB" smtClean="0"/>
              <a:t>18</a:t>
            </a:fld>
            <a:endParaRPr lang="en-GB"/>
          </a:p>
        </p:txBody>
      </p:sp>
    </p:spTree>
    <p:extLst>
      <p:ext uri="{BB962C8B-B14F-4D97-AF65-F5344CB8AC3E}">
        <p14:creationId xmlns:p14="http://schemas.microsoft.com/office/powerpoint/2010/main" val="551945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Centralize, Transform &amp; Stash Your Data</a:t>
            </a:r>
          </a:p>
          <a:p>
            <a:r>
              <a:rPr lang="en-GB" dirty="0" err="1"/>
              <a:t>Logstash</a:t>
            </a:r>
            <a:r>
              <a:rPr lang="en-GB" dirty="0"/>
              <a:t> is an open source, server-side data processing pipeline that ingests data from a multitude of sources simultaneously, transforms it, and then sends it to your </a:t>
            </a:r>
            <a:r>
              <a:rPr lang="en-GB" dirty="0" err="1"/>
              <a:t>favorite</a:t>
            </a:r>
            <a:r>
              <a:rPr lang="en-GB" dirty="0"/>
              <a:t> “</a:t>
            </a:r>
            <a:r>
              <a:rPr lang="en-GB" dirty="0" err="1"/>
              <a:t>stas</a:t>
            </a:r>
            <a:endParaRPr lang="en-GB" dirty="0"/>
          </a:p>
          <a:p>
            <a:endParaRPr lang="en-GB" dirty="0"/>
          </a:p>
          <a:p>
            <a:endParaRPr lang="en-GB" dirty="0"/>
          </a:p>
          <a:p>
            <a:r>
              <a:rPr lang="en-GB" dirty="0"/>
              <a:t>Requires the Java runtime – might be an issue on </a:t>
            </a:r>
            <a:r>
              <a:rPr lang="en-GB" dirty="0" err="1"/>
              <a:t>dotnet</a:t>
            </a:r>
            <a:r>
              <a:rPr lang="en-GB" dirty="0"/>
              <a:t> only servers.</a:t>
            </a:r>
          </a:p>
        </p:txBody>
      </p:sp>
      <p:sp>
        <p:nvSpPr>
          <p:cNvPr id="4" name="Slide Number Placeholder 3"/>
          <p:cNvSpPr>
            <a:spLocks noGrp="1"/>
          </p:cNvSpPr>
          <p:nvPr>
            <p:ph type="sldNum" sz="quarter" idx="10"/>
          </p:nvPr>
        </p:nvSpPr>
        <p:spPr/>
        <p:txBody>
          <a:bodyPr/>
          <a:lstStyle/>
          <a:p>
            <a:fld id="{90098B67-40B8-4547-BE51-824908E8A1DA}" type="slidenum">
              <a:rPr lang="en-GB" smtClean="0"/>
              <a:t>19</a:t>
            </a:fld>
            <a:endParaRPr lang="en-GB"/>
          </a:p>
        </p:txBody>
      </p:sp>
    </p:spTree>
    <p:extLst>
      <p:ext uri="{BB962C8B-B14F-4D97-AF65-F5344CB8AC3E}">
        <p14:creationId xmlns:p14="http://schemas.microsoft.com/office/powerpoint/2010/main" val="54901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libbeat</a:t>
            </a:r>
            <a:r>
              <a:rPr lang="en-GB" dirty="0"/>
              <a:t> library is written in </a:t>
            </a:r>
            <a:r>
              <a:rPr lang="en-GB" dirty="0" err="1"/>
              <a:t>GoLang</a:t>
            </a:r>
            <a:endParaRPr lang="en-GB" dirty="0"/>
          </a:p>
          <a:p>
            <a:endParaRPr lang="en-GB" dirty="0"/>
          </a:p>
          <a:p>
            <a:r>
              <a:rPr lang="en-GB" dirty="0"/>
              <a:t>Demo </a:t>
            </a:r>
            <a:r>
              <a:rPr lang="en-GB" dirty="0" err="1"/>
              <a:t>WinLogBeat</a:t>
            </a:r>
            <a:endParaRPr lang="en-GB" dirty="0"/>
          </a:p>
          <a:p>
            <a:endParaRPr lang="en-GB" dirty="0"/>
          </a:p>
          <a:p>
            <a:r>
              <a:rPr lang="en-GB" dirty="0"/>
              <a:t>There is an IIS beat coming soon</a:t>
            </a:r>
          </a:p>
        </p:txBody>
      </p:sp>
      <p:sp>
        <p:nvSpPr>
          <p:cNvPr id="4" name="Slide Number Placeholder 3"/>
          <p:cNvSpPr>
            <a:spLocks noGrp="1"/>
          </p:cNvSpPr>
          <p:nvPr>
            <p:ph type="sldNum" sz="quarter" idx="10"/>
          </p:nvPr>
        </p:nvSpPr>
        <p:spPr/>
        <p:txBody>
          <a:bodyPr/>
          <a:lstStyle/>
          <a:p>
            <a:fld id="{90098B67-40B8-4547-BE51-824908E8A1DA}" type="slidenum">
              <a:rPr lang="en-GB" smtClean="0"/>
              <a:t>20</a:t>
            </a:fld>
            <a:endParaRPr lang="en-GB"/>
          </a:p>
        </p:txBody>
      </p:sp>
    </p:spTree>
    <p:extLst>
      <p:ext uri="{BB962C8B-B14F-4D97-AF65-F5344CB8AC3E}">
        <p14:creationId xmlns:p14="http://schemas.microsoft.com/office/powerpoint/2010/main" val="352429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Tonight we will be looking at Elastic Search from the point of view of a dot net developer.  If this was a Java meetup then this would be a different talk!</a:t>
            </a:r>
          </a:p>
          <a:p>
            <a:endParaRPr lang="en-GB" dirty="0"/>
          </a:p>
          <a:p>
            <a:r>
              <a:rPr lang="en-GB" dirty="0"/>
              <a:t>What issues do we have with </a:t>
            </a:r>
            <a:r>
              <a:rPr lang="en-GB" dirty="0" err="1"/>
              <a:t>SQLServer</a:t>
            </a:r>
            <a:r>
              <a:rPr lang="en-GB" dirty="0"/>
              <a:t> which we like to solve</a:t>
            </a:r>
          </a:p>
          <a:p>
            <a:endParaRPr lang="en-GB" dirty="0"/>
          </a:p>
          <a:p>
            <a:r>
              <a:rPr lang="en-GB" dirty="0"/>
              <a:t>What is elastic search</a:t>
            </a:r>
          </a:p>
          <a:p>
            <a:endParaRPr lang="en-GB" dirty="0"/>
          </a:p>
          <a:p>
            <a:r>
              <a:rPr lang="en-GB" dirty="0"/>
              <a:t>How do we get started   / install/query</a:t>
            </a:r>
          </a:p>
          <a:p>
            <a:endParaRPr lang="en-GB" dirty="0"/>
          </a:p>
          <a:p>
            <a:r>
              <a:rPr lang="en-GB" dirty="0"/>
              <a:t>Does it solve our problems</a:t>
            </a:r>
          </a:p>
        </p:txBody>
      </p:sp>
      <p:sp>
        <p:nvSpPr>
          <p:cNvPr id="4" name="Slide Number Placeholder 3"/>
          <p:cNvSpPr>
            <a:spLocks noGrp="1"/>
          </p:cNvSpPr>
          <p:nvPr>
            <p:ph type="sldNum" sz="quarter" idx="10"/>
          </p:nvPr>
        </p:nvSpPr>
        <p:spPr/>
        <p:txBody>
          <a:bodyPr/>
          <a:lstStyle/>
          <a:p>
            <a:fld id="{90098B67-40B8-4547-BE51-824908E8A1DA}" type="slidenum">
              <a:rPr lang="en-GB" smtClean="0"/>
              <a:t>2</a:t>
            </a:fld>
            <a:endParaRPr lang="en-GB"/>
          </a:p>
        </p:txBody>
      </p:sp>
    </p:spTree>
    <p:extLst>
      <p:ext uri="{BB962C8B-B14F-4D97-AF65-F5344CB8AC3E}">
        <p14:creationId xmlns:p14="http://schemas.microsoft.com/office/powerpoint/2010/main" val="3763264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brings us on to security.</a:t>
            </a:r>
          </a:p>
          <a:p>
            <a:endParaRPr lang="en-GB" dirty="0"/>
          </a:p>
          <a:p>
            <a:r>
              <a:rPr lang="en-GB" dirty="0"/>
              <a:t>In the Microsoft world I was used to everything being secured by default.    This isn’t the case with ELK stack.  </a:t>
            </a:r>
          </a:p>
          <a:p>
            <a:endParaRPr lang="en-GB" dirty="0"/>
          </a:p>
          <a:p>
            <a:r>
              <a:rPr lang="en-GB" dirty="0"/>
              <a:t>Do you need security – well that depends on what you are using elastic search for.   Backing the </a:t>
            </a:r>
            <a:r>
              <a:rPr lang="en-GB" dirty="0" err="1"/>
              <a:t>stackoverflow</a:t>
            </a:r>
            <a:r>
              <a:rPr lang="en-GB" dirty="0"/>
              <a:t> search client,  then probably not.  This is no different from having an internal </a:t>
            </a:r>
            <a:r>
              <a:rPr lang="en-GB" dirty="0" err="1"/>
              <a:t>sqlserver</a:t>
            </a:r>
            <a:r>
              <a:rPr lang="en-GB" dirty="0"/>
              <a:t> database.</a:t>
            </a:r>
          </a:p>
          <a:p>
            <a:endParaRPr lang="en-GB" dirty="0"/>
          </a:p>
          <a:p>
            <a:r>
              <a:rPr lang="en-GB" dirty="0"/>
              <a:t>If you are using it as a logging system,  then yes.  You don’t want people to be able to add/amend/delete logs.</a:t>
            </a:r>
          </a:p>
          <a:p>
            <a:endParaRPr lang="en-GB" dirty="0"/>
          </a:p>
          <a:p>
            <a:r>
              <a:rPr lang="en-GB" dirty="0"/>
              <a:t>When using Kibana,  do you want everyone to see you data?  You can use the </a:t>
            </a:r>
            <a:r>
              <a:rPr lang="en-GB" dirty="0" err="1"/>
              <a:t>Xpack</a:t>
            </a:r>
            <a:r>
              <a:rPr lang="en-GB" dirty="0"/>
              <a:t> to restrict what dashboards a person can see,  and if they are allowed to edit them.</a:t>
            </a:r>
          </a:p>
          <a:p>
            <a:endParaRPr lang="en-GB" dirty="0"/>
          </a:p>
          <a:p>
            <a:r>
              <a:rPr lang="en-GB" dirty="0"/>
              <a:t>You could put an API gateway in front of Elastic search.  So your application calls the API gateway,  this verifies you are allowed to make the call,  and the passes the class onto ES.    You would configure ES so that it can only be called from the API gateway.</a:t>
            </a:r>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21</a:t>
            </a:fld>
            <a:endParaRPr lang="en-GB"/>
          </a:p>
        </p:txBody>
      </p:sp>
    </p:spTree>
    <p:extLst>
      <p:ext uri="{BB962C8B-B14F-4D97-AF65-F5344CB8AC3E}">
        <p14:creationId xmlns:p14="http://schemas.microsoft.com/office/powerpoint/2010/main" val="13799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Nodes, Shards and replicas</a:t>
            </a:r>
          </a:p>
          <a:p>
            <a:endParaRPr lang="en-GB" dirty="0"/>
          </a:p>
          <a:p>
            <a:r>
              <a:rPr lang="en-GB" dirty="0"/>
              <a:t>Replicas can help read performance</a:t>
            </a:r>
          </a:p>
        </p:txBody>
      </p:sp>
      <p:sp>
        <p:nvSpPr>
          <p:cNvPr id="4" name="Slide Number Placeholder 3"/>
          <p:cNvSpPr>
            <a:spLocks noGrp="1"/>
          </p:cNvSpPr>
          <p:nvPr>
            <p:ph type="sldNum" sz="quarter" idx="10"/>
          </p:nvPr>
        </p:nvSpPr>
        <p:spPr/>
        <p:txBody>
          <a:bodyPr/>
          <a:lstStyle/>
          <a:p>
            <a:fld id="{90098B67-40B8-4547-BE51-824908E8A1DA}" type="slidenum">
              <a:rPr lang="en-GB" smtClean="0"/>
              <a:t>22</a:t>
            </a:fld>
            <a:endParaRPr lang="en-GB"/>
          </a:p>
        </p:txBody>
      </p:sp>
    </p:spTree>
    <p:extLst>
      <p:ext uri="{BB962C8B-B14F-4D97-AF65-F5344CB8AC3E}">
        <p14:creationId xmlns:p14="http://schemas.microsoft.com/office/powerpoint/2010/main" val="339498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you are some coding,  getting stuck as usual which requires you to use google and </a:t>
            </a:r>
            <a:r>
              <a:rPr lang="en-GB" dirty="0" err="1"/>
              <a:t>stackoverflow</a:t>
            </a:r>
            <a:r>
              <a:rPr lang="en-GB" dirty="0"/>
              <a:t> to find various answers</a:t>
            </a:r>
          </a:p>
          <a:p>
            <a:r>
              <a:rPr lang="en-GB" dirty="0"/>
              <a:t>However,  then disaster strikes,  you lose your internet connection</a:t>
            </a:r>
          </a:p>
          <a:p>
            <a:r>
              <a:rPr lang="en-GB" dirty="0"/>
              <a:t>You can no longer use stack overflow.</a:t>
            </a:r>
          </a:p>
        </p:txBody>
      </p:sp>
      <p:sp>
        <p:nvSpPr>
          <p:cNvPr id="4" name="Slide Number Placeholder 3"/>
          <p:cNvSpPr>
            <a:spLocks noGrp="1"/>
          </p:cNvSpPr>
          <p:nvPr>
            <p:ph type="sldNum" sz="quarter" idx="10"/>
          </p:nvPr>
        </p:nvSpPr>
        <p:spPr/>
        <p:txBody>
          <a:bodyPr/>
          <a:lstStyle/>
          <a:p>
            <a:fld id="{90098B67-40B8-4547-BE51-824908E8A1DA}" type="slidenum">
              <a:rPr lang="en-GB" smtClean="0"/>
              <a:t>3</a:t>
            </a:fld>
            <a:endParaRPr lang="en-GB"/>
          </a:p>
        </p:txBody>
      </p:sp>
    </p:spTree>
    <p:extLst>
      <p:ext uri="{BB962C8B-B14F-4D97-AF65-F5344CB8AC3E}">
        <p14:creationId xmlns:p14="http://schemas.microsoft.com/office/powerpoint/2010/main" val="5145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enable you to work offline I’ve download a </a:t>
            </a:r>
            <a:r>
              <a:rPr lang="en-GB" dirty="0" err="1"/>
              <a:t>SQLServer</a:t>
            </a:r>
            <a:r>
              <a:rPr lang="en-GB" dirty="0"/>
              <a:t> database containing 10GB of questions + answers</a:t>
            </a:r>
          </a:p>
          <a:p>
            <a:r>
              <a:rPr lang="en-GB" dirty="0"/>
              <a:t>And written an windows form application in order to query it.</a:t>
            </a:r>
          </a:p>
          <a:p>
            <a:endParaRPr lang="en-GB" dirty="0"/>
          </a:p>
          <a:p>
            <a:r>
              <a:rPr lang="en-GB" dirty="0"/>
              <a:t>Demo application</a:t>
            </a:r>
          </a:p>
        </p:txBody>
      </p:sp>
      <p:sp>
        <p:nvSpPr>
          <p:cNvPr id="4" name="Slide Number Placeholder 3"/>
          <p:cNvSpPr>
            <a:spLocks noGrp="1"/>
          </p:cNvSpPr>
          <p:nvPr>
            <p:ph type="sldNum" sz="quarter" idx="10"/>
          </p:nvPr>
        </p:nvSpPr>
        <p:spPr/>
        <p:txBody>
          <a:bodyPr/>
          <a:lstStyle/>
          <a:p>
            <a:fld id="{90098B67-40B8-4547-BE51-824908E8A1DA}" type="slidenum">
              <a:rPr lang="en-GB" smtClean="0"/>
              <a:t>4</a:t>
            </a:fld>
            <a:endParaRPr lang="en-GB"/>
          </a:p>
        </p:txBody>
      </p:sp>
    </p:spTree>
    <p:extLst>
      <p:ext uri="{BB962C8B-B14F-4D97-AF65-F5344CB8AC3E}">
        <p14:creationId xmlns:p14="http://schemas.microsoft.com/office/powerpoint/2010/main" val="887144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the database in SSMS  (StackOverflow2010)</a:t>
            </a:r>
          </a:p>
          <a:p>
            <a:r>
              <a:rPr lang="en-GB" dirty="0"/>
              <a:t>Point out the size and main tables  (Posts and Comments)</a:t>
            </a:r>
          </a:p>
          <a:p>
            <a:r>
              <a:rPr lang="en-GB" dirty="0"/>
              <a:t>Our tables just have indexes on the ID</a:t>
            </a:r>
          </a:p>
          <a:p>
            <a:r>
              <a:rPr lang="en-GB" dirty="0"/>
              <a:t>Do count(*) to get the number of rows</a:t>
            </a:r>
          </a:p>
          <a:p>
            <a:endParaRPr lang="en-GB" dirty="0"/>
          </a:p>
          <a:p>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rowcnt</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sysindexes</a:t>
            </a:r>
            <a:r>
              <a:rPr lang="en-GB" sz="1200" kern="1200" dirty="0">
                <a:solidFill>
                  <a:schemeClr val="tx1"/>
                </a:solidFill>
                <a:latin typeface="+mn-lt"/>
                <a:ea typeface="+mn-ea"/>
                <a:cs typeface="+mn-cs"/>
              </a:rPr>
              <a:t> where OBJECT_NAME(id) = 'Posts'</a:t>
            </a:r>
          </a:p>
          <a:p>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rowcnt</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sysindexes</a:t>
            </a:r>
            <a:r>
              <a:rPr lang="en-GB" sz="1200" kern="1200" dirty="0">
                <a:solidFill>
                  <a:schemeClr val="tx1"/>
                </a:solidFill>
                <a:latin typeface="+mn-lt"/>
                <a:ea typeface="+mn-ea"/>
                <a:cs typeface="+mn-cs"/>
              </a:rPr>
              <a:t> where OBJECT_NAME(id) = 'Comments’</a:t>
            </a:r>
            <a:endParaRPr lang="en-GB" dirty="0"/>
          </a:p>
          <a:p>
            <a:endParaRPr lang="en-GB" dirty="0"/>
          </a:p>
          <a:p>
            <a:r>
              <a:rPr lang="en-GB" dirty="0"/>
              <a:t>Show that without any indexes,  querying the data will be very slow</a:t>
            </a:r>
          </a:p>
          <a:p>
            <a:endParaRPr lang="en-GB" dirty="0"/>
          </a:p>
          <a:p>
            <a:r>
              <a:rPr lang="en-GB" sz="1200" kern="1200" dirty="0">
                <a:solidFill>
                  <a:schemeClr val="tx1"/>
                </a:solidFill>
                <a:latin typeface="+mn-lt"/>
                <a:ea typeface="+mn-ea"/>
                <a:cs typeface="+mn-cs"/>
              </a:rPr>
              <a:t>select top 10 *</a:t>
            </a:r>
          </a:p>
          <a:p>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dbo.Posts</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LastEditorDisplayName</a:t>
            </a:r>
            <a:r>
              <a:rPr lang="en-GB" sz="1200" kern="1200" dirty="0">
                <a:solidFill>
                  <a:schemeClr val="tx1"/>
                </a:solidFill>
                <a:latin typeface="+mn-lt"/>
                <a:ea typeface="+mn-ea"/>
                <a:cs typeface="+mn-cs"/>
              </a:rPr>
              <a:t> = 'David’</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Estimated Query shows that every row will be examined (clustered index scan)</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We could create indexes,  but on which columns,  as we might want to search by any of them.</a:t>
            </a:r>
          </a:p>
          <a:p>
            <a:endParaRPr lang="en-GB"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Even then we can’t create an index on the main content field.</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select top 10 *</a:t>
            </a:r>
          </a:p>
          <a:p>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dbo.Posts</a:t>
            </a:r>
            <a:r>
              <a:rPr lang="en-GB" sz="1200" kern="1200" dirty="0">
                <a:solidFill>
                  <a:schemeClr val="tx1"/>
                </a:solidFill>
                <a:latin typeface="+mn-lt"/>
                <a:ea typeface="+mn-ea"/>
                <a:cs typeface="+mn-cs"/>
              </a:rPr>
              <a:t> P</a:t>
            </a:r>
          </a:p>
          <a:p>
            <a:r>
              <a:rPr lang="en-GB" sz="1200" kern="1200" dirty="0">
                <a:solidFill>
                  <a:schemeClr val="tx1"/>
                </a:solidFill>
                <a:latin typeface="+mn-lt"/>
                <a:ea typeface="+mn-ea"/>
                <a:cs typeface="+mn-cs"/>
              </a:rPr>
              <a:t> where lower(</a:t>
            </a:r>
            <a:r>
              <a:rPr lang="en-GB" sz="1200" kern="1200" dirty="0" err="1">
                <a:solidFill>
                  <a:schemeClr val="tx1"/>
                </a:solidFill>
                <a:latin typeface="+mn-lt"/>
                <a:ea typeface="+mn-ea"/>
                <a:cs typeface="+mn-cs"/>
              </a:rPr>
              <a:t>P.Body</a:t>
            </a:r>
            <a:r>
              <a:rPr lang="en-GB" sz="1200" kern="1200" dirty="0">
                <a:solidFill>
                  <a:schemeClr val="tx1"/>
                </a:solidFill>
                <a:latin typeface="+mn-lt"/>
                <a:ea typeface="+mn-ea"/>
                <a:cs typeface="+mn-cs"/>
              </a:rPr>
              <a:t>) like 'c%’</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We want to do a case-</a:t>
            </a:r>
            <a:r>
              <a:rPr lang="en-GB" sz="1200" kern="1200" dirty="0" err="1">
                <a:solidFill>
                  <a:schemeClr val="tx1"/>
                </a:solidFill>
                <a:latin typeface="+mn-lt"/>
                <a:ea typeface="+mn-ea"/>
                <a:cs typeface="+mn-cs"/>
              </a:rPr>
              <a:t>insensisitve</a:t>
            </a:r>
            <a:r>
              <a:rPr lang="en-GB" sz="1200" kern="1200" dirty="0">
                <a:solidFill>
                  <a:schemeClr val="tx1"/>
                </a:solidFill>
                <a:latin typeface="+mn-lt"/>
                <a:ea typeface="+mn-ea"/>
                <a:cs typeface="+mn-cs"/>
              </a:rPr>
              <a:t> search so need to convert ever thing to lower case.   Also indexes can’t be used with do are doing a %wild card search</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We could use full text search in </a:t>
            </a:r>
            <a:r>
              <a:rPr lang="en-GB" sz="1200" kern="1200" dirty="0" err="1">
                <a:solidFill>
                  <a:schemeClr val="tx1"/>
                </a:solidFill>
                <a:latin typeface="+mn-lt"/>
                <a:ea typeface="+mn-ea"/>
                <a:cs typeface="+mn-cs"/>
              </a:rPr>
              <a:t>SQLServer</a:t>
            </a:r>
            <a:r>
              <a:rPr lang="en-GB" sz="1200" kern="1200" dirty="0">
                <a:solidFill>
                  <a:schemeClr val="tx1"/>
                </a:solidFill>
                <a:latin typeface="+mn-lt"/>
                <a:ea typeface="+mn-ea"/>
                <a:cs typeface="+mn-cs"/>
              </a:rPr>
              <a:t>,  but it’s limited in features and performance.</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Finally, scale, the full stack overflow database is over 130GB,  without any indexes.  You can split </a:t>
            </a:r>
            <a:r>
              <a:rPr lang="en-GB" sz="1200" kern="1200" dirty="0" err="1">
                <a:solidFill>
                  <a:schemeClr val="tx1"/>
                </a:solidFill>
                <a:latin typeface="+mn-lt"/>
                <a:ea typeface="+mn-ea"/>
                <a:cs typeface="+mn-cs"/>
              </a:rPr>
              <a:t>sql</a:t>
            </a:r>
            <a:r>
              <a:rPr lang="en-GB" sz="1200" kern="1200" dirty="0">
                <a:solidFill>
                  <a:schemeClr val="tx1"/>
                </a:solidFill>
                <a:latin typeface="+mn-lt"/>
                <a:ea typeface="+mn-ea"/>
                <a:cs typeface="+mn-cs"/>
              </a:rPr>
              <a:t> server over multiple database but there are complications.</a:t>
            </a:r>
          </a:p>
          <a:p>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5</a:t>
            </a:fld>
            <a:endParaRPr lang="en-GB"/>
          </a:p>
        </p:txBody>
      </p:sp>
    </p:spTree>
    <p:extLst>
      <p:ext uri="{BB962C8B-B14F-4D97-AF65-F5344CB8AC3E}">
        <p14:creationId xmlns:p14="http://schemas.microsoft.com/office/powerpoint/2010/main" val="378735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summarise,  we have three problems</a:t>
            </a:r>
          </a:p>
          <a:p>
            <a:endParaRPr lang="en-GB" dirty="0"/>
          </a:p>
          <a:p>
            <a:pPr marL="228600" indent="-228600">
              <a:buAutoNum type="arabicPeriod"/>
            </a:pPr>
            <a:r>
              <a:rPr lang="en-GB" dirty="0"/>
              <a:t>The ability to be able to search across multiple fields</a:t>
            </a:r>
          </a:p>
          <a:p>
            <a:pPr marL="228600" indent="-228600">
              <a:buAutoNum type="arabicPeriod"/>
            </a:pPr>
            <a:r>
              <a:rPr lang="en-GB" dirty="0"/>
              <a:t>The ability to be able to search within a block of text</a:t>
            </a:r>
          </a:p>
          <a:p>
            <a:pPr marL="228600" indent="-228600">
              <a:buAutoNum type="arabicPeriod"/>
            </a:pPr>
            <a:r>
              <a:rPr lang="en-GB" dirty="0"/>
              <a:t>The ability to scale out across multiple machines</a:t>
            </a:r>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6</a:t>
            </a:fld>
            <a:endParaRPr lang="en-GB"/>
          </a:p>
        </p:txBody>
      </p:sp>
    </p:spTree>
    <p:extLst>
      <p:ext uri="{BB962C8B-B14F-4D97-AF65-F5344CB8AC3E}">
        <p14:creationId xmlns:p14="http://schemas.microsoft.com/office/powerpoint/2010/main" val="426894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Getting started</a:t>
            </a:r>
          </a:p>
          <a:p>
            <a:r>
              <a:rPr lang="en-GB" dirty="0"/>
              <a:t>Inverted Index</a:t>
            </a:r>
          </a:p>
          <a:p>
            <a:r>
              <a:rPr lang="en-GB" dirty="0"/>
              <a:t>Rest API</a:t>
            </a:r>
          </a:p>
          <a:p>
            <a:r>
              <a:rPr lang="en-GB" dirty="0"/>
              <a:t>NEST API</a:t>
            </a:r>
          </a:p>
          <a:p>
            <a:r>
              <a:rPr lang="en-GB" dirty="0"/>
              <a:t>Bulk Import</a:t>
            </a:r>
          </a:p>
          <a:p>
            <a:pPr marL="0" indent="0">
              <a:buNone/>
            </a:pPr>
            <a:endParaRPr lang="en-GB" dirty="0"/>
          </a:p>
          <a:p>
            <a:r>
              <a:rPr lang="en-GB" dirty="0"/>
              <a:t>Demo adding data</a:t>
            </a:r>
          </a:p>
          <a:p>
            <a:r>
              <a:rPr lang="en-GB" dirty="0"/>
              <a:t>Demo search for data</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7</a:t>
            </a:fld>
            <a:endParaRPr lang="en-GB"/>
          </a:p>
        </p:txBody>
      </p:sp>
    </p:spTree>
    <p:extLst>
      <p:ext uri="{BB962C8B-B14F-4D97-AF65-F5344CB8AC3E}">
        <p14:creationId xmlns:p14="http://schemas.microsoft.com/office/powerpoint/2010/main" val="407835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Elastic Search</a:t>
            </a:r>
          </a:p>
        </p:txBody>
      </p:sp>
      <p:sp>
        <p:nvSpPr>
          <p:cNvPr id="4" name="Slide Number Placeholder 3"/>
          <p:cNvSpPr>
            <a:spLocks noGrp="1"/>
          </p:cNvSpPr>
          <p:nvPr>
            <p:ph type="sldNum" sz="quarter" idx="10"/>
          </p:nvPr>
        </p:nvSpPr>
        <p:spPr/>
        <p:txBody>
          <a:bodyPr/>
          <a:lstStyle/>
          <a:p>
            <a:fld id="{90098B67-40B8-4547-BE51-824908E8A1DA}" type="slidenum">
              <a:rPr lang="en-GB" smtClean="0"/>
              <a:t>8</a:t>
            </a:fld>
            <a:endParaRPr lang="en-GB"/>
          </a:p>
        </p:txBody>
      </p:sp>
    </p:spTree>
    <p:extLst>
      <p:ext uri="{BB962C8B-B14F-4D97-AF65-F5344CB8AC3E}">
        <p14:creationId xmlns:p14="http://schemas.microsoft.com/office/powerpoint/2010/main" val="83474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Log Stash</a:t>
            </a:r>
          </a:p>
        </p:txBody>
      </p:sp>
      <p:sp>
        <p:nvSpPr>
          <p:cNvPr id="4" name="Slide Number Placeholder 3"/>
          <p:cNvSpPr>
            <a:spLocks noGrp="1"/>
          </p:cNvSpPr>
          <p:nvPr>
            <p:ph type="sldNum" sz="quarter" idx="10"/>
          </p:nvPr>
        </p:nvSpPr>
        <p:spPr/>
        <p:txBody>
          <a:bodyPr/>
          <a:lstStyle/>
          <a:p>
            <a:fld id="{90098B67-40B8-4547-BE51-824908E8A1DA}" type="slidenum">
              <a:rPr lang="en-GB" smtClean="0"/>
              <a:t>9</a:t>
            </a:fld>
            <a:endParaRPr lang="en-GB"/>
          </a:p>
        </p:txBody>
      </p:sp>
    </p:spTree>
    <p:extLst>
      <p:ext uri="{BB962C8B-B14F-4D97-AF65-F5344CB8AC3E}">
        <p14:creationId xmlns:p14="http://schemas.microsoft.com/office/powerpoint/2010/main" val="363009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A28A-7B00-4DB1-BD43-BF7CDD4D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6B38EF-42A0-479C-8735-004D216F7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687FBC-A886-433A-999A-185B85975D8D}"/>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5" name="Footer Placeholder 4">
            <a:extLst>
              <a:ext uri="{FF2B5EF4-FFF2-40B4-BE49-F238E27FC236}">
                <a16:creationId xmlns:a16="http://schemas.microsoft.com/office/drawing/2014/main" id="{FFF157AA-F991-4DE1-9A32-9E037BC05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7BF5D3-BAC1-4DEE-9D9B-0B9CEF2B21B5}"/>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4578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F3BC-32D8-414C-89DD-4A8F4F4680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C1B563-6A22-435D-B699-A9BEF9CD37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708DE2-8F40-49D0-AE4B-8356EB86567E}"/>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5" name="Footer Placeholder 4">
            <a:extLst>
              <a:ext uri="{FF2B5EF4-FFF2-40B4-BE49-F238E27FC236}">
                <a16:creationId xmlns:a16="http://schemas.microsoft.com/office/drawing/2014/main" id="{CEA3CD57-7052-44A7-A472-C663C7912D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3434E-3CDB-4121-969E-417D7558B340}"/>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152539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A7272-0E05-461F-B679-09CB310174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236A27-4AE8-4210-AD1E-5C1B759E95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B5109B-F231-4279-87DC-432B930E2139}"/>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5" name="Footer Placeholder 4">
            <a:extLst>
              <a:ext uri="{FF2B5EF4-FFF2-40B4-BE49-F238E27FC236}">
                <a16:creationId xmlns:a16="http://schemas.microsoft.com/office/drawing/2014/main" id="{59D121AB-A618-4912-8389-4E0E5ECE6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0C8682-4D9C-43CD-BE56-9AC2E5DD92C2}"/>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44806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992A-9188-4EA8-8649-699CAE28D6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268FCF-9553-4989-9499-D2FB7A39AD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04BDC6-2057-406E-9166-45A31443055A}"/>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5" name="Footer Placeholder 4">
            <a:extLst>
              <a:ext uri="{FF2B5EF4-FFF2-40B4-BE49-F238E27FC236}">
                <a16:creationId xmlns:a16="http://schemas.microsoft.com/office/drawing/2014/main" id="{40CB4680-B6AF-46C4-9807-822516A338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8216EA-31B7-4036-85DE-E2F707BC5D5A}"/>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49628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E383-F649-458B-98BF-8D31E8992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11280E-B78A-45C1-B7D3-C1BA1E188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A8B4C1-997C-481E-8765-BB3918DBC72C}"/>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5" name="Footer Placeholder 4">
            <a:extLst>
              <a:ext uri="{FF2B5EF4-FFF2-40B4-BE49-F238E27FC236}">
                <a16:creationId xmlns:a16="http://schemas.microsoft.com/office/drawing/2014/main" id="{DBD69302-D953-41DD-96A1-F6F5B20B5F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D29209-1F18-4B1E-9E92-D43EC70F7A72}"/>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5676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D988-D8EC-4D44-8681-5DFFD35864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58B32F-3A39-4278-8085-1B8DE22D46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CA44D3-B5CB-4835-B7E3-7EBFA68937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749DA6-D79F-4DE9-91D9-0199B7AD7A06}"/>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6" name="Footer Placeholder 5">
            <a:extLst>
              <a:ext uri="{FF2B5EF4-FFF2-40B4-BE49-F238E27FC236}">
                <a16:creationId xmlns:a16="http://schemas.microsoft.com/office/drawing/2014/main" id="{F0DDA208-12E6-49B7-A288-345CD9600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FA53A3-71F9-4199-878C-B0695BA801E9}"/>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844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374-E176-4762-AA7D-94981E7909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F837B7-6098-4051-AE3F-F00BE4A11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363904-1BDA-454A-A171-E0C5161E7F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D1FC3F-A8A9-4383-9908-232F2786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CDBDFC-820B-45E5-813B-B022E8C0EF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B23239-CBBE-4E7E-8C37-93B7F519D6D2}"/>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8" name="Footer Placeholder 7">
            <a:extLst>
              <a:ext uri="{FF2B5EF4-FFF2-40B4-BE49-F238E27FC236}">
                <a16:creationId xmlns:a16="http://schemas.microsoft.com/office/drawing/2014/main" id="{8474522B-1CB6-451C-B448-FE19925517B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D5BB8B-3B88-4F40-83DD-638543D29BBF}"/>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31789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6C77-A600-4D6D-B73E-A493C8EB3C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E18E9F-E51D-4833-A46D-E11073602AF5}"/>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4" name="Footer Placeholder 3">
            <a:extLst>
              <a:ext uri="{FF2B5EF4-FFF2-40B4-BE49-F238E27FC236}">
                <a16:creationId xmlns:a16="http://schemas.microsoft.com/office/drawing/2014/main" id="{20E501A2-CDBA-4D2B-89C7-008450A4F6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66920A-A2D4-4647-8ECA-0A931BDD34CD}"/>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38962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367B1-942E-4119-911C-CD2EDB83C12B}"/>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3" name="Footer Placeholder 2">
            <a:extLst>
              <a:ext uri="{FF2B5EF4-FFF2-40B4-BE49-F238E27FC236}">
                <a16:creationId xmlns:a16="http://schemas.microsoft.com/office/drawing/2014/main" id="{62D93B26-1C76-43F8-A7FC-EE9C1733D8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07BD5D-E564-44DB-9DC6-81B2F8E5BB8F}"/>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35570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371A-4A49-4A34-92BC-B386EBB3C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484EF8-FC54-49AA-A997-D4868AB13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B3F9B5-A16D-49D8-A35C-5BA628D84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2FDD52-4122-4F9D-8F03-2CDC54DA56B8}"/>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6" name="Footer Placeholder 5">
            <a:extLst>
              <a:ext uri="{FF2B5EF4-FFF2-40B4-BE49-F238E27FC236}">
                <a16:creationId xmlns:a16="http://schemas.microsoft.com/office/drawing/2014/main" id="{47450158-27B7-4A0A-8782-71E3211F52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EB15CE-9FA6-4B42-B8A8-62CA1550C48E}"/>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401332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BAE8-F26B-483F-9F0C-6773DFCC5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5B2C356-3680-430C-8559-83FD9CAEE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491A92-9F0A-4B5C-A40B-8FD7D749E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DC48C4-E180-4AE8-BD06-75A33801E58D}"/>
              </a:ext>
            </a:extLst>
          </p:cNvPr>
          <p:cNvSpPr>
            <a:spLocks noGrp="1"/>
          </p:cNvSpPr>
          <p:nvPr>
            <p:ph type="dt" sz="half" idx="10"/>
          </p:nvPr>
        </p:nvSpPr>
        <p:spPr/>
        <p:txBody>
          <a:bodyPr/>
          <a:lstStyle/>
          <a:p>
            <a:fld id="{55A080D0-3795-4F02-BAAA-BB4B6EB6B790}" type="datetimeFigureOut">
              <a:rPr lang="en-GB" smtClean="0"/>
              <a:t>28/05/2018</a:t>
            </a:fld>
            <a:endParaRPr lang="en-GB"/>
          </a:p>
        </p:txBody>
      </p:sp>
      <p:sp>
        <p:nvSpPr>
          <p:cNvPr id="6" name="Footer Placeholder 5">
            <a:extLst>
              <a:ext uri="{FF2B5EF4-FFF2-40B4-BE49-F238E27FC236}">
                <a16:creationId xmlns:a16="http://schemas.microsoft.com/office/drawing/2014/main" id="{22CD34BF-9E7D-4F8D-9CBE-6B79DF7F8F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8D1724-C193-44AD-822E-1D0B724BACCC}"/>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136031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8EEBFA-9639-457F-A7CC-589AAA375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B64CFB-D19F-4F59-A93F-2F9E07212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B690A-7961-4A5F-A733-1333EAC37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080D0-3795-4F02-BAAA-BB4B6EB6B790}" type="datetimeFigureOut">
              <a:rPr lang="en-GB" smtClean="0"/>
              <a:t>28/05/2018</a:t>
            </a:fld>
            <a:endParaRPr lang="en-GB"/>
          </a:p>
        </p:txBody>
      </p:sp>
      <p:sp>
        <p:nvSpPr>
          <p:cNvPr id="5" name="Footer Placeholder 4">
            <a:extLst>
              <a:ext uri="{FF2B5EF4-FFF2-40B4-BE49-F238E27FC236}">
                <a16:creationId xmlns:a16="http://schemas.microsoft.com/office/drawing/2014/main" id="{C455DEF0-218A-4C2C-8F80-3A9F5A3DD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45560C-76F0-4E32-89F5-8311CCBA5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A3275-4353-4CF0-A73F-252C00ADA0BE}" type="slidenum">
              <a:rPr lang="en-GB" smtClean="0"/>
              <a:t>‹#›</a:t>
            </a:fld>
            <a:endParaRPr lang="en-GB"/>
          </a:p>
        </p:txBody>
      </p:sp>
    </p:spTree>
    <p:extLst>
      <p:ext uri="{BB962C8B-B14F-4D97-AF65-F5344CB8AC3E}">
        <p14:creationId xmlns:p14="http://schemas.microsoft.com/office/powerpoint/2010/main" val="3753592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CA7C-C764-4F5D-9972-9C5A06EC70A1}"/>
              </a:ext>
            </a:extLst>
          </p:cNvPr>
          <p:cNvSpPr>
            <a:spLocks noGrp="1"/>
          </p:cNvSpPr>
          <p:nvPr>
            <p:ph type="ctrTitle"/>
          </p:nvPr>
        </p:nvSpPr>
        <p:spPr>
          <a:xfrm>
            <a:off x="5840963" y="829323"/>
            <a:ext cx="4966996" cy="2387600"/>
          </a:xfrm>
        </p:spPr>
        <p:txBody>
          <a:bodyPr>
            <a:normAutofit fontScale="90000"/>
          </a:bodyPr>
          <a:lstStyle/>
          <a:p>
            <a:r>
              <a:rPr lang="en-GB" dirty="0"/>
              <a:t>Elastic Search For Dot Net Developers</a:t>
            </a:r>
          </a:p>
        </p:txBody>
      </p:sp>
      <p:sp>
        <p:nvSpPr>
          <p:cNvPr id="3" name="Subtitle 2">
            <a:extLst>
              <a:ext uri="{FF2B5EF4-FFF2-40B4-BE49-F238E27FC236}">
                <a16:creationId xmlns:a16="http://schemas.microsoft.com/office/drawing/2014/main" id="{99849FE5-D022-4F12-990D-9006448EB866}"/>
              </a:ext>
            </a:extLst>
          </p:cNvPr>
          <p:cNvSpPr>
            <a:spLocks noGrp="1"/>
          </p:cNvSpPr>
          <p:nvPr>
            <p:ph type="subTitle" idx="1"/>
          </p:nvPr>
        </p:nvSpPr>
        <p:spPr>
          <a:xfrm>
            <a:off x="6060232" y="4190676"/>
            <a:ext cx="4528457" cy="1655762"/>
          </a:xfrm>
        </p:spPr>
        <p:txBody>
          <a:bodyPr/>
          <a:lstStyle/>
          <a:p>
            <a:r>
              <a:rPr lang="en-GB" dirty="0"/>
              <a:t>By</a:t>
            </a:r>
          </a:p>
          <a:p>
            <a:r>
              <a:rPr lang="en-GB" dirty="0"/>
              <a:t>David Betteridge</a:t>
            </a:r>
          </a:p>
          <a:p>
            <a:r>
              <a:rPr lang="en-GB" dirty="0"/>
              <a:t>@</a:t>
            </a:r>
            <a:r>
              <a:rPr lang="en-GB" dirty="0" err="1"/>
              <a:t>da_betteridge</a:t>
            </a:r>
            <a:endParaRPr lang="en-GB" dirty="0"/>
          </a:p>
        </p:txBody>
      </p:sp>
      <p:pic>
        <p:nvPicPr>
          <p:cNvPr id="6" name="Graphic 5">
            <a:extLst>
              <a:ext uri="{FF2B5EF4-FFF2-40B4-BE49-F238E27FC236}">
                <a16:creationId xmlns:a16="http://schemas.microsoft.com/office/drawing/2014/main" id="{83427523-B001-463C-BD06-C30A70E183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44430"/>
            <a:ext cx="6722706" cy="6722706"/>
          </a:xfrm>
          <a:prstGeom prst="rect">
            <a:avLst/>
          </a:prstGeom>
        </p:spPr>
      </p:pic>
    </p:spTree>
    <p:extLst>
      <p:ext uri="{BB962C8B-B14F-4D97-AF65-F5344CB8AC3E}">
        <p14:creationId xmlns:p14="http://schemas.microsoft.com/office/powerpoint/2010/main" val="14122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DABE4-15CB-43C2-82A8-B4F692744EF7}"/>
              </a:ext>
            </a:extLst>
          </p:cNvPr>
          <p:cNvPicPr>
            <a:picLocks noChangeAspect="1"/>
          </p:cNvPicPr>
          <p:nvPr/>
        </p:nvPicPr>
        <p:blipFill>
          <a:blip r:embed="rId3"/>
          <a:stretch>
            <a:fillRect/>
          </a:stretch>
        </p:blipFill>
        <p:spPr>
          <a:xfrm>
            <a:off x="2338467" y="1573968"/>
            <a:ext cx="7854844" cy="4154340"/>
          </a:xfrm>
          <a:prstGeom prst="rect">
            <a:avLst/>
          </a:prstGeom>
        </p:spPr>
      </p:pic>
    </p:spTree>
    <p:extLst>
      <p:ext uri="{BB962C8B-B14F-4D97-AF65-F5344CB8AC3E}">
        <p14:creationId xmlns:p14="http://schemas.microsoft.com/office/powerpoint/2010/main" val="262724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F596-62CC-4C46-A394-F5E62C41A392}"/>
              </a:ext>
            </a:extLst>
          </p:cNvPr>
          <p:cNvSpPr>
            <a:spLocks noGrp="1"/>
          </p:cNvSpPr>
          <p:nvPr>
            <p:ph type="title"/>
          </p:nvPr>
        </p:nvSpPr>
        <p:spPr>
          <a:xfrm>
            <a:off x="0" y="1"/>
            <a:ext cx="12192000" cy="582804"/>
          </a:xfrm>
          <a:solidFill>
            <a:schemeClr val="accent1">
              <a:lumMod val="60000"/>
              <a:lumOff val="40000"/>
            </a:schemeClr>
          </a:solidFill>
        </p:spPr>
        <p:txBody>
          <a:bodyPr>
            <a:normAutofit fontScale="90000"/>
          </a:bodyPr>
          <a:lstStyle/>
          <a:p>
            <a:pPr algn="ctr"/>
            <a:r>
              <a:rPr lang="en-GB" dirty="0"/>
              <a:t>Getting Started</a:t>
            </a:r>
          </a:p>
        </p:txBody>
      </p:sp>
      <p:pic>
        <p:nvPicPr>
          <p:cNvPr id="5" name="Picture 4">
            <a:extLst>
              <a:ext uri="{FF2B5EF4-FFF2-40B4-BE49-F238E27FC236}">
                <a16:creationId xmlns:a16="http://schemas.microsoft.com/office/drawing/2014/main" id="{1D44373F-402D-4D09-89CA-F11EDA4D3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1448"/>
            <a:ext cx="7543800" cy="2562225"/>
          </a:xfrm>
          <a:prstGeom prst="rect">
            <a:avLst/>
          </a:prstGeom>
        </p:spPr>
      </p:pic>
      <p:pic>
        <p:nvPicPr>
          <p:cNvPr id="6" name="Picture 5">
            <a:extLst>
              <a:ext uri="{FF2B5EF4-FFF2-40B4-BE49-F238E27FC236}">
                <a16:creationId xmlns:a16="http://schemas.microsoft.com/office/drawing/2014/main" id="{E30F41F8-BE3C-4525-B4D2-D7E0F32AD4AB}"/>
              </a:ext>
            </a:extLst>
          </p:cNvPr>
          <p:cNvPicPr>
            <a:picLocks noChangeAspect="1"/>
          </p:cNvPicPr>
          <p:nvPr/>
        </p:nvPicPr>
        <p:blipFill>
          <a:blip r:embed="rId4"/>
          <a:stretch>
            <a:fillRect/>
          </a:stretch>
        </p:blipFill>
        <p:spPr>
          <a:xfrm>
            <a:off x="4926538" y="2831595"/>
            <a:ext cx="6036214" cy="1743795"/>
          </a:xfrm>
          <a:prstGeom prst="rect">
            <a:avLst/>
          </a:prstGeom>
        </p:spPr>
      </p:pic>
      <p:pic>
        <p:nvPicPr>
          <p:cNvPr id="8" name="Picture 7">
            <a:extLst>
              <a:ext uri="{FF2B5EF4-FFF2-40B4-BE49-F238E27FC236}">
                <a16:creationId xmlns:a16="http://schemas.microsoft.com/office/drawing/2014/main" id="{6B9011D0-2821-4C39-808A-5A1D4AB86904}"/>
              </a:ext>
            </a:extLst>
          </p:cNvPr>
          <p:cNvPicPr>
            <a:picLocks noChangeAspect="1"/>
          </p:cNvPicPr>
          <p:nvPr/>
        </p:nvPicPr>
        <p:blipFill>
          <a:blip r:embed="rId5"/>
          <a:stretch>
            <a:fillRect/>
          </a:stretch>
        </p:blipFill>
        <p:spPr>
          <a:xfrm>
            <a:off x="463332" y="5095723"/>
            <a:ext cx="10674406" cy="596193"/>
          </a:xfrm>
          <a:prstGeom prst="rect">
            <a:avLst/>
          </a:prstGeom>
        </p:spPr>
      </p:pic>
    </p:spTree>
    <p:extLst>
      <p:ext uri="{BB962C8B-B14F-4D97-AF65-F5344CB8AC3E}">
        <p14:creationId xmlns:p14="http://schemas.microsoft.com/office/powerpoint/2010/main" val="329185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4782-199A-4CB8-8D67-F73C33AC7B4E}"/>
              </a:ext>
            </a:extLst>
          </p:cNvPr>
          <p:cNvSpPr>
            <a:spLocks noGrp="1"/>
          </p:cNvSpPr>
          <p:nvPr>
            <p:ph type="title"/>
          </p:nvPr>
        </p:nvSpPr>
        <p:spPr>
          <a:xfrm>
            <a:off x="0" y="0"/>
            <a:ext cx="12192000" cy="649483"/>
          </a:xfrm>
          <a:solidFill>
            <a:schemeClr val="accent4">
              <a:lumMod val="20000"/>
              <a:lumOff val="80000"/>
            </a:schemeClr>
          </a:solidFill>
        </p:spPr>
        <p:txBody>
          <a:bodyPr>
            <a:normAutofit fontScale="90000"/>
          </a:bodyPr>
          <a:lstStyle/>
          <a:p>
            <a:pPr algn="ctr"/>
            <a:r>
              <a:rPr lang="en-GB" dirty="0"/>
              <a:t>REST</a:t>
            </a:r>
          </a:p>
        </p:txBody>
      </p:sp>
      <p:pic>
        <p:nvPicPr>
          <p:cNvPr id="7" name="Picture 6">
            <a:extLst>
              <a:ext uri="{FF2B5EF4-FFF2-40B4-BE49-F238E27FC236}">
                <a16:creationId xmlns:a16="http://schemas.microsoft.com/office/drawing/2014/main" id="{E1961D48-D99B-4AE3-8475-DEA6F219A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310" y="1484594"/>
            <a:ext cx="6847692" cy="3961475"/>
          </a:xfrm>
          <a:prstGeom prst="rect">
            <a:avLst/>
          </a:prstGeom>
        </p:spPr>
      </p:pic>
    </p:spTree>
    <p:extLst>
      <p:ext uri="{BB962C8B-B14F-4D97-AF65-F5344CB8AC3E}">
        <p14:creationId xmlns:p14="http://schemas.microsoft.com/office/powerpoint/2010/main" val="25888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231B-870F-4743-AEC8-BFE3F2795F11}"/>
              </a:ext>
            </a:extLst>
          </p:cNvPr>
          <p:cNvSpPr>
            <a:spLocks noGrp="1"/>
          </p:cNvSpPr>
          <p:nvPr>
            <p:ph type="title"/>
          </p:nvPr>
        </p:nvSpPr>
        <p:spPr>
          <a:xfrm>
            <a:off x="0" y="0"/>
            <a:ext cx="12192000" cy="636957"/>
          </a:xfrm>
          <a:solidFill>
            <a:schemeClr val="accent6">
              <a:lumMod val="20000"/>
              <a:lumOff val="80000"/>
            </a:schemeClr>
          </a:solidFill>
        </p:spPr>
        <p:txBody>
          <a:bodyPr>
            <a:normAutofit fontScale="90000"/>
          </a:bodyPr>
          <a:lstStyle/>
          <a:p>
            <a:pPr algn="ctr"/>
            <a:r>
              <a:rPr lang="en-GB" dirty="0" err="1"/>
              <a:t>Elasticsearch.Net</a:t>
            </a:r>
            <a:endParaRPr lang="en-GB" dirty="0"/>
          </a:p>
        </p:txBody>
      </p:sp>
      <p:pic>
        <p:nvPicPr>
          <p:cNvPr id="5" name="Picture 4">
            <a:extLst>
              <a:ext uri="{FF2B5EF4-FFF2-40B4-BE49-F238E27FC236}">
                <a16:creationId xmlns:a16="http://schemas.microsoft.com/office/drawing/2014/main" id="{00F9C6BB-D917-4595-BBC8-4ACB2A36E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6956"/>
            <a:ext cx="12192000" cy="6237962"/>
          </a:xfrm>
          <a:prstGeom prst="rect">
            <a:avLst/>
          </a:prstGeom>
        </p:spPr>
      </p:pic>
    </p:spTree>
    <p:extLst>
      <p:ext uri="{BB962C8B-B14F-4D97-AF65-F5344CB8AC3E}">
        <p14:creationId xmlns:p14="http://schemas.microsoft.com/office/powerpoint/2010/main" val="115664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8A37-89E2-4A51-AB2D-360D6158F313}"/>
              </a:ext>
            </a:extLst>
          </p:cNvPr>
          <p:cNvSpPr>
            <a:spLocks noGrp="1"/>
          </p:cNvSpPr>
          <p:nvPr>
            <p:ph type="title"/>
          </p:nvPr>
        </p:nvSpPr>
        <p:spPr>
          <a:xfrm>
            <a:off x="0" y="0"/>
            <a:ext cx="12192000" cy="649483"/>
          </a:xfrm>
          <a:solidFill>
            <a:schemeClr val="tx2">
              <a:lumMod val="40000"/>
              <a:lumOff val="60000"/>
            </a:schemeClr>
          </a:solidFill>
        </p:spPr>
        <p:txBody>
          <a:bodyPr>
            <a:normAutofit fontScale="90000"/>
          </a:bodyPr>
          <a:lstStyle/>
          <a:p>
            <a:pPr algn="ctr"/>
            <a:r>
              <a:rPr lang="en-GB" dirty="0"/>
              <a:t>NEST</a:t>
            </a:r>
          </a:p>
        </p:txBody>
      </p:sp>
      <p:pic>
        <p:nvPicPr>
          <p:cNvPr id="5" name="Picture 4">
            <a:extLst>
              <a:ext uri="{FF2B5EF4-FFF2-40B4-BE49-F238E27FC236}">
                <a16:creationId xmlns:a16="http://schemas.microsoft.com/office/drawing/2014/main" id="{B4FE1211-1A73-415A-8B32-35B23D38A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49482"/>
            <a:ext cx="12192001" cy="6191929"/>
          </a:xfrm>
          <a:prstGeom prst="rect">
            <a:avLst/>
          </a:prstGeom>
        </p:spPr>
      </p:pic>
    </p:spTree>
    <p:extLst>
      <p:ext uri="{BB962C8B-B14F-4D97-AF65-F5344CB8AC3E}">
        <p14:creationId xmlns:p14="http://schemas.microsoft.com/office/powerpoint/2010/main" val="158590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BF7F29-8821-476C-AB6E-91984264B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606" y="1255015"/>
            <a:ext cx="8115883" cy="4481906"/>
          </a:xfrm>
          <a:prstGeom prst="rect">
            <a:avLst/>
          </a:prstGeom>
        </p:spPr>
      </p:pic>
      <p:sp>
        <p:nvSpPr>
          <p:cNvPr id="6" name="TextBox 5">
            <a:extLst>
              <a:ext uri="{FF2B5EF4-FFF2-40B4-BE49-F238E27FC236}">
                <a16:creationId xmlns:a16="http://schemas.microsoft.com/office/drawing/2014/main" id="{94E2EBF4-E48F-4C1B-B6BA-869DB026EDC5}"/>
              </a:ext>
            </a:extLst>
          </p:cNvPr>
          <p:cNvSpPr txBox="1"/>
          <p:nvPr/>
        </p:nvSpPr>
        <p:spPr>
          <a:xfrm>
            <a:off x="5010411" y="4396637"/>
            <a:ext cx="4584526" cy="1200329"/>
          </a:xfrm>
          <a:prstGeom prst="rect">
            <a:avLst/>
          </a:prstGeom>
          <a:noFill/>
        </p:spPr>
        <p:txBody>
          <a:bodyPr wrap="square" rtlCol="0">
            <a:spAutoFit/>
          </a:bodyPr>
          <a:lstStyle/>
          <a:p>
            <a:r>
              <a:rPr lang="en-GB" sz="7200" dirty="0">
                <a:solidFill>
                  <a:schemeClr val="accent4">
                    <a:lumMod val="60000"/>
                    <a:lumOff val="40000"/>
                  </a:schemeClr>
                </a:solidFill>
              </a:rPr>
              <a:t>REST</a:t>
            </a:r>
          </a:p>
        </p:txBody>
      </p:sp>
      <p:sp>
        <p:nvSpPr>
          <p:cNvPr id="9" name="TextBox 8">
            <a:extLst>
              <a:ext uri="{FF2B5EF4-FFF2-40B4-BE49-F238E27FC236}">
                <a16:creationId xmlns:a16="http://schemas.microsoft.com/office/drawing/2014/main" id="{E1CE966F-92C8-4DCC-B71C-F4F0CB9F3324}"/>
              </a:ext>
            </a:extLst>
          </p:cNvPr>
          <p:cNvSpPr txBox="1"/>
          <p:nvPr/>
        </p:nvSpPr>
        <p:spPr>
          <a:xfrm>
            <a:off x="3820439" y="3333352"/>
            <a:ext cx="6613742" cy="923330"/>
          </a:xfrm>
          <a:prstGeom prst="rect">
            <a:avLst/>
          </a:prstGeom>
          <a:noFill/>
        </p:spPr>
        <p:txBody>
          <a:bodyPr wrap="square" rtlCol="0">
            <a:spAutoFit/>
          </a:bodyPr>
          <a:lstStyle/>
          <a:p>
            <a:r>
              <a:rPr lang="en-GB" sz="5400" dirty="0" err="1">
                <a:solidFill>
                  <a:schemeClr val="accent4">
                    <a:lumMod val="60000"/>
                    <a:lumOff val="40000"/>
                  </a:schemeClr>
                </a:solidFill>
              </a:rPr>
              <a:t>ElasticSearch.Net</a:t>
            </a:r>
            <a:endParaRPr lang="en-GB" sz="5400" dirty="0">
              <a:solidFill>
                <a:schemeClr val="accent4">
                  <a:lumMod val="60000"/>
                  <a:lumOff val="40000"/>
                </a:schemeClr>
              </a:solidFill>
            </a:endParaRPr>
          </a:p>
        </p:txBody>
      </p:sp>
      <p:sp>
        <p:nvSpPr>
          <p:cNvPr id="11" name="TextBox 10">
            <a:extLst>
              <a:ext uri="{FF2B5EF4-FFF2-40B4-BE49-F238E27FC236}">
                <a16:creationId xmlns:a16="http://schemas.microsoft.com/office/drawing/2014/main" id="{E3AC73D5-6A74-4A39-8D3A-A569EBCD0CAA}"/>
              </a:ext>
            </a:extLst>
          </p:cNvPr>
          <p:cNvSpPr txBox="1"/>
          <p:nvPr/>
        </p:nvSpPr>
        <p:spPr>
          <a:xfrm>
            <a:off x="3181612" y="2063045"/>
            <a:ext cx="5636712" cy="1200329"/>
          </a:xfrm>
          <a:prstGeom prst="rect">
            <a:avLst/>
          </a:prstGeom>
          <a:noFill/>
        </p:spPr>
        <p:txBody>
          <a:bodyPr wrap="square" rtlCol="0">
            <a:spAutoFit/>
          </a:bodyPr>
          <a:lstStyle/>
          <a:p>
            <a:r>
              <a:rPr lang="en-GB" sz="7200" dirty="0">
                <a:solidFill>
                  <a:schemeClr val="accent6">
                    <a:lumMod val="75000"/>
                  </a:schemeClr>
                </a:solidFill>
              </a:rPr>
              <a:t>NEST     Client</a:t>
            </a:r>
          </a:p>
        </p:txBody>
      </p:sp>
    </p:spTree>
    <p:extLst>
      <p:ext uri="{BB962C8B-B14F-4D97-AF65-F5344CB8AC3E}">
        <p14:creationId xmlns:p14="http://schemas.microsoft.com/office/powerpoint/2010/main" val="414972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733-436A-4BB9-96D0-7FE97489669A}"/>
              </a:ext>
            </a:extLst>
          </p:cNvPr>
          <p:cNvSpPr>
            <a:spLocks noGrp="1"/>
          </p:cNvSpPr>
          <p:nvPr>
            <p:ph type="title"/>
          </p:nvPr>
        </p:nvSpPr>
        <p:spPr>
          <a:xfrm>
            <a:off x="0" y="0"/>
            <a:ext cx="12192000" cy="634619"/>
          </a:xfrm>
          <a:solidFill>
            <a:schemeClr val="accent2">
              <a:lumMod val="60000"/>
              <a:lumOff val="40000"/>
            </a:schemeClr>
          </a:solidFill>
        </p:spPr>
        <p:txBody>
          <a:bodyPr>
            <a:normAutofit fontScale="90000"/>
          </a:bodyPr>
          <a:lstStyle/>
          <a:p>
            <a:pPr algn="ctr"/>
            <a:r>
              <a:rPr lang="en-GB" dirty="0"/>
              <a:t>The Application Revisited</a:t>
            </a:r>
          </a:p>
        </p:txBody>
      </p:sp>
      <p:pic>
        <p:nvPicPr>
          <p:cNvPr id="4" name="Content Placeholder 3">
            <a:extLst>
              <a:ext uri="{FF2B5EF4-FFF2-40B4-BE49-F238E27FC236}">
                <a16:creationId xmlns:a16="http://schemas.microsoft.com/office/drawing/2014/main" id="{E2829C11-B7E2-48C6-A475-0D04B621FE4C}"/>
              </a:ext>
            </a:extLst>
          </p:cNvPr>
          <p:cNvPicPr>
            <a:picLocks noGrp="1" noChangeAspect="1"/>
          </p:cNvPicPr>
          <p:nvPr>
            <p:ph idx="1"/>
          </p:nvPr>
        </p:nvPicPr>
        <p:blipFill>
          <a:blip r:embed="rId3"/>
          <a:stretch>
            <a:fillRect/>
          </a:stretch>
        </p:blipFill>
        <p:spPr>
          <a:xfrm>
            <a:off x="2292850" y="858537"/>
            <a:ext cx="8301997" cy="5999463"/>
          </a:xfrm>
          <a:prstGeom prst="rect">
            <a:avLst/>
          </a:prstGeom>
        </p:spPr>
      </p:pic>
    </p:spTree>
    <p:extLst>
      <p:ext uri="{BB962C8B-B14F-4D97-AF65-F5344CB8AC3E}">
        <p14:creationId xmlns:p14="http://schemas.microsoft.com/office/powerpoint/2010/main" val="213764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EE95-D9F9-462A-AC3B-5670EBFCA314}"/>
              </a:ext>
            </a:extLst>
          </p:cNvPr>
          <p:cNvSpPr>
            <a:spLocks noGrp="1"/>
          </p:cNvSpPr>
          <p:nvPr>
            <p:ph type="title"/>
          </p:nvPr>
        </p:nvSpPr>
        <p:spPr>
          <a:xfrm>
            <a:off x="0" y="0"/>
            <a:ext cx="12192000" cy="624431"/>
          </a:xfrm>
          <a:solidFill>
            <a:srgbClr val="FFC000"/>
          </a:solidFill>
        </p:spPr>
        <p:txBody>
          <a:bodyPr>
            <a:normAutofit fontScale="90000"/>
          </a:bodyPr>
          <a:lstStyle/>
          <a:p>
            <a:pPr algn="ctr"/>
            <a:r>
              <a:rPr lang="en-GB" dirty="0"/>
              <a:t>Kibana</a:t>
            </a:r>
          </a:p>
        </p:txBody>
      </p:sp>
      <p:pic>
        <p:nvPicPr>
          <p:cNvPr id="9" name="Picture 8">
            <a:extLst>
              <a:ext uri="{FF2B5EF4-FFF2-40B4-BE49-F238E27FC236}">
                <a16:creationId xmlns:a16="http://schemas.microsoft.com/office/drawing/2014/main" id="{F0B0F1DB-8E8D-4C1F-8E7A-A62499780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550" y="1064217"/>
            <a:ext cx="5412783" cy="5412783"/>
          </a:xfrm>
          <a:prstGeom prst="rect">
            <a:avLst/>
          </a:prstGeom>
        </p:spPr>
      </p:pic>
    </p:spTree>
    <p:extLst>
      <p:ext uri="{BB962C8B-B14F-4D97-AF65-F5344CB8AC3E}">
        <p14:creationId xmlns:p14="http://schemas.microsoft.com/office/powerpoint/2010/main" val="233305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322-DA23-4F7F-B79E-C83B2954DB88}"/>
              </a:ext>
            </a:extLst>
          </p:cNvPr>
          <p:cNvSpPr>
            <a:spLocks noGrp="1"/>
          </p:cNvSpPr>
          <p:nvPr>
            <p:ph type="title"/>
          </p:nvPr>
        </p:nvSpPr>
        <p:spPr>
          <a:xfrm>
            <a:off x="0" y="0"/>
            <a:ext cx="12192000" cy="676405"/>
          </a:xfrm>
          <a:solidFill>
            <a:schemeClr val="accent1">
              <a:lumMod val="20000"/>
              <a:lumOff val="80000"/>
            </a:schemeClr>
          </a:solidFill>
        </p:spPr>
        <p:txBody>
          <a:bodyPr>
            <a:normAutofit fontScale="90000"/>
          </a:bodyPr>
          <a:lstStyle/>
          <a:p>
            <a:pPr algn="ctr"/>
            <a:r>
              <a:rPr lang="en-GB" dirty="0" err="1"/>
              <a:t>Grafana</a:t>
            </a:r>
            <a:endParaRPr lang="en-GB" dirty="0"/>
          </a:p>
        </p:txBody>
      </p:sp>
      <p:pic>
        <p:nvPicPr>
          <p:cNvPr id="5" name="Picture 4">
            <a:extLst>
              <a:ext uri="{FF2B5EF4-FFF2-40B4-BE49-F238E27FC236}">
                <a16:creationId xmlns:a16="http://schemas.microsoft.com/office/drawing/2014/main" id="{4D0CE633-64F8-4E9A-A3F1-CF2369A4E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6405"/>
            <a:ext cx="12192000" cy="7615451"/>
          </a:xfrm>
          <a:prstGeom prst="rect">
            <a:avLst/>
          </a:prstGeom>
        </p:spPr>
      </p:pic>
    </p:spTree>
    <p:extLst>
      <p:ext uri="{BB962C8B-B14F-4D97-AF65-F5344CB8AC3E}">
        <p14:creationId xmlns:p14="http://schemas.microsoft.com/office/powerpoint/2010/main" val="32377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1F82-D4D8-4636-BE90-930398540028}"/>
              </a:ext>
            </a:extLst>
          </p:cNvPr>
          <p:cNvSpPr>
            <a:spLocks noGrp="1"/>
          </p:cNvSpPr>
          <p:nvPr>
            <p:ph type="title"/>
          </p:nvPr>
        </p:nvSpPr>
        <p:spPr>
          <a:xfrm>
            <a:off x="0" y="0"/>
            <a:ext cx="12192000" cy="774743"/>
          </a:xfrm>
          <a:solidFill>
            <a:schemeClr val="accent5">
              <a:lumMod val="20000"/>
              <a:lumOff val="80000"/>
            </a:schemeClr>
          </a:solidFill>
        </p:spPr>
        <p:txBody>
          <a:bodyPr/>
          <a:lstStyle/>
          <a:p>
            <a:pPr algn="ctr"/>
            <a:r>
              <a:rPr lang="en-GB" dirty="0"/>
              <a:t>Log Stash</a:t>
            </a:r>
          </a:p>
        </p:txBody>
      </p:sp>
      <p:pic>
        <p:nvPicPr>
          <p:cNvPr id="7" name="Picture 6">
            <a:extLst>
              <a:ext uri="{FF2B5EF4-FFF2-40B4-BE49-F238E27FC236}">
                <a16:creationId xmlns:a16="http://schemas.microsoft.com/office/drawing/2014/main" id="{3328ACAA-903B-463D-997A-421A4BC01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157" y="1261015"/>
            <a:ext cx="4457551" cy="5008484"/>
          </a:xfrm>
          <a:prstGeom prst="rect">
            <a:avLst/>
          </a:prstGeom>
        </p:spPr>
      </p:pic>
    </p:spTree>
    <p:extLst>
      <p:ext uri="{BB962C8B-B14F-4D97-AF65-F5344CB8AC3E}">
        <p14:creationId xmlns:p14="http://schemas.microsoft.com/office/powerpoint/2010/main" val="410379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9323-FF3C-42D7-A1B3-6D99FE5CF288}"/>
              </a:ext>
            </a:extLst>
          </p:cNvPr>
          <p:cNvSpPr>
            <a:spLocks noGrp="1"/>
          </p:cNvSpPr>
          <p:nvPr>
            <p:ph type="title"/>
          </p:nvPr>
        </p:nvSpPr>
        <p:spPr>
          <a:xfrm>
            <a:off x="0" y="0"/>
            <a:ext cx="12192000" cy="829691"/>
          </a:xfrm>
          <a:solidFill>
            <a:schemeClr val="accent4">
              <a:lumMod val="40000"/>
              <a:lumOff val="60000"/>
            </a:schemeClr>
          </a:solidFill>
        </p:spPr>
        <p:txBody>
          <a:bodyPr/>
          <a:lstStyle/>
          <a:p>
            <a:pPr algn="ctr"/>
            <a:r>
              <a:rPr lang="en-GB" dirty="0"/>
              <a:t>Tonight</a:t>
            </a:r>
          </a:p>
        </p:txBody>
      </p:sp>
      <p:pic>
        <p:nvPicPr>
          <p:cNvPr id="5" name="Content Placeholder 4">
            <a:extLst>
              <a:ext uri="{FF2B5EF4-FFF2-40B4-BE49-F238E27FC236}">
                <a16:creationId xmlns:a16="http://schemas.microsoft.com/office/drawing/2014/main" id="{A53DA45A-9FB5-4BEA-B30F-D8386A8F23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5156" y="1011935"/>
            <a:ext cx="5215132" cy="6319765"/>
          </a:xfrm>
        </p:spPr>
      </p:pic>
    </p:spTree>
    <p:extLst>
      <p:ext uri="{BB962C8B-B14F-4D97-AF65-F5344CB8AC3E}">
        <p14:creationId xmlns:p14="http://schemas.microsoft.com/office/powerpoint/2010/main" val="23860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872C-9DE1-4E91-A83E-97FC5FE96EBB}"/>
              </a:ext>
            </a:extLst>
          </p:cNvPr>
          <p:cNvSpPr>
            <a:spLocks noGrp="1"/>
          </p:cNvSpPr>
          <p:nvPr>
            <p:ph type="title"/>
          </p:nvPr>
        </p:nvSpPr>
        <p:spPr>
          <a:xfrm>
            <a:off x="0" y="0"/>
            <a:ext cx="12192000" cy="586853"/>
          </a:xfrm>
          <a:solidFill>
            <a:schemeClr val="accent4">
              <a:lumMod val="20000"/>
              <a:lumOff val="80000"/>
            </a:schemeClr>
          </a:solidFill>
        </p:spPr>
        <p:txBody>
          <a:bodyPr>
            <a:normAutofit fontScale="90000"/>
          </a:bodyPr>
          <a:lstStyle/>
          <a:p>
            <a:pPr algn="ctr"/>
            <a:r>
              <a:rPr lang="en-GB" dirty="0"/>
              <a:t>Beats</a:t>
            </a:r>
          </a:p>
        </p:txBody>
      </p:sp>
      <p:pic>
        <p:nvPicPr>
          <p:cNvPr id="5" name="Picture 4">
            <a:extLst>
              <a:ext uri="{FF2B5EF4-FFF2-40B4-BE49-F238E27FC236}">
                <a16:creationId xmlns:a16="http://schemas.microsoft.com/office/drawing/2014/main" id="{8351B415-F703-4948-A495-9F0105C90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872" y="943648"/>
            <a:ext cx="8795620" cy="5826670"/>
          </a:xfrm>
          <a:prstGeom prst="rect">
            <a:avLst/>
          </a:prstGeom>
        </p:spPr>
      </p:pic>
    </p:spTree>
    <p:extLst>
      <p:ext uri="{BB962C8B-B14F-4D97-AF65-F5344CB8AC3E}">
        <p14:creationId xmlns:p14="http://schemas.microsoft.com/office/powerpoint/2010/main" val="212087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0A9B-D84D-4283-AEB9-3CF530E98985}"/>
              </a:ext>
            </a:extLst>
          </p:cNvPr>
          <p:cNvSpPr>
            <a:spLocks noGrp="1"/>
          </p:cNvSpPr>
          <p:nvPr>
            <p:ph type="title"/>
          </p:nvPr>
        </p:nvSpPr>
        <p:spPr>
          <a:xfrm>
            <a:off x="0" y="0"/>
            <a:ext cx="12192000" cy="712113"/>
          </a:xfrm>
          <a:solidFill>
            <a:schemeClr val="accent5">
              <a:lumMod val="40000"/>
              <a:lumOff val="60000"/>
            </a:schemeClr>
          </a:solidFill>
        </p:spPr>
        <p:txBody>
          <a:bodyPr/>
          <a:lstStyle/>
          <a:p>
            <a:pPr algn="ctr"/>
            <a:r>
              <a:rPr lang="en-GB" dirty="0"/>
              <a:t>Security</a:t>
            </a:r>
          </a:p>
        </p:txBody>
      </p:sp>
      <p:pic>
        <p:nvPicPr>
          <p:cNvPr id="7" name="Picture 6">
            <a:extLst>
              <a:ext uri="{FF2B5EF4-FFF2-40B4-BE49-F238E27FC236}">
                <a16:creationId xmlns:a16="http://schemas.microsoft.com/office/drawing/2014/main" id="{6564FCC5-693D-4994-B597-56C0031C2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490" y="912530"/>
            <a:ext cx="4877844" cy="5813947"/>
          </a:xfrm>
          <a:prstGeom prst="rect">
            <a:avLst/>
          </a:prstGeom>
        </p:spPr>
      </p:pic>
    </p:spTree>
    <p:extLst>
      <p:ext uri="{BB962C8B-B14F-4D97-AF65-F5344CB8AC3E}">
        <p14:creationId xmlns:p14="http://schemas.microsoft.com/office/powerpoint/2010/main" val="251968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8DA0-990D-484F-93D7-8B9090358026}"/>
              </a:ext>
            </a:extLst>
          </p:cNvPr>
          <p:cNvSpPr>
            <a:spLocks noGrp="1"/>
          </p:cNvSpPr>
          <p:nvPr>
            <p:ph type="title"/>
          </p:nvPr>
        </p:nvSpPr>
        <p:spPr>
          <a:xfrm>
            <a:off x="0" y="0"/>
            <a:ext cx="12192000" cy="561801"/>
          </a:xfrm>
          <a:solidFill>
            <a:schemeClr val="accent4">
              <a:lumMod val="20000"/>
              <a:lumOff val="80000"/>
            </a:schemeClr>
          </a:solidFill>
        </p:spPr>
        <p:txBody>
          <a:bodyPr>
            <a:normAutofit fontScale="90000"/>
          </a:bodyPr>
          <a:lstStyle/>
          <a:p>
            <a:pPr algn="ctr"/>
            <a:r>
              <a:rPr lang="en-GB" dirty="0"/>
              <a:t>Scaling</a:t>
            </a:r>
          </a:p>
        </p:txBody>
      </p:sp>
      <p:pic>
        <p:nvPicPr>
          <p:cNvPr id="5" name="Picture 4">
            <a:extLst>
              <a:ext uri="{FF2B5EF4-FFF2-40B4-BE49-F238E27FC236}">
                <a16:creationId xmlns:a16="http://schemas.microsoft.com/office/drawing/2014/main" id="{761426CB-A0C8-48E6-A09A-5E36B416B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464" y="1334245"/>
            <a:ext cx="9195071" cy="4440254"/>
          </a:xfrm>
          <a:prstGeom prst="rect">
            <a:avLst/>
          </a:prstGeom>
        </p:spPr>
      </p:pic>
    </p:spTree>
    <p:extLst>
      <p:ext uri="{BB962C8B-B14F-4D97-AF65-F5344CB8AC3E}">
        <p14:creationId xmlns:p14="http://schemas.microsoft.com/office/powerpoint/2010/main" val="2549997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C9B5-C554-4F19-9DEE-F64C9968E846}"/>
              </a:ext>
            </a:extLst>
          </p:cNvPr>
          <p:cNvSpPr>
            <a:spLocks noGrp="1"/>
          </p:cNvSpPr>
          <p:nvPr>
            <p:ph type="title"/>
          </p:nvPr>
        </p:nvSpPr>
        <p:spPr>
          <a:xfrm>
            <a:off x="0" y="0"/>
            <a:ext cx="12192000" cy="649483"/>
          </a:xfrm>
          <a:solidFill>
            <a:schemeClr val="accent1">
              <a:lumMod val="20000"/>
              <a:lumOff val="80000"/>
            </a:schemeClr>
          </a:solidFill>
        </p:spPr>
        <p:txBody>
          <a:bodyPr>
            <a:normAutofit fontScale="90000"/>
          </a:bodyPr>
          <a:lstStyle/>
          <a:p>
            <a:pPr algn="ctr"/>
            <a:r>
              <a:rPr lang="en-GB" dirty="0"/>
              <a:t>Summary</a:t>
            </a:r>
          </a:p>
        </p:txBody>
      </p:sp>
      <p:sp>
        <p:nvSpPr>
          <p:cNvPr id="3" name="Content Placeholder 2">
            <a:extLst>
              <a:ext uri="{FF2B5EF4-FFF2-40B4-BE49-F238E27FC236}">
                <a16:creationId xmlns:a16="http://schemas.microsoft.com/office/drawing/2014/main" id="{31BC669C-C479-4342-8AD1-BB8A1F9147A2}"/>
              </a:ext>
            </a:extLst>
          </p:cNvPr>
          <p:cNvSpPr>
            <a:spLocks noGrp="1"/>
          </p:cNvSpPr>
          <p:nvPr>
            <p:ph idx="1"/>
          </p:nvPr>
        </p:nvSpPr>
        <p:spPr>
          <a:xfrm>
            <a:off x="0" y="1766170"/>
            <a:ext cx="12192000" cy="5091830"/>
          </a:xfrm>
        </p:spPr>
        <p:txBody>
          <a:bodyPr/>
          <a:lstStyle/>
          <a:p>
            <a:r>
              <a:rPr lang="en-GB" dirty="0"/>
              <a:t>We compared SQL Server to Elastic Search</a:t>
            </a:r>
          </a:p>
          <a:p>
            <a:r>
              <a:rPr lang="en-GB" dirty="0"/>
              <a:t>Looked at various libraries to load data</a:t>
            </a:r>
          </a:p>
          <a:p>
            <a:r>
              <a:rPr lang="en-GB" dirty="0"/>
              <a:t>Looked at some queries</a:t>
            </a:r>
          </a:p>
          <a:p>
            <a:r>
              <a:rPr lang="en-GB" dirty="0"/>
              <a:t>Looked at some visualisation</a:t>
            </a:r>
          </a:p>
          <a:p>
            <a:r>
              <a:rPr lang="en-GB" dirty="0"/>
              <a:t>Looked at log stash and beats</a:t>
            </a:r>
          </a:p>
          <a:p>
            <a:r>
              <a:rPr lang="en-GB" dirty="0"/>
              <a:t>Discussed security</a:t>
            </a:r>
          </a:p>
          <a:p>
            <a:r>
              <a:rPr lang="en-GB" dirty="0"/>
              <a:t>Discussed scaling</a:t>
            </a:r>
          </a:p>
          <a:p>
            <a:endParaRPr lang="en-GB" dirty="0"/>
          </a:p>
          <a:p>
            <a:r>
              <a:rPr lang="en-GB" dirty="0"/>
              <a:t>Questions?</a:t>
            </a:r>
          </a:p>
        </p:txBody>
      </p:sp>
    </p:spTree>
    <p:extLst>
      <p:ext uri="{BB962C8B-B14F-4D97-AF65-F5344CB8AC3E}">
        <p14:creationId xmlns:p14="http://schemas.microsoft.com/office/powerpoint/2010/main" val="140525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9EF1-7AF7-4D36-B8FE-ABFDF2449A75}"/>
              </a:ext>
            </a:extLst>
          </p:cNvPr>
          <p:cNvSpPr>
            <a:spLocks noGrp="1"/>
          </p:cNvSpPr>
          <p:nvPr>
            <p:ph type="title"/>
          </p:nvPr>
        </p:nvSpPr>
        <p:spPr>
          <a:xfrm>
            <a:off x="0" y="1"/>
            <a:ext cx="12192000" cy="755904"/>
          </a:xfrm>
          <a:solidFill>
            <a:schemeClr val="accent6">
              <a:lumMod val="40000"/>
              <a:lumOff val="60000"/>
            </a:schemeClr>
          </a:solidFill>
        </p:spPr>
        <p:txBody>
          <a:bodyPr/>
          <a:lstStyle/>
          <a:p>
            <a:pPr algn="ctr"/>
            <a:r>
              <a:rPr lang="en-GB" dirty="0"/>
              <a:t>Requirement</a:t>
            </a:r>
          </a:p>
        </p:txBody>
      </p:sp>
      <p:sp>
        <p:nvSpPr>
          <p:cNvPr id="4" name="AutoShape 2" descr="Image result for stackoverflow">
            <a:extLst>
              <a:ext uri="{FF2B5EF4-FFF2-40B4-BE49-F238E27FC236}">
                <a16:creationId xmlns:a16="http://schemas.microsoft.com/office/drawing/2014/main" id="{A59D0924-6DE7-4298-ADEE-BC29ABF571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id="{AFB5CD2C-D582-4F87-B850-8495F7AB1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3933"/>
            <a:ext cx="9753600" cy="2447925"/>
          </a:xfrm>
          <a:prstGeom prst="rect">
            <a:avLst/>
          </a:prstGeom>
        </p:spPr>
      </p:pic>
      <p:pic>
        <p:nvPicPr>
          <p:cNvPr id="8" name="Picture 7">
            <a:extLst>
              <a:ext uri="{FF2B5EF4-FFF2-40B4-BE49-F238E27FC236}">
                <a16:creationId xmlns:a16="http://schemas.microsoft.com/office/drawing/2014/main" id="{AA2973C0-4E8B-40CB-BD3F-850602D69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31" y="1919476"/>
            <a:ext cx="6331138" cy="3323847"/>
          </a:xfrm>
          <a:prstGeom prst="rect">
            <a:avLst/>
          </a:prstGeom>
        </p:spPr>
      </p:pic>
      <p:pic>
        <p:nvPicPr>
          <p:cNvPr id="10" name="Picture 9">
            <a:extLst>
              <a:ext uri="{FF2B5EF4-FFF2-40B4-BE49-F238E27FC236}">
                <a16:creationId xmlns:a16="http://schemas.microsoft.com/office/drawing/2014/main" id="{FA8B4CE8-14FC-4C0C-8EA1-E57117AEA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55905"/>
            <a:ext cx="12192000" cy="6102095"/>
          </a:xfrm>
          <a:prstGeom prst="rect">
            <a:avLst/>
          </a:prstGeom>
        </p:spPr>
      </p:pic>
    </p:spTree>
    <p:extLst>
      <p:ext uri="{BB962C8B-B14F-4D97-AF65-F5344CB8AC3E}">
        <p14:creationId xmlns:p14="http://schemas.microsoft.com/office/powerpoint/2010/main" val="245303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733-436A-4BB9-96D0-7FE97489669A}"/>
              </a:ext>
            </a:extLst>
          </p:cNvPr>
          <p:cNvSpPr>
            <a:spLocks noGrp="1"/>
          </p:cNvSpPr>
          <p:nvPr>
            <p:ph type="title"/>
          </p:nvPr>
        </p:nvSpPr>
        <p:spPr>
          <a:xfrm>
            <a:off x="0" y="0"/>
            <a:ext cx="12192000" cy="634619"/>
          </a:xfrm>
          <a:solidFill>
            <a:schemeClr val="accent2">
              <a:lumMod val="60000"/>
              <a:lumOff val="40000"/>
            </a:schemeClr>
          </a:solidFill>
        </p:spPr>
        <p:txBody>
          <a:bodyPr>
            <a:normAutofit fontScale="90000"/>
          </a:bodyPr>
          <a:lstStyle/>
          <a:p>
            <a:pPr algn="ctr"/>
            <a:r>
              <a:rPr lang="en-GB" dirty="0"/>
              <a:t>The Application</a:t>
            </a:r>
          </a:p>
        </p:txBody>
      </p:sp>
      <p:pic>
        <p:nvPicPr>
          <p:cNvPr id="4" name="Content Placeholder 3">
            <a:extLst>
              <a:ext uri="{FF2B5EF4-FFF2-40B4-BE49-F238E27FC236}">
                <a16:creationId xmlns:a16="http://schemas.microsoft.com/office/drawing/2014/main" id="{E2829C11-B7E2-48C6-A475-0D04B621FE4C}"/>
              </a:ext>
            </a:extLst>
          </p:cNvPr>
          <p:cNvPicPr>
            <a:picLocks noGrp="1" noChangeAspect="1"/>
          </p:cNvPicPr>
          <p:nvPr>
            <p:ph idx="1"/>
          </p:nvPr>
        </p:nvPicPr>
        <p:blipFill>
          <a:blip r:embed="rId3"/>
          <a:stretch>
            <a:fillRect/>
          </a:stretch>
        </p:blipFill>
        <p:spPr>
          <a:xfrm>
            <a:off x="2292850" y="858537"/>
            <a:ext cx="8301997" cy="5999463"/>
          </a:xfrm>
          <a:prstGeom prst="rect">
            <a:avLst/>
          </a:prstGeom>
        </p:spPr>
      </p:pic>
    </p:spTree>
    <p:extLst>
      <p:ext uri="{BB962C8B-B14F-4D97-AF65-F5344CB8AC3E}">
        <p14:creationId xmlns:p14="http://schemas.microsoft.com/office/powerpoint/2010/main" val="21202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9F7C-E208-4C87-A213-55C91BDFB4D0}"/>
              </a:ext>
            </a:extLst>
          </p:cNvPr>
          <p:cNvSpPr>
            <a:spLocks noGrp="1"/>
          </p:cNvSpPr>
          <p:nvPr>
            <p:ph type="title"/>
          </p:nvPr>
        </p:nvSpPr>
        <p:spPr>
          <a:xfrm>
            <a:off x="0" y="0"/>
            <a:ext cx="12192000" cy="561467"/>
          </a:xfrm>
          <a:solidFill>
            <a:schemeClr val="accent1">
              <a:lumMod val="60000"/>
              <a:lumOff val="40000"/>
            </a:schemeClr>
          </a:solidFill>
        </p:spPr>
        <p:txBody>
          <a:bodyPr>
            <a:normAutofit fontScale="90000"/>
          </a:bodyPr>
          <a:lstStyle/>
          <a:p>
            <a:pPr algn="ctr"/>
            <a:r>
              <a:rPr lang="en-GB" dirty="0"/>
              <a:t>Architecture</a:t>
            </a:r>
          </a:p>
        </p:txBody>
      </p:sp>
      <p:pic>
        <p:nvPicPr>
          <p:cNvPr id="3" name="Picture 2">
            <a:extLst>
              <a:ext uri="{FF2B5EF4-FFF2-40B4-BE49-F238E27FC236}">
                <a16:creationId xmlns:a16="http://schemas.microsoft.com/office/drawing/2014/main" id="{FCA84645-05DD-44D1-B21B-5082F4A16514}"/>
              </a:ext>
            </a:extLst>
          </p:cNvPr>
          <p:cNvPicPr>
            <a:picLocks noChangeAspect="1"/>
          </p:cNvPicPr>
          <p:nvPr/>
        </p:nvPicPr>
        <p:blipFill>
          <a:blip r:embed="rId3"/>
          <a:stretch>
            <a:fillRect/>
          </a:stretch>
        </p:blipFill>
        <p:spPr>
          <a:xfrm>
            <a:off x="267653" y="874395"/>
            <a:ext cx="8267594" cy="2649093"/>
          </a:xfrm>
          <a:prstGeom prst="rect">
            <a:avLst/>
          </a:prstGeom>
          <a:ln>
            <a:solidFill>
              <a:schemeClr val="tx1"/>
            </a:solidFill>
          </a:ln>
        </p:spPr>
      </p:pic>
      <p:pic>
        <p:nvPicPr>
          <p:cNvPr id="8" name="Picture 7">
            <a:extLst>
              <a:ext uri="{FF2B5EF4-FFF2-40B4-BE49-F238E27FC236}">
                <a16:creationId xmlns:a16="http://schemas.microsoft.com/office/drawing/2014/main" id="{34B9B64D-EEDD-442C-940A-1ED2BA1A3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109" y="2572512"/>
            <a:ext cx="5639122" cy="3471930"/>
          </a:xfrm>
          <a:prstGeom prst="rect">
            <a:avLst/>
          </a:prstGeom>
          <a:ln>
            <a:solidFill>
              <a:schemeClr val="tx1"/>
            </a:solidFill>
          </a:ln>
        </p:spPr>
      </p:pic>
    </p:spTree>
    <p:extLst>
      <p:ext uri="{BB962C8B-B14F-4D97-AF65-F5344CB8AC3E}">
        <p14:creationId xmlns:p14="http://schemas.microsoft.com/office/powerpoint/2010/main" val="246414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5A61-4900-411C-A686-382AA348A4AA}"/>
              </a:ext>
            </a:extLst>
          </p:cNvPr>
          <p:cNvSpPr>
            <a:spLocks noGrp="1"/>
          </p:cNvSpPr>
          <p:nvPr>
            <p:ph type="title"/>
          </p:nvPr>
        </p:nvSpPr>
        <p:spPr>
          <a:xfrm>
            <a:off x="0" y="1"/>
            <a:ext cx="12192000" cy="965200"/>
          </a:xfrm>
          <a:solidFill>
            <a:schemeClr val="accent6"/>
          </a:solidFill>
        </p:spPr>
        <p:txBody>
          <a:bodyPr/>
          <a:lstStyle/>
          <a:p>
            <a:pPr algn="ctr"/>
            <a:r>
              <a:rPr lang="en-GB" dirty="0"/>
              <a:t>Problems</a:t>
            </a:r>
          </a:p>
        </p:txBody>
      </p:sp>
      <p:pic>
        <p:nvPicPr>
          <p:cNvPr id="5" name="Picture 4">
            <a:extLst>
              <a:ext uri="{FF2B5EF4-FFF2-40B4-BE49-F238E27FC236}">
                <a16:creationId xmlns:a16="http://schemas.microsoft.com/office/drawing/2014/main" id="{40165732-78A0-44D3-8077-F30B3A271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65201"/>
            <a:ext cx="12192001" cy="5892799"/>
          </a:xfrm>
          <a:prstGeom prst="rect">
            <a:avLst/>
          </a:prstGeom>
        </p:spPr>
      </p:pic>
    </p:spTree>
    <p:extLst>
      <p:ext uri="{BB962C8B-B14F-4D97-AF65-F5344CB8AC3E}">
        <p14:creationId xmlns:p14="http://schemas.microsoft.com/office/powerpoint/2010/main" val="72177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3BF0BB-EEE1-45C9-9682-F177CE59AF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813" y="296426"/>
            <a:ext cx="6722706" cy="6722706"/>
          </a:xfrm>
          <a:prstGeom prst="rect">
            <a:avLst/>
          </a:prstGeom>
        </p:spPr>
      </p:pic>
      <p:sp>
        <p:nvSpPr>
          <p:cNvPr id="2" name="Title 1">
            <a:extLst>
              <a:ext uri="{FF2B5EF4-FFF2-40B4-BE49-F238E27FC236}">
                <a16:creationId xmlns:a16="http://schemas.microsoft.com/office/drawing/2014/main" id="{4FC30AB0-9AD5-453E-96B2-F4329485B344}"/>
              </a:ext>
            </a:extLst>
          </p:cNvPr>
          <p:cNvSpPr>
            <a:spLocks noGrp="1"/>
          </p:cNvSpPr>
          <p:nvPr>
            <p:ph type="title"/>
          </p:nvPr>
        </p:nvSpPr>
        <p:spPr>
          <a:xfrm>
            <a:off x="-1" y="0"/>
            <a:ext cx="12192001" cy="592853"/>
          </a:xfrm>
          <a:solidFill>
            <a:schemeClr val="bg2"/>
          </a:solidFill>
        </p:spPr>
        <p:txBody>
          <a:bodyPr>
            <a:normAutofit fontScale="90000"/>
          </a:bodyPr>
          <a:lstStyle/>
          <a:p>
            <a:pPr algn="ctr"/>
            <a:r>
              <a:rPr lang="en-GB" dirty="0"/>
              <a:t>Introducing Elastic Search</a:t>
            </a:r>
          </a:p>
        </p:txBody>
      </p:sp>
      <p:sp>
        <p:nvSpPr>
          <p:cNvPr id="3" name="Content Placeholder 2">
            <a:extLst>
              <a:ext uri="{FF2B5EF4-FFF2-40B4-BE49-F238E27FC236}">
                <a16:creationId xmlns:a16="http://schemas.microsoft.com/office/drawing/2014/main" id="{51DC76BE-5D6A-4D01-AA00-4CEA9A4C8693}"/>
              </a:ext>
            </a:extLst>
          </p:cNvPr>
          <p:cNvSpPr>
            <a:spLocks noGrp="1"/>
          </p:cNvSpPr>
          <p:nvPr>
            <p:ph idx="1"/>
          </p:nvPr>
        </p:nvSpPr>
        <p:spPr>
          <a:xfrm>
            <a:off x="777909" y="2659638"/>
            <a:ext cx="10837985" cy="2012845"/>
          </a:xfrm>
          <a:solidFill>
            <a:srgbClr val="F3D1D4"/>
          </a:solidFill>
          <a:ln>
            <a:solidFill>
              <a:schemeClr val="tx1"/>
            </a:solidFill>
          </a:ln>
        </p:spPr>
        <p:txBody>
          <a:bodyPr>
            <a:normAutofit lnSpcReduction="10000"/>
          </a:bodyPr>
          <a:lstStyle/>
          <a:p>
            <a:pPr marL="0" indent="0">
              <a:buNone/>
            </a:pPr>
            <a:r>
              <a:rPr lang="en-GB" dirty="0"/>
              <a:t>Elasticsearch is an open-source, broadly-distributable, readily-scalable, enterprise-grade search engine. </a:t>
            </a:r>
          </a:p>
          <a:p>
            <a:pPr marL="0" indent="0">
              <a:buNone/>
            </a:pPr>
            <a:r>
              <a:rPr lang="en-GB" dirty="0"/>
              <a:t>Accessible through an extensive and elaborate API, Elasticsearch can power extremely fast searches that support your data discovery applications. </a:t>
            </a:r>
          </a:p>
        </p:txBody>
      </p:sp>
    </p:spTree>
    <p:extLst>
      <p:ext uri="{BB962C8B-B14F-4D97-AF65-F5344CB8AC3E}">
        <p14:creationId xmlns:p14="http://schemas.microsoft.com/office/powerpoint/2010/main" val="65134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4943A5-64F9-4962-A5B5-D3D62B12DEB9}"/>
              </a:ext>
            </a:extLst>
          </p:cNvPr>
          <p:cNvPicPr>
            <a:picLocks noChangeAspect="1"/>
          </p:cNvPicPr>
          <p:nvPr/>
        </p:nvPicPr>
        <p:blipFill>
          <a:blip r:embed="rId3"/>
          <a:stretch>
            <a:fillRect/>
          </a:stretch>
        </p:blipFill>
        <p:spPr>
          <a:xfrm>
            <a:off x="1964334" y="1041581"/>
            <a:ext cx="8503527" cy="4369868"/>
          </a:xfrm>
          <a:prstGeom prst="rect">
            <a:avLst/>
          </a:prstGeom>
        </p:spPr>
      </p:pic>
    </p:spTree>
    <p:extLst>
      <p:ext uri="{BB962C8B-B14F-4D97-AF65-F5344CB8AC3E}">
        <p14:creationId xmlns:p14="http://schemas.microsoft.com/office/powerpoint/2010/main" val="97270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A21E61-1A07-4147-B69A-CF708D06D9ED}"/>
              </a:ext>
            </a:extLst>
          </p:cNvPr>
          <p:cNvPicPr>
            <a:picLocks noChangeAspect="1"/>
          </p:cNvPicPr>
          <p:nvPr/>
        </p:nvPicPr>
        <p:blipFill>
          <a:blip r:embed="rId3"/>
          <a:stretch>
            <a:fillRect/>
          </a:stretch>
        </p:blipFill>
        <p:spPr>
          <a:xfrm>
            <a:off x="2266247" y="1575762"/>
            <a:ext cx="7329786" cy="3550874"/>
          </a:xfrm>
          <a:prstGeom prst="rect">
            <a:avLst/>
          </a:prstGeom>
        </p:spPr>
      </p:pic>
    </p:spTree>
    <p:extLst>
      <p:ext uri="{BB962C8B-B14F-4D97-AF65-F5344CB8AC3E}">
        <p14:creationId xmlns:p14="http://schemas.microsoft.com/office/powerpoint/2010/main" val="3885979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TotalTime>
  <Words>1093</Words>
  <Application>Microsoft Office PowerPoint</Application>
  <PresentationFormat>Widescreen</PresentationFormat>
  <Paragraphs>184</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Elastic Search For Dot Net Developers</vt:lpstr>
      <vt:lpstr>Tonight</vt:lpstr>
      <vt:lpstr>Requirement</vt:lpstr>
      <vt:lpstr>The Application</vt:lpstr>
      <vt:lpstr>Architecture</vt:lpstr>
      <vt:lpstr>Problems</vt:lpstr>
      <vt:lpstr>Introducing Elastic Search</vt:lpstr>
      <vt:lpstr>PowerPoint Presentation</vt:lpstr>
      <vt:lpstr>PowerPoint Presentation</vt:lpstr>
      <vt:lpstr>PowerPoint Presentation</vt:lpstr>
      <vt:lpstr>Getting Started</vt:lpstr>
      <vt:lpstr>REST</vt:lpstr>
      <vt:lpstr>Elasticsearch.Net</vt:lpstr>
      <vt:lpstr>NEST</vt:lpstr>
      <vt:lpstr>PowerPoint Presentation</vt:lpstr>
      <vt:lpstr>The Application Revisited</vt:lpstr>
      <vt:lpstr>Kibana</vt:lpstr>
      <vt:lpstr>Grafana</vt:lpstr>
      <vt:lpstr>Log Stash</vt:lpstr>
      <vt:lpstr>Beats</vt:lpstr>
      <vt:lpstr>Security</vt:lpstr>
      <vt:lpstr>Scaling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Search For Dot Net Developers</dc:title>
  <dc:creator>David Betteridge</dc:creator>
  <cp:lastModifiedBy>David Betteridge</cp:lastModifiedBy>
  <cp:revision>49</cp:revision>
  <dcterms:created xsi:type="dcterms:W3CDTF">2018-05-15T16:32:07Z</dcterms:created>
  <dcterms:modified xsi:type="dcterms:W3CDTF">2018-05-28T21:19:35Z</dcterms:modified>
</cp:coreProperties>
</file>