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F59-FD79-441C-9F36-817DDE4B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5229-C135-46C9-BA9E-08EA30FD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1473-8542-44BF-9D70-E40260A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9EB8-9A3D-4D2C-B819-57B66766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AB46-05B5-43D6-A87E-DAC4C6F5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6429-8B88-4013-8535-2595A59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056C-BEDB-4984-8392-7CDE0AEE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0B1B-2306-4D79-9A37-5FBA326B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3340-BD49-41A8-B4D8-CB5575EB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C122-A57E-495B-B097-452916E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9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A183A-B25E-4AFD-8D18-F893D084F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5E6F2-68FD-4387-8398-9B318C8A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66CA-2BED-4A1D-A282-C581D4A6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C499-D37C-48D6-B564-973FFA43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53E4-4F87-4B1C-B4E4-11E68142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03EF-8454-4B17-A9A7-8AD3D395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39BF-F4D6-4DF9-87F4-A4412682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9917-4DF0-40AF-8926-4C94046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AAE8-1C20-4CA8-9533-9CFCC015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163F-BB71-47C3-B2E8-2AFE3F8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F06-E3D0-45F8-8773-609960EE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1A90-A2C3-45B0-9E26-6CFADA1B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147-E6D2-4D32-B547-35F310F3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C220-4544-41AF-985C-776E74AF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1616-6613-45F7-B6AA-2C8A0055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91BE-5BEE-42BD-B219-112235FB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75E4-964F-48B1-A3EC-DF898701B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3291-3A25-4EAA-AEF2-3E9100BD8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7A84E-BF68-485F-9ACD-BE7EE3AF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A1A7-C88D-40A4-92F0-AEB447AA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9B4F-050C-47CC-9ADE-CADE7E4D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5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B2D4-8E99-4C08-9721-340A86E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1707-F574-4ECB-82BB-964ABD84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4DF27-1A5B-4028-B3A7-649031F9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CF602-01A5-438F-B529-8A06C55F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EAC7A-289E-4D10-869C-F58099FE5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81DE0-203A-4493-977E-DAC6D8C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5A682-C5C4-4CB4-BEEE-981C6A3C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A5CDA-93AB-40A1-AA3F-E5398BA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4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FC3B-C458-43A6-BA16-5048A102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B3F50-4EAD-48E7-AEF6-33FEA055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BAE2-FC0D-4FF4-950C-3583A608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9E52A-A0D8-442E-98D1-D9E5862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E4957-E577-42B3-B712-6EEE5AAF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B3B6F-012A-4A8E-98ED-96B64E2F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CD5E-9ED5-4F38-9E4C-991C99E5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7922-DD5F-4DF5-9548-BEB846A4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219C-1175-4155-AB77-97C72DFD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B57B-941A-46D8-8498-A6515867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258F-E79B-4C0B-8677-8B09C0A8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E31B6-FCC7-4E7E-9FBF-B248C5A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46B37-B532-46AE-B2A2-0A31B25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4CA3-3140-427C-BAE7-17B5C61F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74389-A243-417E-B5C7-0E1E3644A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A1C46-8063-4779-91F8-E95466729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381A8-9500-451F-889F-77BAD8C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A716-103F-4A67-B9D2-B175EC46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EB10-6075-419C-966C-19C2678E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E42BB-2D11-405A-A407-36246AD0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DE502-A555-413D-90F0-A5C4FE0B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1B38-4A54-4423-905E-50091E1A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3781-F2B6-4AD2-A179-84B946AFC7C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1280-51F9-4C8D-9FBC-9FDB95046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6D8C-0D07-4D04-849E-3C7F77064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9E3C-C437-4BCA-86ED-F94B4065C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3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hyperlink" Target="https://en.wikipedia.org/wiki/Leading_zer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ecurity.cryptography.rngcryptoserviceprovider?view=netframework-4.8" TargetMode="External"/><Relationship Id="rId2" Type="http://schemas.openxmlformats.org/officeDocument/2006/relationships/hyperlink" Target="https://docs.microsoft.com/en-us/dotnet/api/system.random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security.cryptography.randomnumbergenerator?view=netframework-4.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FBCA-DD51-47C4-86AF-647ADB7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Pseudorandom number generators (</a:t>
            </a:r>
            <a:r>
              <a:rPr lang="en-GB" b="1" dirty="0"/>
              <a:t>PRNG)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4C6C7-A9DD-4BEC-8019-2061E7B485D8}"/>
              </a:ext>
            </a:extLst>
          </p:cNvPr>
          <p:cNvSpPr/>
          <p:nvPr/>
        </p:nvSpPr>
        <p:spPr>
          <a:xfrm>
            <a:off x="3000652" y="2246050"/>
            <a:ext cx="5308846" cy="20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BA8757-A19F-4D08-A4E5-0C12D3EF26B2}"/>
              </a:ext>
            </a:extLst>
          </p:cNvPr>
          <p:cNvCxnSpPr/>
          <p:nvPr/>
        </p:nvCxnSpPr>
        <p:spPr>
          <a:xfrm>
            <a:off x="1235962" y="3320249"/>
            <a:ext cx="175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93E6BC-F949-410D-A8C8-EA80B2980E95}"/>
              </a:ext>
            </a:extLst>
          </p:cNvPr>
          <p:cNvCxnSpPr/>
          <p:nvPr/>
        </p:nvCxnSpPr>
        <p:spPr>
          <a:xfrm>
            <a:off x="8373122" y="3127899"/>
            <a:ext cx="175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D3548F-FC7F-4F4E-AC4E-8A693206E58A}"/>
              </a:ext>
            </a:extLst>
          </p:cNvPr>
          <p:cNvSpPr txBox="1"/>
          <p:nvPr/>
        </p:nvSpPr>
        <p:spPr>
          <a:xfrm>
            <a:off x="1739537" y="294323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9A5AE-A916-40AD-95CD-14F2D8D1A3A5}"/>
              </a:ext>
            </a:extLst>
          </p:cNvPr>
          <p:cNvSpPr txBox="1"/>
          <p:nvPr/>
        </p:nvSpPr>
        <p:spPr>
          <a:xfrm>
            <a:off x="8588490" y="275856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240ED-02E5-4F19-AF4D-4900D6A375B1}"/>
              </a:ext>
            </a:extLst>
          </p:cNvPr>
          <p:cNvSpPr txBox="1"/>
          <p:nvPr/>
        </p:nvSpPr>
        <p:spPr>
          <a:xfrm>
            <a:off x="5323606" y="378188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9772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319F-C72C-461B-8651-3B206DF25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6" y="4145872"/>
            <a:ext cx="9144000" cy="1547998"/>
          </a:xfrm>
        </p:spPr>
        <p:txBody>
          <a:bodyPr>
            <a:normAutofit/>
          </a:bodyPr>
          <a:lstStyle/>
          <a:p>
            <a:r>
              <a:rPr lang="en-GB" sz="2000" dirty="0"/>
              <a:t>To generate a sequence of n-digit pseudorandom numbers, an n-digit starting value is created and squared, producing a 2n-digit number. If the result has fewer than 2n digits, </a:t>
            </a:r>
            <a:r>
              <a:rPr lang="en-GB" sz="2000" dirty="0">
                <a:hlinkClick r:id="rId2" tooltip="Leading zero"/>
              </a:rPr>
              <a:t>leading zeroes</a:t>
            </a:r>
            <a:r>
              <a:rPr lang="en-GB" sz="2000" dirty="0"/>
              <a:t> are added to compensate. The middle n digits of the result would be the next number in the sequence, and returned as the result. This process is then repeated to generate more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BA239-5A33-4AA4-9A63-FEAFC9C289C1}"/>
              </a:ext>
            </a:extLst>
          </p:cNvPr>
          <p:cNvSpPr txBox="1"/>
          <p:nvPr/>
        </p:nvSpPr>
        <p:spPr>
          <a:xfrm>
            <a:off x="0" y="496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Middle-square method</a:t>
            </a:r>
          </a:p>
          <a:p>
            <a:pPr algn="ctr"/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07138-D09B-472E-A6F1-6247F6D8824B}"/>
              </a:ext>
            </a:extLst>
          </p:cNvPr>
          <p:cNvSpPr txBox="1"/>
          <p:nvPr/>
        </p:nvSpPr>
        <p:spPr>
          <a:xfrm>
            <a:off x="1825657" y="1527919"/>
            <a:ext cx="540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was invented by </a:t>
            </a:r>
            <a:r>
              <a:rPr lang="en-GB" dirty="0">
                <a:hlinkClick r:id="rId3" tooltip="John von Neumann"/>
              </a:rPr>
              <a:t>John von Neumann</a:t>
            </a:r>
            <a:r>
              <a:rPr lang="en-GB" dirty="0"/>
              <a:t>, and was described at a conference in 1949</a:t>
            </a:r>
          </a:p>
        </p:txBody>
      </p:sp>
      <p:pic>
        <p:nvPicPr>
          <p:cNvPr id="1026" name="Picture 2" descr="JohnvonNeumann-LosAlamos.gif">
            <a:extLst>
              <a:ext uri="{FF2B5EF4-FFF2-40B4-BE49-F238E27FC236}">
                <a16:creationId xmlns:a16="http://schemas.microsoft.com/office/drawing/2014/main" id="{7AE65DEC-2071-447B-B0FA-5608F92D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58" y="947665"/>
            <a:ext cx="1530103" cy="199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1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7F25686-0025-4B7E-B243-93E7C7248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73" y="351185"/>
            <a:ext cx="4103753" cy="6155630"/>
          </a:xfrm>
        </p:spPr>
      </p:pic>
    </p:spTree>
    <p:extLst>
      <p:ext uri="{BB962C8B-B14F-4D97-AF65-F5344CB8AC3E}">
        <p14:creationId xmlns:p14="http://schemas.microsoft.com/office/powerpoint/2010/main" val="40833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526D16-D981-4E62-B98B-E68D59C380FE}"/>
              </a:ext>
            </a:extLst>
          </p:cNvPr>
          <p:cNvSpPr txBox="1"/>
          <p:nvPr/>
        </p:nvSpPr>
        <p:spPr>
          <a:xfrm>
            <a:off x="0" y="10296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Middle Square Weyl Sequence PRNG</a:t>
            </a:r>
          </a:p>
          <a:p>
            <a:pPr algn="ctr"/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944AE-0128-4122-BE78-4FB6FA06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16" y="1469197"/>
            <a:ext cx="7344927" cy="31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526D16-D981-4E62-B98B-E68D59C380FE}"/>
              </a:ext>
            </a:extLst>
          </p:cNvPr>
          <p:cNvSpPr txBox="1"/>
          <p:nvPr/>
        </p:nvSpPr>
        <p:spPr>
          <a:xfrm>
            <a:off x="0" y="10296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C# Random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A8A46-3CCA-4762-9EA4-9A23E226DA8E}"/>
              </a:ext>
            </a:extLst>
          </p:cNvPr>
          <p:cNvSpPr txBox="1"/>
          <p:nvPr/>
        </p:nvSpPr>
        <p:spPr>
          <a:xfrm>
            <a:off x="1233996" y="1180180"/>
            <a:ext cx="903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The current implementation of the </a:t>
            </a:r>
            <a:r>
              <a:rPr lang="en-GB" u="sng" dirty="0">
                <a:hlinkClick r:id="rId2"/>
              </a:rPr>
              <a:t>Random</a:t>
            </a:r>
            <a:r>
              <a:rPr lang="en-GB" dirty="0"/>
              <a:t> class is based on a modified version of Donald E. Knuth's subtractive random number generator algorithm. For more information, see D. E. Knuth. </a:t>
            </a:r>
            <a:r>
              <a:rPr lang="en-GB" i="1" dirty="0"/>
              <a:t>The Art of Computer Programming, Volume 2: </a:t>
            </a:r>
            <a:r>
              <a:rPr lang="en-GB" i="1" dirty="0" err="1"/>
              <a:t>Seminumerical</a:t>
            </a:r>
            <a:r>
              <a:rPr lang="en-GB" i="1" dirty="0"/>
              <a:t> Algorithms</a:t>
            </a:r>
            <a:r>
              <a:rPr lang="en-GB" dirty="0"/>
              <a:t>. Addison-Wesley, Reading, MA, third edition, 1997.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0190F-0AB5-4805-98F4-1EE87A4C6635}"/>
              </a:ext>
            </a:extLst>
          </p:cNvPr>
          <p:cNvSpPr txBox="1"/>
          <p:nvPr/>
        </p:nvSpPr>
        <p:spPr>
          <a:xfrm>
            <a:off x="1233996" y="3098306"/>
            <a:ext cx="903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a cryptographically secure random number, such as one that's suitable for creating a random password, use the </a:t>
            </a:r>
            <a:r>
              <a:rPr lang="en-GB" u="sng" dirty="0" err="1">
                <a:hlinkClick r:id="rId3"/>
              </a:rPr>
              <a:t>RNGCryptoServiceProvider</a:t>
            </a:r>
            <a:r>
              <a:rPr lang="en-GB" dirty="0"/>
              <a:t> class or derive a class from </a:t>
            </a:r>
            <a:r>
              <a:rPr lang="en-GB" u="sng" dirty="0" err="1">
                <a:hlinkClick r:id="rId4"/>
              </a:rPr>
              <a:t>System.Security.Cryptography.RandomNumberGenerator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3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Pseudorandom number generators (PRNG) </vt:lpstr>
      <vt:lpstr>To generate a sequence of n-digit pseudorandom numbers, an n-digit starting value is created and squared, producing a 2n-digit number. If the result has fewer than 2n digits, leading zeroes are added to compensate. The middle n digits of the result would be the next number in the sequence, and returned as the result. This process is then repeated to generate more numbers.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generate a sequence of n-digit pseudorandom numbers, an n-digit starting value is created and squared, producing a 2n-digit number. If the result has fewer than 2n digits, leading zeroes are added to compensate. The middle n digits of the result would be the next number in the sequence, and returned as the result. This process is then repeated to generate more numbers.</dc:title>
  <dc:creator>David Betteridge</dc:creator>
  <cp:lastModifiedBy>David Betteridge</cp:lastModifiedBy>
  <cp:revision>3</cp:revision>
  <dcterms:created xsi:type="dcterms:W3CDTF">2020-01-06T21:57:24Z</dcterms:created>
  <dcterms:modified xsi:type="dcterms:W3CDTF">2020-01-06T22:10:57Z</dcterms:modified>
</cp:coreProperties>
</file>