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Source Code Pro"/>
      <p:regular r:id="rId28"/>
      <p:bold r:id="rId29"/>
      <p:italic r:id="rId30"/>
      <p:boldItalic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SourceCodePr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90f59f60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90f59f60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90f59f60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90f59f60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90f59f60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c90f59f60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90f59f60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c90f59f60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c90f59f60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c90f59f60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c90f59f60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c90f59f60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90f59f60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90f59f60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c90f59f60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c90f59f60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c90f59f60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c90f59f60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c90f59f60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c90f59f60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c90f59f60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c90f59f60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c90f59f60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c90f59f60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c90f59f60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c90f59f60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c90f59f60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c90f59f60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c90f59f60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c90f59f60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90f59f60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90f59f60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90f59f60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90f59f60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90f59f60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90f59f60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90f59f60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c90f59f60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c90f59f60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c90f59f60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90f59f60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c90f59f60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Python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Operácia in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k" sz="1250">
                <a:solidFill>
                  <a:srgbClr val="555555"/>
                </a:solidFill>
                <a:highlight>
                  <a:srgbClr val="FFFFFF"/>
                </a:highlight>
              </a:rPr>
              <a:t>Pritom existuje binárna operácia </a:t>
            </a:r>
            <a:r>
              <a:rPr lang="sk" sz="1150">
                <a:solidFill>
                  <a:srgbClr val="36648B"/>
                </a:solidFill>
                <a:highlight>
                  <a:srgbClr val="F0F8FF"/>
                </a:highlight>
              </a:rPr>
              <a:t>in</a:t>
            </a:r>
            <a:r>
              <a:rPr lang="sk" sz="1250">
                <a:solidFill>
                  <a:srgbClr val="555555"/>
                </a:solidFill>
                <a:highlight>
                  <a:srgbClr val="FFFFFF"/>
                </a:highlight>
              </a:rPr>
              <a:t>, ktorá zisťuje, či sa zadaný podreťazec nachádza v nejakom konkrétnom reťazci. Jej tvar je</a:t>
            </a:r>
            <a:endParaRPr b="1" sz="200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63" y="2266950"/>
            <a:ext cx="8058487" cy="4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388" y="2877300"/>
            <a:ext cx="8017224" cy="18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Operácia in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50">
                <a:solidFill>
                  <a:srgbClr val="555555"/>
                </a:solidFill>
              </a:rPr>
              <a:t>Na rozdiel od našej vlastnej funkcie </a:t>
            </a:r>
            <a:r>
              <a:rPr lang="sk" sz="1150">
                <a:solidFill>
                  <a:srgbClr val="36648B"/>
                </a:solidFill>
                <a:highlight>
                  <a:srgbClr val="F0F8FF"/>
                </a:highlight>
              </a:rPr>
              <a:t>zisti()</a:t>
            </a:r>
            <a:r>
              <a:rPr lang="sk" sz="1250">
                <a:solidFill>
                  <a:srgbClr val="555555"/>
                </a:solidFill>
              </a:rPr>
              <a:t>, operácia </a:t>
            </a:r>
            <a:r>
              <a:rPr lang="sk" sz="1150">
                <a:solidFill>
                  <a:srgbClr val="36648B"/>
                </a:solidFill>
                <a:highlight>
                  <a:srgbClr val="F0F8FF"/>
                </a:highlight>
              </a:rPr>
              <a:t>in</a:t>
            </a:r>
            <a:r>
              <a:rPr lang="sk" sz="1250">
                <a:solidFill>
                  <a:srgbClr val="555555"/>
                </a:solidFill>
              </a:rPr>
              <a:t> funguje nielen pre zisťovanie jedného znaku, ale aj pre ľubovoľne dlhý podreťazec.</a:t>
            </a:r>
            <a:endParaRPr sz="1250"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sk" sz="1250">
                <a:solidFill>
                  <a:srgbClr val="555555"/>
                </a:solidFill>
              </a:rPr>
              <a:t>Ak niekedy budeme potrebovať negáciu tejto podmienky, môžeme zapísať:</a:t>
            </a:r>
            <a:endParaRPr sz="1250"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00" y="3079300"/>
            <a:ext cx="7989000" cy="10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Operácia indexovania []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Pomocou tejto operácie vieme pristupovať k jednotlivým znakom postupnosti (znakový reťazec je postupnosť znakov). Jej tvar je: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k"/>
              <a:t>retazec[číslo]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k"/>
              <a:t>Cifernému číslu v zátvorkách hovoríme index. </a:t>
            </a:r>
            <a:r>
              <a:rPr b="1" lang="sk"/>
              <a:t>POZOR! </a:t>
            </a:r>
            <a:r>
              <a:rPr lang="sk"/>
              <a:t>Znaky v reťazci su indexované od 0 do len()-1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Operácia indexovania [] - zadanie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k"/>
              <a:t>Napíšte program, ktorý na vstupe dostane zadaný ľubovoľný reťazec a na výstupe vypíše reťazec po znaku pod seba.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Operácia indexovania [] - zadanie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k"/>
              <a:t>Napíšte program, ktorý na vstupe dostane zadaný ľubovoľný reťazec a na výstupe vypíše reťazec po znaku pod seba.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188" y="2620874"/>
            <a:ext cx="6707624" cy="20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Podreťazce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50">
                <a:solidFill>
                  <a:srgbClr val="555555"/>
                </a:solidFill>
              </a:rPr>
              <a:t>Indexovať môžeme nielen jeden znak, ale aj nejaký podreťazec celého reťazca. Opäť použijeme operátor indexovania, ale index bude obsahovať znak </a:t>
            </a:r>
            <a:r>
              <a:rPr lang="sk" sz="1150">
                <a:solidFill>
                  <a:srgbClr val="36648B"/>
                </a:solidFill>
                <a:highlight>
                  <a:srgbClr val="F0F8FF"/>
                </a:highlight>
              </a:rPr>
              <a:t>':'</a:t>
            </a:r>
            <a:r>
              <a:rPr lang="sk" sz="1250">
                <a:solidFill>
                  <a:srgbClr val="555555"/>
                </a:solidFill>
              </a:rPr>
              <a:t>:</a:t>
            </a:r>
            <a:endParaRPr sz="1250"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sk" sz="1200">
                <a:solidFill>
                  <a:srgbClr val="333333"/>
                </a:solidFill>
                <a:highlight>
                  <a:srgbClr val="F5F5F5"/>
                </a:highlight>
              </a:rPr>
              <a:t>reťazec[prvý : zaposledný]</a:t>
            </a:r>
            <a:endParaRPr b="1" sz="1200">
              <a:solidFill>
                <a:srgbClr val="333333"/>
              </a:solidFill>
              <a:highlight>
                <a:srgbClr val="F5F5F5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1250">
                <a:solidFill>
                  <a:srgbClr val="555555"/>
                </a:solidFill>
              </a:rPr>
              <a:t>kde</a:t>
            </a:r>
            <a:endParaRPr sz="1250">
              <a:solidFill>
                <a:srgbClr val="555555"/>
              </a:solidFill>
            </a:endParaRPr>
          </a:p>
          <a:p>
            <a:pPr indent="-295275" lvl="0" marL="457200" rtl="0" algn="l">
              <a:spcBef>
                <a:spcPts val="80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Arial"/>
              <a:buChar char="●"/>
            </a:pPr>
            <a:r>
              <a:rPr lang="sk" sz="1150">
                <a:solidFill>
                  <a:srgbClr val="36648B"/>
                </a:solidFill>
                <a:highlight>
                  <a:srgbClr val="F0F8FF"/>
                </a:highlight>
              </a:rPr>
              <a:t>prvý</a:t>
            </a:r>
            <a:r>
              <a:rPr lang="sk" sz="1250">
                <a:solidFill>
                  <a:srgbClr val="555555"/>
                </a:solidFill>
              </a:rPr>
              <a:t> je index začiatku podreťazca</a:t>
            </a:r>
            <a:endParaRPr sz="1250">
              <a:solidFill>
                <a:srgbClr val="555555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Arial"/>
              <a:buChar char="●"/>
            </a:pPr>
            <a:r>
              <a:rPr lang="sk" sz="1150">
                <a:solidFill>
                  <a:srgbClr val="36648B"/>
                </a:solidFill>
                <a:highlight>
                  <a:srgbClr val="F0F8FF"/>
                </a:highlight>
              </a:rPr>
              <a:t>zaposledný</a:t>
            </a:r>
            <a:r>
              <a:rPr lang="sk" sz="1250">
                <a:solidFill>
                  <a:srgbClr val="555555"/>
                </a:solidFill>
              </a:rPr>
              <a:t> je index prvku </a:t>
            </a:r>
            <a:r>
              <a:rPr b="1" lang="sk" sz="1250">
                <a:solidFill>
                  <a:srgbClr val="555555"/>
                </a:solidFill>
              </a:rPr>
              <a:t>jeden za</a:t>
            </a:r>
            <a:r>
              <a:rPr lang="sk" sz="1250">
                <a:solidFill>
                  <a:srgbClr val="555555"/>
                </a:solidFill>
              </a:rPr>
              <a:t>, t.j. musíme písať index prvku o 1 viac</a:t>
            </a:r>
            <a:endParaRPr sz="1250">
              <a:solidFill>
                <a:srgbClr val="555555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50"/>
              <a:buFont typeface="Arial"/>
              <a:buChar char="●"/>
            </a:pPr>
            <a:r>
              <a:rPr lang="sk" sz="1250">
                <a:solidFill>
                  <a:srgbClr val="555555"/>
                </a:solidFill>
              </a:rPr>
              <a:t>takejto operácii hovoríme </a:t>
            </a:r>
            <a:r>
              <a:rPr b="1" lang="sk" sz="1250">
                <a:solidFill>
                  <a:srgbClr val="555555"/>
                </a:solidFill>
              </a:rPr>
              <a:t>rez</a:t>
            </a:r>
            <a:r>
              <a:rPr lang="sk" sz="1250">
                <a:solidFill>
                  <a:srgbClr val="555555"/>
                </a:solidFill>
              </a:rPr>
              <a:t> (alebo po anglicky </a:t>
            </a:r>
            <a:r>
              <a:rPr b="1" lang="sk" sz="1250">
                <a:solidFill>
                  <a:srgbClr val="555555"/>
                </a:solidFill>
              </a:rPr>
              <a:t>slice</a:t>
            </a:r>
            <a:r>
              <a:rPr lang="sk" sz="1250">
                <a:solidFill>
                  <a:srgbClr val="555555"/>
                </a:solidFill>
              </a:rPr>
              <a:t>)</a:t>
            </a:r>
            <a:endParaRPr sz="1250">
              <a:solidFill>
                <a:srgbClr val="555555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50"/>
              <a:buFont typeface="Arial"/>
              <a:buChar char="●"/>
            </a:pPr>
            <a:r>
              <a:rPr lang="sk" sz="1250">
                <a:solidFill>
                  <a:srgbClr val="555555"/>
                </a:solidFill>
              </a:rPr>
              <a:t>ak takto indexujeme mimo reťazec, </a:t>
            </a:r>
            <a:r>
              <a:rPr b="1" lang="sk" sz="1250">
                <a:solidFill>
                  <a:srgbClr val="555555"/>
                </a:solidFill>
              </a:rPr>
              <a:t>nenastane</a:t>
            </a:r>
            <a:r>
              <a:rPr lang="sk" sz="1250">
                <a:solidFill>
                  <a:srgbClr val="555555"/>
                </a:solidFill>
              </a:rPr>
              <a:t> chyba, ale prvky mimo sú prázdny reťazec</a:t>
            </a:r>
            <a:endParaRPr sz="1250"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Podreťazce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k" sz="1250">
                <a:solidFill>
                  <a:srgbClr val="555555"/>
                </a:solidFill>
                <a:highlight>
                  <a:srgbClr val="FFFFFF"/>
                </a:highlight>
              </a:rPr>
              <a:t>Ak indexujeme rez od 6. po 11. prvok:</a:t>
            </a:r>
            <a:endParaRPr sz="2200"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913" y="2362750"/>
            <a:ext cx="7152176" cy="13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Podreťazce - zadanie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Napíšte program, ktorý na vstupe dostane zadaný ľubovoľný reťazec, úvodný a konečný index a na výstupe vypíše najskôr celý reťazec a do ďalšieho riadku definovaný podreťazec.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Porovnávanie reťazcov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Jedno</a:t>
            </a:r>
            <a:r>
              <a:rPr lang="sk"/>
              <a:t>znakové reťazce môžeme porovnávať relačnými operátormi ==, !=, &lt;, &lt;=, &gt;, &gt;=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k"/>
              <a:t>Dlhšie reťazcne Python porovnáva postupne po znakoch: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kým sú v oboch reťazcoch rovnaké znaky, preskakuje ich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pri prvom rôznom znaku, porovná tieto dva znaky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Porovnávanie reťazcov - zadanie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k"/>
              <a:t>Napíšte program, ktorý na vstupe dostane názov dňa v týždni a na výstupe napíše, či je daný deň súčasťou pracovného týždňa, alebo víkendu.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Typ string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k"/>
              <a:t>Čo vieme o znakových reťazcoch?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Reťazcové metódy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50">
                <a:solidFill>
                  <a:srgbClr val="555555"/>
                </a:solidFill>
              </a:rPr>
              <a:t>Je to špeciálny spôsob zápisu volania funkcie (bodková notácia):</a:t>
            </a:r>
            <a:endParaRPr sz="1250"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sk" sz="1200">
                <a:solidFill>
                  <a:srgbClr val="333333"/>
                </a:solidFill>
                <a:highlight>
                  <a:srgbClr val="F5F5F5"/>
                </a:highlight>
              </a:rPr>
              <a:t>reťazec</a:t>
            </a:r>
            <a:r>
              <a:rPr lang="sk" sz="1200">
                <a:solidFill>
                  <a:srgbClr val="666666"/>
                </a:solidFill>
                <a:highlight>
                  <a:srgbClr val="F5F5F5"/>
                </a:highlight>
              </a:rPr>
              <a:t>.</a:t>
            </a:r>
            <a:r>
              <a:rPr lang="sk" sz="1200">
                <a:solidFill>
                  <a:srgbClr val="333333"/>
                </a:solidFill>
                <a:highlight>
                  <a:srgbClr val="F5F5F5"/>
                </a:highlight>
              </a:rPr>
              <a:t>metóda(parametre)</a:t>
            </a:r>
            <a:endParaRPr sz="1200">
              <a:solidFill>
                <a:srgbClr val="333333"/>
              </a:solidFill>
              <a:highlight>
                <a:srgbClr val="F5F5F5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5F5F5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rPr lang="sk" sz="1250">
                <a:solidFill>
                  <a:srgbClr val="555555"/>
                </a:solidFill>
              </a:rPr>
              <a:t>kde </a:t>
            </a:r>
            <a:r>
              <a:rPr lang="sk" sz="1150">
                <a:solidFill>
                  <a:srgbClr val="36648B"/>
                </a:solidFill>
                <a:highlight>
                  <a:srgbClr val="F0F8FF"/>
                </a:highlight>
              </a:rPr>
              <a:t>metóda</a:t>
            </a:r>
            <a:r>
              <a:rPr lang="sk" sz="1250">
                <a:solidFill>
                  <a:srgbClr val="555555"/>
                </a:solidFill>
              </a:rPr>
              <a:t> je meno niektorej z metód, ktoré sú v systéme už definované pre znakové reťazce. 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Reťazcové metódy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350">
                <a:solidFill>
                  <a:srgbClr val="555555"/>
                </a:solidFill>
              </a:rPr>
              <a:t>My si ukážeme niekoľko užitočných metód:</a:t>
            </a:r>
            <a:endParaRPr sz="1350">
              <a:solidFill>
                <a:srgbClr val="555555"/>
              </a:solidFill>
            </a:endParaRPr>
          </a:p>
          <a:p>
            <a:pPr indent="-295275" lvl="0" marL="457200" rtl="0" algn="l">
              <a:spcBef>
                <a:spcPts val="80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Arial"/>
              <a:buChar char="●"/>
            </a:pPr>
            <a:r>
              <a:rPr lang="sk" sz="1250">
                <a:solidFill>
                  <a:srgbClr val="36648B"/>
                </a:solidFill>
                <a:highlight>
                  <a:srgbClr val="F0F8FF"/>
                </a:highlight>
              </a:rPr>
              <a:t>reťazec.count(podreťazec)</a:t>
            </a:r>
            <a:r>
              <a:rPr lang="sk" sz="1350">
                <a:solidFill>
                  <a:srgbClr val="555555"/>
                </a:solidFill>
              </a:rPr>
              <a:t> - zistí počet výskytov podreťazca v reťazci</a:t>
            </a:r>
            <a:endParaRPr sz="1350">
              <a:solidFill>
                <a:srgbClr val="555555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Arial"/>
              <a:buChar char="●"/>
            </a:pPr>
            <a:r>
              <a:rPr lang="sk" sz="1250">
                <a:solidFill>
                  <a:srgbClr val="36648B"/>
                </a:solidFill>
                <a:highlight>
                  <a:srgbClr val="F0F8FF"/>
                </a:highlight>
              </a:rPr>
              <a:t>reťazec.find(podreťazec)</a:t>
            </a:r>
            <a:r>
              <a:rPr lang="sk" sz="1350">
                <a:solidFill>
                  <a:srgbClr val="555555"/>
                </a:solidFill>
              </a:rPr>
              <a:t> - zistí index prvého výskytu podreťazca v reťazci</a:t>
            </a:r>
            <a:endParaRPr sz="1350">
              <a:solidFill>
                <a:srgbClr val="555555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Arial"/>
              <a:buChar char="●"/>
            </a:pPr>
            <a:r>
              <a:rPr lang="sk" sz="1250">
                <a:solidFill>
                  <a:srgbClr val="36648B"/>
                </a:solidFill>
                <a:highlight>
                  <a:srgbClr val="F0F8FF"/>
                </a:highlight>
              </a:rPr>
              <a:t>reťazec.lower()</a:t>
            </a:r>
            <a:r>
              <a:rPr lang="sk" sz="1350">
                <a:solidFill>
                  <a:srgbClr val="555555"/>
                </a:solidFill>
              </a:rPr>
              <a:t> - vráti reťazec, v ktorom prevedie všetky písmená na malé</a:t>
            </a:r>
            <a:endParaRPr sz="1350">
              <a:solidFill>
                <a:srgbClr val="555555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Arial"/>
              <a:buChar char="●"/>
            </a:pPr>
            <a:r>
              <a:rPr lang="sk" sz="1250">
                <a:solidFill>
                  <a:srgbClr val="36648B"/>
                </a:solidFill>
                <a:highlight>
                  <a:srgbClr val="F0F8FF"/>
                </a:highlight>
              </a:rPr>
              <a:t>retazec.upper()</a:t>
            </a:r>
            <a:r>
              <a:rPr lang="sk" sz="1350">
                <a:solidFill>
                  <a:srgbClr val="555555"/>
                </a:solidFill>
              </a:rPr>
              <a:t> - vráti reťazec, v ktorom prevedie všetky písmená na veľké</a:t>
            </a:r>
            <a:endParaRPr sz="1350">
              <a:solidFill>
                <a:srgbClr val="555555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Arial"/>
              <a:buChar char="●"/>
            </a:pPr>
            <a:r>
              <a:rPr lang="sk" sz="1250">
                <a:solidFill>
                  <a:srgbClr val="36648B"/>
                </a:solidFill>
                <a:highlight>
                  <a:srgbClr val="F0F8FF"/>
                </a:highlight>
              </a:rPr>
              <a:t>reťazec.replace(podreťazec1, podreťazec2)</a:t>
            </a:r>
            <a:r>
              <a:rPr lang="sk" sz="1350">
                <a:solidFill>
                  <a:srgbClr val="555555"/>
                </a:solidFill>
              </a:rPr>
              <a:t> - vráti reťazec, v ktorom nahradí všetky výskyty </a:t>
            </a:r>
            <a:r>
              <a:rPr lang="sk" sz="1250">
                <a:solidFill>
                  <a:srgbClr val="36648B"/>
                </a:solidFill>
                <a:highlight>
                  <a:srgbClr val="F0F8FF"/>
                </a:highlight>
              </a:rPr>
              <a:t>podreťazec1</a:t>
            </a:r>
            <a:r>
              <a:rPr lang="sk" sz="1350">
                <a:solidFill>
                  <a:srgbClr val="555555"/>
                </a:solidFill>
              </a:rPr>
              <a:t> iným reťazcom </a:t>
            </a:r>
            <a:r>
              <a:rPr lang="sk" sz="1250">
                <a:solidFill>
                  <a:srgbClr val="36648B"/>
                </a:solidFill>
                <a:highlight>
                  <a:srgbClr val="F0F8FF"/>
                </a:highlight>
              </a:rPr>
              <a:t>podreťazec2</a:t>
            </a:r>
            <a:endParaRPr sz="1250">
              <a:solidFill>
                <a:srgbClr val="36648B"/>
              </a:solidFill>
              <a:highlight>
                <a:srgbClr val="F0F8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Arial"/>
              <a:buChar char="●"/>
            </a:pPr>
            <a:r>
              <a:rPr lang="sk" sz="1250">
                <a:solidFill>
                  <a:srgbClr val="36648B"/>
                </a:solidFill>
                <a:highlight>
                  <a:srgbClr val="F0F8FF"/>
                </a:highlight>
              </a:rPr>
              <a:t>reťazec.strip()</a:t>
            </a:r>
            <a:r>
              <a:rPr lang="sk" sz="1350">
                <a:solidFill>
                  <a:srgbClr val="555555"/>
                </a:solidFill>
              </a:rPr>
              <a:t> - vráti reťazec, v ktorom odstráni medzery na začiatku a na konci reťazca (odfiltruje pritom aj iné oddeľovacie znaky ako </a:t>
            </a:r>
            <a:r>
              <a:rPr lang="sk" sz="1250">
                <a:solidFill>
                  <a:srgbClr val="36648B"/>
                </a:solidFill>
                <a:highlight>
                  <a:srgbClr val="F0F8FF"/>
                </a:highlight>
              </a:rPr>
              <a:t>'\n'</a:t>
            </a:r>
            <a:r>
              <a:rPr lang="sk" sz="1350">
                <a:solidFill>
                  <a:srgbClr val="555555"/>
                </a:solidFill>
              </a:rPr>
              <a:t> a </a:t>
            </a:r>
            <a:r>
              <a:rPr lang="sk" sz="1250">
                <a:solidFill>
                  <a:srgbClr val="36648B"/>
                </a:solidFill>
                <a:highlight>
                  <a:srgbClr val="F0F8FF"/>
                </a:highlight>
              </a:rPr>
              <a:t>'\t'</a:t>
            </a:r>
            <a:r>
              <a:rPr lang="sk" sz="1350">
                <a:solidFill>
                  <a:srgbClr val="555555"/>
                </a:solidFill>
              </a:rPr>
              <a:t>)</a:t>
            </a:r>
            <a:endParaRPr sz="1350">
              <a:solidFill>
                <a:srgbClr val="555555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Arial"/>
              <a:buChar char="●"/>
            </a:pPr>
            <a:r>
              <a:rPr lang="sk" sz="1250">
                <a:solidFill>
                  <a:srgbClr val="36648B"/>
                </a:solidFill>
                <a:highlight>
                  <a:srgbClr val="F0F8FF"/>
                </a:highlight>
              </a:rPr>
              <a:t>reťazec.format(hodnoty)</a:t>
            </a:r>
            <a:r>
              <a:rPr lang="sk" sz="1350">
                <a:solidFill>
                  <a:srgbClr val="555555"/>
                </a:solidFill>
              </a:rPr>
              <a:t> - vráti reťazec, v ktorom nahradí formátovacie prvky </a:t>
            </a:r>
            <a:r>
              <a:rPr lang="sk" sz="1250">
                <a:solidFill>
                  <a:srgbClr val="36648B"/>
                </a:solidFill>
                <a:highlight>
                  <a:srgbClr val="F0F8FF"/>
                </a:highlight>
              </a:rPr>
              <a:t>'{}'</a:t>
            </a:r>
            <a:r>
              <a:rPr lang="sk" sz="1350">
                <a:solidFill>
                  <a:srgbClr val="555555"/>
                </a:solidFill>
              </a:rPr>
              <a:t> zadanými hodnotami</a:t>
            </a:r>
            <a:endParaRPr sz="1550">
              <a:solidFill>
                <a:srgbClr val="555555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Reťazcové metódy - zadanie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sk" sz="1450">
                <a:solidFill>
                  <a:srgbClr val="555555"/>
                </a:solidFill>
                <a:highlight>
                  <a:srgbClr val="FFFFFF"/>
                </a:highlight>
              </a:rPr>
              <a:t>Napíš funkcie </a:t>
            </a:r>
            <a:r>
              <a:rPr lang="sk" sz="1350">
                <a:solidFill>
                  <a:srgbClr val="36648B"/>
                </a:solidFill>
                <a:highlight>
                  <a:srgbClr val="F0F8FF"/>
                </a:highlight>
              </a:rPr>
              <a:t>male(retazec, i)</a:t>
            </a:r>
            <a:r>
              <a:rPr lang="sk" sz="1450">
                <a:solidFill>
                  <a:srgbClr val="555555"/>
                </a:solidFill>
                <a:highlight>
                  <a:srgbClr val="FFFFFF"/>
                </a:highlight>
              </a:rPr>
              <a:t> a </a:t>
            </a:r>
            <a:r>
              <a:rPr lang="sk" sz="1350">
                <a:solidFill>
                  <a:srgbClr val="36648B"/>
                </a:solidFill>
                <a:highlight>
                  <a:srgbClr val="F0F8FF"/>
                </a:highlight>
              </a:rPr>
              <a:t>velke(retazec, i)</a:t>
            </a:r>
            <a:r>
              <a:rPr lang="sk" sz="1450">
                <a:solidFill>
                  <a:srgbClr val="555555"/>
                </a:solidFill>
                <a:highlight>
                  <a:srgbClr val="FFFFFF"/>
                </a:highlight>
              </a:rPr>
              <a:t>, ktoré </a:t>
            </a:r>
            <a:r>
              <a:rPr lang="sk" sz="1350">
                <a:solidFill>
                  <a:srgbClr val="36648B"/>
                </a:solidFill>
                <a:highlight>
                  <a:srgbClr val="F0F8FF"/>
                </a:highlight>
              </a:rPr>
              <a:t>i</a:t>
            </a:r>
            <a:r>
              <a:rPr lang="sk" sz="1450">
                <a:solidFill>
                  <a:srgbClr val="555555"/>
                </a:solidFill>
                <a:highlight>
                  <a:srgbClr val="FFFFFF"/>
                </a:highlight>
              </a:rPr>
              <a:t>-te písmeno v reťazci prerobia na malé (resp. veľké). Napríklad:</a:t>
            </a:r>
            <a:endParaRPr sz="1950">
              <a:solidFill>
                <a:srgbClr val="555555"/>
              </a:solidFill>
            </a:endParaRPr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038" y="2808850"/>
            <a:ext cx="7221924" cy="13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Typ string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Čo vieme o znakových reťazcoch?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k" sz="1050">
                <a:solidFill>
                  <a:srgbClr val="555555"/>
                </a:solidFill>
              </a:rPr>
              <a:t>reťazec je postupnosť znakov uzavretá v apostrofoch </a:t>
            </a:r>
            <a:r>
              <a:rPr lang="sk" sz="950">
                <a:solidFill>
                  <a:srgbClr val="36648B"/>
                </a:solidFill>
                <a:highlight>
                  <a:srgbClr val="F0F8FF"/>
                </a:highlight>
              </a:rPr>
              <a:t>''</a:t>
            </a:r>
            <a:r>
              <a:rPr lang="sk" sz="1050">
                <a:solidFill>
                  <a:srgbClr val="555555"/>
                </a:solidFill>
              </a:rPr>
              <a:t> alebo v úvodzovkách </a:t>
            </a:r>
            <a:r>
              <a:rPr lang="sk" sz="950">
                <a:solidFill>
                  <a:srgbClr val="36648B"/>
                </a:solidFill>
                <a:highlight>
                  <a:srgbClr val="F0F8FF"/>
                </a:highlight>
              </a:rPr>
              <a:t>""</a:t>
            </a:r>
            <a:endParaRPr sz="950">
              <a:solidFill>
                <a:srgbClr val="36648B"/>
              </a:solidFill>
              <a:highlight>
                <a:srgbClr val="F0F8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 sz="1050">
                <a:solidFill>
                  <a:srgbClr val="555555"/>
                </a:solidFill>
              </a:rPr>
              <a:t>vieme priradiť reťazec do premennej</a:t>
            </a:r>
            <a:endParaRPr sz="1050">
              <a:solidFill>
                <a:srgbClr val="55555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 sz="1050">
                <a:solidFill>
                  <a:srgbClr val="555555"/>
                </a:solidFill>
              </a:rPr>
              <a:t>zreťaziť (zlepiť) dva reťazce</a:t>
            </a:r>
            <a:endParaRPr sz="1050">
              <a:solidFill>
                <a:srgbClr val="55555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 sz="1050">
                <a:solidFill>
                  <a:srgbClr val="555555"/>
                </a:solidFill>
              </a:rPr>
              <a:t>násobiť (zlepiť viac kópií) reťazca</a:t>
            </a:r>
            <a:endParaRPr sz="1050">
              <a:solidFill>
                <a:srgbClr val="55555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 sz="1050">
                <a:solidFill>
                  <a:srgbClr val="555555"/>
                </a:solidFill>
              </a:rPr>
              <a:t>načítať zo vstupu (pomocou </a:t>
            </a:r>
            <a:r>
              <a:rPr lang="sk" sz="950">
                <a:solidFill>
                  <a:srgbClr val="36648B"/>
                </a:solidFill>
                <a:highlight>
                  <a:srgbClr val="F0F8FF"/>
                </a:highlight>
              </a:rPr>
              <a:t>input()</a:t>
            </a:r>
            <a:r>
              <a:rPr lang="sk" sz="1050">
                <a:solidFill>
                  <a:srgbClr val="555555"/>
                </a:solidFill>
              </a:rPr>
              <a:t>) a vypisovať (pomocou </a:t>
            </a:r>
            <a:r>
              <a:rPr lang="sk" sz="950">
                <a:solidFill>
                  <a:srgbClr val="36648B"/>
                </a:solidFill>
                <a:highlight>
                  <a:srgbClr val="F0F8FF"/>
                </a:highlight>
              </a:rPr>
              <a:t>print()</a:t>
            </a:r>
            <a:r>
              <a:rPr lang="sk" sz="1050">
                <a:solidFill>
                  <a:srgbClr val="555555"/>
                </a:solidFill>
              </a:rPr>
              <a:t>)</a:t>
            </a:r>
            <a:endParaRPr sz="1050">
              <a:solidFill>
                <a:srgbClr val="55555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 sz="1050">
                <a:solidFill>
                  <a:srgbClr val="555555"/>
                </a:solidFill>
              </a:rPr>
              <a:t>vyrobiť z čísla reťazec (</a:t>
            </a:r>
            <a:r>
              <a:rPr lang="sk" sz="950">
                <a:solidFill>
                  <a:srgbClr val="36648B"/>
                </a:solidFill>
                <a:highlight>
                  <a:srgbClr val="F0F8FF"/>
                </a:highlight>
              </a:rPr>
              <a:t>str()</a:t>
            </a:r>
            <a:r>
              <a:rPr lang="sk" sz="1050">
                <a:solidFill>
                  <a:srgbClr val="555555"/>
                </a:solidFill>
              </a:rPr>
              <a:t>), z reťazca číslo (</a:t>
            </a:r>
            <a:r>
              <a:rPr lang="sk" sz="950">
                <a:solidFill>
                  <a:srgbClr val="36648B"/>
                </a:solidFill>
                <a:highlight>
                  <a:srgbClr val="F0F8FF"/>
                </a:highlight>
              </a:rPr>
              <a:t>int()</a:t>
            </a:r>
            <a:r>
              <a:rPr lang="sk" sz="1050">
                <a:solidFill>
                  <a:srgbClr val="555555"/>
                </a:solidFill>
              </a:rPr>
              <a:t>, </a:t>
            </a:r>
            <a:r>
              <a:rPr lang="sk" sz="950">
                <a:solidFill>
                  <a:srgbClr val="36648B"/>
                </a:solidFill>
                <a:highlight>
                  <a:srgbClr val="F0F8FF"/>
                </a:highlight>
              </a:rPr>
              <a:t>float()</a:t>
            </a:r>
            <a:r>
              <a:rPr lang="sk" sz="1050">
                <a:solidFill>
                  <a:srgbClr val="555555"/>
                </a:solidFill>
              </a:rPr>
              <a:t>)</a:t>
            </a:r>
            <a:endParaRPr sz="1050"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Typ string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50">
                <a:solidFill>
                  <a:srgbClr val="555555"/>
                </a:solidFill>
              </a:rPr>
              <a:t>Keďže znakový reťazec je postupnosť znakov uzavretá v apostrofoch </a:t>
            </a:r>
            <a:r>
              <a:rPr lang="sk" sz="1150">
                <a:solidFill>
                  <a:srgbClr val="36648B"/>
                </a:solidFill>
                <a:highlight>
                  <a:srgbClr val="F0F8FF"/>
                </a:highlight>
              </a:rPr>
              <a:t>''</a:t>
            </a:r>
            <a:r>
              <a:rPr lang="sk" sz="1250">
                <a:solidFill>
                  <a:srgbClr val="555555"/>
                </a:solidFill>
              </a:rPr>
              <a:t> alebo v úvodzovkách </a:t>
            </a:r>
            <a:r>
              <a:rPr lang="sk" sz="1150">
                <a:solidFill>
                  <a:srgbClr val="36648B"/>
                </a:solidFill>
                <a:highlight>
                  <a:srgbClr val="F0F8FF"/>
                </a:highlight>
              </a:rPr>
              <a:t>""</a:t>
            </a:r>
            <a:r>
              <a:rPr lang="sk" sz="1250">
                <a:solidFill>
                  <a:srgbClr val="555555"/>
                </a:solidFill>
              </a:rPr>
              <a:t>, platí:</a:t>
            </a:r>
            <a:endParaRPr sz="1250">
              <a:solidFill>
                <a:srgbClr val="555555"/>
              </a:solidFill>
            </a:endParaRPr>
          </a:p>
          <a:p>
            <a:pPr indent="-295275" lvl="0" marL="457200" rtl="0" algn="l">
              <a:spcBef>
                <a:spcPts val="80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Arial"/>
              <a:buChar char="●"/>
            </a:pPr>
            <a:r>
              <a:rPr lang="sk" sz="1250">
                <a:solidFill>
                  <a:srgbClr val="555555"/>
                </a:solidFill>
              </a:rPr>
              <a:t>môže obsahovať ľubovoľné znaky (okrem znaku apostrof </a:t>
            </a:r>
            <a:r>
              <a:rPr lang="sk" sz="1150">
                <a:solidFill>
                  <a:srgbClr val="36648B"/>
                </a:solidFill>
                <a:highlight>
                  <a:srgbClr val="F0F8FF"/>
                </a:highlight>
              </a:rPr>
              <a:t>'</a:t>
            </a:r>
            <a:r>
              <a:rPr lang="sk" sz="1250">
                <a:solidFill>
                  <a:srgbClr val="555555"/>
                </a:solidFill>
              </a:rPr>
              <a:t> v  </a:t>
            </a:r>
            <a:r>
              <a:rPr lang="sk" sz="1150">
                <a:solidFill>
                  <a:srgbClr val="36648B"/>
                </a:solidFill>
                <a:highlight>
                  <a:srgbClr val="F0F8FF"/>
                </a:highlight>
              </a:rPr>
              <a:t>''</a:t>
            </a:r>
            <a:r>
              <a:rPr lang="sk" sz="1250">
                <a:solidFill>
                  <a:srgbClr val="555555"/>
                </a:solidFill>
              </a:rPr>
              <a:t> reťazci, a znaku úvodzovka </a:t>
            </a:r>
            <a:r>
              <a:rPr lang="sk" sz="1150">
                <a:solidFill>
                  <a:srgbClr val="36648B"/>
                </a:solidFill>
                <a:highlight>
                  <a:srgbClr val="F0F8FF"/>
                </a:highlight>
              </a:rPr>
              <a:t>"</a:t>
            </a:r>
            <a:r>
              <a:rPr lang="sk" sz="1250">
                <a:solidFill>
                  <a:srgbClr val="555555"/>
                </a:solidFill>
              </a:rPr>
              <a:t> v úvodzovkovom </a:t>
            </a:r>
            <a:r>
              <a:rPr lang="sk" sz="1150">
                <a:solidFill>
                  <a:srgbClr val="36648B"/>
                </a:solidFill>
                <a:highlight>
                  <a:srgbClr val="F0F8FF"/>
                </a:highlight>
              </a:rPr>
              <a:t>""</a:t>
            </a:r>
            <a:r>
              <a:rPr lang="sk" sz="1250">
                <a:solidFill>
                  <a:srgbClr val="555555"/>
                </a:solidFill>
              </a:rPr>
              <a:t> reťazci)</a:t>
            </a:r>
            <a:endParaRPr sz="1250">
              <a:solidFill>
                <a:srgbClr val="555555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50"/>
              <a:buFont typeface="Source Code Pro"/>
              <a:buChar char="●"/>
            </a:pPr>
            <a:r>
              <a:rPr lang="sk" sz="1250">
                <a:solidFill>
                  <a:srgbClr val="555555"/>
                </a:solidFill>
              </a:rPr>
              <a:t>musí sa zmestiť do jedného riadka (nesmie prechádzať do druhého riadka)</a:t>
            </a:r>
            <a:endParaRPr sz="1250">
              <a:solidFill>
                <a:srgbClr val="555555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Arial"/>
              <a:buChar char="●"/>
            </a:pPr>
            <a:r>
              <a:rPr lang="sk" sz="1250">
                <a:solidFill>
                  <a:srgbClr val="555555"/>
                </a:solidFill>
              </a:rPr>
              <a:t>môže obsahovať špeciálne znaky (zapisujú sa dvomi znakmi, ale pritom v reťazci reprezentujú len jeden), vždy začínajú znakom </a:t>
            </a:r>
            <a:r>
              <a:rPr lang="sk" sz="1150">
                <a:solidFill>
                  <a:srgbClr val="36648B"/>
                </a:solidFill>
                <a:highlight>
                  <a:srgbClr val="F0F8FF"/>
                </a:highlight>
              </a:rPr>
              <a:t>\</a:t>
            </a:r>
            <a:r>
              <a:rPr lang="sk" sz="1250">
                <a:solidFill>
                  <a:srgbClr val="555555"/>
                </a:solidFill>
              </a:rPr>
              <a:t> (opačná lomka):</a:t>
            </a:r>
            <a:endParaRPr sz="1250">
              <a:solidFill>
                <a:srgbClr val="555555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Arial"/>
              <a:buChar char="○"/>
            </a:pPr>
            <a:r>
              <a:rPr lang="sk" sz="1150">
                <a:solidFill>
                  <a:srgbClr val="36648B"/>
                </a:solidFill>
                <a:highlight>
                  <a:srgbClr val="F0F8FF"/>
                </a:highlight>
              </a:rPr>
              <a:t>\n</a:t>
            </a:r>
            <a:r>
              <a:rPr lang="sk" sz="1250">
                <a:solidFill>
                  <a:srgbClr val="555555"/>
                </a:solidFill>
              </a:rPr>
              <a:t> - nový riadok</a:t>
            </a:r>
            <a:endParaRPr sz="1250">
              <a:solidFill>
                <a:srgbClr val="555555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Arial"/>
              <a:buChar char="○"/>
            </a:pPr>
            <a:r>
              <a:rPr lang="sk" sz="1150">
                <a:solidFill>
                  <a:srgbClr val="36648B"/>
                </a:solidFill>
                <a:highlight>
                  <a:srgbClr val="F0F8FF"/>
                </a:highlight>
              </a:rPr>
              <a:t>\t</a:t>
            </a:r>
            <a:r>
              <a:rPr lang="sk" sz="1250">
                <a:solidFill>
                  <a:srgbClr val="555555"/>
                </a:solidFill>
              </a:rPr>
              <a:t> - tabulátor</a:t>
            </a:r>
            <a:endParaRPr sz="1250">
              <a:solidFill>
                <a:srgbClr val="555555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Arial"/>
              <a:buChar char="○"/>
            </a:pPr>
            <a:r>
              <a:rPr lang="sk" sz="1150">
                <a:solidFill>
                  <a:srgbClr val="36648B"/>
                </a:solidFill>
                <a:highlight>
                  <a:srgbClr val="F0F8FF"/>
                </a:highlight>
              </a:rPr>
              <a:t>\'</a:t>
            </a:r>
            <a:r>
              <a:rPr lang="sk" sz="1250">
                <a:solidFill>
                  <a:srgbClr val="555555"/>
                </a:solidFill>
              </a:rPr>
              <a:t> - apostrof</a:t>
            </a:r>
            <a:endParaRPr sz="1250">
              <a:solidFill>
                <a:srgbClr val="555555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Arial"/>
              <a:buChar char="○"/>
            </a:pPr>
            <a:r>
              <a:rPr lang="sk" sz="1150">
                <a:solidFill>
                  <a:srgbClr val="36648B"/>
                </a:solidFill>
                <a:highlight>
                  <a:srgbClr val="F0F8FF"/>
                </a:highlight>
              </a:rPr>
              <a:t>\"</a:t>
            </a:r>
            <a:r>
              <a:rPr lang="sk" sz="1250">
                <a:solidFill>
                  <a:srgbClr val="555555"/>
                </a:solidFill>
              </a:rPr>
              <a:t> - úvodzovka</a:t>
            </a:r>
            <a:endParaRPr sz="1250">
              <a:solidFill>
                <a:srgbClr val="555555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Arial"/>
              <a:buChar char="○"/>
            </a:pPr>
            <a:r>
              <a:rPr lang="sk" sz="1150">
                <a:solidFill>
                  <a:srgbClr val="36648B"/>
                </a:solidFill>
                <a:highlight>
                  <a:srgbClr val="F0F8FF"/>
                </a:highlight>
              </a:rPr>
              <a:t>\\</a:t>
            </a:r>
            <a:r>
              <a:rPr lang="sk" sz="1250">
                <a:solidFill>
                  <a:srgbClr val="555555"/>
                </a:solidFill>
              </a:rPr>
              <a:t> - opačná lomka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Typ string - zadanie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450">
                <a:solidFill>
                  <a:srgbClr val="555555"/>
                </a:solidFill>
              </a:rPr>
              <a:t>Vyskúšajte si funkcie a použitie jednotlivých špeciálnych znakov, ktoré môžu byť použité v znakových reťazcoch:</a:t>
            </a:r>
            <a:endParaRPr sz="1450">
              <a:solidFill>
                <a:srgbClr val="555555"/>
              </a:solidFill>
            </a:endParaRPr>
          </a:p>
          <a:p>
            <a:pPr indent="-295275" lvl="1" marL="914400" rtl="0" algn="l">
              <a:spcBef>
                <a:spcPts val="80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Arial"/>
              <a:buChar char="○"/>
            </a:pPr>
            <a:r>
              <a:rPr lang="sk" sz="1350">
                <a:solidFill>
                  <a:srgbClr val="36648B"/>
                </a:solidFill>
                <a:highlight>
                  <a:srgbClr val="F0F8FF"/>
                </a:highlight>
              </a:rPr>
              <a:t>\n</a:t>
            </a:r>
            <a:r>
              <a:rPr lang="sk" sz="1450">
                <a:solidFill>
                  <a:srgbClr val="555555"/>
                </a:solidFill>
              </a:rPr>
              <a:t> - nový riadok</a:t>
            </a:r>
            <a:endParaRPr sz="1450">
              <a:solidFill>
                <a:srgbClr val="555555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Arial"/>
              <a:buChar char="○"/>
            </a:pPr>
            <a:r>
              <a:rPr lang="sk" sz="1350">
                <a:solidFill>
                  <a:srgbClr val="36648B"/>
                </a:solidFill>
                <a:highlight>
                  <a:srgbClr val="F0F8FF"/>
                </a:highlight>
              </a:rPr>
              <a:t>\t</a:t>
            </a:r>
            <a:r>
              <a:rPr lang="sk" sz="1450">
                <a:solidFill>
                  <a:srgbClr val="555555"/>
                </a:solidFill>
              </a:rPr>
              <a:t> - tabulátor</a:t>
            </a:r>
            <a:endParaRPr sz="1450">
              <a:solidFill>
                <a:srgbClr val="555555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Arial"/>
              <a:buChar char="○"/>
            </a:pPr>
            <a:r>
              <a:rPr lang="sk" sz="1350">
                <a:solidFill>
                  <a:srgbClr val="36648B"/>
                </a:solidFill>
                <a:highlight>
                  <a:srgbClr val="F0F8FF"/>
                </a:highlight>
              </a:rPr>
              <a:t>\'</a:t>
            </a:r>
            <a:r>
              <a:rPr lang="sk" sz="1450">
                <a:solidFill>
                  <a:srgbClr val="555555"/>
                </a:solidFill>
              </a:rPr>
              <a:t> - apostrof</a:t>
            </a:r>
            <a:endParaRPr sz="1450">
              <a:solidFill>
                <a:srgbClr val="555555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Arial"/>
              <a:buChar char="○"/>
            </a:pPr>
            <a:r>
              <a:rPr lang="sk" sz="1350">
                <a:solidFill>
                  <a:srgbClr val="36648B"/>
                </a:solidFill>
                <a:highlight>
                  <a:srgbClr val="F0F8FF"/>
                </a:highlight>
              </a:rPr>
              <a:t>\"</a:t>
            </a:r>
            <a:r>
              <a:rPr lang="sk" sz="1450">
                <a:solidFill>
                  <a:srgbClr val="555555"/>
                </a:solidFill>
              </a:rPr>
              <a:t> - úvodzovka</a:t>
            </a:r>
            <a:endParaRPr sz="1450">
              <a:solidFill>
                <a:srgbClr val="555555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Arial"/>
              <a:buChar char="○"/>
            </a:pPr>
            <a:r>
              <a:rPr lang="sk" sz="1350">
                <a:solidFill>
                  <a:srgbClr val="36648B"/>
                </a:solidFill>
                <a:highlight>
                  <a:srgbClr val="F0F8FF"/>
                </a:highlight>
              </a:rPr>
              <a:t>\\</a:t>
            </a:r>
            <a:r>
              <a:rPr lang="sk" sz="1450">
                <a:solidFill>
                  <a:srgbClr val="555555"/>
                </a:solidFill>
              </a:rPr>
              <a:t> - opačná lomka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Typ string - viacriadkové reťazce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50">
                <a:solidFill>
                  <a:srgbClr val="555555"/>
                </a:solidFill>
              </a:rPr>
              <a:t>Reťazec, ktorý začína trojicou buď apostrofov </a:t>
            </a:r>
            <a:r>
              <a:rPr lang="sk" sz="1150">
                <a:solidFill>
                  <a:srgbClr val="36648B"/>
                </a:solidFill>
                <a:highlight>
                  <a:srgbClr val="F0F8FF"/>
                </a:highlight>
              </a:rPr>
              <a:t>'''</a:t>
            </a:r>
            <a:r>
              <a:rPr lang="sk" sz="1250">
                <a:solidFill>
                  <a:srgbClr val="555555"/>
                </a:solidFill>
              </a:rPr>
              <a:t> alebo úvodzoviek </a:t>
            </a:r>
            <a:r>
              <a:rPr lang="sk" sz="1150">
                <a:solidFill>
                  <a:srgbClr val="36648B"/>
                </a:solidFill>
                <a:highlight>
                  <a:srgbClr val="F0F8FF"/>
                </a:highlight>
              </a:rPr>
              <a:t>"""</a:t>
            </a:r>
            <a:r>
              <a:rPr lang="sk" sz="1250">
                <a:solidFill>
                  <a:srgbClr val="555555"/>
                </a:solidFill>
              </a:rPr>
              <a:t> môže obsahovať aj </a:t>
            </a:r>
            <a:r>
              <a:rPr lang="sk" sz="1150">
                <a:solidFill>
                  <a:srgbClr val="36648B"/>
                </a:solidFill>
                <a:highlight>
                  <a:srgbClr val="F0F8FF"/>
                </a:highlight>
              </a:rPr>
              <a:t>'</a:t>
            </a:r>
            <a:r>
              <a:rPr lang="sk" sz="1250">
                <a:solidFill>
                  <a:srgbClr val="555555"/>
                </a:solidFill>
              </a:rPr>
              <a:t> a </a:t>
            </a:r>
            <a:r>
              <a:rPr lang="sk" sz="1150">
                <a:solidFill>
                  <a:srgbClr val="36648B"/>
                </a:solidFill>
                <a:highlight>
                  <a:srgbClr val="F0F8FF"/>
                </a:highlight>
              </a:rPr>
              <a:t>"</a:t>
            </a:r>
            <a:r>
              <a:rPr lang="sk" sz="1250">
                <a:solidFill>
                  <a:srgbClr val="555555"/>
                </a:solidFill>
              </a:rPr>
              <a:t>, môže prechádzať cez viac riadkov (automaticky sa sem doplní </a:t>
            </a:r>
            <a:r>
              <a:rPr lang="sk" sz="1150">
                <a:solidFill>
                  <a:srgbClr val="36648B"/>
                </a:solidFill>
                <a:highlight>
                  <a:srgbClr val="F0F8FF"/>
                </a:highlight>
              </a:rPr>
              <a:t>\n</a:t>
            </a:r>
            <a:r>
              <a:rPr lang="sk" sz="1250">
                <a:solidFill>
                  <a:srgbClr val="555555"/>
                </a:solidFill>
              </a:rPr>
              <a:t>)</a:t>
            </a:r>
            <a:endParaRPr sz="1250"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sk" sz="1250">
                <a:solidFill>
                  <a:srgbClr val="555555"/>
                </a:solidFill>
              </a:rPr>
              <a:t>Musí byť ukončený rovnakou trojicou  </a:t>
            </a:r>
            <a:r>
              <a:rPr lang="sk" sz="1150">
                <a:solidFill>
                  <a:srgbClr val="36648B"/>
                </a:solidFill>
                <a:highlight>
                  <a:srgbClr val="F0F8FF"/>
                </a:highlight>
              </a:rPr>
              <a:t>'''</a:t>
            </a:r>
            <a:r>
              <a:rPr lang="sk" sz="1250">
                <a:solidFill>
                  <a:srgbClr val="555555"/>
                </a:solidFill>
              </a:rPr>
              <a:t> alebo </a:t>
            </a:r>
            <a:r>
              <a:rPr lang="sk" sz="1150">
                <a:solidFill>
                  <a:srgbClr val="36648B"/>
                </a:solidFill>
                <a:highlight>
                  <a:srgbClr val="F0F8FF"/>
                </a:highlight>
              </a:rPr>
              <a:t>"""</a:t>
            </a:r>
            <a:endParaRPr sz="1150">
              <a:solidFill>
                <a:srgbClr val="36648B"/>
              </a:solidFill>
              <a:highlight>
                <a:srgbClr val="F0F8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50">
              <a:solidFill>
                <a:srgbClr val="555555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425" y="2571747"/>
            <a:ext cx="6045151" cy="22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Dĺžka reťazca : len()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Napíšte program, ktorý zo vstupu od užívateľa načíta ľubovoľný reťazec znakov a na výstupe vypíše dĺžku tohto reťazca.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k"/>
              <a:t>bonus: vypíšte počet znakov reťazca s aj bez medzier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Operácia in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Napíšte program, ktorý overí, či sa daný znak nachádza v reťazci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sk"/>
              <a:t>def zisti(znak,retazec):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sk"/>
              <a:t>…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Operácia in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Napíšte program, ktorý overí, či sa daný znak nachádza v reťazci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513" y="2479949"/>
            <a:ext cx="7404976" cy="23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