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C77qHvZVL/Bp1NX32mrBsKUP5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79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telemundo.com/sites/nbcutelemundo/files/styles/article_cover_image/public/images/promo/article/2018/12/13/personas-programando.jpg?itok=7FAlF6Ww" id="88" name="Google Shape;88;p1"/>
          <p:cNvPicPr preferRelativeResize="0"/>
          <p:nvPr/>
        </p:nvPicPr>
        <p:blipFill rotWithShape="1">
          <a:blip r:embed="rId3">
            <a:alphaModFix/>
          </a:blip>
          <a:srcRect b="0" l="3051" r="2192" t="0"/>
          <a:stretch/>
        </p:blipFill>
        <p:spPr>
          <a:xfrm>
            <a:off x="-4073407" y="0"/>
            <a:ext cx="115239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7180563" y="2452448"/>
            <a:ext cx="540000" cy="540000"/>
          </a:xfrm>
          <a:prstGeom prst="ellipse">
            <a:avLst/>
          </a:prstGeom>
          <a:solidFill>
            <a:srgbClr val="009BE1"/>
          </a:solidFill>
          <a:ln cap="flat" cmpd="sng" w="12700">
            <a:solidFill>
              <a:srgbClr val="009B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180563" y="3903824"/>
            <a:ext cx="540000" cy="540000"/>
          </a:xfrm>
          <a:prstGeom prst="ellipse">
            <a:avLst/>
          </a:prstGeom>
          <a:solidFill>
            <a:srgbClr val="83B62D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180563" y="5284649"/>
            <a:ext cx="540000" cy="540000"/>
          </a:xfrm>
          <a:prstGeom prst="ellipse">
            <a:avLst/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319279" y="3879007"/>
            <a:ext cx="28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83B62D"/>
                </a:solidFill>
                <a:latin typeface="Arial"/>
                <a:ea typeface="Arial"/>
                <a:cs typeface="Arial"/>
                <a:sym typeface="Arial"/>
              </a:rPr>
              <a:t>Curso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8438148" y="3151923"/>
            <a:ext cx="2504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Semana de ingenio y Diseño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8319279" y="2412098"/>
            <a:ext cx="28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009BE1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8488947" y="4586893"/>
            <a:ext cx="2504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Interfaz grafica en java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319277" y="5244299"/>
            <a:ext cx="28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FF5D50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268479" y="5952185"/>
            <a:ext cx="32994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Cristian Felipe Patiño Cáceres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semanaingenioud@gmail.com</a:t>
            </a:r>
            <a:endParaRPr/>
          </a:p>
        </p:txBody>
      </p:sp>
      <p:pic>
        <p:nvPicPr>
          <p:cNvPr descr="Resultado de imagen para universidad distrital francisco josÃ© de caldas"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8479" y="-289953"/>
            <a:ext cx="2844000" cy="28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/>
        </p:nvSpPr>
        <p:spPr>
          <a:xfrm>
            <a:off x="8520337" y="0"/>
            <a:ext cx="38033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757070"/>
                </a:solidFill>
                <a:latin typeface="Arial Black"/>
                <a:ea typeface="Arial Black"/>
                <a:cs typeface="Arial Black"/>
                <a:sym typeface="Arial Black"/>
              </a:rPr>
              <a:t>Proyectos</a:t>
            </a:r>
            <a:endParaRPr/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 b="20184" l="22388" r="22424" t="22474"/>
          <a:stretch/>
        </p:blipFill>
        <p:spPr>
          <a:xfrm>
            <a:off x="714451" y="154723"/>
            <a:ext cx="5215496" cy="304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4">
            <a:alphaModFix/>
          </a:blip>
          <a:srcRect b="10303" l="17910" r="12687" t="10302"/>
          <a:stretch/>
        </p:blipFill>
        <p:spPr>
          <a:xfrm>
            <a:off x="714450" y="3463090"/>
            <a:ext cx="5215496" cy="33544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5766802" y="1459411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7322121" y="1534782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Uso de canvas para creación de gráficos, configuración de coordenadas dentro de lienzo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5766802" y="4464193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7322121" y="4539564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Uso de tablas interactivas que contienen mas componentes gráficos, uso de imágenes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/>
        </p:nvSpPr>
        <p:spPr>
          <a:xfrm>
            <a:off x="3806852" y="136968"/>
            <a:ext cx="44926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FFA60E"/>
                </a:solidFill>
                <a:latin typeface="Arial"/>
                <a:ea typeface="Arial"/>
                <a:cs typeface="Arial"/>
                <a:sym typeface="Arial"/>
              </a:rPr>
              <a:t>Conceptos básicos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1356790" y="2249907"/>
            <a:ext cx="447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83B62D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1" sz="1800">
              <a:solidFill>
                <a:srgbClr val="83B6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794769" y="1880575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B857E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1" sz="1800">
              <a:solidFill>
                <a:srgbClr val="B857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1996440" y="2249907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009BE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sz="1800">
              <a:solidFill>
                <a:srgbClr val="009B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1923054" y="2602470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55AFD4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 b="1" sz="1800">
              <a:solidFill>
                <a:srgbClr val="55AF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2801116" y="2065241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FF5D5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b="1" sz="1800">
              <a:solidFill>
                <a:srgbClr val="FF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1144142" y="1712678"/>
            <a:ext cx="661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FFA60E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b="1" sz="1800">
              <a:solidFill>
                <a:srgbClr val="FFA6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2921340" y="2434573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83B62D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8138199" y="1431760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8499146" y="1431669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8860093" y="1431669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9221040" y="1431578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9582525" y="1431578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9943472" y="1431487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10304419" y="1431487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10665366" y="1431396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8138199" y="1977008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8499146" y="1976917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8860093" y="1976917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9221040" y="1976826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9582525" y="1976826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9943472" y="1976735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10304419" y="1976735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10665366" y="1976644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8138199" y="2557897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8499146" y="2557806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8860093" y="2557806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9221040" y="2557715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9582525" y="2557715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9943472" y="2557624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10304419" y="2557624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10665366" y="2557533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7125486" y="2513326"/>
            <a:ext cx="872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FF5D5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 b="1" sz="1800">
              <a:solidFill>
                <a:srgbClr val="FF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7538075" y="1940548"/>
            <a:ext cx="447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83B62D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1" sz="1800">
              <a:solidFill>
                <a:srgbClr val="83B6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7253727" y="1363578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009BE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sz="1800">
              <a:solidFill>
                <a:srgbClr val="009B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659073" y="986317"/>
            <a:ext cx="22774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B857E1"/>
                </a:solidFill>
                <a:latin typeface="Calibri"/>
                <a:ea typeface="Calibri"/>
                <a:cs typeface="Calibri"/>
                <a:sym typeface="Calibri"/>
              </a:rPr>
              <a:t>Datos Primitivos</a:t>
            </a:r>
            <a:endParaRPr/>
          </a:p>
        </p:txBody>
      </p:sp>
      <p:sp>
        <p:nvSpPr>
          <p:cNvPr id="291" name="Google Shape;291;p11"/>
          <p:cNvSpPr txBox="1"/>
          <p:nvPr/>
        </p:nvSpPr>
        <p:spPr>
          <a:xfrm>
            <a:off x="6628523" y="901913"/>
            <a:ext cx="12504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FF5D50"/>
                </a:solidFill>
                <a:latin typeface="Calibri"/>
                <a:ea typeface="Calibri"/>
                <a:cs typeface="Calibri"/>
                <a:sym typeface="Calibri"/>
              </a:rPr>
              <a:t>Arreglos</a:t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131015" y="2843375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8491962" y="2843284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8852909" y="2843284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9213856" y="2843193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9575341" y="2843193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9936288" y="2843102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10297235" y="2843102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10658182" y="2843011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8138199" y="3126299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8499146" y="3126208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8860093" y="3126208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9221040" y="3126117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9582525" y="3126117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9943472" y="3126026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10304419" y="3126026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10665366" y="3125935"/>
            <a:ext cx="360947" cy="2809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11"/>
          <p:cNvCxnSpPr/>
          <p:nvPr/>
        </p:nvCxnSpPr>
        <p:spPr>
          <a:xfrm>
            <a:off x="5955633" y="986317"/>
            <a:ext cx="0" cy="2592000"/>
          </a:xfrm>
          <a:prstGeom prst="straightConnector1">
            <a:avLst/>
          </a:prstGeom>
          <a:noFill/>
          <a:ln cap="flat" cmpd="sng" w="9525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1"/>
          <p:cNvCxnSpPr/>
          <p:nvPr/>
        </p:nvCxnSpPr>
        <p:spPr>
          <a:xfrm>
            <a:off x="6083971" y="982303"/>
            <a:ext cx="0" cy="2592000"/>
          </a:xfrm>
          <a:prstGeom prst="straightConnector1">
            <a:avLst/>
          </a:prstGeom>
          <a:noFill/>
          <a:ln cap="flat" cmpd="sng" w="9525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11"/>
          <p:cNvCxnSpPr/>
          <p:nvPr/>
        </p:nvCxnSpPr>
        <p:spPr>
          <a:xfrm>
            <a:off x="96253" y="3573379"/>
            <a:ext cx="11959389" cy="0"/>
          </a:xfrm>
          <a:prstGeom prst="straightConnector1">
            <a:avLst/>
          </a:prstGeom>
          <a:noFill/>
          <a:ln cap="flat" cmpd="sng" w="9525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1"/>
          <p:cNvCxnSpPr/>
          <p:nvPr/>
        </p:nvCxnSpPr>
        <p:spPr>
          <a:xfrm>
            <a:off x="116302" y="3689683"/>
            <a:ext cx="11959389" cy="0"/>
          </a:xfrm>
          <a:prstGeom prst="straightConnector1">
            <a:avLst/>
          </a:prstGeom>
          <a:noFill/>
          <a:ln cap="flat" cmpd="sng" w="9525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11"/>
          <p:cNvSpPr txBox="1"/>
          <p:nvPr/>
        </p:nvSpPr>
        <p:spPr>
          <a:xfrm>
            <a:off x="665126" y="3917062"/>
            <a:ext cx="27814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83B62D"/>
                </a:solidFill>
                <a:latin typeface="Calibri"/>
                <a:ea typeface="Calibri"/>
                <a:cs typeface="Calibri"/>
                <a:sym typeface="Calibri"/>
              </a:rPr>
              <a:t>Estructuras de datos</a:t>
            </a:r>
            <a:endParaRPr/>
          </a:p>
        </p:txBody>
      </p:sp>
      <p:sp>
        <p:nvSpPr>
          <p:cNvPr id="313" name="Google Shape;313;p11"/>
          <p:cNvSpPr/>
          <p:nvPr/>
        </p:nvSpPr>
        <p:spPr>
          <a:xfrm>
            <a:off x="1578814" y="4527519"/>
            <a:ext cx="1961643" cy="2158021"/>
          </a:xfrm>
          <a:prstGeom prst="roundRect">
            <a:avLst>
              <a:gd fmla="val 16667" name="adj"/>
            </a:avLst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1749557" y="4652225"/>
            <a:ext cx="19264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double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int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string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float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15" name="Google Shape;315;p11"/>
          <p:cNvSpPr/>
          <p:nvPr/>
        </p:nvSpPr>
        <p:spPr>
          <a:xfrm>
            <a:off x="6712100" y="4032407"/>
            <a:ext cx="1385154" cy="975644"/>
          </a:xfrm>
          <a:prstGeom prst="roundRect">
            <a:avLst>
              <a:gd fmla="val 16667" name="adj"/>
            </a:avLst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6882846" y="4089102"/>
            <a:ext cx="16163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Estructura1{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double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string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Estructura2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9404057" y="5408080"/>
            <a:ext cx="1385154" cy="975644"/>
          </a:xfrm>
          <a:prstGeom prst="roundRect">
            <a:avLst>
              <a:gd fmla="val 16667" name="adj"/>
            </a:avLst>
          </a:prstGeom>
          <a:solidFill>
            <a:srgbClr val="FFA60E"/>
          </a:solidFill>
          <a:ln cap="flat" cmpd="sng" w="12700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9574803" y="5526331"/>
            <a:ext cx="16163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Estructura2{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long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double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string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 rot="-10321109">
            <a:off x="7474943" y="4616962"/>
            <a:ext cx="4038429" cy="129385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1"/>
          <p:cNvCxnSpPr>
            <a:endCxn id="317" idx="1"/>
          </p:cNvCxnSpPr>
          <p:nvPr/>
        </p:nvCxnSpPr>
        <p:spPr>
          <a:xfrm>
            <a:off x="9359057" y="5803202"/>
            <a:ext cx="45000" cy="92700"/>
          </a:xfrm>
          <a:prstGeom prst="straightConnector1">
            <a:avLst/>
          </a:prstGeom>
          <a:noFill/>
          <a:ln cap="flat" cmpd="sng" w="9525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>
            <a:stCxn id="317" idx="1"/>
          </p:cNvCxnSpPr>
          <p:nvPr/>
        </p:nvCxnSpPr>
        <p:spPr>
          <a:xfrm flipH="1">
            <a:off x="9359057" y="5895902"/>
            <a:ext cx="45000" cy="64200"/>
          </a:xfrm>
          <a:prstGeom prst="straightConnector1">
            <a:avLst/>
          </a:prstGeom>
          <a:noFill/>
          <a:ln cap="flat" cmpd="sng" w="9525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 txBox="1"/>
          <p:nvPr/>
        </p:nvSpPr>
        <p:spPr>
          <a:xfrm>
            <a:off x="3806852" y="136968"/>
            <a:ext cx="44926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FFA60E"/>
                </a:solidFill>
                <a:latin typeface="Arial"/>
                <a:ea typeface="Arial"/>
                <a:cs typeface="Arial"/>
                <a:sym typeface="Arial"/>
              </a:rPr>
              <a:t>Conceptos básicos</a:t>
            </a:r>
            <a:endParaRPr/>
          </a:p>
        </p:txBody>
      </p:sp>
      <p:sp>
        <p:nvSpPr>
          <p:cNvPr id="327" name="Google Shape;327;p12"/>
          <p:cNvSpPr txBox="1"/>
          <p:nvPr/>
        </p:nvSpPr>
        <p:spPr>
          <a:xfrm>
            <a:off x="659073" y="986317"/>
            <a:ext cx="11830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009BE1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/>
          </a:p>
        </p:txBody>
      </p:sp>
      <p:sp>
        <p:nvSpPr>
          <p:cNvPr id="328" name="Google Shape;328;p12"/>
          <p:cNvSpPr txBox="1"/>
          <p:nvPr/>
        </p:nvSpPr>
        <p:spPr>
          <a:xfrm>
            <a:off x="6628523" y="901913"/>
            <a:ext cx="3064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FF5D50"/>
                </a:solidFill>
                <a:latin typeface="Calibri"/>
                <a:ea typeface="Calibri"/>
                <a:cs typeface="Calibri"/>
                <a:sym typeface="Calibri"/>
              </a:rPr>
              <a:t>Componentes Gráficos</a:t>
            </a:r>
            <a:endParaRPr/>
          </a:p>
        </p:txBody>
      </p:sp>
      <p:cxnSp>
        <p:nvCxnSpPr>
          <p:cNvPr id="329" name="Google Shape;329;p12"/>
          <p:cNvCxnSpPr/>
          <p:nvPr/>
        </p:nvCxnSpPr>
        <p:spPr>
          <a:xfrm>
            <a:off x="5955633" y="986317"/>
            <a:ext cx="0" cy="5697233"/>
          </a:xfrm>
          <a:prstGeom prst="straightConnector1">
            <a:avLst/>
          </a:prstGeom>
          <a:noFill/>
          <a:ln cap="flat" cmpd="sng" w="9525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12"/>
          <p:cNvCxnSpPr/>
          <p:nvPr/>
        </p:nvCxnSpPr>
        <p:spPr>
          <a:xfrm>
            <a:off x="6083971" y="982303"/>
            <a:ext cx="0" cy="5701247"/>
          </a:xfrm>
          <a:prstGeom prst="straightConnector1">
            <a:avLst/>
          </a:prstGeom>
          <a:noFill/>
          <a:ln cap="flat" cmpd="sng" w="9525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12"/>
          <p:cNvSpPr/>
          <p:nvPr/>
        </p:nvSpPr>
        <p:spPr>
          <a:xfrm>
            <a:off x="1429573" y="1853866"/>
            <a:ext cx="3398100" cy="3918127"/>
          </a:xfrm>
          <a:prstGeom prst="roundRect">
            <a:avLst>
              <a:gd fmla="val 16667" name="adj"/>
            </a:avLst>
          </a:prstGeom>
          <a:solidFill>
            <a:srgbClr val="B857E1"/>
          </a:solidFill>
          <a:ln cap="flat" cmpd="sng" w="12700">
            <a:solidFill>
              <a:srgbClr val="B857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1903370" y="2068450"/>
            <a:ext cx="247678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double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int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string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float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Accion1()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Accion2()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Accion3()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8224488" y="1821400"/>
            <a:ext cx="1433457" cy="687877"/>
          </a:xfrm>
          <a:prstGeom prst="roundRect">
            <a:avLst>
              <a:gd fmla="val 16667" name="adj"/>
            </a:avLst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8536020" y="1965284"/>
            <a:ext cx="1616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Botón</a:t>
            </a:r>
            <a:endParaRPr/>
          </a:p>
        </p:txBody>
      </p:sp>
      <p:sp>
        <p:nvSpPr>
          <p:cNvPr id="335" name="Google Shape;335;p12"/>
          <p:cNvSpPr/>
          <p:nvPr/>
        </p:nvSpPr>
        <p:spPr>
          <a:xfrm>
            <a:off x="7419468" y="3101079"/>
            <a:ext cx="3064740" cy="3539964"/>
          </a:xfrm>
          <a:prstGeom prst="roundRect">
            <a:avLst>
              <a:gd fmla="val 16667" name="adj"/>
            </a:avLst>
          </a:prstGeom>
          <a:solidFill>
            <a:srgbClr val="009BE1"/>
          </a:solidFill>
          <a:ln cap="flat" cmpd="sng" w="12700">
            <a:solidFill>
              <a:srgbClr val="009B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7893266" y="3267230"/>
            <a:ext cx="223380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Botón{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posición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texto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color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tamaño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eventos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setPosicion()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setTexto()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setColor()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12"/>
          <p:cNvCxnSpPr>
            <a:stCxn id="333" idx="2"/>
            <a:endCxn id="335" idx="0"/>
          </p:cNvCxnSpPr>
          <p:nvPr/>
        </p:nvCxnSpPr>
        <p:spPr>
          <a:xfrm>
            <a:off x="8941217" y="2509277"/>
            <a:ext cx="10500" cy="591900"/>
          </a:xfrm>
          <a:prstGeom prst="straightConnector1">
            <a:avLst/>
          </a:prstGeom>
          <a:noFill/>
          <a:ln cap="flat" cmpd="sng" w="9525">
            <a:solidFill>
              <a:srgbClr val="FF5D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5314122" y="0"/>
            <a:ext cx="6877878" cy="6858000"/>
          </a:xfrm>
          <a:prstGeom prst="rect">
            <a:avLst/>
          </a:prstGeom>
          <a:solidFill>
            <a:srgbClr val="52525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851374" y="3075057"/>
            <a:ext cx="38033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044122" y="291579"/>
            <a:ext cx="540000" cy="540000"/>
          </a:xfrm>
          <a:prstGeom prst="ellipse">
            <a:avLst/>
          </a:prstGeom>
          <a:solidFill>
            <a:srgbClr val="009BE1"/>
          </a:solidFill>
          <a:ln cap="flat" cmpd="sng" w="12700">
            <a:solidFill>
              <a:srgbClr val="009B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044122" y="1475992"/>
            <a:ext cx="540000" cy="540000"/>
          </a:xfrm>
          <a:prstGeom prst="ellipse">
            <a:avLst/>
          </a:prstGeom>
          <a:solidFill>
            <a:srgbClr val="83B62D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044122" y="2660405"/>
            <a:ext cx="540000" cy="540000"/>
          </a:xfrm>
          <a:prstGeom prst="ellipse">
            <a:avLst/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044122" y="3735487"/>
            <a:ext cx="540000" cy="540000"/>
          </a:xfrm>
          <a:prstGeom prst="ellipse">
            <a:avLst/>
          </a:prstGeom>
          <a:solidFill>
            <a:srgbClr val="B857E1"/>
          </a:solidFill>
          <a:ln cap="flat" cmpd="sng" w="12700">
            <a:solidFill>
              <a:srgbClr val="B857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020097" y="4916587"/>
            <a:ext cx="540000" cy="540000"/>
          </a:xfrm>
          <a:prstGeom prst="ellipse">
            <a:avLst/>
          </a:prstGeom>
          <a:solidFill>
            <a:srgbClr val="FFA60E"/>
          </a:solidFill>
          <a:ln cap="flat" cmpd="sng" w="12700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044122" y="6097686"/>
            <a:ext cx="540000" cy="540000"/>
          </a:xfrm>
          <a:prstGeom prst="ellipse">
            <a:avLst/>
          </a:prstGeom>
          <a:solidFill>
            <a:srgbClr val="55AFD4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865608" y="207636"/>
            <a:ext cx="3043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009BE1"/>
                </a:solidFill>
                <a:latin typeface="Arial"/>
                <a:ea typeface="Arial"/>
                <a:cs typeface="Arial"/>
                <a:sym typeface="Arial"/>
              </a:rPr>
              <a:t>Diagnostico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404730" y="1392049"/>
            <a:ext cx="35043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83B62D"/>
                </a:solidFill>
                <a:latin typeface="Arial"/>
                <a:ea typeface="Arial"/>
                <a:cs typeface="Arial"/>
                <a:sym typeface="Arial"/>
              </a:rPr>
              <a:t>Temas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-450573" y="2573149"/>
            <a:ext cx="53596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FF5D50"/>
                </a:solidFill>
                <a:latin typeface="Arial"/>
                <a:ea typeface="Arial"/>
                <a:cs typeface="Arial"/>
                <a:sym typeface="Arial"/>
              </a:rPr>
              <a:t>Expectativas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-450573" y="3651544"/>
            <a:ext cx="53596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B857E1"/>
                </a:solidFill>
                <a:latin typeface="Arial"/>
                <a:ea typeface="Arial"/>
                <a:cs typeface="Arial"/>
                <a:sym typeface="Arial"/>
              </a:rPr>
              <a:t>Grupos y Proyectos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-450573" y="4832644"/>
            <a:ext cx="53596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FFA60E"/>
                </a:solidFill>
                <a:latin typeface="Arial"/>
                <a:ea typeface="Arial"/>
                <a:cs typeface="Arial"/>
                <a:sym typeface="Arial"/>
              </a:rPr>
              <a:t>Conceptos básicos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-450573" y="6013744"/>
            <a:ext cx="53596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55AFD4"/>
                </a:solidFill>
                <a:latin typeface="Arial"/>
                <a:ea typeface="Arial"/>
                <a:cs typeface="Arial"/>
                <a:sym typeface="Arial"/>
              </a:rPr>
              <a:t>Estándar Clase GUI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2229274" y="850417"/>
            <a:ext cx="2665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Estado  del curso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741715" y="2017974"/>
            <a:ext cx="3167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Presentación de temas a ver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0" y="3280465"/>
            <a:ext cx="4894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Muestra de proyectos que pueden alcanzarse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62857" y="4357113"/>
            <a:ext cx="45462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Creación de grupos y muestra proyectos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B9B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595087" y="5462063"/>
            <a:ext cx="4314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Explicación de componentes gráficos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1133320" y="504517"/>
            <a:ext cx="29338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4000" u="none" cap="none" strike="noStrike">
                <a:solidFill>
                  <a:srgbClr val="009BE1"/>
                </a:solidFill>
                <a:latin typeface="Arial"/>
                <a:ea typeface="Arial"/>
                <a:cs typeface="Arial"/>
                <a:sym typeface="Arial"/>
              </a:rPr>
              <a:t>Diagnostico</a:t>
            </a:r>
            <a:endParaRPr/>
          </a:p>
        </p:txBody>
      </p:sp>
      <p:pic>
        <p:nvPicPr>
          <p:cNvPr descr="http://www.asturconsulting.com/wp-content/uploads/84462517-1200x780.jpg"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1358"/>
            <a:ext cx="7428557" cy="48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639380" y="1276555"/>
            <a:ext cx="52641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Las siguiente pregunta sirve de evaluación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para comprobar el estado del curso y que metas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Y rumbos se quieren con respecto a este espacio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6288507" y="1212403"/>
            <a:ext cx="604341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83B62D"/>
                </a:solidFill>
                <a:latin typeface="Arial"/>
                <a:ea typeface="Arial"/>
                <a:cs typeface="Arial"/>
                <a:sym typeface="Arial"/>
              </a:rPr>
              <a:t>En que categoría se identifica usted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7428557" y="2887581"/>
            <a:ext cx="4373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No tiene conocimiento de JAVA ni Programación Orientada a Objetos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7428557" y="3628702"/>
            <a:ext cx="4373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Tiene conocimiento del lenguaje pero nunca ha programado un app con GUI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7428557" y="4366288"/>
            <a:ext cx="4373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Ha construido interfaz grafica con asistente de usuario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7428557" y="5012619"/>
            <a:ext cx="4373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Ha realizado interfaz a código pero no entiende muy bien su funcionamiento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7428557" y="5658950"/>
            <a:ext cx="4373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Sabe crear interfaz grafica y espera aprender nuevas cosas del tema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7428557" y="2982371"/>
            <a:ext cx="180000" cy="180000"/>
          </a:xfrm>
          <a:prstGeom prst="ellipse">
            <a:avLst/>
          </a:prstGeom>
          <a:solidFill>
            <a:srgbClr val="009BE1"/>
          </a:solidFill>
          <a:ln cap="flat" cmpd="sng" w="12700">
            <a:solidFill>
              <a:srgbClr val="009B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428557" y="3737543"/>
            <a:ext cx="180000" cy="180000"/>
          </a:xfrm>
          <a:prstGeom prst="ellipse">
            <a:avLst/>
          </a:prstGeom>
          <a:solidFill>
            <a:srgbClr val="83B62D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7428557" y="4500514"/>
            <a:ext cx="180000" cy="180000"/>
          </a:xfrm>
          <a:prstGeom prst="ellipse">
            <a:avLst/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428557" y="5114839"/>
            <a:ext cx="180000" cy="180000"/>
          </a:xfrm>
          <a:prstGeom prst="ellipse">
            <a:avLst/>
          </a:prstGeom>
          <a:solidFill>
            <a:srgbClr val="B857E1"/>
          </a:solidFill>
          <a:ln cap="flat" cmpd="sng" w="12700">
            <a:solidFill>
              <a:srgbClr val="B857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428557" y="5772321"/>
            <a:ext cx="180000" cy="180000"/>
          </a:xfrm>
          <a:prstGeom prst="ellipse">
            <a:avLst/>
          </a:prstGeom>
          <a:solidFill>
            <a:srgbClr val="FFA60E"/>
          </a:solidFill>
          <a:ln cap="flat" cmpd="sng" w="12700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1542197" y="240500"/>
            <a:ext cx="18247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83B62D"/>
                </a:solidFill>
                <a:latin typeface="Arial"/>
                <a:ea typeface="Arial"/>
                <a:cs typeface="Arial"/>
                <a:sym typeface="Arial"/>
              </a:rPr>
              <a:t>Temas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427592" y="1631544"/>
            <a:ext cx="1152000" cy="1152000"/>
          </a:xfrm>
          <a:prstGeom prst="ellipse">
            <a:avLst/>
          </a:prstGeom>
          <a:solidFill>
            <a:srgbClr val="009BE1"/>
          </a:solidFill>
          <a:ln cap="flat" cmpd="sng" w="12700">
            <a:solidFill>
              <a:srgbClr val="009B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32" y="1862973"/>
            <a:ext cx="732587" cy="732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>
            <a:off x="427592" y="3314150"/>
            <a:ext cx="1152000" cy="1152000"/>
          </a:xfrm>
          <a:prstGeom prst="ellipse">
            <a:avLst/>
          </a:prstGeom>
          <a:solidFill>
            <a:srgbClr val="83B62D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382" y="3537213"/>
            <a:ext cx="766137" cy="76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>
            <a:off x="421786" y="5038472"/>
            <a:ext cx="1152000" cy="1152000"/>
          </a:xfrm>
          <a:prstGeom prst="ellipse">
            <a:avLst/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495" y="5363571"/>
            <a:ext cx="504528" cy="504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/>
          <p:nvPr/>
        </p:nvSpPr>
        <p:spPr>
          <a:xfrm>
            <a:off x="6417488" y="1580743"/>
            <a:ext cx="1152000" cy="1152000"/>
          </a:xfrm>
          <a:prstGeom prst="ellipse">
            <a:avLst/>
          </a:prstGeom>
          <a:solidFill>
            <a:srgbClr val="B857E1"/>
          </a:solidFill>
          <a:ln cap="flat" cmpd="sng" w="12700">
            <a:solidFill>
              <a:srgbClr val="B857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0914" y="1877909"/>
            <a:ext cx="568231" cy="56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/>
          <p:nvPr/>
        </p:nvSpPr>
        <p:spPr>
          <a:xfrm>
            <a:off x="6482038" y="3286051"/>
            <a:ext cx="1152000" cy="1152000"/>
          </a:xfrm>
          <a:prstGeom prst="ellipse">
            <a:avLst/>
          </a:prstGeom>
          <a:solidFill>
            <a:srgbClr val="FFA60E"/>
          </a:solidFill>
          <a:ln cap="flat" cmpd="sng" w="12700">
            <a:solidFill>
              <a:srgbClr val="FFA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655956" y="3467400"/>
            <a:ext cx="804163" cy="8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6394333" y="4987671"/>
            <a:ext cx="1152000" cy="1152000"/>
          </a:xfrm>
          <a:prstGeom prst="ellipse">
            <a:avLst/>
          </a:prstGeom>
          <a:solidFill>
            <a:srgbClr val="55AFD4"/>
          </a:solidFill>
          <a:ln cap="flat" cmpd="sng" w="12700">
            <a:solidFill>
              <a:srgbClr val="55AF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55956" y="5231946"/>
            <a:ext cx="663449" cy="66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/>
        </p:nvSpPr>
        <p:spPr>
          <a:xfrm>
            <a:off x="1695945" y="1467045"/>
            <a:ext cx="355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9BE1"/>
                </a:solidFill>
                <a:latin typeface="Arial"/>
                <a:ea typeface="Arial"/>
                <a:cs typeface="Arial"/>
                <a:sym typeface="Arial"/>
              </a:rPr>
              <a:t>Estructura clase GUI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1695945" y="3198167"/>
            <a:ext cx="355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83B62D"/>
                </a:solidFill>
                <a:latin typeface="Arial"/>
                <a:ea typeface="Arial"/>
                <a:cs typeface="Arial"/>
                <a:sym typeface="Arial"/>
              </a:rPr>
              <a:t>Componentes Básicos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695945" y="4929290"/>
            <a:ext cx="37631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5D50"/>
                </a:solidFill>
                <a:latin typeface="Arial"/>
                <a:ea typeface="Arial"/>
                <a:cs typeface="Arial"/>
                <a:sym typeface="Arial"/>
              </a:rPr>
              <a:t>Componentes Avanzados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7634038" y="1416244"/>
            <a:ext cx="355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B857E1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7634037" y="3147365"/>
            <a:ext cx="355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FFA60E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7634037" y="4878486"/>
            <a:ext cx="355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55AFD4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644859" y="1982477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Existen diferentes formas de realzar interfaces graficas, en este curso se pretende tener una guía para la creación.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1695945" y="3705085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JButton, JLabel, JTextField, JPanel, JPassworldField, Font, Color, Border, JComboBox, Jlist, JRadioButton, JTextArea  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1695945" y="5390955"/>
            <a:ext cx="41554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JScrollPane, Jtable, JFormattedTextField, JEditorPane, JTextPane, JMenu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7634037" y="1862973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Eventos de mouse básicos y especiales,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Eventos de teclado básicos y especiales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Eventos de ventana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7634037" y="3581794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FlowLayout BoxLayout, GridLayout, BorderLayout, GridBagLayout, CardLayout, SpringLayout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7634037" y="5365087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Uso de Graphics y 2D, dibujo de figuras basicas, encapsulamiento sobre lienzo, uso de hilos para amimaciones  </a:t>
            </a:r>
            <a:endParaRPr/>
          </a:p>
        </p:txBody>
      </p:sp>
      <p:cxnSp>
        <p:nvCxnSpPr>
          <p:cNvPr id="170" name="Google Shape;170;p4"/>
          <p:cNvCxnSpPr/>
          <p:nvPr/>
        </p:nvCxnSpPr>
        <p:spPr>
          <a:xfrm>
            <a:off x="1762809" y="948386"/>
            <a:ext cx="3208229" cy="0"/>
          </a:xfrm>
          <a:prstGeom prst="straightConnector1">
            <a:avLst/>
          </a:prstGeom>
          <a:noFill/>
          <a:ln cap="flat" cmpd="sng" w="9525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empresas.infoempleo.com/hrtrends/wp-content/uploads/2018/01/Como-gestionar-la-diversidad-cultural-en-la-empresa.jpg"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 rot="2198533">
            <a:off x="-4188960" y="2759281"/>
            <a:ext cx="11186963" cy="80583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media.aws.alkosto.com/media/catalog/product/cache/1/image/9df78eab33525d08d6e5fb8d27136e95/8/2/824142170281_3.png"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08306" y="-32601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/>
          <p:nvPr/>
        </p:nvSpPr>
        <p:spPr>
          <a:xfrm>
            <a:off x="7147146" y="1270144"/>
            <a:ext cx="1152000" cy="1152000"/>
          </a:xfrm>
          <a:prstGeom prst="ellipse">
            <a:avLst/>
          </a:prstGeom>
          <a:solidFill>
            <a:srgbClr val="009BE1"/>
          </a:solidFill>
          <a:ln cap="flat" cmpd="sng" w="12700">
            <a:solidFill>
              <a:srgbClr val="009B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1721" y="1474719"/>
            <a:ext cx="742849" cy="7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/>
          <p:nvPr/>
        </p:nvSpPr>
        <p:spPr>
          <a:xfrm>
            <a:off x="10094725" y="1270143"/>
            <a:ext cx="1152000" cy="1152000"/>
          </a:xfrm>
          <a:prstGeom prst="ellipse">
            <a:avLst/>
          </a:prstGeom>
          <a:solidFill>
            <a:srgbClr val="83B62D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5127" y="1532871"/>
            <a:ext cx="721768" cy="72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/>
          <p:nvPr/>
        </p:nvSpPr>
        <p:spPr>
          <a:xfrm>
            <a:off x="7149019" y="3720294"/>
            <a:ext cx="1152000" cy="1152000"/>
          </a:xfrm>
          <a:prstGeom prst="ellipse">
            <a:avLst/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31879" y="4003155"/>
            <a:ext cx="586278" cy="58627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/>
          <p:nvPr/>
        </p:nvSpPr>
        <p:spPr>
          <a:xfrm>
            <a:off x="10113849" y="3830004"/>
            <a:ext cx="1152000" cy="1152000"/>
          </a:xfrm>
          <a:prstGeom prst="ellipse">
            <a:avLst/>
          </a:prstGeom>
          <a:solidFill>
            <a:srgbClr val="B857E1"/>
          </a:solidFill>
          <a:ln cap="flat" cmpd="sng" w="12700">
            <a:solidFill>
              <a:srgbClr val="B857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45172" y="4108188"/>
            <a:ext cx="663596" cy="66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7083827" y="2535489"/>
            <a:ext cx="1278635" cy="567501"/>
          </a:xfrm>
          <a:prstGeom prst="roundRect">
            <a:avLst>
              <a:gd fmla="val 16667" name="adj"/>
            </a:avLst>
          </a:prstGeom>
          <a:solidFill>
            <a:srgbClr val="009BE1"/>
          </a:solidFill>
          <a:ln cap="flat" cmpd="sng" w="12700">
            <a:solidFill>
              <a:srgbClr val="009B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Exposición 20%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9989888" y="2558572"/>
            <a:ext cx="1399922" cy="567501"/>
          </a:xfrm>
          <a:prstGeom prst="roundRect">
            <a:avLst>
              <a:gd fmla="val 16667" name="adj"/>
            </a:avLst>
          </a:prstGeom>
          <a:solidFill>
            <a:srgbClr val="83B62D"/>
          </a:solidFill>
          <a:ln cap="flat" cmpd="sng" w="12700">
            <a:solidFill>
              <a:srgbClr val="83B6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Actividades 30%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7128561" y="4934504"/>
            <a:ext cx="1278635" cy="567501"/>
          </a:xfrm>
          <a:prstGeom prst="roundRect">
            <a:avLst>
              <a:gd fmla="val 16667" name="adj"/>
            </a:avLst>
          </a:prstGeom>
          <a:solidFill>
            <a:srgbClr val="FF5D50"/>
          </a:solidFill>
          <a:ln cap="flat" cmpd="sng" w="12700">
            <a:solidFill>
              <a:srgbClr val="FF5D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Asistencia 20%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10031407" y="5049968"/>
            <a:ext cx="1278635" cy="567501"/>
          </a:xfrm>
          <a:prstGeom prst="roundRect">
            <a:avLst>
              <a:gd fmla="val 16667" name="adj"/>
            </a:avLst>
          </a:prstGeom>
          <a:solidFill>
            <a:srgbClr val="B857E1"/>
          </a:solidFill>
          <a:ln cap="flat" cmpd="sng" w="12700">
            <a:solidFill>
              <a:srgbClr val="B857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30%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7674176" y="109182"/>
            <a:ext cx="38033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757070"/>
                </a:solidFill>
                <a:latin typeface="Arial Black"/>
                <a:ea typeface="Arial Black"/>
                <a:cs typeface="Arial Black"/>
                <a:sym typeface="Arial Black"/>
              </a:rPr>
              <a:t>Proyectos</a:t>
            </a:r>
            <a:endParaRPr/>
          </a:p>
        </p:txBody>
      </p:sp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02" y="707886"/>
            <a:ext cx="5519064" cy="248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820" y="3901462"/>
            <a:ext cx="5436228" cy="24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>
            <a:off x="5766802" y="1459411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7322121" y="1534782"/>
            <a:ext cx="415542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División de proyecto en paneles, con uso de imágenes, tablas personalizadas, diferentes colores y bordes, botones e iconos </a:t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5766802" y="4464193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7322121" y="4539564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Uso de gama de azules, paneles, imágenes, y canvas interactivo para crear figuras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8520337" y="0"/>
            <a:ext cx="38033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757070"/>
                </a:solidFill>
                <a:latin typeface="Arial Black"/>
                <a:ea typeface="Arial Black"/>
                <a:cs typeface="Arial Black"/>
                <a:sym typeface="Arial Black"/>
              </a:rPr>
              <a:t>Proyectos</a:t>
            </a:r>
            <a:endParaRPr/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58" y="170133"/>
            <a:ext cx="5275843" cy="3120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.ytimg.com/vi/vfhVJZbvMHU/maxresdefault.jpg" id="210" name="Google Shape;210;p7"/>
          <p:cNvPicPr preferRelativeResize="0"/>
          <p:nvPr/>
        </p:nvPicPr>
        <p:blipFill rotWithShape="1">
          <a:blip r:embed="rId4">
            <a:alphaModFix/>
          </a:blip>
          <a:srcRect b="19999" l="22666" r="22428" t="17314"/>
          <a:stretch/>
        </p:blipFill>
        <p:spPr>
          <a:xfrm>
            <a:off x="659258" y="3429000"/>
            <a:ext cx="5170826" cy="33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/>
          <p:nvPr/>
        </p:nvSpPr>
        <p:spPr>
          <a:xfrm>
            <a:off x="5766802" y="1459411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7322121" y="1534782"/>
            <a:ext cx="41554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Interfaz de usuario oscura uso de scroll y botones interactivos</a:t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5766802" y="4464193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7322121" y="4539564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Uso de imágenes y botones circulares, librería basada en canvas para la creación de dichos bordes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/>
        </p:nvSpPr>
        <p:spPr>
          <a:xfrm>
            <a:off x="8520337" y="0"/>
            <a:ext cx="38033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757070"/>
                </a:solidFill>
                <a:latin typeface="Arial Black"/>
                <a:ea typeface="Arial Black"/>
                <a:cs typeface="Arial Black"/>
                <a:sym typeface="Arial Black"/>
              </a:rPr>
              <a:t>Proyectos</a:t>
            </a:r>
            <a:endParaRPr/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0" y="603219"/>
            <a:ext cx="6151821" cy="282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62" y="3803717"/>
            <a:ext cx="6014938" cy="262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5766802" y="1459411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7322121" y="1534782"/>
            <a:ext cx="41554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Uso de imágenes y efectos visuales de colores de panel para filtro</a:t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5766802" y="4464193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7322121" y="4539564"/>
            <a:ext cx="41554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Uso de canvas para creación de diagrama de Gantt, menú desplegable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/>
        </p:nvSpPr>
        <p:spPr>
          <a:xfrm>
            <a:off x="8520337" y="0"/>
            <a:ext cx="38033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rgbClr val="757070"/>
                </a:solidFill>
                <a:latin typeface="Arial Black"/>
                <a:ea typeface="Arial Black"/>
                <a:cs typeface="Arial Black"/>
                <a:sym typeface="Arial Black"/>
              </a:rPr>
              <a:t>Proyectos</a:t>
            </a:r>
            <a:endParaRPr/>
          </a:p>
        </p:txBody>
      </p:sp>
      <p:pic>
        <p:nvPicPr>
          <p:cNvPr descr="http://www.dudeworks.com/wp-content/uploads/2017/03/c-net-winforms-twitter-redesign.jpg" id="233" name="Google Shape;233;p9"/>
          <p:cNvPicPr preferRelativeResize="0"/>
          <p:nvPr/>
        </p:nvPicPr>
        <p:blipFill rotWithShape="1">
          <a:blip r:embed="rId3">
            <a:alphaModFix/>
          </a:blip>
          <a:srcRect b="21791" l="24849" r="26456" t="22090"/>
          <a:stretch/>
        </p:blipFill>
        <p:spPr>
          <a:xfrm>
            <a:off x="740513" y="184252"/>
            <a:ext cx="5005195" cy="3244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icabsolutions.com/image/i.ytimg.com/vi/ZegZxFwgTYs/maxresdefault.jpg" id="234" name="Google Shape;234;p9"/>
          <p:cNvPicPr preferRelativeResize="0"/>
          <p:nvPr/>
        </p:nvPicPr>
        <p:blipFill rotWithShape="1">
          <a:blip r:embed="rId4">
            <a:alphaModFix/>
          </a:blip>
          <a:srcRect b="15622" l="16343" r="13133" t="13333"/>
          <a:stretch/>
        </p:blipFill>
        <p:spPr>
          <a:xfrm>
            <a:off x="685921" y="3628048"/>
            <a:ext cx="5158019" cy="29228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>
            <a:off x="5766802" y="1459411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7322121" y="1534782"/>
            <a:ext cx="4155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Plantilla Twitter creación de botones con iconos, imágenes, y eventos de  mouse en tiempo real</a:t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5766802" y="4464193"/>
            <a:ext cx="1105468" cy="1188255"/>
          </a:xfrm>
          <a:prstGeom prst="roundRect">
            <a:avLst>
              <a:gd fmla="val 16667" name="adj"/>
            </a:avLst>
          </a:prstGeom>
          <a:solidFill>
            <a:srgbClr val="525254"/>
          </a:solidFill>
          <a:ln cap="flat" cmpd="sng" w="12700">
            <a:solidFill>
              <a:srgbClr val="52525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38" name="Google Shape;238;p9"/>
          <p:cNvSpPr txBox="1"/>
          <p:nvPr/>
        </p:nvSpPr>
        <p:spPr>
          <a:xfrm>
            <a:off x="7322121" y="4539564"/>
            <a:ext cx="41554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Login de usuario básico e interactivo con eventos de mouse y teclado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2019-05-20T15:16:14Z</dcterms:created>
  <dc:creator>Usuario</dc:creator>
</cp:coreProperties>
</file>