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75" r:id="rId2"/>
    <p:sldId id="261" r:id="rId3"/>
    <p:sldId id="336" r:id="rId4"/>
    <p:sldId id="337" r:id="rId5"/>
    <p:sldId id="338" r:id="rId6"/>
    <p:sldId id="340" r:id="rId7"/>
    <p:sldId id="328" r:id="rId8"/>
    <p:sldId id="329" r:id="rId9"/>
    <p:sldId id="341" r:id="rId10"/>
    <p:sldId id="310" r:id="rId11"/>
    <p:sldId id="271" r:id="rId12"/>
    <p:sldId id="311" r:id="rId13"/>
    <p:sldId id="319" r:id="rId14"/>
    <p:sldId id="323" r:id="rId15"/>
    <p:sldId id="313" r:id="rId16"/>
    <p:sldId id="290" r:id="rId17"/>
    <p:sldId id="291" r:id="rId18"/>
    <p:sldId id="269" r:id="rId19"/>
    <p:sldId id="294" r:id="rId20"/>
    <p:sldId id="304" r:id="rId21"/>
    <p:sldId id="342" r:id="rId22"/>
    <p:sldId id="317" r:id="rId23"/>
    <p:sldId id="324" r:id="rId24"/>
    <p:sldId id="307" r:id="rId25"/>
    <p:sldId id="312" r:id="rId26"/>
    <p:sldId id="325" r:id="rId27"/>
    <p:sldId id="327" r:id="rId28"/>
    <p:sldId id="326" r:id="rId29"/>
    <p:sldId id="33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EF61"/>
    <a:srgbClr val="666666"/>
    <a:srgbClr val="636363"/>
    <a:srgbClr val="6E6E6E"/>
    <a:srgbClr val="737373"/>
    <a:srgbClr val="C7C7C7"/>
    <a:srgbClr val="3F3F3F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472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4CF12-E802-A547-A402-F40A97326821}" type="datetimeFigureOut">
              <a:rPr lang="en-US" smtClean="0"/>
              <a:t>9/16/14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C6E2C-FF78-384A-A074-30826D79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5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5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3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7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9/16/14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6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9/16/14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9/16/14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4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1CCC2-79EA-1944-9556-F1094827AB99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26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3494" y="886147"/>
            <a:ext cx="5385797" cy="1077212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ctr"/>
            <a:r>
              <a:rPr lang="en-US" sz="3200" dirty="0" smtClean="0">
                <a:latin typeface="Helvetica"/>
                <a:cs typeface="Helvetica"/>
              </a:rPr>
              <a:t>Session Introduction</a:t>
            </a:r>
          </a:p>
          <a:p>
            <a:pPr algn="ctr"/>
            <a:r>
              <a:rPr lang="en-US" sz="3200" dirty="0" smtClean="0">
                <a:latin typeface="Helvetica"/>
                <a:cs typeface="Helvetica"/>
              </a:rPr>
              <a:t>Neural Signals and Behavior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17" y="2567516"/>
            <a:ext cx="6684434" cy="36442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74834" y="6223000"/>
            <a:ext cx="197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Photo courtesy Jay </a:t>
            </a:r>
            <a:r>
              <a:rPr lang="en-US" sz="1400" dirty="0" err="1" smtClean="0"/>
              <a:t>Neitz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932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40959" y="4491000"/>
            <a:ext cx="1433239" cy="4059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9827" y="148339"/>
            <a:ext cx="8930757" cy="34925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Helvetica"/>
                <a:cs typeface="Helvetica"/>
              </a:rPr>
              <a:t>Outline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33975" y="1038551"/>
            <a:ext cx="7570029" cy="4488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000000"/>
                </a:solidFill>
                <a:latin typeface="Helvetica"/>
                <a:cs typeface="Helvetica"/>
              </a:rPr>
              <a:t>Long term goal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We want to understand how the visual cortex represents lightness.</a:t>
            </a:r>
          </a:p>
          <a:p>
            <a:pPr algn="l"/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400" dirty="0" smtClean="0">
                <a:solidFill>
                  <a:srgbClr val="000000"/>
                </a:solidFill>
                <a:latin typeface="Helvetica"/>
                <a:cs typeface="Helvetica"/>
              </a:rPr>
              <a:t>Work reported today (very much work in progress)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Human psychophysics to quantify a perceptual lightness effect.</a:t>
            </a:r>
          </a:p>
          <a:p>
            <a:pPr algn="l"/>
            <a:endParaRPr lang="en-US" sz="20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Physiological measurements of neural responses in monkey V1 and V4 to same stimuli, using implanted multi-electrode arrays.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Link physiology and psychophysics via population decoding of stimulus luminance.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1512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49827" y="148339"/>
            <a:ext cx="8930757" cy="34925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Paint and Shadow Checkerboards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1145" y="6434088"/>
            <a:ext cx="5802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2F2F2"/>
                </a:solidFill>
                <a:latin typeface="Helvetica"/>
                <a:cs typeface="Helvetica"/>
              </a:rPr>
              <a:t>After Gilchrist, 2006; </a:t>
            </a:r>
            <a:r>
              <a:rPr lang="en-US" sz="1400" dirty="0" err="1" smtClean="0">
                <a:solidFill>
                  <a:srgbClr val="F2F2F2"/>
                </a:solidFill>
                <a:latin typeface="Helvetica"/>
                <a:cs typeface="Helvetica"/>
              </a:rPr>
              <a:t>Hillis</a:t>
            </a:r>
            <a:r>
              <a:rPr lang="en-US" sz="1400" dirty="0" smtClean="0">
                <a:solidFill>
                  <a:srgbClr val="F2F2F2"/>
                </a:solidFill>
                <a:latin typeface="Helvetica"/>
                <a:cs typeface="Helvetica"/>
              </a:rPr>
              <a:t> &amp; Brainard, </a:t>
            </a:r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2007; </a:t>
            </a:r>
            <a:r>
              <a:rPr lang="en-US" sz="1400" dirty="0">
                <a:solidFill>
                  <a:schemeClr val="bg1"/>
                </a:solidFill>
                <a:latin typeface="Helvetica"/>
                <a:cs typeface="Helvetica"/>
              </a:rPr>
              <a:t>Gilchrist &amp; </a:t>
            </a:r>
            <a:r>
              <a:rPr lang="en-US" sz="1400" dirty="0" err="1">
                <a:solidFill>
                  <a:schemeClr val="bg1"/>
                </a:solidFill>
                <a:latin typeface="Helvetica"/>
                <a:cs typeface="Helvetica"/>
              </a:rPr>
              <a:t>Radonji</a:t>
            </a:r>
            <a:r>
              <a:rPr lang="hr-HR" sz="1400" dirty="0">
                <a:solidFill>
                  <a:schemeClr val="bg1"/>
                </a:solidFill>
                <a:latin typeface="Helvetica"/>
                <a:cs typeface="Helvetica"/>
              </a:rPr>
              <a:t>ć</a:t>
            </a:r>
            <a:r>
              <a:rPr lang="en-US" sz="1400" dirty="0">
                <a:solidFill>
                  <a:schemeClr val="bg1"/>
                </a:solidFill>
                <a:latin typeface="Helvetica"/>
                <a:cs typeface="Helvetica"/>
              </a:rPr>
              <a:t>, </a:t>
            </a:r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2010</a:t>
            </a:r>
            <a:endParaRPr lang="en-US" sz="1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96345" y="4255929"/>
            <a:ext cx="7065189" cy="1546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Disks placed at center of 5 by 5 checkerboards.</a:t>
            </a:r>
            <a:endParaRPr lang="en-US" sz="1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pPr algn="l"/>
            <a:endParaRPr lang="en-US" sz="1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The 25 corresponding checks have same average luminance in the paint and shadow checkerboards.</a:t>
            </a:r>
            <a:endParaRPr lang="en-US" sz="1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Disks have matched local contrast and global surround luminance.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8" name="Picture 7" descr="aPaintSqrt_Eimgs_rot0_shad4_blk40_cen40__Probe50_Diam70_Blob0_Chk1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03" y="1148441"/>
            <a:ext cx="2667000" cy="2667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42640" y="681834"/>
            <a:ext cx="167031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Helvetica"/>
                <a:cs typeface="Helvetica"/>
              </a:rPr>
              <a:t>Paint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95219" y="681834"/>
            <a:ext cx="167031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Helvetica"/>
                <a:cs typeface="Helvetica"/>
              </a:rPr>
              <a:t>Shadow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14" descr="aShadowSqr_Eimgs_rot0_shad4_blk40_cen40_t_Probe50_Diam70_Blob0_Chk1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26" y="114844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3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27" y="148339"/>
            <a:ext cx="8930757" cy="34925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Helvetica"/>
                <a:cs typeface="Helvetica"/>
              </a:rPr>
              <a:t>Psychophysical Methods</a:t>
            </a:r>
            <a:endParaRPr lang="en-US" sz="2400" dirty="0">
              <a:latin typeface="Helvetica"/>
              <a:cs typeface="Helvetica"/>
            </a:endParaRPr>
          </a:p>
        </p:txBody>
      </p:sp>
      <p:pic>
        <p:nvPicPr>
          <p:cNvPr id="3" name="Picture 2" descr="Observer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450" y="4012965"/>
            <a:ext cx="1305058" cy="1305058"/>
          </a:xfrm>
          <a:prstGeom prst="rect">
            <a:avLst/>
          </a:prstGeom>
        </p:spPr>
      </p:pic>
      <p:sp>
        <p:nvSpPr>
          <p:cNvPr id="7" name="Rectangle 6"/>
          <p:cNvSpPr>
            <a:spLocks noChangeAspect="1"/>
          </p:cNvSpPr>
          <p:nvPr/>
        </p:nvSpPr>
        <p:spPr>
          <a:xfrm>
            <a:off x="5027469" y="1220304"/>
            <a:ext cx="3667020" cy="19624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5368304" y="1668113"/>
            <a:ext cx="2985350" cy="1066800"/>
            <a:chOff x="3980841" y="2047147"/>
            <a:chExt cx="3731687" cy="1333500"/>
          </a:xfrm>
        </p:grpSpPr>
        <p:pic>
          <p:nvPicPr>
            <p:cNvPr id="5" name="Picture 4" descr="aPaintSqrt_Eimgs_rot0_shad4_blk40_cen40__Probe50_Diam70_Blob0_Chk14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841" y="2047147"/>
              <a:ext cx="1333500" cy="1333500"/>
            </a:xfrm>
            <a:prstGeom prst="rect">
              <a:avLst/>
            </a:prstGeom>
          </p:spPr>
        </p:pic>
        <p:pic>
          <p:nvPicPr>
            <p:cNvPr id="6" name="Picture 5" descr="aShadowSqr_Eimgs_rot0_shad4_blk40_cen40_t_Probe50_Diam70_Blob0_Chk14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9028" y="2047147"/>
              <a:ext cx="1333500" cy="1333500"/>
            </a:xfrm>
            <a:prstGeom prst="rect">
              <a:avLst/>
            </a:prstGeom>
          </p:spPr>
        </p:pic>
      </p:grpSp>
      <p:sp>
        <p:nvSpPr>
          <p:cNvPr id="12" name="Title 1"/>
          <p:cNvSpPr txBox="1">
            <a:spLocks/>
          </p:cNvSpPr>
          <p:nvPr/>
        </p:nvSpPr>
        <p:spPr>
          <a:xfrm>
            <a:off x="500454" y="1013976"/>
            <a:ext cx="4311816" cy="4029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Observer fixates center of display.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On each trial, two checkerboards with disks presented side by side.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Checkerboards are 3.5° by 3.5° and centered at +/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- 3.5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°.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Observer indicates which disk appears lighter.  No feedback given.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. </a:t>
            </a:r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6832598" y="2171360"/>
            <a:ext cx="56762" cy="6030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8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10018" y="762824"/>
            <a:ext cx="5635557" cy="5505259"/>
            <a:chOff x="610017" y="850848"/>
            <a:chExt cx="5932170" cy="5795010"/>
          </a:xfrm>
        </p:grpSpPr>
        <p:pic>
          <p:nvPicPr>
            <p:cNvPr id="23" name="Picture 22" descr="aqr-c32_pnt_rot0_shad4_blk40_cen40_vs_shd_rot0_shad4_blk40_cen40_t1-2_exampleOn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17" y="850848"/>
              <a:ext cx="5932170" cy="579501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470095" y="5342776"/>
              <a:ext cx="840023" cy="497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920107" y="4720344"/>
              <a:ext cx="17467" cy="121426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7155762" y="627411"/>
            <a:ext cx="304800" cy="5143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Basic Psychophysical Data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40048" y="922344"/>
            <a:ext cx="1330036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93408" y="3361598"/>
            <a:ext cx="3121793" cy="70788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Reference Disk in Paint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Reference Luminance 0.5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85506" y="1470116"/>
            <a:ext cx="2978148" cy="1760128"/>
            <a:chOff x="4647194" y="319266"/>
            <a:chExt cx="3667020" cy="1962418"/>
          </a:xfrm>
        </p:grpSpPr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4647194" y="319266"/>
              <a:ext cx="3667020" cy="1962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988029" y="767075"/>
              <a:ext cx="2985350" cy="1066800"/>
              <a:chOff x="3980841" y="2047147"/>
              <a:chExt cx="3731687" cy="1333500"/>
            </a:xfrm>
          </p:grpSpPr>
          <p:pic>
            <p:nvPicPr>
              <p:cNvPr id="8" name="Picture 7" descr="aPaintSqrt_Eimgs_rot0_shad4_blk40_cen40__Probe50_Diam70_Blob0_Chk140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0841" y="2047147"/>
                <a:ext cx="1333500" cy="1333500"/>
              </a:xfrm>
              <a:prstGeom prst="rect">
                <a:avLst/>
              </a:prstGeom>
            </p:spPr>
          </p:pic>
          <p:pic>
            <p:nvPicPr>
              <p:cNvPr id="9" name="Picture 8" descr="aShadowSqr_Eimgs_rot0_shad4_blk40_cen40_t_Probe50_Diam70_Blob0_Chk140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9028" y="2047147"/>
                <a:ext cx="1333500" cy="1333500"/>
              </a:xfrm>
              <a:prstGeom prst="rect">
                <a:avLst/>
              </a:prstGeom>
            </p:spPr>
          </p:pic>
        </p:grpSp>
        <p:sp>
          <p:nvSpPr>
            <p:cNvPr id="10" name="Oval 9"/>
            <p:cNvSpPr>
              <a:spLocks/>
            </p:cNvSpPr>
            <p:nvPr/>
          </p:nvSpPr>
          <p:spPr>
            <a:xfrm>
              <a:off x="6452323" y="1270322"/>
              <a:ext cx="56762" cy="603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84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610018" y="762824"/>
            <a:ext cx="5635557" cy="5505259"/>
            <a:chOff x="610017" y="725098"/>
            <a:chExt cx="5932170" cy="5795010"/>
          </a:xfrm>
        </p:grpSpPr>
        <p:pic>
          <p:nvPicPr>
            <p:cNvPr id="23" name="Picture 22" descr="aqr-c32_pnt_rot0_shad4_blk40_cen40_vs_shd_rot0_shad4_blk40_cen40_t1-2_exampleOn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17" y="725098"/>
              <a:ext cx="5932170" cy="579501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470095" y="5217026"/>
              <a:ext cx="840023" cy="497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636055" y="3344503"/>
              <a:ext cx="1994044" cy="2407"/>
            </a:xfrm>
            <a:prstGeom prst="line">
              <a:avLst/>
            </a:prstGeom>
            <a:ln w="38100">
              <a:solidFill>
                <a:srgbClr val="0000FF"/>
              </a:solidFill>
              <a:prstDash val="sysDas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920107" y="4594594"/>
              <a:ext cx="17467" cy="121426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41052" y="4592310"/>
              <a:ext cx="17467" cy="1214261"/>
            </a:xfrm>
            <a:prstGeom prst="line">
              <a:avLst/>
            </a:prstGeom>
            <a:ln w="38100">
              <a:solidFill>
                <a:srgbClr val="0000FF"/>
              </a:solidFill>
              <a:prstDash val="sysDash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7155762" y="627411"/>
            <a:ext cx="304800" cy="5143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Point of Subjective Equality (PSE)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3408" y="3361598"/>
            <a:ext cx="3121793" cy="70788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Reference Disk in Paint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Reference Luminance 0.5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85506" y="1470116"/>
            <a:ext cx="2978148" cy="1760128"/>
            <a:chOff x="4647194" y="319266"/>
            <a:chExt cx="3667020" cy="1962418"/>
          </a:xfrm>
        </p:grpSpPr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4647194" y="319266"/>
              <a:ext cx="3667020" cy="1962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988029" y="767075"/>
              <a:ext cx="2985350" cy="1066800"/>
              <a:chOff x="3980841" y="2047147"/>
              <a:chExt cx="3731687" cy="1333500"/>
            </a:xfrm>
          </p:grpSpPr>
          <p:pic>
            <p:nvPicPr>
              <p:cNvPr id="8" name="Picture 7" descr="aPaintSqrt_Eimgs_rot0_shad4_blk40_cen40__Probe50_Diam70_Blob0_Chk140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0841" y="2047147"/>
                <a:ext cx="1333500" cy="1333500"/>
              </a:xfrm>
              <a:prstGeom prst="rect">
                <a:avLst/>
              </a:prstGeom>
            </p:spPr>
          </p:pic>
          <p:pic>
            <p:nvPicPr>
              <p:cNvPr id="9" name="Picture 8" descr="aShadowSqr_Eimgs_rot0_shad4_blk40_cen40_t_Probe50_Diam70_Blob0_Chk140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9028" y="2047147"/>
                <a:ext cx="1333500" cy="1333500"/>
              </a:xfrm>
              <a:prstGeom prst="rect">
                <a:avLst/>
              </a:prstGeom>
            </p:spPr>
          </p:pic>
        </p:grpSp>
        <p:sp>
          <p:nvSpPr>
            <p:cNvPr id="10" name="Oval 9"/>
            <p:cNvSpPr>
              <a:spLocks/>
            </p:cNvSpPr>
            <p:nvPr/>
          </p:nvSpPr>
          <p:spPr>
            <a:xfrm>
              <a:off x="6452323" y="1270322"/>
              <a:ext cx="56762" cy="603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963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>
            <a:grpSpLocks noChangeAspect="1"/>
          </p:cNvGrpSpPr>
          <p:nvPr/>
        </p:nvGrpSpPr>
        <p:grpSpPr>
          <a:xfrm>
            <a:off x="337747" y="1640905"/>
            <a:ext cx="4212191" cy="4114800"/>
            <a:chOff x="610017" y="850848"/>
            <a:chExt cx="5932170" cy="5795010"/>
          </a:xfrm>
        </p:grpSpPr>
        <p:pic>
          <p:nvPicPr>
            <p:cNvPr id="94" name="Picture 93" descr="aqr-c32_pnt_rot0_shad4_blk40_cen40_vs_shd_rot0_shad4_blk40_cen40_t1-2_exampleOn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17" y="850848"/>
              <a:ext cx="5932170" cy="5795010"/>
            </a:xfrm>
            <a:prstGeom prst="rect">
              <a:avLst/>
            </a:prstGeom>
          </p:spPr>
        </p:pic>
        <p:sp>
          <p:nvSpPr>
            <p:cNvPr id="95" name="Rectangle 94"/>
            <p:cNvSpPr/>
            <p:nvPr/>
          </p:nvSpPr>
          <p:spPr>
            <a:xfrm>
              <a:off x="3470095" y="5342776"/>
              <a:ext cx="840023" cy="497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1636055" y="3470253"/>
              <a:ext cx="1994044" cy="2407"/>
            </a:xfrm>
            <a:prstGeom prst="line">
              <a:avLst/>
            </a:prstGeom>
            <a:ln w="38100">
              <a:solidFill>
                <a:srgbClr val="0000FF"/>
              </a:solidFill>
              <a:prstDash val="sysDas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920107" y="4720344"/>
              <a:ext cx="17467" cy="121426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8197547" y="1846743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6697" y="2284893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86297" y="3046893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46597" y="3072293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89447" y="3434243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oon 14"/>
          <p:cNvSpPr/>
          <p:nvPr/>
        </p:nvSpPr>
        <p:spPr>
          <a:xfrm rot="5400000">
            <a:off x="7581597" y="2462694"/>
            <a:ext cx="45719" cy="120650"/>
          </a:xfrm>
          <a:prstGeom prst="moon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5697" y="824393"/>
            <a:ext cx="254000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Representing One PSE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95398" y="985777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21139" y="1397205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821551" y="2042595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73423" y="2103081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4599804" y="1671394"/>
            <a:ext cx="4347713" cy="4114800"/>
            <a:chOff x="4459804" y="1671394"/>
            <a:chExt cx="4347713" cy="4114800"/>
          </a:xfrm>
        </p:grpSpPr>
        <p:grpSp>
          <p:nvGrpSpPr>
            <p:cNvPr id="24" name="Group 23"/>
            <p:cNvGrpSpPr/>
            <p:nvPr/>
          </p:nvGrpSpPr>
          <p:grpSpPr>
            <a:xfrm>
              <a:off x="4459804" y="1671394"/>
              <a:ext cx="4347713" cy="4114800"/>
              <a:chOff x="1429727" y="2411448"/>
              <a:chExt cx="4347713" cy="4114800"/>
            </a:xfrm>
          </p:grpSpPr>
          <p:pic>
            <p:nvPicPr>
              <p:cNvPr id="18" name="Picture 17" descr="Summary_intercept_aqr_32_example_noline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9727" y="2411448"/>
                <a:ext cx="4347713" cy="4114800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 flipV="1">
                <a:off x="4620127" y="3620259"/>
                <a:ext cx="600014" cy="380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171779" y="5013776"/>
                <a:ext cx="428319" cy="1866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Isosceles Triangle 3"/>
              <p:cNvSpPr/>
              <p:nvPr/>
            </p:nvSpPr>
            <p:spPr>
              <a:xfrm>
                <a:off x="2945716" y="5062576"/>
                <a:ext cx="294373" cy="237810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V="1">
                <a:off x="5062533" y="3272624"/>
                <a:ext cx="530013" cy="4700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 flipV="1">
                <a:off x="4512520" y="3852665"/>
                <a:ext cx="600014" cy="380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V="1">
                <a:off x="4104903" y="4112512"/>
                <a:ext cx="530013" cy="4700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264179" y="4946159"/>
                <a:ext cx="428319" cy="1866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flipV="1">
                <a:off x="4037297" y="4257473"/>
                <a:ext cx="530013" cy="4700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3048116" y="5024957"/>
                <a:ext cx="294373" cy="237810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196573" y="4988551"/>
                <a:ext cx="428319" cy="1866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108969" y="5090946"/>
                <a:ext cx="428319" cy="1866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V="1">
              <a:off x="6950190" y="3880285"/>
              <a:ext cx="0" cy="1340096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190142" y="3741523"/>
              <a:ext cx="1626298" cy="28752"/>
            </a:xfrm>
            <a:prstGeom prst="line">
              <a:avLst/>
            </a:prstGeom>
            <a:ln w="38100">
              <a:solidFill>
                <a:srgbClr val="0000FF"/>
              </a:solidFill>
              <a:prstDash val="sysDash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/>
          <p:cNvCxnSpPr/>
          <p:nvPr/>
        </p:nvCxnSpPr>
        <p:spPr>
          <a:xfrm>
            <a:off x="2452738" y="4386194"/>
            <a:ext cx="12403" cy="862197"/>
          </a:xfrm>
          <a:prstGeom prst="line">
            <a:avLst/>
          </a:prstGeom>
          <a:ln w="38100">
            <a:solidFill>
              <a:srgbClr val="0000FF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4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ummary_intercept_aqr_32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60" y="810986"/>
            <a:ext cx="5760720" cy="545211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49828" y="148339"/>
            <a:ext cx="8690420" cy="3492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Paint/Shadow Effect, One Subject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563422"/>
            <a:ext cx="4135120" cy="2493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6499445" y="1871560"/>
            <a:ext cx="530013" cy="47003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8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Psychophysics Summary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7243" y="773333"/>
            <a:ext cx="4533862" cy="2766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7767" y="1929781"/>
            <a:ext cx="3320575" cy="4895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2502" y="1181143"/>
            <a:ext cx="3320575" cy="4895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26280" y="1050030"/>
            <a:ext cx="858819" cy="141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OriginalPaintShadowIntercep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4" y="688964"/>
            <a:ext cx="7315200" cy="55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1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27" y="148339"/>
            <a:ext cx="8930757" cy="34925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Helvetica"/>
                <a:cs typeface="Helvetica"/>
              </a:rPr>
              <a:t>Physiology Methods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51009" y="1123468"/>
            <a:ext cx="4805256" cy="4029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Electrode array recordings from V1 and V4 (in different monkeys).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Monkeys performed fixation task while a single checkerboard was presented on each trial; disk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luminances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between 0.2 and 1.0 (re display max).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Various stimulus sizes (3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°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-27° mostly 8°-12° checkerboards) and locations (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°-3.5° V1; 0.5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°-2°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V4) tested; generally stimuli were centered on the coverage of the arrays. </a:t>
            </a:r>
          </a:p>
          <a:p>
            <a:pPr algn="l"/>
            <a:endParaRPr lang="en-US" sz="20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Manual spike sorting.</a:t>
            </a:r>
          </a:p>
          <a:p>
            <a:pPr algn="l"/>
            <a:endParaRPr lang="en-US" sz="1600" dirty="0" smtClean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107535" y="4383998"/>
            <a:ext cx="2366197" cy="1402246"/>
            <a:chOff x="5140880" y="4325454"/>
            <a:chExt cx="3667020" cy="2173136"/>
          </a:xfrm>
        </p:grpSpPr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5140880" y="4325454"/>
              <a:ext cx="3667020" cy="21731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ShadowSqr_Eimgs_rot0_shad4_blk40_cen40_t_Probe50_Diam70_Blob0_Chk140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3827" y="5287010"/>
              <a:ext cx="795834" cy="795834"/>
            </a:xfrm>
            <a:prstGeom prst="rect">
              <a:avLst/>
            </a:prstGeom>
          </p:spPr>
        </p:pic>
        <p:sp>
          <p:nvSpPr>
            <p:cNvPr id="13" name="Oval 12"/>
            <p:cNvSpPr>
              <a:spLocks/>
            </p:cNvSpPr>
            <p:nvPr/>
          </p:nvSpPr>
          <p:spPr>
            <a:xfrm>
              <a:off x="6926959" y="5165969"/>
              <a:ext cx="56762" cy="603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 bwMode="auto">
          <a:xfrm>
            <a:off x="6122191" y="2524354"/>
            <a:ext cx="2336885" cy="1536097"/>
            <a:chOff x="1752600" y="1976885"/>
            <a:chExt cx="5943600" cy="3908155"/>
          </a:xfrm>
        </p:grpSpPr>
        <p:pic>
          <p:nvPicPr>
            <p:cNvPr id="9" name="Picture 8" descr="monkeybrain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59"/>
            <a:stretch>
              <a:fillRect/>
            </a:stretch>
          </p:blipFill>
          <p:spPr bwMode="auto">
            <a:xfrm>
              <a:off x="1752600" y="1976885"/>
              <a:ext cx="5943600" cy="3908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799183" y="4397908"/>
              <a:ext cx="534097" cy="229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msgothic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33280" y="4778557"/>
              <a:ext cx="534097" cy="401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msgothic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7594" y="5107192"/>
              <a:ext cx="534097" cy="226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msgothic" charset="0"/>
              </a:endParaRPr>
            </a:p>
          </p:txBody>
        </p:sp>
      </p:grpSp>
      <p:pic>
        <p:nvPicPr>
          <p:cNvPr id="15" name="Picture 10" descr="arr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2346" r="17361" b="55556"/>
          <a:stretch>
            <a:fillRect/>
          </a:stretch>
        </p:blipFill>
        <p:spPr bwMode="auto">
          <a:xfrm>
            <a:off x="6068763" y="918605"/>
            <a:ext cx="2443741" cy="122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99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Population Decoder for Stimulus Luminance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347" y="840629"/>
            <a:ext cx="41758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Probe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luminances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for M trials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(typically 100s of trials per session)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36801" y="1590116"/>
            <a:ext cx="63265" cy="3085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58131" y="5436743"/>
            <a:ext cx="364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N multiunit responses for each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trial (~90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multiunits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)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482757" y="4985501"/>
            <a:ext cx="95593" cy="4309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434113" y="1537730"/>
            <a:ext cx="190482" cy="3603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44227" y="999003"/>
            <a:ext cx="3035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Regression finds weights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338541" y="1537730"/>
            <a:ext cx="51661" cy="11424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16596"/>
              </p:ext>
            </p:extLst>
          </p:nvPr>
        </p:nvGraphicFramePr>
        <p:xfrm>
          <a:off x="1898650" y="1924050"/>
          <a:ext cx="8001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Equation" r:id="rId3" imgW="800100" imgH="3175000" progId="Equation.3">
                  <p:embed/>
                </p:oleObj>
              </mc:Choice>
              <mc:Fallback>
                <p:oleObj name="Equation" r:id="rId3" imgW="800100" imgH="317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8650" y="1924050"/>
                        <a:ext cx="800100" cy="317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656180"/>
              </p:ext>
            </p:extLst>
          </p:nvPr>
        </p:nvGraphicFramePr>
        <p:xfrm>
          <a:off x="2819400" y="3282950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2" name="Equation" r:id="rId5" imgW="279400" imgH="215900" progId="Equation.3">
                  <p:embed/>
                </p:oleObj>
              </mc:Choice>
              <mc:Fallback>
                <p:oleObj name="Equation" r:id="rId5" imgW="279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3282950"/>
                        <a:ext cx="279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319121"/>
              </p:ext>
            </p:extLst>
          </p:nvPr>
        </p:nvGraphicFramePr>
        <p:xfrm>
          <a:off x="3327400" y="2006600"/>
          <a:ext cx="35687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" name="Equation" r:id="rId7" imgW="3568700" imgH="3009900" progId="Equation.3">
                  <p:embed/>
                </p:oleObj>
              </mc:Choice>
              <mc:Fallback>
                <p:oleObj name="Equation" r:id="rId7" imgW="3568700" imgH="300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27400" y="2006600"/>
                        <a:ext cx="3568700" cy="300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89272"/>
              </p:ext>
            </p:extLst>
          </p:nvPr>
        </p:nvGraphicFramePr>
        <p:xfrm>
          <a:off x="6978650" y="2790825"/>
          <a:ext cx="698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name="Equation" r:id="rId9" imgW="698500" imgH="457200" progId="Equation.3">
                  <p:embed/>
                </p:oleObj>
              </mc:Choice>
              <mc:Fallback>
                <p:oleObj name="Equation" r:id="rId9" imgW="698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78650" y="2790825"/>
                        <a:ext cx="6985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26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76346" y="5357722"/>
            <a:ext cx="1480040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9827" y="148338"/>
            <a:ext cx="7418339" cy="423161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Helvetica"/>
                <a:cs typeface="Helvetica"/>
              </a:rPr>
              <a:t>Visual Thresholds (Detection and Discrimination)</a:t>
            </a:r>
            <a:endParaRPr lang="en-US" sz="2400" dirty="0">
              <a:latin typeface="Helvetica"/>
              <a:cs typeface="Helvetica"/>
            </a:endParaRPr>
          </a:p>
        </p:txBody>
      </p:sp>
      <p:pic>
        <p:nvPicPr>
          <p:cNvPr id="17" name="Picture 2" descr="figur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05800" cy="394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254245" y="6489702"/>
            <a:ext cx="28991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400" dirty="0" smtClean="0">
                <a:latin typeface="Helvetica"/>
                <a:cs typeface="Helvetica"/>
              </a:rPr>
              <a:t>Hecht, </a:t>
            </a:r>
            <a:r>
              <a:rPr lang="en-US" sz="1400" dirty="0" err="1" smtClean="0">
                <a:latin typeface="Helvetica"/>
                <a:cs typeface="Helvetica"/>
              </a:rPr>
              <a:t>Schlaer</a:t>
            </a:r>
            <a:r>
              <a:rPr lang="en-US" sz="1400" dirty="0" smtClean="0">
                <a:latin typeface="Helvetica"/>
                <a:cs typeface="Helvetica"/>
              </a:rPr>
              <a:t>, &amp; </a:t>
            </a:r>
            <a:r>
              <a:rPr lang="en-US" sz="1400" dirty="0" err="1" smtClean="0">
                <a:latin typeface="Helvetica"/>
                <a:cs typeface="Helvetica"/>
              </a:rPr>
              <a:t>Pirenne</a:t>
            </a:r>
            <a:r>
              <a:rPr lang="en-US" sz="1400" dirty="0" smtClean="0">
                <a:latin typeface="Helvetica"/>
                <a:cs typeface="Helvetica"/>
              </a:rPr>
              <a:t> (</a:t>
            </a:r>
            <a:r>
              <a:rPr lang="en-US" sz="1400" smtClean="0">
                <a:latin typeface="Helvetica"/>
                <a:cs typeface="Helvetica"/>
              </a:rPr>
              <a:t>1942</a:t>
            </a:r>
            <a:r>
              <a:rPr lang="en-US" sz="1400" smtClean="0">
                <a:latin typeface="Helvetica"/>
                <a:cs typeface="Helvetica"/>
              </a:rPr>
              <a:t>)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2037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140424Lightness0001_spikesorted_intercept_decod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84" y="690033"/>
            <a:ext cx="5852160" cy="558927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Example Decoding (One V1 Session)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4136" y="808668"/>
            <a:ext cx="4332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Leave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-one-out cross validation used.</a:t>
            </a: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Decoder 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built with both paint and shadow trials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45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JD130904Lightness0001_spikesorted_intercept_decod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16" y="684925"/>
            <a:ext cx="5955030" cy="563499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Example Decoding (One V4 Session)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4136" y="808668"/>
            <a:ext cx="4332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Leave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-one-out cross validation used.</a:t>
            </a: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Decoder 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built with both paint and shadow trials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6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JD130904Lightness0001_spikesorted_intercept_decod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4" y="1640119"/>
            <a:ext cx="4114800" cy="4114800"/>
          </a:xfrm>
          <a:prstGeom prst="rect">
            <a:avLst/>
          </a:prstGeom>
        </p:spPr>
      </p:pic>
      <p:pic>
        <p:nvPicPr>
          <p:cNvPr id="22" name="Picture 21" descr="JD130904Lightness0001_spikesorted_intercept_inferredmatches_nofitlin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24" y="1663658"/>
            <a:ext cx="4402487" cy="4114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Linking Decoding and Psychophysics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45505" y="3533775"/>
            <a:ext cx="1138895" cy="135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59000" y="3981450"/>
            <a:ext cx="1" cy="1270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892090" y="4075375"/>
            <a:ext cx="5598" cy="1180697"/>
          </a:xfrm>
          <a:prstGeom prst="line">
            <a:avLst/>
          </a:prstGeom>
          <a:ln w="381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316949" y="3958314"/>
            <a:ext cx="1460500" cy="4234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734300" y="2939721"/>
            <a:ext cx="279400" cy="26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764113" y="3021007"/>
            <a:ext cx="279400" cy="26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478899" y="4138128"/>
            <a:ext cx="311285" cy="412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62956" y="3130231"/>
            <a:ext cx="427255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∂∂∂∂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35331" y="3512650"/>
            <a:ext cx="427255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∂∂∂∂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47622" y="3275019"/>
            <a:ext cx="427255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∂∂∂∂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70009" y="3627432"/>
            <a:ext cx="427255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∂∂∂∂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457450" y="3981450"/>
            <a:ext cx="1" cy="127000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45505" y="3502161"/>
            <a:ext cx="1408770" cy="303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6166" y="629335"/>
            <a:ext cx="7948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Linking hypothesis: Two disks will match in perceived lightness if they decode to the same luminance.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2300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Linking Decoding and Psychophysics</a:t>
            </a:r>
            <a:endParaRPr lang="en-US" sz="2400" dirty="0">
              <a:latin typeface="Helvetica"/>
              <a:cs typeface="Helvetica"/>
            </a:endParaRPr>
          </a:p>
        </p:txBody>
      </p:sp>
      <p:pic>
        <p:nvPicPr>
          <p:cNvPr id="19" name="Picture 18" descr="JD130904Lightness0001_spikesorted_intercept_inferredmatch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89" y="810771"/>
            <a:ext cx="577215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2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nferredMatchSlopeIntercept_spikesorted_interce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6" y="723689"/>
            <a:ext cx="7721600" cy="52603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86765" y="6107819"/>
            <a:ext cx="2237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Session (nominal)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9480" y="305078"/>
            <a:ext cx="4441624" cy="5470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Comparison: V1 Decoding, V4 Decoding, Psychophysics</a:t>
            </a:r>
            <a:endParaRPr lang="en-US" sz="2400" dirty="0">
              <a:latin typeface="Helvetica"/>
              <a:cs typeface="Helvetic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60621" y="769427"/>
            <a:ext cx="2119927" cy="1099363"/>
            <a:chOff x="6341554" y="943231"/>
            <a:chExt cx="2119927" cy="1099363"/>
          </a:xfrm>
          <a:effectLst/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5181" y="1003132"/>
              <a:ext cx="292100" cy="2921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3971" y="1320946"/>
              <a:ext cx="342900" cy="330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4846" y="1636194"/>
              <a:ext cx="330200" cy="406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50143" y="943231"/>
              <a:ext cx="46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V1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0143" y="1287190"/>
              <a:ext cx="46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V4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50143" y="1619253"/>
              <a:ext cx="1711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Psychophysics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41554" y="975143"/>
              <a:ext cx="2116618" cy="1054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508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616661" y="921673"/>
            <a:ext cx="8146993" cy="513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000000"/>
                </a:solidFill>
                <a:latin typeface="Helvetica"/>
                <a:cs typeface="Helvetica"/>
              </a:rPr>
              <a:t>Can decode stimulus luminance from V1 and V4 population responses.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400" dirty="0" smtClean="0">
                <a:solidFill>
                  <a:srgbClr val="000000"/>
                </a:solidFill>
                <a:latin typeface="Helvetica"/>
                <a:cs typeface="Helvetica"/>
              </a:rPr>
              <a:t>Quantitative link between decoding and psychophysics.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400" dirty="0" smtClean="0">
                <a:solidFill>
                  <a:srgbClr val="000000"/>
                </a:solidFill>
                <a:latin typeface="Helvetica"/>
                <a:cs typeface="Helvetica"/>
              </a:rPr>
              <a:t>For our dataset, V4 decoding is consistent with psychophysics, while V1 decoding is not.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400" dirty="0" smtClean="0">
                <a:solidFill>
                  <a:srgbClr val="000000"/>
                </a:solidFill>
                <a:latin typeface="Helvetica"/>
                <a:cs typeface="Helvetica"/>
              </a:rPr>
              <a:t>Possible reasons for the V1/V4 effect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The V4 representation could be more “lightness-like”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than the V1 representation.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D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ifferences in: stimulus size relative to single unit RF size, 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   </a:t>
            </a: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      population’s RF coverage of the checkerboard, stimulus size,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     stimulus eccentricity, etc.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1200">
                <a:solidFill>
                  <a:srgbClr val="000000"/>
                </a:solidFill>
                <a:latin typeface="Helvetica"/>
                <a:cs typeface="Helvetica"/>
              </a:rPr>
              <a:t>	</a:t>
            </a:r>
            <a:r>
              <a:rPr lang="en-US" sz="2000" smtClean="0">
                <a:solidFill>
                  <a:srgbClr val="000000"/>
                </a:solidFill>
                <a:latin typeface="Helvetica"/>
                <a:cs typeface="Helvetica"/>
              </a:rPr>
              <a:t>We think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sorting out the reasons will provide insight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    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into the cortical representation of lightness.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49828" y="148339"/>
            <a:ext cx="5471578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Conclusions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2338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470046" y="817287"/>
            <a:ext cx="8038923" cy="513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rgbClr val="000000"/>
                </a:solidFill>
                <a:latin typeface="Helvetica"/>
                <a:cs typeface="Helvetica"/>
              </a:rPr>
              <a:t>Thanks</a:t>
            </a:r>
            <a:endParaRPr lang="en-US" sz="66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1497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zeEccEffects_spikesorted_interce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55" y="57758"/>
            <a:ext cx="7414633" cy="68002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83900" y="0"/>
            <a:ext cx="4357112" cy="237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945" y="0"/>
            <a:ext cx="386151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anPaintShadowDecodedDifference_spikesorted_interce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6" y="0"/>
            <a:ext cx="6971878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917" y="0"/>
            <a:ext cx="7122583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1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76346" y="5357722"/>
            <a:ext cx="1480040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9827" y="148338"/>
            <a:ext cx="7418339" cy="423161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Helvetica"/>
                <a:cs typeface="Helvetica"/>
              </a:rPr>
              <a:t>Population Response Analysis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524221" y="6468534"/>
            <a:ext cx="14312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400" dirty="0" smtClean="0"/>
              <a:t>Rust et al. (2010)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8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8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76346" y="5357722"/>
            <a:ext cx="1480040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9827" y="148338"/>
            <a:ext cx="7418339" cy="423161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Helvetica"/>
                <a:cs typeface="Helvetica"/>
              </a:rPr>
              <a:t>Visual Thresholds (Detection and Discrimination)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1417" y="709083"/>
            <a:ext cx="8060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• Relatively mature principles for relating neural to behavioral performance</a:t>
            </a:r>
          </a:p>
          <a:p>
            <a:r>
              <a:rPr lang="en-US" sz="2000" dirty="0" smtClean="0"/>
              <a:t>• Theory of signal detection, ideal observer analysis, </a:t>
            </a:r>
            <a:r>
              <a:rPr lang="en-US" sz="2000" dirty="0" err="1" smtClean="0"/>
              <a:t>microstimulation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selective inactivation, response correlations, …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470" y="1957917"/>
            <a:ext cx="2902779" cy="440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9" y="2729972"/>
            <a:ext cx="4603171" cy="164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56081" y="6441017"/>
            <a:ext cx="3926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400" dirty="0" smtClean="0">
                <a:latin typeface="Helvetica"/>
                <a:cs typeface="Helvetica"/>
              </a:rPr>
              <a:t>Britten, </a:t>
            </a:r>
            <a:r>
              <a:rPr lang="en-US" sz="1400" dirty="0" err="1" smtClean="0">
                <a:latin typeface="Helvetica"/>
                <a:cs typeface="Helvetica"/>
              </a:rPr>
              <a:t>Shadlen</a:t>
            </a:r>
            <a:r>
              <a:rPr lang="en-US" sz="1400" dirty="0" smtClean="0">
                <a:latin typeface="Helvetica"/>
                <a:cs typeface="Helvetica"/>
              </a:rPr>
              <a:t>, Newsome, &amp; </a:t>
            </a:r>
            <a:r>
              <a:rPr lang="en-US" sz="1400" dirty="0" err="1" smtClean="0">
                <a:latin typeface="Helvetica"/>
                <a:cs typeface="Helvetica"/>
              </a:rPr>
              <a:t>Movshon</a:t>
            </a:r>
            <a:r>
              <a:rPr lang="en-US" sz="1400" dirty="0" smtClean="0">
                <a:latin typeface="Helvetica"/>
                <a:cs typeface="Helvetica"/>
              </a:rPr>
              <a:t> (1992)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1201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89667" y="2328333"/>
            <a:ext cx="5550428" cy="4285722"/>
            <a:chOff x="2434167" y="2423583"/>
            <a:chExt cx="5550428" cy="4285722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570" y="2540000"/>
              <a:ext cx="5518025" cy="4169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434167" y="2423583"/>
              <a:ext cx="3524250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76346" y="5357722"/>
            <a:ext cx="1480040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9827" y="148338"/>
            <a:ext cx="7418339" cy="423161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Helvetica"/>
                <a:cs typeface="Helvetica"/>
              </a:rPr>
              <a:t>Visual Thresholds (Detection and Discrimination)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5334" y="762000"/>
            <a:ext cx="77038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• How to generalize from single neuron measurements to populations?</a:t>
            </a:r>
          </a:p>
          <a:p>
            <a:r>
              <a:rPr lang="en-US" sz="2000" dirty="0" smtClean="0"/>
              <a:t>• Which populations (brain areas) to look at for any particular behavior?</a:t>
            </a:r>
          </a:p>
          <a:p>
            <a:r>
              <a:rPr lang="en-US" sz="2000" dirty="0"/>
              <a:t>• How to scale up predictions from measurements of small #’s </a:t>
            </a:r>
            <a:r>
              <a:rPr lang="en-US" sz="2000" dirty="0" smtClean="0"/>
              <a:t>neurons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• How do signals from different brain areas interact?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• How do task demands affect both behavior and neural information?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Marlene, Rich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7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76346" y="5357722"/>
            <a:ext cx="1480040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9827" y="148338"/>
            <a:ext cx="7418339" cy="423161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Helvetica"/>
                <a:cs typeface="Helvetica"/>
              </a:rPr>
              <a:t>Perceptual Representation (Appearance)</a:t>
            </a:r>
            <a:endParaRPr lang="en-US" sz="2400" dirty="0">
              <a:latin typeface="Helvetica"/>
              <a:cs typeface="Helvetic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6" y="951442"/>
            <a:ext cx="3734858" cy="502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54803" y="6021060"/>
            <a:ext cx="1915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400" dirty="0" smtClean="0">
                <a:latin typeface="Helvetica"/>
                <a:cs typeface="Helvetica"/>
              </a:rPr>
              <a:t>Shepard</a:t>
            </a:r>
            <a:r>
              <a:rPr lang="en-US" sz="1400" dirty="0">
                <a:latin typeface="Helvetica"/>
                <a:cs typeface="Helvetica"/>
              </a:rPr>
              <a:t>, </a:t>
            </a:r>
            <a:r>
              <a:rPr lang="en-US" sz="1400" i="1" dirty="0">
                <a:latin typeface="Helvetica"/>
                <a:cs typeface="Helvetica"/>
              </a:rPr>
              <a:t>Mind Sights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331" y="2300817"/>
            <a:ext cx="4329436" cy="199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32986" y="4363713"/>
            <a:ext cx="3099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400" dirty="0" smtClean="0">
                <a:latin typeface="Helvetica"/>
                <a:cs typeface="Helvetica"/>
              </a:rPr>
              <a:t>Goldstein, </a:t>
            </a:r>
            <a:r>
              <a:rPr lang="en-US" sz="1400" i="1" dirty="0" smtClean="0">
                <a:latin typeface="Helvetica"/>
                <a:cs typeface="Helvetica"/>
              </a:rPr>
              <a:t>Sensation and Perception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3805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76346" y="5357722"/>
            <a:ext cx="1480040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9827" y="148338"/>
            <a:ext cx="7418339" cy="423161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Helvetica"/>
                <a:cs typeface="Helvetica"/>
              </a:rPr>
              <a:t>Perceptual Representation (Appearance)</a:t>
            </a:r>
            <a:endParaRPr lang="en-US" sz="2400" dirty="0">
              <a:latin typeface="Helvetica"/>
              <a:cs typeface="Helvetic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6" y="951442"/>
            <a:ext cx="3734858" cy="502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54803" y="6021060"/>
            <a:ext cx="1915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400" dirty="0" smtClean="0">
                <a:latin typeface="Helvetica"/>
                <a:cs typeface="Helvetica"/>
              </a:rPr>
              <a:t>Shepard</a:t>
            </a:r>
            <a:r>
              <a:rPr lang="en-US" sz="1400" dirty="0">
                <a:latin typeface="Helvetica"/>
                <a:cs typeface="Helvetica"/>
              </a:rPr>
              <a:t>, </a:t>
            </a:r>
            <a:r>
              <a:rPr lang="en-US" sz="1400" i="1" dirty="0">
                <a:latin typeface="Helvetica"/>
                <a:cs typeface="Helvetica"/>
              </a:rPr>
              <a:t>Mind Sights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0667" y="762000"/>
            <a:ext cx="36300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• Information about distal object properties of interest (e.g. size) is tangled up with other variables (e.g. distance) in the retinal image and in early visual representations.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• How do transformations of information as it flows along the visual pathways help provide explicit representations of object properties for guiding thought and action?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Me, </a:t>
            </a:r>
            <a:r>
              <a:rPr lang="en-US" sz="2000" dirty="0" smtClean="0">
                <a:solidFill>
                  <a:srgbClr val="FF0000"/>
                </a:solidFill>
              </a:rPr>
              <a:t>Greg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7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737" y="886147"/>
            <a:ext cx="8225317" cy="4401199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ctr"/>
            <a:r>
              <a:rPr lang="en-US" sz="3200" dirty="0" smtClean="0">
                <a:latin typeface="Helvetica"/>
                <a:cs typeface="Helvetica"/>
              </a:rPr>
              <a:t>Population Coding of Lightness</a:t>
            </a:r>
          </a:p>
          <a:p>
            <a:pPr algn="ctr"/>
            <a:r>
              <a:rPr lang="en-US" sz="3200" dirty="0" smtClean="0">
                <a:latin typeface="Helvetica"/>
                <a:cs typeface="Helvetica"/>
              </a:rPr>
              <a:t>in</a:t>
            </a:r>
          </a:p>
          <a:p>
            <a:pPr algn="ctr"/>
            <a:r>
              <a:rPr lang="en-US" sz="3200" dirty="0" smtClean="0">
                <a:latin typeface="Helvetica"/>
                <a:cs typeface="Helvetica"/>
              </a:rPr>
              <a:t>Primate Visual </a:t>
            </a:r>
            <a:r>
              <a:rPr lang="en-US" sz="3200" dirty="0" err="1" smtClean="0">
                <a:latin typeface="Helvetica"/>
                <a:cs typeface="Helvetica"/>
              </a:rPr>
              <a:t>Cortext</a:t>
            </a:r>
            <a:endParaRPr lang="en-US" sz="3200" dirty="0" smtClean="0">
              <a:latin typeface="Helvetica"/>
              <a:cs typeface="Helvetica"/>
            </a:endParaRPr>
          </a:p>
          <a:p>
            <a:pPr algn="ctr"/>
            <a:endParaRPr lang="en-US" sz="3200" dirty="0"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latin typeface="Helvetica"/>
                <a:cs typeface="Helvetica"/>
              </a:rPr>
              <a:t>David H. Brainard</a:t>
            </a:r>
            <a:r>
              <a:rPr lang="en-US" sz="2400" baseline="30000" dirty="0" smtClean="0">
                <a:latin typeface="Helvetica"/>
                <a:cs typeface="Helvetica"/>
              </a:rPr>
              <a:t>1</a:t>
            </a:r>
            <a:r>
              <a:rPr lang="en-US" sz="2400" dirty="0" smtClean="0">
                <a:latin typeface="Helvetica"/>
                <a:cs typeface="Helvetica"/>
              </a:rPr>
              <a:t>, Douglas A. Ruff</a:t>
            </a:r>
            <a:r>
              <a:rPr lang="en-US" sz="2400" baseline="30000" dirty="0" smtClean="0">
                <a:latin typeface="Helvetica"/>
                <a:cs typeface="Helvetica"/>
              </a:rPr>
              <a:t>2</a:t>
            </a:r>
            <a:r>
              <a:rPr lang="en-US" sz="2400" dirty="0" smtClean="0">
                <a:latin typeface="Helvetica"/>
                <a:cs typeface="Helvetica"/>
              </a:rPr>
              <a:t>, &amp; Marlene R. Cohen</a:t>
            </a:r>
            <a:r>
              <a:rPr lang="en-US" sz="2400" baseline="30000" dirty="0" smtClean="0">
                <a:latin typeface="Helvetica"/>
                <a:cs typeface="Helvetica"/>
              </a:rPr>
              <a:t>2</a:t>
            </a:r>
          </a:p>
          <a:p>
            <a:pPr algn="ctr"/>
            <a:endParaRPr lang="en-US" sz="2400" baseline="30000" dirty="0">
              <a:latin typeface="Helvetica"/>
              <a:cs typeface="Helvetica"/>
            </a:endParaRPr>
          </a:p>
          <a:p>
            <a:pPr algn="ctr"/>
            <a:r>
              <a:rPr lang="en-US" sz="2400" baseline="30000" dirty="0" smtClean="0">
                <a:latin typeface="Helvetica"/>
                <a:cs typeface="Helvetica"/>
              </a:rPr>
              <a:t>1</a:t>
            </a:r>
            <a:r>
              <a:rPr lang="en-US" sz="2400" dirty="0" smtClean="0">
                <a:latin typeface="Helvetica"/>
                <a:cs typeface="Helvetica"/>
              </a:rPr>
              <a:t>University of Pennsylvania</a:t>
            </a:r>
          </a:p>
          <a:p>
            <a:pPr algn="ctr"/>
            <a:r>
              <a:rPr lang="en-US" sz="2400" baseline="30000" dirty="0" smtClean="0">
                <a:latin typeface="Helvetica"/>
                <a:cs typeface="Helvetica"/>
              </a:rPr>
              <a:t>2</a:t>
            </a:r>
            <a:r>
              <a:rPr lang="en-US" sz="2400" dirty="0" smtClean="0">
                <a:latin typeface="Helvetica"/>
                <a:cs typeface="Helvetica"/>
              </a:rPr>
              <a:t>University of Pittsburgh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pic>
        <p:nvPicPr>
          <p:cNvPr id="3" name="Picture 2" descr="BrainardLab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82" y="4326445"/>
            <a:ext cx="2260600" cy="222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508" y="4625369"/>
            <a:ext cx="1660655" cy="162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7814" y="309300"/>
            <a:ext cx="7429500" cy="5334000"/>
            <a:chOff x="571500" y="762000"/>
            <a:chExt cx="7429500" cy="5334000"/>
          </a:xfrm>
        </p:grpSpPr>
        <p:sp>
          <p:nvSpPr>
            <p:cNvPr id="12" name="Oval 11"/>
            <p:cNvSpPr/>
            <p:nvPr/>
          </p:nvSpPr>
          <p:spPr>
            <a:xfrm>
              <a:off x="4470507" y="2429828"/>
              <a:ext cx="533147" cy="297981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43000" y="762000"/>
              <a:ext cx="6858000" cy="5334000"/>
              <a:chOff x="1143000" y="762000"/>
              <a:chExt cx="6858000" cy="53340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000" y="762000"/>
                <a:ext cx="6858000" cy="5334000"/>
              </a:xfrm>
              <a:prstGeom prst="rect">
                <a:avLst/>
              </a:prstGeom>
            </p:spPr>
          </p:pic>
          <p:sp>
            <p:nvSpPr>
              <p:cNvPr id="7" name="Oval 6"/>
              <p:cNvSpPr/>
              <p:nvPr/>
            </p:nvSpPr>
            <p:spPr>
              <a:xfrm>
                <a:off x="4359107" y="3552608"/>
                <a:ext cx="533147" cy="297981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387957" y="2448878"/>
                <a:ext cx="533147" cy="297981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2165350"/>
              <a:ext cx="457200" cy="457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500" y="2736851"/>
              <a:ext cx="457200" cy="45720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 flipV="1">
              <a:off x="1168400" y="2393950"/>
              <a:ext cx="3505200" cy="190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187450" y="2997200"/>
              <a:ext cx="3435350" cy="723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376346" y="5357722"/>
            <a:ext cx="1480040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9828" y="148339"/>
            <a:ext cx="4476751" cy="34925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Helvetica"/>
                <a:cs typeface="Helvetica"/>
              </a:rPr>
              <a:t>Lightness Is Not Luminance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123" y="6465110"/>
            <a:ext cx="8634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Helvetica"/>
                <a:cs typeface="Helvetica"/>
              </a:rPr>
              <a:t>Adelson’s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smtClean="0">
                <a:latin typeface="Helvetica"/>
                <a:cs typeface="Helvetica"/>
              </a:rPr>
              <a:t>Checker Shadow Illusion: http</a:t>
            </a:r>
            <a:r>
              <a:rPr lang="en-US" sz="1400" dirty="0">
                <a:latin typeface="Helvetica"/>
                <a:cs typeface="Helvetica"/>
              </a:rPr>
              <a:t>://</a:t>
            </a:r>
            <a:r>
              <a:rPr lang="en-US" sz="1400" dirty="0" err="1">
                <a:latin typeface="Helvetica"/>
                <a:cs typeface="Helvetica"/>
              </a:rPr>
              <a:t>web.mit.edu</a:t>
            </a:r>
            <a:r>
              <a:rPr lang="en-US" sz="1400" dirty="0">
                <a:latin typeface="Helvetica"/>
                <a:cs typeface="Helvetica"/>
              </a:rPr>
              <a:t>/</a:t>
            </a:r>
            <a:r>
              <a:rPr lang="en-US" sz="1400" dirty="0" err="1">
                <a:latin typeface="Helvetica"/>
                <a:cs typeface="Helvetica"/>
              </a:rPr>
              <a:t>persci</a:t>
            </a:r>
            <a:r>
              <a:rPr lang="en-US" sz="1400" dirty="0">
                <a:latin typeface="Helvetica"/>
                <a:cs typeface="Helvetica"/>
              </a:rPr>
              <a:t>/people/</a:t>
            </a:r>
            <a:r>
              <a:rPr lang="en-US" sz="1400" dirty="0" err="1">
                <a:latin typeface="Helvetica"/>
                <a:cs typeface="Helvetica"/>
              </a:rPr>
              <a:t>adelson</a:t>
            </a:r>
            <a:r>
              <a:rPr lang="en-US" sz="1400" dirty="0">
                <a:latin typeface="Helvetica"/>
                <a:cs typeface="Helvetica"/>
              </a:rPr>
              <a:t>/</a:t>
            </a:r>
            <a:r>
              <a:rPr lang="en-US" sz="1400" dirty="0" err="1">
                <a:latin typeface="Helvetica"/>
                <a:cs typeface="Helvetica"/>
              </a:rPr>
              <a:t>checkershadow_illusion.html</a:t>
            </a:r>
            <a:endParaRPr lang="en-US" sz="1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7900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6" y="1180592"/>
            <a:ext cx="3243712" cy="2522887"/>
          </a:xfrm>
          <a:prstGeom prst="rect">
            <a:avLst/>
          </a:prstGeom>
        </p:spPr>
      </p:pic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287657" y="2658418"/>
            <a:ext cx="1736208" cy="17829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518568" y="4202215"/>
            <a:ext cx="5551488" cy="1846262"/>
            <a:chOff x="723900" y="3373438"/>
            <a:chExt cx="5551488" cy="1846262"/>
          </a:xfrm>
        </p:grpSpPr>
        <p:sp>
          <p:nvSpPr>
            <p:cNvPr id="37" name="Oval 2"/>
            <p:cNvSpPr>
              <a:spLocks noChangeArrowheads="1"/>
            </p:cNvSpPr>
            <p:nvPr/>
          </p:nvSpPr>
          <p:spPr bwMode="auto">
            <a:xfrm>
              <a:off x="5818188" y="4743450"/>
              <a:ext cx="457200" cy="4762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5822950" y="4859338"/>
              <a:ext cx="60325" cy="2397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4"/>
            <p:cNvSpPr>
              <a:spLocks noChangeArrowheads="1"/>
            </p:cNvSpPr>
            <p:nvPr/>
          </p:nvSpPr>
          <p:spPr bwMode="auto">
            <a:xfrm>
              <a:off x="5810250" y="4945063"/>
              <a:ext cx="46038" cy="7778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4727575" y="4259263"/>
              <a:ext cx="396875" cy="454025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5732463" y="3381375"/>
              <a:ext cx="508000" cy="508000"/>
            </a:xfrm>
            <a:prstGeom prst="ellipse">
              <a:avLst/>
            </a:prstGeom>
            <a:solidFill>
              <a:srgbClr val="666666"/>
            </a:solidFill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4921250" y="4395788"/>
              <a:ext cx="68263" cy="60325"/>
            </a:xfrm>
            <a:custGeom>
              <a:avLst/>
              <a:gdLst>
                <a:gd name="T0" fmla="*/ 0 w 128"/>
                <a:gd name="T1" fmla="*/ 2147483647 h 112"/>
                <a:gd name="T2" fmla="*/ 2147483647 w 128"/>
                <a:gd name="T3" fmla="*/ 0 h 112"/>
                <a:gd name="T4" fmla="*/ 2147483647 w 128"/>
                <a:gd name="T5" fmla="*/ 2147483647 h 112"/>
                <a:gd name="T6" fmla="*/ 2147483647 w 128"/>
                <a:gd name="T7" fmla="*/ 2147483647 h 112"/>
                <a:gd name="T8" fmla="*/ 0 w 128"/>
                <a:gd name="T9" fmla="*/ 2147483647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112"/>
                <a:gd name="T17" fmla="*/ 128 w 128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112">
                  <a:moveTo>
                    <a:pt x="0" y="112"/>
                  </a:moveTo>
                  <a:lnTo>
                    <a:pt x="88" y="0"/>
                  </a:lnTo>
                  <a:lnTo>
                    <a:pt x="104" y="24"/>
                  </a:lnTo>
                  <a:lnTo>
                    <a:pt x="128" y="4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4926013" y="4400550"/>
              <a:ext cx="68262" cy="60325"/>
            </a:xfrm>
            <a:custGeom>
              <a:avLst/>
              <a:gdLst>
                <a:gd name="T0" fmla="*/ 0 w 128"/>
                <a:gd name="T1" fmla="*/ 2147483647 h 112"/>
                <a:gd name="T2" fmla="*/ 0 w 128"/>
                <a:gd name="T3" fmla="*/ 2147483647 h 112"/>
                <a:gd name="T4" fmla="*/ 2147483647 w 128"/>
                <a:gd name="T5" fmla="*/ 0 h 112"/>
                <a:gd name="T6" fmla="*/ 2147483647 w 128"/>
                <a:gd name="T7" fmla="*/ 0 h 112"/>
                <a:gd name="T8" fmla="*/ 2147483647 w 128"/>
                <a:gd name="T9" fmla="*/ 2147483647 h 112"/>
                <a:gd name="T10" fmla="*/ 2147483647 w 128"/>
                <a:gd name="T11" fmla="*/ 2147483647 h 112"/>
                <a:gd name="T12" fmla="*/ 2147483647 w 128"/>
                <a:gd name="T13" fmla="*/ 2147483647 h 112"/>
                <a:gd name="T14" fmla="*/ 2147483647 w 128"/>
                <a:gd name="T15" fmla="*/ 2147483647 h 112"/>
                <a:gd name="T16" fmla="*/ 0 w 128"/>
                <a:gd name="T17" fmla="*/ 2147483647 h 112"/>
                <a:gd name="T18" fmla="*/ 0 w 128"/>
                <a:gd name="T19" fmla="*/ 2147483647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8"/>
                <a:gd name="T31" fmla="*/ 0 h 112"/>
                <a:gd name="T32" fmla="*/ 128 w 128"/>
                <a:gd name="T33" fmla="*/ 112 h 1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8" h="112">
                  <a:moveTo>
                    <a:pt x="0" y="112"/>
                  </a:moveTo>
                  <a:lnTo>
                    <a:pt x="0" y="112"/>
                  </a:lnTo>
                  <a:lnTo>
                    <a:pt x="88" y="0"/>
                  </a:lnTo>
                  <a:lnTo>
                    <a:pt x="104" y="24"/>
                  </a:lnTo>
                  <a:lnTo>
                    <a:pt x="128" y="48"/>
                  </a:lnTo>
                  <a:lnTo>
                    <a:pt x="0" y="112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 flipV="1">
              <a:off x="4973638" y="3824288"/>
              <a:ext cx="698500" cy="581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" name="Group 50"/>
            <p:cNvGrpSpPr>
              <a:grpSpLocks/>
            </p:cNvGrpSpPr>
            <p:nvPr/>
          </p:nvGrpSpPr>
          <p:grpSpPr bwMode="auto">
            <a:xfrm>
              <a:off x="4910138" y="4525963"/>
              <a:ext cx="787400" cy="434975"/>
              <a:chOff x="5312500" y="4571551"/>
              <a:chExt cx="845681" cy="425475"/>
            </a:xfrm>
          </p:grpSpPr>
          <p:sp>
            <p:nvSpPr>
              <p:cNvPr id="57" name="Freeform 9"/>
              <p:cNvSpPr>
                <a:spLocks/>
              </p:cNvSpPr>
              <p:nvPr/>
            </p:nvSpPr>
            <p:spPr bwMode="auto">
              <a:xfrm>
                <a:off x="6084831" y="4949751"/>
                <a:ext cx="73350" cy="47275"/>
              </a:xfrm>
              <a:custGeom>
                <a:avLst/>
                <a:gdLst>
                  <a:gd name="T0" fmla="*/ 2147483647 w 136"/>
                  <a:gd name="T1" fmla="*/ 2147483647 h 88"/>
                  <a:gd name="T2" fmla="*/ 2147483647 w 136"/>
                  <a:gd name="T3" fmla="*/ 2147483647 h 88"/>
                  <a:gd name="T4" fmla="*/ 0 w 136"/>
                  <a:gd name="T5" fmla="*/ 2147483647 h 88"/>
                  <a:gd name="T6" fmla="*/ 0 w 136"/>
                  <a:gd name="T7" fmla="*/ 2147483647 h 88"/>
                  <a:gd name="T8" fmla="*/ 2147483647 w 136"/>
                  <a:gd name="T9" fmla="*/ 2147483647 h 88"/>
                  <a:gd name="T10" fmla="*/ 2147483647 w 136"/>
                  <a:gd name="T11" fmla="*/ 2147483647 h 88"/>
                  <a:gd name="T12" fmla="*/ 2147483647 w 136"/>
                  <a:gd name="T13" fmla="*/ 0 h 88"/>
                  <a:gd name="T14" fmla="*/ 2147483647 w 136"/>
                  <a:gd name="T15" fmla="*/ 0 h 88"/>
                  <a:gd name="T16" fmla="*/ 2147483647 w 136"/>
                  <a:gd name="T17" fmla="*/ 2147483647 h 88"/>
                  <a:gd name="T18" fmla="*/ 2147483647 w 136"/>
                  <a:gd name="T19" fmla="*/ 2147483647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88"/>
                  <a:gd name="T32" fmla="*/ 136 w 136"/>
                  <a:gd name="T33" fmla="*/ 88 h 8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88">
                    <a:moveTo>
                      <a:pt x="136" y="88"/>
                    </a:moveTo>
                    <a:lnTo>
                      <a:pt x="136" y="88"/>
                    </a:lnTo>
                    <a:lnTo>
                      <a:pt x="0" y="56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136" y="88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0"/>
              <p:cNvSpPr>
                <a:spLocks noChangeShapeType="1"/>
              </p:cNvSpPr>
              <p:nvPr/>
            </p:nvSpPr>
            <p:spPr bwMode="auto">
              <a:xfrm>
                <a:off x="5312500" y="4571551"/>
                <a:ext cx="772331" cy="3824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" name="Oval 2"/>
            <p:cNvSpPr>
              <a:spLocks noChangeArrowheads="1"/>
            </p:cNvSpPr>
            <p:nvPr/>
          </p:nvSpPr>
          <p:spPr bwMode="auto">
            <a:xfrm>
              <a:off x="1816100" y="4733925"/>
              <a:ext cx="457200" cy="4762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1819275" y="4849813"/>
              <a:ext cx="60325" cy="24130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1806575" y="4935538"/>
              <a:ext cx="47625" cy="7778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723900" y="4249738"/>
              <a:ext cx="396875" cy="455612"/>
            </a:xfrm>
            <a:prstGeom prst="rect">
              <a:avLst/>
            </a:prstGeom>
            <a:solidFill>
              <a:srgbClr val="66666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1728788" y="3373438"/>
              <a:ext cx="509587" cy="5064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919163" y="4386263"/>
              <a:ext cx="68262" cy="60325"/>
            </a:xfrm>
            <a:custGeom>
              <a:avLst/>
              <a:gdLst>
                <a:gd name="T0" fmla="*/ 0 w 128"/>
                <a:gd name="T1" fmla="*/ 2147483647 h 112"/>
                <a:gd name="T2" fmla="*/ 2147483647 w 128"/>
                <a:gd name="T3" fmla="*/ 0 h 112"/>
                <a:gd name="T4" fmla="*/ 2147483647 w 128"/>
                <a:gd name="T5" fmla="*/ 2147483647 h 112"/>
                <a:gd name="T6" fmla="*/ 2147483647 w 128"/>
                <a:gd name="T7" fmla="*/ 2147483647 h 112"/>
                <a:gd name="T8" fmla="*/ 0 w 128"/>
                <a:gd name="T9" fmla="*/ 2147483647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112"/>
                <a:gd name="T17" fmla="*/ 128 w 128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112">
                  <a:moveTo>
                    <a:pt x="0" y="112"/>
                  </a:moveTo>
                  <a:lnTo>
                    <a:pt x="88" y="0"/>
                  </a:lnTo>
                  <a:lnTo>
                    <a:pt x="104" y="24"/>
                  </a:lnTo>
                  <a:lnTo>
                    <a:pt x="128" y="4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922338" y="4391025"/>
              <a:ext cx="69850" cy="60325"/>
            </a:xfrm>
            <a:custGeom>
              <a:avLst/>
              <a:gdLst>
                <a:gd name="T0" fmla="*/ 0 w 128"/>
                <a:gd name="T1" fmla="*/ 2147483647 h 112"/>
                <a:gd name="T2" fmla="*/ 0 w 128"/>
                <a:gd name="T3" fmla="*/ 2147483647 h 112"/>
                <a:gd name="T4" fmla="*/ 2147483647 w 128"/>
                <a:gd name="T5" fmla="*/ 0 h 112"/>
                <a:gd name="T6" fmla="*/ 2147483647 w 128"/>
                <a:gd name="T7" fmla="*/ 0 h 112"/>
                <a:gd name="T8" fmla="*/ 2147483647 w 128"/>
                <a:gd name="T9" fmla="*/ 2147483647 h 112"/>
                <a:gd name="T10" fmla="*/ 2147483647 w 128"/>
                <a:gd name="T11" fmla="*/ 2147483647 h 112"/>
                <a:gd name="T12" fmla="*/ 2147483647 w 128"/>
                <a:gd name="T13" fmla="*/ 2147483647 h 112"/>
                <a:gd name="T14" fmla="*/ 2147483647 w 128"/>
                <a:gd name="T15" fmla="*/ 2147483647 h 112"/>
                <a:gd name="T16" fmla="*/ 0 w 128"/>
                <a:gd name="T17" fmla="*/ 2147483647 h 112"/>
                <a:gd name="T18" fmla="*/ 0 w 128"/>
                <a:gd name="T19" fmla="*/ 2147483647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8"/>
                <a:gd name="T31" fmla="*/ 0 h 112"/>
                <a:gd name="T32" fmla="*/ 128 w 128"/>
                <a:gd name="T33" fmla="*/ 112 h 1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8" h="112">
                  <a:moveTo>
                    <a:pt x="0" y="112"/>
                  </a:moveTo>
                  <a:lnTo>
                    <a:pt x="0" y="112"/>
                  </a:lnTo>
                  <a:lnTo>
                    <a:pt x="88" y="0"/>
                  </a:lnTo>
                  <a:lnTo>
                    <a:pt x="104" y="24"/>
                  </a:lnTo>
                  <a:lnTo>
                    <a:pt x="128" y="48"/>
                  </a:lnTo>
                  <a:lnTo>
                    <a:pt x="0" y="112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 flipV="1">
              <a:off x="969963" y="3814763"/>
              <a:ext cx="698500" cy="581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" name="Group 62"/>
            <p:cNvGrpSpPr>
              <a:grpSpLocks/>
            </p:cNvGrpSpPr>
            <p:nvPr/>
          </p:nvGrpSpPr>
          <p:grpSpPr bwMode="auto">
            <a:xfrm>
              <a:off x="906463" y="4516438"/>
              <a:ext cx="788987" cy="434975"/>
              <a:chOff x="5312500" y="4571551"/>
              <a:chExt cx="845681" cy="425475"/>
            </a:xfrm>
          </p:grpSpPr>
          <p:sp>
            <p:nvSpPr>
              <p:cNvPr id="55" name="Freeform 9"/>
              <p:cNvSpPr>
                <a:spLocks/>
              </p:cNvSpPr>
              <p:nvPr/>
            </p:nvSpPr>
            <p:spPr bwMode="auto">
              <a:xfrm>
                <a:off x="6084831" y="4949751"/>
                <a:ext cx="73350" cy="47275"/>
              </a:xfrm>
              <a:custGeom>
                <a:avLst/>
                <a:gdLst>
                  <a:gd name="T0" fmla="*/ 2147483647 w 136"/>
                  <a:gd name="T1" fmla="*/ 2147483647 h 88"/>
                  <a:gd name="T2" fmla="*/ 2147483647 w 136"/>
                  <a:gd name="T3" fmla="*/ 2147483647 h 88"/>
                  <a:gd name="T4" fmla="*/ 0 w 136"/>
                  <a:gd name="T5" fmla="*/ 2147483647 h 88"/>
                  <a:gd name="T6" fmla="*/ 0 w 136"/>
                  <a:gd name="T7" fmla="*/ 2147483647 h 88"/>
                  <a:gd name="T8" fmla="*/ 2147483647 w 136"/>
                  <a:gd name="T9" fmla="*/ 2147483647 h 88"/>
                  <a:gd name="T10" fmla="*/ 2147483647 w 136"/>
                  <a:gd name="T11" fmla="*/ 2147483647 h 88"/>
                  <a:gd name="T12" fmla="*/ 2147483647 w 136"/>
                  <a:gd name="T13" fmla="*/ 0 h 88"/>
                  <a:gd name="T14" fmla="*/ 2147483647 w 136"/>
                  <a:gd name="T15" fmla="*/ 0 h 88"/>
                  <a:gd name="T16" fmla="*/ 2147483647 w 136"/>
                  <a:gd name="T17" fmla="*/ 2147483647 h 88"/>
                  <a:gd name="T18" fmla="*/ 2147483647 w 136"/>
                  <a:gd name="T19" fmla="*/ 2147483647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88"/>
                  <a:gd name="T32" fmla="*/ 136 w 136"/>
                  <a:gd name="T33" fmla="*/ 88 h 8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88">
                    <a:moveTo>
                      <a:pt x="136" y="88"/>
                    </a:moveTo>
                    <a:lnTo>
                      <a:pt x="136" y="88"/>
                    </a:lnTo>
                    <a:lnTo>
                      <a:pt x="0" y="56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136" y="88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0"/>
              <p:cNvSpPr>
                <a:spLocks noChangeShapeType="1"/>
              </p:cNvSpPr>
              <p:nvPr/>
            </p:nvSpPr>
            <p:spPr bwMode="auto">
              <a:xfrm>
                <a:off x="5312500" y="4571551"/>
                <a:ext cx="772331" cy="3824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9" name="Rectangle 58"/>
          <p:cNvSpPr/>
          <p:nvPr/>
        </p:nvSpPr>
        <p:spPr>
          <a:xfrm>
            <a:off x="2513013" y="3541713"/>
            <a:ext cx="949465" cy="2768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2738764" y="2142626"/>
            <a:ext cx="1477107" cy="1873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349828" y="148339"/>
            <a:ext cx="8794172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Such effects support perception of intrinsic object properties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60323" y="870677"/>
            <a:ext cx="2527751" cy="1011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Helvetica"/>
                <a:cs typeface="Helvetica"/>
              </a:rPr>
              <a:t>Lightness appears to be correlated with surface reflectance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5976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793</Words>
  <Application>Microsoft Macintosh PowerPoint</Application>
  <PresentationFormat>On-screen Show (4:3)</PresentationFormat>
  <Paragraphs>133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PowerPoint Presentation</vt:lpstr>
      <vt:lpstr>Visual Thresholds (Detection and Discrimination)</vt:lpstr>
      <vt:lpstr>Visual Thresholds (Detection and Discrimination)</vt:lpstr>
      <vt:lpstr>Visual Thresholds (Detection and Discrimination)</vt:lpstr>
      <vt:lpstr>Perceptual Representation (Appearance)</vt:lpstr>
      <vt:lpstr>Perceptual Representation (Appearance)</vt:lpstr>
      <vt:lpstr>PowerPoint Presentation</vt:lpstr>
      <vt:lpstr>Lightness Is Not Luminance</vt:lpstr>
      <vt:lpstr>PowerPoint Presentation</vt:lpstr>
      <vt:lpstr>Outline</vt:lpstr>
      <vt:lpstr>Paint and Shadow Checkerboards</vt:lpstr>
      <vt:lpstr>Psychophysical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Physiology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Population Response Analysis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335</cp:revision>
  <dcterms:created xsi:type="dcterms:W3CDTF">2013-01-10T00:34:28Z</dcterms:created>
  <dcterms:modified xsi:type="dcterms:W3CDTF">2014-09-16T12:42:54Z</dcterms:modified>
</cp:coreProperties>
</file>