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EB8B-81C4-EA42-82F0-FB0F668B2AC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B4B1F-4275-0D4D-820B-A10607E7A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4240" y="8685068"/>
            <a:ext cx="2972360" cy="4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/>
            <a:fld id="{62AEA804-19EC-3C4D-9E53-51AB9C40C54C}" type="slidenum">
              <a:rPr lang="en-US" sz="1200">
                <a:latin typeface="Arial" charset="0"/>
              </a:rPr>
              <a:pPr algn="r" eaLnBrk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000" baseline="0" dirty="0" smtClean="0">
                <a:latin typeface="Arial" charset="0"/>
                <a:ea typeface="ＭＳ Ｐゴシック" charset="0"/>
                <a:cs typeface="ＭＳ Ｐゴシック" charset="0"/>
              </a:rPr>
              <a:t>While the monkeys performed that task, we recorded from cortex with chronic array recordings. we implanted two small </a:t>
            </a:r>
            <a:r>
              <a:rPr lang="en-US" sz="2000" baseline="0" dirty="0" err="1" smtClean="0">
                <a:latin typeface="Arial" charset="0"/>
                <a:ea typeface="ＭＳ Ｐゴシック" charset="0"/>
                <a:cs typeface="ＭＳ Ｐゴシック" charset="0"/>
              </a:rPr>
              <a:t>utah</a:t>
            </a:r>
            <a:r>
              <a:rPr lang="en-US" sz="2000" baseline="0" dirty="0" smtClean="0">
                <a:latin typeface="Arial" charset="0"/>
                <a:ea typeface="ＭＳ Ｐゴシック" charset="0"/>
                <a:cs typeface="ＭＳ Ｐゴシック" charset="0"/>
              </a:rPr>
              <a:t> arrays like the one shown here into cortex.  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For this project</a:t>
            </a:r>
            <a:r>
              <a:rPr lang="en-US" sz="2000" baseline="0" dirty="0" smtClean="0">
                <a:latin typeface="Arial" charset="0"/>
                <a:ea typeface="ＭＳ Ｐゴシック" charset="0"/>
                <a:cs typeface="ＭＳ Ｐゴシック" charset="0"/>
              </a:rPr>
              <a:t>, we placed one array in V4 in both hemispheres of one monkey. V4 is a mid level visual area in the ventral processing stream where previous work has demonstrated that both the rates and correlation structure of neurons is modulated by attention.</a:t>
            </a:r>
          </a:p>
          <a:p>
            <a:pPr eaLnBrk="1" hangingPunct="1">
              <a:spcBef>
                <a:spcPct val="0"/>
              </a:spcBef>
            </a:pPr>
            <a:endParaRPr lang="en-US" sz="2000" baseline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aseline="0" dirty="0" smtClean="0">
                <a:latin typeface="Arial" charset="0"/>
                <a:ea typeface="ＭＳ Ｐゴシック" charset="0"/>
                <a:cs typeface="ＭＳ Ｐゴシック" charset="0"/>
              </a:rPr>
              <a:t>Here </a:t>
            </a:r>
            <a:r>
              <a:rPr lang="en-US" sz="2000" baseline="0" dirty="0" err="1" smtClean="0">
                <a:latin typeface="Arial" charset="0"/>
                <a:ea typeface="ＭＳ Ｐゴシック" charset="0"/>
                <a:cs typeface="ＭＳ Ｐゴシック" charset="0"/>
              </a:rPr>
              <a:t>im</a:t>
            </a:r>
            <a:r>
              <a:rPr lang="en-US" sz="2000" baseline="0" dirty="0" smtClean="0">
                <a:latin typeface="Arial" charset="0"/>
                <a:ea typeface="ＭＳ Ｐゴシック" charset="0"/>
                <a:cs typeface="ＭＳ Ｐゴシック" charset="0"/>
              </a:rPr>
              <a:t> showing example RFs centers from the two arrays from a previous study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686361" y="4343978"/>
            <a:ext cx="5485279" cy="41145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29" tIns="45714" rIns="91429" bIns="45714"/>
          <a:lstStyle/>
          <a:p>
            <a:pPr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8F427E8-672F-0C43-98EA-20A6CAF5EB40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9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3A6-31B4-3345-849E-3AE78B1170C3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990-8404-CD41-833C-D6610F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5065921" y="695144"/>
            <a:ext cx="3621600" cy="2380569"/>
            <a:chOff x="1752600" y="1976885"/>
            <a:chExt cx="5943600" cy="3908155"/>
          </a:xfrm>
        </p:grpSpPr>
        <p:pic>
          <p:nvPicPr>
            <p:cNvPr id="23559" name="Picture 8" descr="monkeybr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/>
            <a:stretch>
              <a:fillRect/>
            </a:stretch>
          </p:blipFill>
          <p:spPr bwMode="auto">
            <a:xfrm>
              <a:off x="1752600" y="1976885"/>
              <a:ext cx="5943600" cy="390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799183" y="4397908"/>
              <a:ext cx="534097" cy="229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3280" y="4778557"/>
              <a:ext cx="534097" cy="40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594" y="5107192"/>
              <a:ext cx="534097" cy="226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</p:grpSp>
      <p:pic>
        <p:nvPicPr>
          <p:cNvPr id="23558" name="Picture 10" descr="ar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2346" r="17361" b="55556"/>
          <a:stretch>
            <a:fillRect/>
          </a:stretch>
        </p:blipFill>
        <p:spPr bwMode="auto">
          <a:xfrm>
            <a:off x="457920" y="986054"/>
            <a:ext cx="3787200" cy="19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440" y="-76328"/>
            <a:ext cx="7773120" cy="1143481"/>
          </a:xfrm>
        </p:spPr>
        <p:txBody>
          <a:bodyPr/>
          <a:lstStyle/>
          <a:p>
            <a:pPr eaLnBrk="1" hangingPunct="1"/>
            <a:r>
              <a:rPr lang="en-US" sz="2900">
                <a:latin typeface="Arial" charset="0"/>
                <a:cs typeface="ＭＳ Ｐゴシック" charset="0"/>
              </a:rPr>
              <a:t>Chronic array recordings</a:t>
            </a:r>
          </a:p>
        </p:txBody>
      </p:sp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5088961" y="946180"/>
            <a:ext cx="3293280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endParaRPr lang="en-US">
              <a:latin typeface="Arial" charset="0"/>
            </a:endParaRP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914400" y="3202896"/>
            <a:ext cx="6091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endParaRPr lang="en-US" dirty="0">
              <a:latin typeface="Arial"/>
            </a:endParaRPr>
          </a:p>
        </p:txBody>
      </p:sp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730081" y="3202896"/>
            <a:ext cx="95408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>
                <a:latin typeface="Arial" charset="0"/>
              </a:rPr>
              <a:t>1 mm</a:t>
            </a:r>
          </a:p>
        </p:txBody>
      </p:sp>
      <p:pic>
        <p:nvPicPr>
          <p:cNvPr id="2" name="Picture 1" descr="array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" y="3064644"/>
            <a:ext cx="7518220" cy="37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7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" descr="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2346" r="17361" b="55556"/>
          <a:stretch>
            <a:fillRect/>
          </a:stretch>
        </p:blipFill>
        <p:spPr bwMode="auto">
          <a:xfrm>
            <a:off x="4572001" y="1987409"/>
            <a:ext cx="3787200" cy="190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/>
          <p:cNvSpPr>
            <a:spLocks/>
          </p:cNvSpPr>
          <p:nvPr/>
        </p:nvSpPr>
        <p:spPr bwMode="auto">
          <a:xfrm>
            <a:off x="305280" y="0"/>
            <a:ext cx="8686080" cy="11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/>
          <a:p>
            <a:pPr algn="ctr" eaLnBrk="0"/>
            <a:r>
              <a:rPr lang="en-US" sz="2900">
                <a:solidFill>
                  <a:srgbClr val="000000"/>
                </a:solidFill>
                <a:latin typeface="Arial" charset="0"/>
                <a:cs typeface="Arial" charset="0"/>
              </a:rPr>
              <a:t>Studying the neural basis of perception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0" y="1078674"/>
            <a:ext cx="3456000" cy="52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Oval 7"/>
          <p:cNvSpPr>
            <a:spLocks noChangeArrowheads="1"/>
          </p:cNvSpPr>
          <p:nvPr/>
        </p:nvSpPr>
        <p:spPr bwMode="auto">
          <a:xfrm>
            <a:off x="5539680" y="2945110"/>
            <a:ext cx="276480" cy="207382"/>
          </a:xfrm>
          <a:prstGeom prst="ellips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2083680" y="2668601"/>
            <a:ext cx="1935360" cy="2142945"/>
          </a:xfrm>
          <a:prstGeom prst="ellips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36871" name="Straight Connector 10"/>
          <p:cNvCxnSpPr>
            <a:cxnSpLocks noChangeShapeType="1"/>
            <a:stCxn id="36869" idx="1"/>
            <a:endCxn id="36870" idx="0"/>
          </p:cNvCxnSpPr>
          <p:nvPr/>
        </p:nvCxnSpPr>
        <p:spPr bwMode="auto">
          <a:xfrm rot="16200000" flipV="1">
            <a:off x="4162304" y="1557657"/>
            <a:ext cx="306752" cy="252864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Straight Connector 12"/>
          <p:cNvCxnSpPr>
            <a:cxnSpLocks noChangeShapeType="1"/>
            <a:stCxn id="36869" idx="4"/>
          </p:cNvCxnSpPr>
          <p:nvPr/>
        </p:nvCxnSpPr>
        <p:spPr bwMode="auto">
          <a:xfrm rot="5400000">
            <a:off x="3777037" y="2841535"/>
            <a:ext cx="1589927" cy="221184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4287100"/>
      </p:ext>
    </p:extLst>
  </p:cSld>
  <p:clrMapOvr>
    <a:masterClrMapping/>
  </p:clrMapOvr>
  <p:transition xmlns:p14="http://schemas.microsoft.com/office/powerpoint/2010/main" advTm="54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>
                <a:latin typeface="Arial" charset="0"/>
              </a:rPr>
              <a:t>Chronic array recordings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5089525" y="1427163"/>
            <a:ext cx="329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2400"/>
          </a:p>
        </p:txBody>
      </p:sp>
      <p:pic>
        <p:nvPicPr>
          <p:cNvPr id="17412" name="Picture 10" descr="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2346" r="17361" b="55556"/>
          <a:stretch>
            <a:fillRect/>
          </a:stretch>
        </p:blipFill>
        <p:spPr bwMode="auto">
          <a:xfrm>
            <a:off x="457200" y="1600200"/>
            <a:ext cx="378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11"/>
          <p:cNvSpPr>
            <a:spLocks noChangeShapeType="1"/>
          </p:cNvSpPr>
          <p:nvPr/>
        </p:nvSpPr>
        <p:spPr bwMode="auto">
          <a:xfrm>
            <a:off x="914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730250" y="3657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1 mm</a:t>
            </a:r>
            <a:endParaRPr lang="en-US"/>
          </a:p>
        </p:txBody>
      </p:sp>
      <p:pic>
        <p:nvPicPr>
          <p:cNvPr id="17415" name="Picture 7" descr="rfcenter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76" b="72726"/>
          <a:stretch>
            <a:fillRect/>
          </a:stretch>
        </p:blipFill>
        <p:spPr bwMode="auto">
          <a:xfrm>
            <a:off x="5029200" y="1443038"/>
            <a:ext cx="3184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6172200" y="39624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Azimuth</a:t>
            </a:r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 rot="-5400000">
            <a:off x="4310062" y="2443163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Elevation</a:t>
            </a:r>
            <a:endParaRPr lang="en-US"/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5232400" y="10668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1"/>
              <a:t>Receptive field centers</a:t>
            </a:r>
            <a:endParaRPr lang="en-US" b="1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228600" y="4724400"/>
            <a:ext cx="86868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  <a:buFont typeface="Times" charset="0"/>
              <a:buChar char="•"/>
            </a:pPr>
            <a:r>
              <a:rPr lang="en-US" sz="2400" dirty="0"/>
              <a:t>6x8 grid of electrodes in each hemisphere of V4</a:t>
            </a:r>
          </a:p>
          <a:p>
            <a:pPr>
              <a:spcAft>
                <a:spcPts val="1200"/>
              </a:spcAft>
              <a:buFont typeface="Times" charset="0"/>
              <a:buChar char="•"/>
            </a:pPr>
            <a:r>
              <a:rPr lang="en-US" sz="2400" dirty="0" smtClean="0"/>
              <a:t>400 microns between adjacent electrodes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599444"/>
      </p:ext>
    </p:extLst>
  </p:cSld>
  <p:clrMapOvr>
    <a:masterClrMapping/>
  </p:clrMapOvr>
  <p:transition xmlns:p14="http://schemas.microsoft.com/office/powerpoint/2010/main" advTm="42227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9" y="537868"/>
            <a:ext cx="5856356" cy="371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1" y="4516846"/>
            <a:ext cx="2087631" cy="182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" name="Picture 5" descr="rhesus-monkey_changed.jpg                                      000A0FD8Macintosh HD                   C05C28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58" y="3967511"/>
            <a:ext cx="2856960" cy="264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7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7797" r="24916" b="47659"/>
          <a:stretch>
            <a:fillRect/>
          </a:stretch>
        </p:blipFill>
        <p:spPr bwMode="auto">
          <a:xfrm>
            <a:off x="762000" y="1143000"/>
            <a:ext cx="73152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07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17117" r="40781" b="32808"/>
          <a:stretch>
            <a:fillRect/>
          </a:stretch>
        </p:blipFill>
        <p:spPr bwMode="auto">
          <a:xfrm>
            <a:off x="1676400" y="1524000"/>
            <a:ext cx="57150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83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Macintosh PowerPoint</Application>
  <PresentationFormat>On-screen Show (4:3)</PresentationFormat>
  <Paragraphs>16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Chronic array recordings</vt:lpstr>
      <vt:lpstr>PowerPoint Presentation</vt:lpstr>
      <vt:lpstr>Chronic array recordings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array recordings</dc:title>
  <dc:creator>Marlene Cohen</dc:creator>
  <cp:lastModifiedBy>Marlene Cohen</cp:lastModifiedBy>
  <cp:revision>3</cp:revision>
  <dcterms:created xsi:type="dcterms:W3CDTF">2014-04-22T20:35:36Z</dcterms:created>
  <dcterms:modified xsi:type="dcterms:W3CDTF">2014-04-22T20:41:27Z</dcterms:modified>
</cp:coreProperties>
</file>