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75" r:id="rId2"/>
    <p:sldId id="261" r:id="rId3"/>
    <p:sldId id="327" r:id="rId4"/>
    <p:sldId id="310" r:id="rId5"/>
    <p:sldId id="271" r:id="rId6"/>
    <p:sldId id="311" r:id="rId7"/>
    <p:sldId id="319" r:id="rId8"/>
    <p:sldId id="323" r:id="rId9"/>
    <p:sldId id="313" r:id="rId10"/>
    <p:sldId id="290" r:id="rId11"/>
    <p:sldId id="291" r:id="rId12"/>
    <p:sldId id="269" r:id="rId13"/>
    <p:sldId id="294" r:id="rId14"/>
    <p:sldId id="304" r:id="rId15"/>
    <p:sldId id="317" r:id="rId16"/>
    <p:sldId id="324" r:id="rId17"/>
    <p:sldId id="307" r:id="rId18"/>
    <p:sldId id="312" r:id="rId19"/>
    <p:sldId id="326"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EF61"/>
    <a:srgbClr val="666666"/>
    <a:srgbClr val="636363"/>
    <a:srgbClr val="6E6E6E"/>
    <a:srgbClr val="737373"/>
    <a:srgbClr val="C7C7C7"/>
    <a:srgbClr val="3F3F3F"/>
    <a:srgbClr val="565656"/>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7" d="100"/>
          <a:sy n="157" d="100"/>
        </p:scale>
        <p:origin x="-256" y="-1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9.emf"/><Relationship Id="rId4" Type="http://schemas.openxmlformats.org/officeDocument/2006/relationships/image" Target="../media/image20.emf"/><Relationship Id="rId1" Type="http://schemas.openxmlformats.org/officeDocument/2006/relationships/image" Target="../media/image17.emf"/><Relationship Id="rId2"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D4CF12-E802-A547-A402-F40A97326821}" type="datetimeFigureOut">
              <a:rPr lang="en-US" smtClean="0"/>
              <a:t>1/16/15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5C6E2C-FF78-384A-A074-30826D796875}" type="slidenum">
              <a:rPr lang="en-US" smtClean="0"/>
              <a:t>‹#›</a:t>
            </a:fld>
            <a:endParaRPr lang="en-US"/>
          </a:p>
        </p:txBody>
      </p:sp>
    </p:spTree>
    <p:extLst>
      <p:ext uri="{BB962C8B-B14F-4D97-AF65-F5344CB8AC3E}">
        <p14:creationId xmlns:p14="http://schemas.microsoft.com/office/powerpoint/2010/main" val="156162592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E51CCC2-79EA-1944-9556-F1094827AB99}" type="datetimeFigureOut">
              <a:rPr lang="en-US" smtClean="0"/>
              <a:t>1/16/15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636F29-8D62-7844-B1C3-9D7202FF595E}" type="slidenum">
              <a:rPr lang="en-US" smtClean="0"/>
              <a:t>‹#›</a:t>
            </a:fld>
            <a:endParaRPr lang="en-US"/>
          </a:p>
        </p:txBody>
      </p:sp>
    </p:spTree>
    <p:extLst>
      <p:ext uri="{BB962C8B-B14F-4D97-AF65-F5344CB8AC3E}">
        <p14:creationId xmlns:p14="http://schemas.microsoft.com/office/powerpoint/2010/main" val="1167092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51CCC2-79EA-1944-9556-F1094827AB99}" type="datetimeFigureOut">
              <a:rPr lang="en-US" smtClean="0"/>
              <a:t>1/16/15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636F29-8D62-7844-B1C3-9D7202FF595E}" type="slidenum">
              <a:rPr lang="en-US" smtClean="0"/>
              <a:t>‹#›</a:t>
            </a:fld>
            <a:endParaRPr lang="en-US"/>
          </a:p>
        </p:txBody>
      </p:sp>
    </p:spTree>
    <p:extLst>
      <p:ext uri="{BB962C8B-B14F-4D97-AF65-F5344CB8AC3E}">
        <p14:creationId xmlns:p14="http://schemas.microsoft.com/office/powerpoint/2010/main" val="3488783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51CCC2-79EA-1944-9556-F1094827AB99}" type="datetimeFigureOut">
              <a:rPr lang="en-US" smtClean="0"/>
              <a:t>1/16/15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636F29-8D62-7844-B1C3-9D7202FF595E}" type="slidenum">
              <a:rPr lang="en-US" smtClean="0"/>
              <a:t>‹#›</a:t>
            </a:fld>
            <a:endParaRPr lang="en-US"/>
          </a:p>
        </p:txBody>
      </p:sp>
    </p:spTree>
    <p:extLst>
      <p:ext uri="{BB962C8B-B14F-4D97-AF65-F5344CB8AC3E}">
        <p14:creationId xmlns:p14="http://schemas.microsoft.com/office/powerpoint/2010/main" val="2539455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51CCC2-79EA-1944-9556-F1094827AB99}" type="datetimeFigureOut">
              <a:rPr lang="en-US" smtClean="0"/>
              <a:t>1/16/15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636F29-8D62-7844-B1C3-9D7202FF595E}" type="slidenum">
              <a:rPr lang="en-US" smtClean="0"/>
              <a:t>‹#›</a:t>
            </a:fld>
            <a:endParaRPr lang="en-US"/>
          </a:p>
        </p:txBody>
      </p:sp>
    </p:spTree>
    <p:extLst>
      <p:ext uri="{BB962C8B-B14F-4D97-AF65-F5344CB8AC3E}">
        <p14:creationId xmlns:p14="http://schemas.microsoft.com/office/powerpoint/2010/main" val="2774030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51CCC2-79EA-1944-9556-F1094827AB99}" type="datetimeFigureOut">
              <a:rPr lang="en-US" smtClean="0"/>
              <a:t>1/16/15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636F29-8D62-7844-B1C3-9D7202FF595E}" type="slidenum">
              <a:rPr lang="en-US" smtClean="0"/>
              <a:t>‹#›</a:t>
            </a:fld>
            <a:endParaRPr lang="en-US"/>
          </a:p>
        </p:txBody>
      </p:sp>
    </p:spTree>
    <p:extLst>
      <p:ext uri="{BB962C8B-B14F-4D97-AF65-F5344CB8AC3E}">
        <p14:creationId xmlns:p14="http://schemas.microsoft.com/office/powerpoint/2010/main" val="2972676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E51CCC2-79EA-1944-9556-F1094827AB99}" type="datetimeFigureOut">
              <a:rPr lang="en-US" smtClean="0"/>
              <a:t>1/16/15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636F29-8D62-7844-B1C3-9D7202FF595E}" type="slidenum">
              <a:rPr lang="en-US" smtClean="0"/>
              <a:t>‹#›</a:t>
            </a:fld>
            <a:endParaRPr lang="en-US"/>
          </a:p>
        </p:txBody>
      </p:sp>
    </p:spTree>
    <p:extLst>
      <p:ext uri="{BB962C8B-B14F-4D97-AF65-F5344CB8AC3E}">
        <p14:creationId xmlns:p14="http://schemas.microsoft.com/office/powerpoint/2010/main" val="811370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E51CCC2-79EA-1944-9556-F1094827AB99}" type="datetimeFigureOut">
              <a:rPr lang="en-US" smtClean="0"/>
              <a:t>1/16/15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636F29-8D62-7844-B1C3-9D7202FF595E}" type="slidenum">
              <a:rPr lang="en-US" smtClean="0"/>
              <a:t>‹#›</a:t>
            </a:fld>
            <a:endParaRPr lang="en-US"/>
          </a:p>
        </p:txBody>
      </p:sp>
    </p:spTree>
    <p:extLst>
      <p:ext uri="{BB962C8B-B14F-4D97-AF65-F5344CB8AC3E}">
        <p14:creationId xmlns:p14="http://schemas.microsoft.com/office/powerpoint/2010/main" val="3677965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E51CCC2-79EA-1944-9556-F1094827AB99}" type="datetimeFigureOut">
              <a:rPr lang="en-US" smtClean="0"/>
              <a:t>1/16/15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636F29-8D62-7844-B1C3-9D7202FF595E}" type="slidenum">
              <a:rPr lang="en-US" smtClean="0"/>
              <a:t>‹#›</a:t>
            </a:fld>
            <a:endParaRPr lang="en-US"/>
          </a:p>
        </p:txBody>
      </p:sp>
    </p:spTree>
    <p:extLst>
      <p:ext uri="{BB962C8B-B14F-4D97-AF65-F5344CB8AC3E}">
        <p14:creationId xmlns:p14="http://schemas.microsoft.com/office/powerpoint/2010/main" val="4289541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51CCC2-79EA-1944-9556-F1094827AB99}" type="datetimeFigureOut">
              <a:rPr lang="en-US" smtClean="0"/>
              <a:t>1/16/15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636F29-8D62-7844-B1C3-9D7202FF595E}" type="slidenum">
              <a:rPr lang="en-US" smtClean="0"/>
              <a:t>‹#›</a:t>
            </a:fld>
            <a:endParaRPr lang="en-US"/>
          </a:p>
        </p:txBody>
      </p:sp>
    </p:spTree>
    <p:extLst>
      <p:ext uri="{BB962C8B-B14F-4D97-AF65-F5344CB8AC3E}">
        <p14:creationId xmlns:p14="http://schemas.microsoft.com/office/powerpoint/2010/main" val="3242649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51CCC2-79EA-1944-9556-F1094827AB99}" type="datetimeFigureOut">
              <a:rPr lang="en-US" smtClean="0"/>
              <a:t>1/16/15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636F29-8D62-7844-B1C3-9D7202FF595E}" type="slidenum">
              <a:rPr lang="en-US" smtClean="0"/>
              <a:t>‹#›</a:t>
            </a:fld>
            <a:endParaRPr lang="en-US"/>
          </a:p>
        </p:txBody>
      </p:sp>
    </p:spTree>
    <p:extLst>
      <p:ext uri="{BB962C8B-B14F-4D97-AF65-F5344CB8AC3E}">
        <p14:creationId xmlns:p14="http://schemas.microsoft.com/office/powerpoint/2010/main" val="598523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51CCC2-79EA-1944-9556-F1094827AB99}" type="datetimeFigureOut">
              <a:rPr lang="en-US" smtClean="0"/>
              <a:t>1/16/15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636F29-8D62-7844-B1C3-9D7202FF595E}" type="slidenum">
              <a:rPr lang="en-US" smtClean="0"/>
              <a:t>‹#›</a:t>
            </a:fld>
            <a:endParaRPr lang="en-US"/>
          </a:p>
        </p:txBody>
      </p:sp>
    </p:spTree>
    <p:extLst>
      <p:ext uri="{BB962C8B-B14F-4D97-AF65-F5344CB8AC3E}">
        <p14:creationId xmlns:p14="http://schemas.microsoft.com/office/powerpoint/2010/main" val="31352778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51CCC2-79EA-1944-9556-F1094827AB99}" type="datetimeFigureOut">
              <a:rPr lang="en-US" smtClean="0"/>
              <a:t>1/16/15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636F29-8D62-7844-B1C3-9D7202FF595E}" type="slidenum">
              <a:rPr lang="en-US" smtClean="0"/>
              <a:t>‹#›</a:t>
            </a:fld>
            <a:endParaRPr lang="en-US"/>
          </a:p>
        </p:txBody>
      </p:sp>
    </p:spTree>
    <p:extLst>
      <p:ext uri="{BB962C8B-B14F-4D97-AF65-F5344CB8AC3E}">
        <p14:creationId xmlns:p14="http://schemas.microsoft.com/office/powerpoint/2010/main" val="228606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emf"/><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emf"/></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4" Type="http://schemas.openxmlformats.org/officeDocument/2006/relationships/image" Target="../media/image16.jpeg"/><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7.emf"/><Relationship Id="rId5" Type="http://schemas.openxmlformats.org/officeDocument/2006/relationships/oleObject" Target="../embeddings/oleObject2.bin"/><Relationship Id="rId6" Type="http://schemas.openxmlformats.org/officeDocument/2006/relationships/image" Target="../media/image18.emf"/><Relationship Id="rId7" Type="http://schemas.openxmlformats.org/officeDocument/2006/relationships/oleObject" Target="../embeddings/oleObject3.bin"/><Relationship Id="rId8" Type="http://schemas.openxmlformats.org/officeDocument/2006/relationships/image" Target="../media/image19.emf"/><Relationship Id="rId9" Type="http://schemas.openxmlformats.org/officeDocument/2006/relationships/oleObject" Target="../embeddings/oleObject4.bin"/><Relationship Id="rId10" Type="http://schemas.openxmlformats.org/officeDocument/2006/relationships/image" Target="../media/image20.emf"/><Relationship Id="rId1" Type="http://schemas.openxmlformats.org/officeDocument/2006/relationships/vmlDrawing" Target="../drawings/vmlDrawing1.vml"/><Relationship Id="rId2"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emf"/><Relationship Id="rId3" Type="http://schemas.openxmlformats.org/officeDocument/2006/relationships/image" Target="../media/image22.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emf"/></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1" Type="http://schemas.openxmlformats.org/officeDocument/2006/relationships/slideLayout" Target="../slideLayouts/slideLayout1.xml"/><Relationship Id="rId2" Type="http://schemas.openxmlformats.org/officeDocument/2006/relationships/image" Target="../media/image24.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7.jpg"/><Relationship Id="rId1" Type="http://schemas.openxmlformats.org/officeDocument/2006/relationships/slideLayout" Target="../slideLayouts/slideLayout2.xml"/><Relationship Id="rId2" Type="http://schemas.openxmlformats.org/officeDocument/2006/relationships/image" Target="../media/image8.emf"/></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7.jpg"/><Relationship Id="rId1" Type="http://schemas.openxmlformats.org/officeDocument/2006/relationships/slideLayout" Target="../slideLayouts/slideLayout1.xml"/><Relationship Id="rId2" Type="http://schemas.openxmlformats.org/officeDocument/2006/relationships/image" Target="../media/image9.emf"/></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7.jpg"/><Relationship Id="rId1" Type="http://schemas.openxmlformats.org/officeDocument/2006/relationships/slideLayout" Target="../slideLayouts/slideLayout1.xml"/><Relationship Id="rId2" Type="http://schemas.openxmlformats.org/officeDocument/2006/relationships/image" Target="../media/image10.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emf"/><Relationship Id="rId3"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3734" y="886147"/>
            <a:ext cx="8225317" cy="4401199"/>
          </a:xfrm>
          <a:prstGeom prst="rect">
            <a:avLst/>
          </a:prstGeom>
          <a:noFill/>
        </p:spPr>
        <p:txBody>
          <a:bodyPr wrap="none" lIns="91434" tIns="45717" rIns="91434" bIns="45717" rtlCol="0">
            <a:spAutoFit/>
          </a:bodyPr>
          <a:lstStyle/>
          <a:p>
            <a:pPr algn="ctr"/>
            <a:r>
              <a:rPr lang="en-US" sz="3200" dirty="0">
                <a:latin typeface="Helvetica"/>
                <a:cs typeface="Helvetica"/>
              </a:rPr>
              <a:t>Neuronal </a:t>
            </a:r>
            <a:r>
              <a:rPr lang="en-US" sz="3200" dirty="0" smtClean="0">
                <a:latin typeface="Helvetica"/>
                <a:cs typeface="Helvetica"/>
              </a:rPr>
              <a:t>Population Decoding Can Account </a:t>
            </a:r>
          </a:p>
          <a:p>
            <a:pPr algn="ctr"/>
            <a:r>
              <a:rPr lang="en-US" sz="3200" dirty="0" smtClean="0">
                <a:latin typeface="Helvetica"/>
                <a:cs typeface="Helvetica"/>
              </a:rPr>
              <a:t>for</a:t>
            </a:r>
          </a:p>
          <a:p>
            <a:pPr algn="ctr"/>
            <a:r>
              <a:rPr lang="en-US" sz="3200" dirty="0" smtClean="0">
                <a:latin typeface="Helvetica"/>
                <a:cs typeface="Helvetica"/>
              </a:rPr>
              <a:t>Perceptual Lightness Illusions</a:t>
            </a:r>
          </a:p>
          <a:p>
            <a:pPr algn="ctr"/>
            <a:endParaRPr lang="en-US" sz="3200" dirty="0">
              <a:latin typeface="Helvetica"/>
              <a:cs typeface="Helvetica"/>
            </a:endParaRPr>
          </a:p>
          <a:p>
            <a:pPr algn="ctr"/>
            <a:r>
              <a:rPr lang="en-US" sz="2400" dirty="0" smtClean="0">
                <a:latin typeface="Helvetica"/>
                <a:cs typeface="Helvetica"/>
              </a:rPr>
              <a:t>David H. Brainard</a:t>
            </a:r>
            <a:r>
              <a:rPr lang="en-US" sz="2400" baseline="30000" dirty="0" smtClean="0">
                <a:latin typeface="Helvetica"/>
                <a:cs typeface="Helvetica"/>
              </a:rPr>
              <a:t>1</a:t>
            </a:r>
            <a:r>
              <a:rPr lang="en-US" sz="2400" dirty="0" smtClean="0">
                <a:latin typeface="Helvetica"/>
                <a:cs typeface="Helvetica"/>
              </a:rPr>
              <a:t>, Douglas A. Ruff</a:t>
            </a:r>
            <a:r>
              <a:rPr lang="en-US" sz="2400" baseline="30000" dirty="0" smtClean="0">
                <a:latin typeface="Helvetica"/>
                <a:cs typeface="Helvetica"/>
              </a:rPr>
              <a:t>2</a:t>
            </a:r>
            <a:r>
              <a:rPr lang="en-US" sz="2400" dirty="0" smtClean="0">
                <a:latin typeface="Helvetica"/>
                <a:cs typeface="Helvetica"/>
              </a:rPr>
              <a:t>, &amp; Marlene R. Cohen</a:t>
            </a:r>
            <a:r>
              <a:rPr lang="en-US" sz="2400" baseline="30000" dirty="0" smtClean="0">
                <a:latin typeface="Helvetica"/>
                <a:cs typeface="Helvetica"/>
              </a:rPr>
              <a:t>2</a:t>
            </a:r>
          </a:p>
          <a:p>
            <a:pPr algn="ctr"/>
            <a:endParaRPr lang="en-US" sz="2400" baseline="30000" dirty="0">
              <a:latin typeface="Helvetica"/>
              <a:cs typeface="Helvetica"/>
            </a:endParaRPr>
          </a:p>
          <a:p>
            <a:pPr algn="ctr"/>
            <a:r>
              <a:rPr lang="en-US" sz="2400" baseline="30000" dirty="0" smtClean="0">
                <a:latin typeface="Helvetica"/>
                <a:cs typeface="Helvetica"/>
              </a:rPr>
              <a:t>1</a:t>
            </a:r>
            <a:r>
              <a:rPr lang="en-US" sz="2400" dirty="0" smtClean="0">
                <a:latin typeface="Helvetica"/>
                <a:cs typeface="Helvetica"/>
              </a:rPr>
              <a:t>University of Pennsylvania</a:t>
            </a:r>
          </a:p>
          <a:p>
            <a:pPr algn="ctr"/>
            <a:r>
              <a:rPr lang="en-US" sz="2400" baseline="30000" dirty="0" smtClean="0">
                <a:latin typeface="Helvetica"/>
                <a:cs typeface="Helvetica"/>
              </a:rPr>
              <a:t>2</a:t>
            </a:r>
            <a:r>
              <a:rPr lang="en-US" sz="2400" dirty="0" smtClean="0">
                <a:latin typeface="Helvetica"/>
                <a:cs typeface="Helvetica"/>
              </a:rPr>
              <a:t>University of Pittsburgh</a:t>
            </a:r>
          </a:p>
          <a:p>
            <a:pPr algn="ctr"/>
            <a:endParaRPr lang="en-US" sz="3200" dirty="0"/>
          </a:p>
          <a:p>
            <a:pPr algn="ctr"/>
            <a:endParaRPr lang="en-US" sz="3200" dirty="0"/>
          </a:p>
        </p:txBody>
      </p:sp>
      <p:pic>
        <p:nvPicPr>
          <p:cNvPr id="3" name="Picture 2" descr="BrainardLabLogo.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482" y="4326445"/>
            <a:ext cx="2260600" cy="2222500"/>
          </a:xfrm>
          <a:prstGeom prst="rect">
            <a:avLst/>
          </a:prstGeom>
        </p:spPr>
      </p:pic>
      <p:pic>
        <p:nvPicPr>
          <p:cNvPr id="4" name="Picture 3"/>
          <p:cNvPicPr>
            <a:picLocks noChangeAspect="1"/>
          </p:cNvPicPr>
          <p:nvPr/>
        </p:nvPicPr>
        <p:blipFill>
          <a:blip r:embed="rId3"/>
          <a:stretch>
            <a:fillRect/>
          </a:stretch>
        </p:blipFill>
        <p:spPr>
          <a:xfrm>
            <a:off x="6211508" y="4625369"/>
            <a:ext cx="1660655" cy="1624652"/>
          </a:xfrm>
          <a:prstGeom prst="rect">
            <a:avLst/>
          </a:prstGeom>
        </p:spPr>
      </p:pic>
    </p:spTree>
    <p:extLst>
      <p:ext uri="{BB962C8B-B14F-4D97-AF65-F5344CB8AC3E}">
        <p14:creationId xmlns:p14="http://schemas.microsoft.com/office/powerpoint/2010/main" val="36593237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ummary_intercept_aqr_32_exampl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2660" y="810986"/>
            <a:ext cx="5760720" cy="5452110"/>
          </a:xfrm>
          <a:prstGeom prst="rect">
            <a:avLst/>
          </a:prstGeom>
        </p:spPr>
      </p:pic>
      <p:sp>
        <p:nvSpPr>
          <p:cNvPr id="5" name="Title 1"/>
          <p:cNvSpPr txBox="1">
            <a:spLocks/>
          </p:cNvSpPr>
          <p:nvPr/>
        </p:nvSpPr>
        <p:spPr>
          <a:xfrm>
            <a:off x="349828" y="148339"/>
            <a:ext cx="8690420" cy="349250"/>
          </a:xfrm>
          <a:prstGeom prst="rect">
            <a:avLst/>
          </a:prstGeom>
          <a:solidFill>
            <a:schemeClr val="bg1"/>
          </a:solidFill>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400" dirty="0" smtClean="0">
                <a:latin typeface="Helvetica"/>
                <a:cs typeface="Helvetica"/>
              </a:rPr>
              <a:t>Paint/Shadow Effect, One Subject</a:t>
            </a:r>
            <a:endParaRPr lang="en-US" sz="2400" dirty="0">
              <a:latin typeface="Helvetica"/>
              <a:cs typeface="Helvetica"/>
            </a:endParaRPr>
          </a:p>
        </p:txBody>
      </p:sp>
      <p:sp>
        <p:nvSpPr>
          <p:cNvPr id="4" name="Rectangle 3"/>
          <p:cNvSpPr/>
          <p:nvPr/>
        </p:nvSpPr>
        <p:spPr>
          <a:xfrm>
            <a:off x="2286000" y="563422"/>
            <a:ext cx="4135120" cy="24937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flipV="1">
            <a:off x="6499445" y="1871560"/>
            <a:ext cx="530013" cy="470034"/>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4258611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49827" y="148339"/>
            <a:ext cx="8930757" cy="3492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400" dirty="0" smtClean="0">
                <a:latin typeface="Helvetica"/>
                <a:cs typeface="Helvetica"/>
              </a:rPr>
              <a:t>Psychophysics Summary</a:t>
            </a:r>
            <a:endParaRPr lang="en-US" sz="2400" dirty="0">
              <a:latin typeface="Helvetica"/>
              <a:cs typeface="Helvetica"/>
            </a:endParaRPr>
          </a:p>
        </p:txBody>
      </p:sp>
      <p:sp>
        <p:nvSpPr>
          <p:cNvPr id="12" name="Rectangle 11"/>
          <p:cNvSpPr/>
          <p:nvPr/>
        </p:nvSpPr>
        <p:spPr>
          <a:xfrm>
            <a:off x="2327243" y="773333"/>
            <a:ext cx="4533862" cy="27669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2887767" y="1929781"/>
            <a:ext cx="3320575" cy="48954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182502" y="1181143"/>
            <a:ext cx="3320575" cy="48954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2426280" y="1050030"/>
            <a:ext cx="858819" cy="14189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OriginalPaintShadowIntercepts.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164" y="688964"/>
            <a:ext cx="7315200" cy="5520690"/>
          </a:xfrm>
          <a:prstGeom prst="rect">
            <a:avLst/>
          </a:prstGeom>
        </p:spPr>
      </p:pic>
    </p:spTree>
    <p:extLst>
      <p:ext uri="{BB962C8B-B14F-4D97-AF65-F5344CB8AC3E}">
        <p14:creationId xmlns:p14="http://schemas.microsoft.com/office/powerpoint/2010/main" val="137751646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827" y="148339"/>
            <a:ext cx="8930757" cy="349250"/>
          </a:xfrm>
        </p:spPr>
        <p:txBody>
          <a:bodyPr>
            <a:noAutofit/>
          </a:bodyPr>
          <a:lstStyle/>
          <a:p>
            <a:pPr algn="l"/>
            <a:r>
              <a:rPr lang="en-US" sz="2400" dirty="0" smtClean="0">
                <a:latin typeface="Helvetica"/>
                <a:cs typeface="Helvetica"/>
              </a:rPr>
              <a:t>Physiology Methods</a:t>
            </a:r>
            <a:endParaRPr lang="en-US" sz="2400" dirty="0">
              <a:latin typeface="Helvetica"/>
              <a:cs typeface="Helvetica"/>
            </a:endParaRPr>
          </a:p>
        </p:txBody>
      </p:sp>
      <p:sp>
        <p:nvSpPr>
          <p:cNvPr id="12" name="Title 1"/>
          <p:cNvSpPr txBox="1">
            <a:spLocks/>
          </p:cNvSpPr>
          <p:nvPr/>
        </p:nvSpPr>
        <p:spPr>
          <a:xfrm>
            <a:off x="551009" y="1123468"/>
            <a:ext cx="4805256" cy="402984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smtClean="0">
                <a:solidFill>
                  <a:srgbClr val="000000"/>
                </a:solidFill>
                <a:latin typeface="Helvetica"/>
                <a:cs typeface="Helvetica"/>
              </a:rPr>
              <a:t>Electrode array recordings from V1 and V4 (in different monkeys).</a:t>
            </a:r>
            <a:endParaRPr lang="en-US" sz="1200" dirty="0" smtClean="0">
              <a:solidFill>
                <a:srgbClr val="000000"/>
              </a:solidFill>
              <a:latin typeface="Helvetica"/>
              <a:cs typeface="Helvetica"/>
            </a:endParaRPr>
          </a:p>
          <a:p>
            <a:pPr algn="l"/>
            <a:endParaRPr lang="en-US" sz="1200" dirty="0">
              <a:solidFill>
                <a:srgbClr val="000000"/>
              </a:solidFill>
              <a:latin typeface="Helvetica"/>
              <a:cs typeface="Helvetica"/>
            </a:endParaRPr>
          </a:p>
          <a:p>
            <a:pPr algn="l"/>
            <a:r>
              <a:rPr lang="en-US" sz="2000" dirty="0" smtClean="0">
                <a:solidFill>
                  <a:srgbClr val="000000"/>
                </a:solidFill>
                <a:latin typeface="Helvetica"/>
                <a:cs typeface="Helvetica"/>
              </a:rPr>
              <a:t>Monkeys performed fixation task while a single checkerboard was presented on each trial; disk </a:t>
            </a:r>
            <a:r>
              <a:rPr lang="en-US" sz="2000" dirty="0" err="1" smtClean="0">
                <a:solidFill>
                  <a:srgbClr val="000000"/>
                </a:solidFill>
                <a:latin typeface="Helvetica"/>
                <a:cs typeface="Helvetica"/>
              </a:rPr>
              <a:t>luminances</a:t>
            </a:r>
            <a:r>
              <a:rPr lang="en-US" sz="2000" dirty="0" smtClean="0">
                <a:solidFill>
                  <a:srgbClr val="000000"/>
                </a:solidFill>
                <a:latin typeface="Helvetica"/>
                <a:cs typeface="Helvetica"/>
              </a:rPr>
              <a:t> between 0.2 and 1.0 (re display max).</a:t>
            </a:r>
            <a:endParaRPr lang="en-US" sz="1200" dirty="0" smtClean="0">
              <a:solidFill>
                <a:srgbClr val="000000"/>
              </a:solidFill>
              <a:latin typeface="Helvetica"/>
              <a:cs typeface="Helvetica"/>
            </a:endParaRPr>
          </a:p>
          <a:p>
            <a:pPr algn="l"/>
            <a:endParaRPr lang="en-US" sz="1200" dirty="0">
              <a:solidFill>
                <a:srgbClr val="000000"/>
              </a:solidFill>
              <a:latin typeface="Helvetica"/>
              <a:cs typeface="Helvetica"/>
            </a:endParaRPr>
          </a:p>
          <a:p>
            <a:pPr algn="l"/>
            <a:r>
              <a:rPr lang="en-US" sz="2000" dirty="0" smtClean="0">
                <a:solidFill>
                  <a:srgbClr val="000000"/>
                </a:solidFill>
                <a:latin typeface="Helvetica"/>
                <a:cs typeface="Helvetica"/>
              </a:rPr>
              <a:t>Various stimulus sizes (3</a:t>
            </a:r>
            <a:r>
              <a:rPr lang="en-US" sz="2000" dirty="0">
                <a:solidFill>
                  <a:srgbClr val="000000"/>
                </a:solidFill>
                <a:latin typeface="Helvetica"/>
                <a:cs typeface="Helvetica"/>
              </a:rPr>
              <a:t>°</a:t>
            </a:r>
            <a:r>
              <a:rPr lang="en-US" sz="2000" dirty="0" smtClean="0">
                <a:solidFill>
                  <a:srgbClr val="000000"/>
                </a:solidFill>
                <a:latin typeface="Helvetica"/>
                <a:cs typeface="Helvetica"/>
              </a:rPr>
              <a:t>-27° mostly 8°-12° checkerboards) and locations (</a:t>
            </a:r>
            <a:r>
              <a:rPr lang="en-US" sz="2000" dirty="0">
                <a:solidFill>
                  <a:srgbClr val="000000"/>
                </a:solidFill>
                <a:latin typeface="Helvetica"/>
                <a:cs typeface="Helvetica"/>
              </a:rPr>
              <a:t>2</a:t>
            </a:r>
            <a:r>
              <a:rPr lang="en-US" sz="2000" dirty="0" smtClean="0">
                <a:solidFill>
                  <a:srgbClr val="000000"/>
                </a:solidFill>
                <a:latin typeface="Helvetica"/>
                <a:cs typeface="Helvetica"/>
              </a:rPr>
              <a:t>°-3.5° V1; 0.5</a:t>
            </a:r>
            <a:r>
              <a:rPr lang="en-US" sz="2000" dirty="0">
                <a:solidFill>
                  <a:srgbClr val="000000"/>
                </a:solidFill>
                <a:latin typeface="Helvetica"/>
                <a:cs typeface="Helvetica"/>
              </a:rPr>
              <a:t>°-2° </a:t>
            </a:r>
            <a:r>
              <a:rPr lang="en-US" sz="2000" dirty="0" smtClean="0">
                <a:solidFill>
                  <a:srgbClr val="000000"/>
                </a:solidFill>
                <a:latin typeface="Helvetica"/>
                <a:cs typeface="Helvetica"/>
              </a:rPr>
              <a:t>V4) tested; generally stimuli were centered on the coverage of the arrays. </a:t>
            </a:r>
          </a:p>
          <a:p>
            <a:pPr algn="l"/>
            <a:endParaRPr lang="en-US" sz="2000" dirty="0" smtClean="0">
              <a:solidFill>
                <a:srgbClr val="000000"/>
              </a:solidFill>
              <a:latin typeface="Helvetica"/>
              <a:cs typeface="Helvetica"/>
            </a:endParaRPr>
          </a:p>
          <a:p>
            <a:pPr algn="l"/>
            <a:r>
              <a:rPr lang="en-US" sz="2000" dirty="0" smtClean="0">
                <a:solidFill>
                  <a:srgbClr val="000000"/>
                </a:solidFill>
                <a:latin typeface="Helvetica"/>
                <a:cs typeface="Helvetica"/>
              </a:rPr>
              <a:t>Manual spike sorting.</a:t>
            </a:r>
          </a:p>
          <a:p>
            <a:pPr algn="l"/>
            <a:endParaRPr lang="en-US" sz="1600" dirty="0" smtClean="0">
              <a:solidFill>
                <a:srgbClr val="000000"/>
              </a:solidFill>
            </a:endParaRPr>
          </a:p>
        </p:txBody>
      </p:sp>
      <p:grpSp>
        <p:nvGrpSpPr>
          <p:cNvPr id="3" name="Group 2"/>
          <p:cNvGrpSpPr>
            <a:grpSpLocks noChangeAspect="1"/>
          </p:cNvGrpSpPr>
          <p:nvPr/>
        </p:nvGrpSpPr>
        <p:grpSpPr>
          <a:xfrm>
            <a:off x="6107535" y="4383998"/>
            <a:ext cx="2366197" cy="1402246"/>
            <a:chOff x="5140880" y="4325454"/>
            <a:chExt cx="3667020" cy="2173136"/>
          </a:xfrm>
        </p:grpSpPr>
        <p:sp>
          <p:nvSpPr>
            <p:cNvPr id="7" name="Rectangle 6"/>
            <p:cNvSpPr>
              <a:spLocks noChangeAspect="1"/>
            </p:cNvSpPr>
            <p:nvPr/>
          </p:nvSpPr>
          <p:spPr>
            <a:xfrm>
              <a:off x="5140880" y="4325454"/>
              <a:ext cx="3667020" cy="217313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descr="aShadowSqr_Eimgs_rot0_shad4_blk40_cen40_t_Probe50_Diam70_Blob0_Chk140.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3827" y="5287010"/>
              <a:ext cx="795834" cy="795834"/>
            </a:xfrm>
            <a:prstGeom prst="rect">
              <a:avLst/>
            </a:prstGeom>
          </p:spPr>
        </p:pic>
        <p:sp>
          <p:nvSpPr>
            <p:cNvPr id="13" name="Oval 12"/>
            <p:cNvSpPr>
              <a:spLocks/>
            </p:cNvSpPr>
            <p:nvPr/>
          </p:nvSpPr>
          <p:spPr>
            <a:xfrm>
              <a:off x="6926959" y="5165969"/>
              <a:ext cx="56762" cy="60306"/>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 name="Group 7"/>
          <p:cNvGrpSpPr>
            <a:grpSpLocks noChangeAspect="1"/>
          </p:cNvGrpSpPr>
          <p:nvPr/>
        </p:nvGrpSpPr>
        <p:grpSpPr bwMode="auto">
          <a:xfrm>
            <a:off x="6122191" y="2524354"/>
            <a:ext cx="2336885" cy="1536097"/>
            <a:chOff x="1752600" y="1976885"/>
            <a:chExt cx="5943600" cy="3908155"/>
          </a:xfrm>
        </p:grpSpPr>
        <p:pic>
          <p:nvPicPr>
            <p:cNvPr id="9" name="Picture 8" descr="monkeybrain.jpg"/>
            <p:cNvPicPr>
              <a:picLocks noChangeAspect="1"/>
            </p:cNvPicPr>
            <p:nvPr/>
          </p:nvPicPr>
          <p:blipFill>
            <a:blip r:embed="rId3">
              <a:extLst>
                <a:ext uri="{28A0092B-C50C-407E-A947-70E740481C1C}">
                  <a14:useLocalDpi xmlns:a14="http://schemas.microsoft.com/office/drawing/2010/main" val="0"/>
                </a:ext>
              </a:extLst>
            </a:blip>
            <a:srcRect t="19659"/>
            <a:stretch>
              <a:fillRect/>
            </a:stretch>
          </p:blipFill>
          <p:spPr bwMode="auto">
            <a:xfrm>
              <a:off x="1752600" y="1976885"/>
              <a:ext cx="5943600" cy="3908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3799183" y="4397908"/>
              <a:ext cx="534097" cy="22933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Arial" charset="0"/>
                <a:ea typeface="ＭＳ Ｐゴシック" charset="0"/>
                <a:cs typeface="msgothic" charset="0"/>
              </a:endParaRPr>
            </a:p>
          </p:txBody>
        </p:sp>
        <p:sp>
          <p:nvSpPr>
            <p:cNvPr id="11" name="Rectangle 10"/>
            <p:cNvSpPr/>
            <p:nvPr/>
          </p:nvSpPr>
          <p:spPr>
            <a:xfrm>
              <a:off x="4333280" y="4778557"/>
              <a:ext cx="534097" cy="40192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Arial" charset="0"/>
                <a:ea typeface="ＭＳ Ｐゴシック" charset="0"/>
                <a:cs typeface="msgothic" charset="0"/>
              </a:endParaRPr>
            </a:p>
          </p:txBody>
        </p:sp>
        <p:sp>
          <p:nvSpPr>
            <p:cNvPr id="14" name="Rectangle 13"/>
            <p:cNvSpPr/>
            <p:nvPr/>
          </p:nvSpPr>
          <p:spPr>
            <a:xfrm>
              <a:off x="4647594" y="5107192"/>
              <a:ext cx="534097" cy="22697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Arial" charset="0"/>
                <a:ea typeface="ＭＳ Ｐゴシック" charset="0"/>
                <a:cs typeface="msgothic" charset="0"/>
              </a:endParaRPr>
            </a:p>
          </p:txBody>
        </p:sp>
      </p:grpSp>
      <p:pic>
        <p:nvPicPr>
          <p:cNvPr id="15" name="Picture 10" descr="array"/>
          <p:cNvPicPr>
            <a:picLocks noChangeAspect="1" noChangeArrowheads="1"/>
          </p:cNvPicPr>
          <p:nvPr/>
        </p:nvPicPr>
        <p:blipFill>
          <a:blip r:embed="rId4">
            <a:extLst>
              <a:ext uri="{28A0092B-C50C-407E-A947-70E740481C1C}">
                <a14:useLocalDpi xmlns:a14="http://schemas.microsoft.com/office/drawing/2010/main" val="0"/>
              </a:ext>
            </a:extLst>
          </a:blip>
          <a:srcRect l="34723" t="12346" r="17361" b="55556"/>
          <a:stretch>
            <a:fillRect/>
          </a:stretch>
        </p:blipFill>
        <p:spPr bwMode="auto">
          <a:xfrm>
            <a:off x="6068763" y="918605"/>
            <a:ext cx="2443741" cy="1227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199283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49827" y="148339"/>
            <a:ext cx="8930757" cy="3492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400" dirty="0" smtClean="0">
                <a:latin typeface="Helvetica"/>
                <a:cs typeface="Helvetica"/>
              </a:rPr>
              <a:t>Population Decoder for Stimulus Luminance</a:t>
            </a:r>
            <a:endParaRPr lang="en-US" sz="2400" dirty="0">
              <a:latin typeface="Helvetica"/>
              <a:cs typeface="Helvetica"/>
            </a:endParaRPr>
          </a:p>
        </p:txBody>
      </p:sp>
      <p:sp>
        <p:nvSpPr>
          <p:cNvPr id="10" name="Rectangle 9"/>
          <p:cNvSpPr/>
          <p:nvPr/>
        </p:nvSpPr>
        <p:spPr>
          <a:xfrm>
            <a:off x="606347" y="840629"/>
            <a:ext cx="4175893" cy="707886"/>
          </a:xfrm>
          <a:prstGeom prst="rect">
            <a:avLst/>
          </a:prstGeom>
        </p:spPr>
        <p:txBody>
          <a:bodyPr wrap="none">
            <a:spAutoFit/>
          </a:bodyPr>
          <a:lstStyle/>
          <a:p>
            <a:r>
              <a:rPr lang="en-US" sz="2000" dirty="0" smtClean="0">
                <a:solidFill>
                  <a:srgbClr val="000000"/>
                </a:solidFill>
                <a:latin typeface="Helvetica"/>
                <a:cs typeface="Helvetica"/>
              </a:rPr>
              <a:t>Probe </a:t>
            </a:r>
            <a:r>
              <a:rPr lang="en-US" sz="2000" dirty="0" err="1" smtClean="0">
                <a:solidFill>
                  <a:srgbClr val="000000"/>
                </a:solidFill>
                <a:latin typeface="Helvetica"/>
                <a:cs typeface="Helvetica"/>
              </a:rPr>
              <a:t>luminances</a:t>
            </a:r>
            <a:r>
              <a:rPr lang="en-US" sz="2000" dirty="0" smtClean="0">
                <a:solidFill>
                  <a:srgbClr val="000000"/>
                </a:solidFill>
                <a:latin typeface="Helvetica"/>
                <a:cs typeface="Helvetica"/>
              </a:rPr>
              <a:t> for M trials</a:t>
            </a:r>
          </a:p>
          <a:p>
            <a:r>
              <a:rPr lang="en-US" sz="2000" dirty="0" smtClean="0">
                <a:solidFill>
                  <a:srgbClr val="000000"/>
                </a:solidFill>
                <a:latin typeface="Helvetica"/>
                <a:cs typeface="Helvetica"/>
              </a:rPr>
              <a:t>(typically 100s of trials per session)</a:t>
            </a:r>
            <a:endParaRPr lang="en-US" sz="2000" dirty="0">
              <a:latin typeface="Helvetica"/>
              <a:cs typeface="Helvetica"/>
            </a:endParaRPr>
          </a:p>
        </p:txBody>
      </p:sp>
      <p:cxnSp>
        <p:nvCxnSpPr>
          <p:cNvPr id="14" name="Straight Arrow Connector 13"/>
          <p:cNvCxnSpPr/>
          <p:nvPr/>
        </p:nvCxnSpPr>
        <p:spPr>
          <a:xfrm flipH="1">
            <a:off x="2336801" y="1590116"/>
            <a:ext cx="63265" cy="308534"/>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2758131" y="5436743"/>
            <a:ext cx="3648780" cy="707886"/>
          </a:xfrm>
          <a:prstGeom prst="rect">
            <a:avLst/>
          </a:prstGeom>
        </p:spPr>
        <p:txBody>
          <a:bodyPr wrap="none">
            <a:spAutoFit/>
          </a:bodyPr>
          <a:lstStyle/>
          <a:p>
            <a:r>
              <a:rPr lang="en-US" sz="2000" dirty="0" smtClean="0">
                <a:solidFill>
                  <a:srgbClr val="000000"/>
                </a:solidFill>
                <a:latin typeface="Helvetica"/>
                <a:cs typeface="Helvetica"/>
              </a:rPr>
              <a:t>N multiunit responses for each</a:t>
            </a:r>
          </a:p>
          <a:p>
            <a:r>
              <a:rPr lang="en-US" sz="2000" dirty="0" smtClean="0">
                <a:solidFill>
                  <a:srgbClr val="000000"/>
                </a:solidFill>
                <a:latin typeface="Helvetica"/>
                <a:cs typeface="Helvetica"/>
              </a:rPr>
              <a:t>trial (~90 </a:t>
            </a:r>
            <a:r>
              <a:rPr lang="en-US" sz="2000" dirty="0" err="1" smtClean="0">
                <a:solidFill>
                  <a:srgbClr val="000000"/>
                </a:solidFill>
                <a:latin typeface="Helvetica"/>
                <a:cs typeface="Helvetica"/>
              </a:rPr>
              <a:t>multiunits</a:t>
            </a:r>
            <a:r>
              <a:rPr lang="en-US" sz="2000" dirty="0" smtClean="0">
                <a:solidFill>
                  <a:srgbClr val="000000"/>
                </a:solidFill>
                <a:latin typeface="Helvetica"/>
                <a:cs typeface="Helvetica"/>
              </a:rPr>
              <a:t>)</a:t>
            </a:r>
            <a:endParaRPr lang="en-US" sz="2000" dirty="0">
              <a:latin typeface="Helvetica"/>
              <a:cs typeface="Helvetica"/>
            </a:endParaRPr>
          </a:p>
        </p:txBody>
      </p:sp>
      <p:cxnSp>
        <p:nvCxnSpPr>
          <p:cNvPr id="17" name="Straight Arrow Connector 16"/>
          <p:cNvCxnSpPr/>
          <p:nvPr/>
        </p:nvCxnSpPr>
        <p:spPr>
          <a:xfrm flipV="1">
            <a:off x="4482757" y="4985501"/>
            <a:ext cx="95593" cy="430941"/>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H="1">
            <a:off x="6434113" y="1537730"/>
            <a:ext cx="190482" cy="360358"/>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5644227" y="999003"/>
            <a:ext cx="3035882" cy="400110"/>
          </a:xfrm>
          <a:prstGeom prst="rect">
            <a:avLst/>
          </a:prstGeom>
        </p:spPr>
        <p:txBody>
          <a:bodyPr wrap="none">
            <a:spAutoFit/>
          </a:bodyPr>
          <a:lstStyle/>
          <a:p>
            <a:r>
              <a:rPr lang="en-US" sz="2000" dirty="0" smtClean="0">
                <a:solidFill>
                  <a:srgbClr val="000000"/>
                </a:solidFill>
                <a:latin typeface="Helvetica"/>
                <a:cs typeface="Helvetica"/>
              </a:rPr>
              <a:t>Regression finds weights</a:t>
            </a:r>
            <a:endParaRPr lang="en-US" sz="2000" dirty="0">
              <a:latin typeface="Helvetica"/>
              <a:cs typeface="Helvetica"/>
            </a:endParaRPr>
          </a:p>
        </p:txBody>
      </p:sp>
      <p:cxnSp>
        <p:nvCxnSpPr>
          <p:cNvPr id="32" name="Straight Arrow Connector 31"/>
          <p:cNvCxnSpPr/>
          <p:nvPr/>
        </p:nvCxnSpPr>
        <p:spPr>
          <a:xfrm>
            <a:off x="7338541" y="1537730"/>
            <a:ext cx="51661" cy="1142465"/>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aphicFrame>
        <p:nvGraphicFramePr>
          <p:cNvPr id="13" name="Object 12"/>
          <p:cNvGraphicFramePr>
            <a:graphicFrameLocks noChangeAspect="1"/>
          </p:cNvGraphicFramePr>
          <p:nvPr>
            <p:extLst>
              <p:ext uri="{D42A27DB-BD31-4B8C-83A1-F6EECF244321}">
                <p14:modId xmlns:p14="http://schemas.microsoft.com/office/powerpoint/2010/main" val="199316596"/>
              </p:ext>
            </p:extLst>
          </p:nvPr>
        </p:nvGraphicFramePr>
        <p:xfrm>
          <a:off x="1898650" y="1924050"/>
          <a:ext cx="800100" cy="3175000"/>
        </p:xfrm>
        <a:graphic>
          <a:graphicData uri="http://schemas.openxmlformats.org/presentationml/2006/ole">
            <mc:AlternateContent xmlns:mc="http://schemas.openxmlformats.org/markup-compatibility/2006">
              <mc:Choice xmlns:v="urn:schemas-microsoft-com:vml" Requires="v">
                <p:oleObj spid="_x0000_s2000" name="Equation" r:id="rId3" imgW="800100" imgH="3175000" progId="Equation.3">
                  <p:embed/>
                </p:oleObj>
              </mc:Choice>
              <mc:Fallback>
                <p:oleObj name="Equation" r:id="rId3" imgW="800100" imgH="3175000" progId="Equation.3">
                  <p:embed/>
                  <p:pic>
                    <p:nvPicPr>
                      <p:cNvPr id="0" name=""/>
                      <p:cNvPicPr/>
                      <p:nvPr/>
                    </p:nvPicPr>
                    <p:blipFill>
                      <a:blip r:embed="rId4"/>
                      <a:stretch>
                        <a:fillRect/>
                      </a:stretch>
                    </p:blipFill>
                    <p:spPr>
                      <a:xfrm>
                        <a:off x="1898650" y="1924050"/>
                        <a:ext cx="800100" cy="3175000"/>
                      </a:xfrm>
                      <a:prstGeom prst="rect">
                        <a:avLst/>
                      </a:prstGeom>
                    </p:spPr>
                  </p:pic>
                </p:oleObj>
              </mc:Fallback>
            </mc:AlternateContent>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1331656180"/>
              </p:ext>
            </p:extLst>
          </p:nvPr>
        </p:nvGraphicFramePr>
        <p:xfrm>
          <a:off x="2819400" y="3282950"/>
          <a:ext cx="279400" cy="254000"/>
        </p:xfrm>
        <a:graphic>
          <a:graphicData uri="http://schemas.openxmlformats.org/presentationml/2006/ole">
            <mc:AlternateContent xmlns:mc="http://schemas.openxmlformats.org/markup-compatibility/2006">
              <mc:Choice xmlns:v="urn:schemas-microsoft-com:vml" Requires="v">
                <p:oleObj spid="_x0000_s2001" name="Equation" r:id="rId5" imgW="279400" imgH="215900" progId="Equation.3">
                  <p:embed/>
                </p:oleObj>
              </mc:Choice>
              <mc:Fallback>
                <p:oleObj name="Equation" r:id="rId5" imgW="279400" imgH="215900" progId="Equation.3">
                  <p:embed/>
                  <p:pic>
                    <p:nvPicPr>
                      <p:cNvPr id="0" name=""/>
                      <p:cNvPicPr/>
                      <p:nvPr/>
                    </p:nvPicPr>
                    <p:blipFill>
                      <a:blip r:embed="rId6"/>
                      <a:stretch>
                        <a:fillRect/>
                      </a:stretch>
                    </p:blipFill>
                    <p:spPr>
                      <a:xfrm>
                        <a:off x="2819400" y="3282950"/>
                        <a:ext cx="279400" cy="254000"/>
                      </a:xfrm>
                      <a:prstGeom prst="rect">
                        <a:avLst/>
                      </a:prstGeom>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1961319121"/>
              </p:ext>
            </p:extLst>
          </p:nvPr>
        </p:nvGraphicFramePr>
        <p:xfrm>
          <a:off x="3327400" y="2006600"/>
          <a:ext cx="3568700" cy="3009900"/>
        </p:xfrm>
        <a:graphic>
          <a:graphicData uri="http://schemas.openxmlformats.org/presentationml/2006/ole">
            <mc:AlternateContent xmlns:mc="http://schemas.openxmlformats.org/markup-compatibility/2006">
              <mc:Choice xmlns:v="urn:schemas-microsoft-com:vml" Requires="v">
                <p:oleObj spid="_x0000_s2002" name="Equation" r:id="rId7" imgW="3568700" imgH="3009900" progId="Equation.3">
                  <p:embed/>
                </p:oleObj>
              </mc:Choice>
              <mc:Fallback>
                <p:oleObj name="Equation" r:id="rId7" imgW="3568700" imgH="3009900" progId="Equation.3">
                  <p:embed/>
                  <p:pic>
                    <p:nvPicPr>
                      <p:cNvPr id="0" name=""/>
                      <p:cNvPicPr/>
                      <p:nvPr/>
                    </p:nvPicPr>
                    <p:blipFill>
                      <a:blip r:embed="rId8"/>
                      <a:stretch>
                        <a:fillRect/>
                      </a:stretch>
                    </p:blipFill>
                    <p:spPr>
                      <a:xfrm>
                        <a:off x="3327400" y="2006600"/>
                        <a:ext cx="3568700" cy="3009900"/>
                      </a:xfrm>
                      <a:prstGeom prst="rect">
                        <a:avLst/>
                      </a:prstGeom>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242489272"/>
              </p:ext>
            </p:extLst>
          </p:nvPr>
        </p:nvGraphicFramePr>
        <p:xfrm>
          <a:off x="6978650" y="2790825"/>
          <a:ext cx="698500" cy="552450"/>
        </p:xfrm>
        <a:graphic>
          <a:graphicData uri="http://schemas.openxmlformats.org/presentationml/2006/ole">
            <mc:AlternateContent xmlns:mc="http://schemas.openxmlformats.org/markup-compatibility/2006">
              <mc:Choice xmlns:v="urn:schemas-microsoft-com:vml" Requires="v">
                <p:oleObj spid="_x0000_s2003" name="Equation" r:id="rId9" imgW="698500" imgH="457200" progId="Equation.3">
                  <p:embed/>
                </p:oleObj>
              </mc:Choice>
              <mc:Fallback>
                <p:oleObj name="Equation" r:id="rId9" imgW="698500" imgH="457200" progId="Equation.3">
                  <p:embed/>
                  <p:pic>
                    <p:nvPicPr>
                      <p:cNvPr id="0" name=""/>
                      <p:cNvPicPr/>
                      <p:nvPr/>
                    </p:nvPicPr>
                    <p:blipFill>
                      <a:blip r:embed="rId10"/>
                      <a:stretch>
                        <a:fillRect/>
                      </a:stretch>
                    </p:blipFill>
                    <p:spPr>
                      <a:xfrm>
                        <a:off x="6978650" y="2790825"/>
                        <a:ext cx="698500" cy="552450"/>
                      </a:xfrm>
                      <a:prstGeom prst="rect">
                        <a:avLst/>
                      </a:prstGeom>
                    </p:spPr>
                  </p:pic>
                </p:oleObj>
              </mc:Fallback>
            </mc:AlternateContent>
          </a:graphicData>
        </a:graphic>
      </p:graphicFrame>
    </p:spTree>
    <p:extLst>
      <p:ext uri="{BB962C8B-B14F-4D97-AF65-F5344CB8AC3E}">
        <p14:creationId xmlns:p14="http://schemas.microsoft.com/office/powerpoint/2010/main" val="207326445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JD130904Lightness0001_spikesorted_intercept_decoding.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5516" y="684925"/>
            <a:ext cx="5955030" cy="5634990"/>
          </a:xfrm>
          <a:prstGeom prst="rect">
            <a:avLst/>
          </a:prstGeom>
        </p:spPr>
      </p:pic>
      <p:sp>
        <p:nvSpPr>
          <p:cNvPr id="21" name="Title 1"/>
          <p:cNvSpPr txBox="1">
            <a:spLocks/>
          </p:cNvSpPr>
          <p:nvPr/>
        </p:nvSpPr>
        <p:spPr>
          <a:xfrm>
            <a:off x="349827" y="148339"/>
            <a:ext cx="8930757" cy="3492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400" dirty="0" smtClean="0">
                <a:latin typeface="Helvetica"/>
                <a:cs typeface="Helvetica"/>
              </a:rPr>
              <a:t>Example Decoding (One V4 Session)</a:t>
            </a:r>
            <a:endParaRPr lang="en-US" sz="2400" dirty="0">
              <a:latin typeface="Helvetica"/>
              <a:cs typeface="Helvetica"/>
            </a:endParaRPr>
          </a:p>
        </p:txBody>
      </p:sp>
      <p:sp>
        <p:nvSpPr>
          <p:cNvPr id="2" name="Rectangle 1"/>
          <p:cNvSpPr/>
          <p:nvPr/>
        </p:nvSpPr>
        <p:spPr>
          <a:xfrm>
            <a:off x="2424136" y="808668"/>
            <a:ext cx="4332297" cy="1200329"/>
          </a:xfrm>
          <a:prstGeom prst="rect">
            <a:avLst/>
          </a:prstGeom>
        </p:spPr>
        <p:txBody>
          <a:bodyPr wrap="square">
            <a:spAutoFit/>
          </a:bodyPr>
          <a:lstStyle/>
          <a:p>
            <a:r>
              <a:rPr lang="en-US" sz="2000" dirty="0" smtClean="0">
                <a:solidFill>
                  <a:srgbClr val="000000"/>
                </a:solidFill>
                <a:latin typeface="Helvetica"/>
                <a:cs typeface="Helvetica"/>
              </a:rPr>
              <a:t>Leave</a:t>
            </a:r>
            <a:r>
              <a:rPr lang="en-US" sz="2000" dirty="0">
                <a:solidFill>
                  <a:srgbClr val="000000"/>
                </a:solidFill>
                <a:latin typeface="Helvetica"/>
                <a:cs typeface="Helvetica"/>
              </a:rPr>
              <a:t>-one-out cross validation used.</a:t>
            </a:r>
            <a:endParaRPr lang="en-US" sz="1200" dirty="0">
              <a:solidFill>
                <a:srgbClr val="000000"/>
              </a:solidFill>
              <a:latin typeface="Helvetica"/>
              <a:cs typeface="Helvetica"/>
            </a:endParaRPr>
          </a:p>
          <a:p>
            <a:endParaRPr lang="en-US" sz="1200" dirty="0" smtClean="0">
              <a:solidFill>
                <a:srgbClr val="000000"/>
              </a:solidFill>
              <a:latin typeface="Helvetica"/>
              <a:cs typeface="Helvetica"/>
            </a:endParaRPr>
          </a:p>
          <a:p>
            <a:r>
              <a:rPr lang="en-US" sz="2000" dirty="0" smtClean="0">
                <a:solidFill>
                  <a:srgbClr val="000000"/>
                </a:solidFill>
                <a:latin typeface="Helvetica"/>
                <a:cs typeface="Helvetica"/>
              </a:rPr>
              <a:t>Decoder </a:t>
            </a:r>
            <a:r>
              <a:rPr lang="en-US" sz="2000" dirty="0">
                <a:solidFill>
                  <a:srgbClr val="000000"/>
                </a:solidFill>
                <a:latin typeface="Helvetica"/>
                <a:cs typeface="Helvetica"/>
              </a:rPr>
              <a:t>built with both paint and shadow trials</a:t>
            </a:r>
            <a:r>
              <a:rPr lang="en-US" sz="2000" dirty="0" smtClean="0">
                <a:solidFill>
                  <a:srgbClr val="000000"/>
                </a:solidFill>
                <a:latin typeface="Helvetica"/>
                <a:cs typeface="Helvetica"/>
              </a:rPr>
              <a:t>.</a:t>
            </a:r>
          </a:p>
        </p:txBody>
      </p:sp>
    </p:spTree>
    <p:extLst>
      <p:ext uri="{BB962C8B-B14F-4D97-AF65-F5344CB8AC3E}">
        <p14:creationId xmlns:p14="http://schemas.microsoft.com/office/powerpoint/2010/main" val="67845165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JD130904Lightness0001_spikesorted_intercept_decoding.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34" y="1640119"/>
            <a:ext cx="4114800" cy="4114800"/>
          </a:xfrm>
          <a:prstGeom prst="rect">
            <a:avLst/>
          </a:prstGeom>
        </p:spPr>
      </p:pic>
      <p:pic>
        <p:nvPicPr>
          <p:cNvPr id="22" name="Picture 21" descr="JD130904Lightness0001_spikesorted_intercept_inferredmatches_nofitlin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0124" y="1663658"/>
            <a:ext cx="4402487" cy="4114800"/>
          </a:xfrm>
          <a:prstGeom prst="rect">
            <a:avLst/>
          </a:prstGeom>
        </p:spPr>
      </p:pic>
      <p:sp>
        <p:nvSpPr>
          <p:cNvPr id="5" name="Title 1"/>
          <p:cNvSpPr txBox="1">
            <a:spLocks/>
          </p:cNvSpPr>
          <p:nvPr/>
        </p:nvSpPr>
        <p:spPr>
          <a:xfrm>
            <a:off x="349827" y="148339"/>
            <a:ext cx="8930757" cy="3492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400" dirty="0" smtClean="0">
                <a:latin typeface="Helvetica"/>
                <a:cs typeface="Helvetica"/>
              </a:rPr>
              <a:t>Linking Decoding and Psychophysics</a:t>
            </a:r>
            <a:endParaRPr lang="en-US" sz="2400" dirty="0">
              <a:latin typeface="Helvetica"/>
              <a:cs typeface="Helvetica"/>
            </a:endParaRPr>
          </a:p>
        </p:txBody>
      </p:sp>
      <p:cxnSp>
        <p:nvCxnSpPr>
          <p:cNvPr id="9" name="Straight Connector 8"/>
          <p:cNvCxnSpPr/>
          <p:nvPr/>
        </p:nvCxnSpPr>
        <p:spPr>
          <a:xfrm flipV="1">
            <a:off x="1045505" y="3533775"/>
            <a:ext cx="1138895" cy="135"/>
          </a:xfrm>
          <a:prstGeom prst="line">
            <a:avLst/>
          </a:prstGeom>
          <a:ln w="38100">
            <a:solidFill>
              <a:srgbClr val="FF0000"/>
            </a:solidFill>
            <a:prstDash val="sysDash"/>
            <a:tailEnd type="none"/>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2159000" y="3981450"/>
            <a:ext cx="1" cy="1270000"/>
          </a:xfrm>
          <a:prstGeom prst="line">
            <a:avLst/>
          </a:prstGeom>
          <a:ln w="38100">
            <a:solidFill>
              <a:srgbClr val="FF0000"/>
            </a:solidFill>
            <a:prstDash val="sysDash"/>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V="1">
            <a:off x="6892090" y="4075375"/>
            <a:ext cx="5598" cy="1180697"/>
          </a:xfrm>
          <a:prstGeom prst="line">
            <a:avLst/>
          </a:prstGeom>
          <a:ln w="38100">
            <a:solidFill>
              <a:srgbClr val="000000"/>
            </a:solidFill>
            <a:prstDash val="sysDash"/>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flipV="1">
            <a:off x="5316949" y="3958314"/>
            <a:ext cx="1460500" cy="4234"/>
          </a:xfrm>
          <a:prstGeom prst="line">
            <a:avLst/>
          </a:prstGeom>
          <a:ln w="38100">
            <a:solidFill>
              <a:srgbClr val="FF0000"/>
            </a:solidFill>
            <a:prstDash val="sysDash"/>
            <a:tailEnd type="triangle" w="lg" len="lg"/>
          </a:ln>
          <a:effectLst/>
        </p:spPr>
        <p:style>
          <a:lnRef idx="2">
            <a:schemeClr val="accent1"/>
          </a:lnRef>
          <a:fillRef idx="0">
            <a:schemeClr val="accent1"/>
          </a:fillRef>
          <a:effectRef idx="1">
            <a:schemeClr val="accent1"/>
          </a:effectRef>
          <a:fontRef idx="minor">
            <a:schemeClr val="tx1"/>
          </a:fontRef>
        </p:style>
      </p:cxnSp>
      <p:sp>
        <p:nvSpPr>
          <p:cNvPr id="47" name="Rectangle 46"/>
          <p:cNvSpPr/>
          <p:nvPr/>
        </p:nvSpPr>
        <p:spPr>
          <a:xfrm>
            <a:off x="7734300" y="2939721"/>
            <a:ext cx="279400" cy="2667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p:cNvSpPr/>
          <p:nvPr/>
        </p:nvSpPr>
        <p:spPr>
          <a:xfrm>
            <a:off x="7764113" y="3021007"/>
            <a:ext cx="279400" cy="2667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6478899" y="4138128"/>
            <a:ext cx="311285" cy="41221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p:cNvSpPr/>
          <p:nvPr/>
        </p:nvSpPr>
        <p:spPr>
          <a:xfrm>
            <a:off x="7462956" y="3130231"/>
            <a:ext cx="427255" cy="39002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t>
            </a:r>
            <a:endParaRPr lang="en-US" dirty="0"/>
          </a:p>
        </p:txBody>
      </p:sp>
      <p:sp>
        <p:nvSpPr>
          <p:cNvPr id="16" name="Rectangle 15"/>
          <p:cNvSpPr/>
          <p:nvPr/>
        </p:nvSpPr>
        <p:spPr>
          <a:xfrm>
            <a:off x="7135331" y="3512650"/>
            <a:ext cx="427255" cy="39002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t>
            </a:r>
            <a:endParaRPr lang="en-US" dirty="0"/>
          </a:p>
        </p:txBody>
      </p:sp>
      <p:sp>
        <p:nvSpPr>
          <p:cNvPr id="17" name="Rectangle 16"/>
          <p:cNvSpPr/>
          <p:nvPr/>
        </p:nvSpPr>
        <p:spPr>
          <a:xfrm>
            <a:off x="2847622" y="3275019"/>
            <a:ext cx="427255" cy="39002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t>
            </a:r>
            <a:endParaRPr lang="en-US" dirty="0"/>
          </a:p>
        </p:txBody>
      </p:sp>
      <p:sp>
        <p:nvSpPr>
          <p:cNvPr id="18" name="Rectangle 17"/>
          <p:cNvSpPr/>
          <p:nvPr/>
        </p:nvSpPr>
        <p:spPr>
          <a:xfrm>
            <a:off x="2470009" y="3627432"/>
            <a:ext cx="427255" cy="39002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t>
            </a:r>
            <a:endParaRPr lang="en-US" dirty="0"/>
          </a:p>
        </p:txBody>
      </p:sp>
      <p:cxnSp>
        <p:nvCxnSpPr>
          <p:cNvPr id="33" name="Straight Connector 32"/>
          <p:cNvCxnSpPr/>
          <p:nvPr/>
        </p:nvCxnSpPr>
        <p:spPr>
          <a:xfrm>
            <a:off x="2457450" y="3981450"/>
            <a:ext cx="1" cy="1270000"/>
          </a:xfrm>
          <a:prstGeom prst="line">
            <a:avLst/>
          </a:prstGeom>
          <a:ln w="38100">
            <a:solidFill>
              <a:schemeClr val="tx1"/>
            </a:solidFill>
            <a:prstDash val="sysDash"/>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1045505" y="3502161"/>
            <a:ext cx="1408770" cy="3039"/>
          </a:xfrm>
          <a:prstGeom prst="line">
            <a:avLst/>
          </a:prstGeom>
          <a:ln w="38100">
            <a:solidFill>
              <a:schemeClr val="tx1"/>
            </a:solidFill>
            <a:prstDash val="sysDash"/>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300224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49827" y="148339"/>
            <a:ext cx="8930757" cy="3492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400" dirty="0" smtClean="0">
                <a:latin typeface="Helvetica"/>
                <a:cs typeface="Helvetica"/>
              </a:rPr>
              <a:t>Linking Decoding and Psychophysics</a:t>
            </a:r>
            <a:endParaRPr lang="en-US" sz="2400" dirty="0">
              <a:latin typeface="Helvetica"/>
              <a:cs typeface="Helvetica"/>
            </a:endParaRPr>
          </a:p>
        </p:txBody>
      </p:sp>
      <p:pic>
        <p:nvPicPr>
          <p:cNvPr id="19" name="Picture 18" descr="JD130904Lightness0001_spikesorted_intercept_inferredmatches.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6089" y="810771"/>
            <a:ext cx="5772150" cy="5394960"/>
          </a:xfrm>
          <a:prstGeom prst="rect">
            <a:avLst/>
          </a:prstGeom>
        </p:spPr>
      </p:pic>
    </p:spTree>
    <p:extLst>
      <p:ext uri="{BB962C8B-B14F-4D97-AF65-F5344CB8AC3E}">
        <p14:creationId xmlns:p14="http://schemas.microsoft.com/office/powerpoint/2010/main" val="318272247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InferredMatchSlopeIntercept_spikesorted_intercept.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646" y="723689"/>
            <a:ext cx="7721600" cy="5260340"/>
          </a:xfrm>
          <a:prstGeom prst="rect">
            <a:avLst/>
          </a:prstGeom>
        </p:spPr>
      </p:pic>
      <p:sp>
        <p:nvSpPr>
          <p:cNvPr id="13" name="TextBox 12"/>
          <p:cNvSpPr txBox="1"/>
          <p:nvPr/>
        </p:nvSpPr>
        <p:spPr>
          <a:xfrm>
            <a:off x="3886765" y="6107819"/>
            <a:ext cx="2237386" cy="400110"/>
          </a:xfrm>
          <a:prstGeom prst="rect">
            <a:avLst/>
          </a:prstGeom>
          <a:noFill/>
        </p:spPr>
        <p:txBody>
          <a:bodyPr wrap="none" rtlCol="0">
            <a:spAutoFit/>
          </a:bodyPr>
          <a:lstStyle/>
          <a:p>
            <a:r>
              <a:rPr lang="en-US" sz="2000" dirty="0" smtClean="0">
                <a:latin typeface="Helvetica"/>
                <a:cs typeface="Helvetica"/>
              </a:rPr>
              <a:t>Session (nominal)</a:t>
            </a:r>
            <a:endParaRPr lang="en-US" sz="2000" dirty="0">
              <a:latin typeface="Helvetica"/>
              <a:cs typeface="Helvetica"/>
            </a:endParaRPr>
          </a:p>
        </p:txBody>
      </p:sp>
      <p:sp>
        <p:nvSpPr>
          <p:cNvPr id="5" name="Rectangle 4"/>
          <p:cNvSpPr/>
          <p:nvPr/>
        </p:nvSpPr>
        <p:spPr>
          <a:xfrm>
            <a:off x="2419480" y="305078"/>
            <a:ext cx="4441624" cy="54702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itle 1"/>
          <p:cNvSpPr txBox="1">
            <a:spLocks/>
          </p:cNvSpPr>
          <p:nvPr/>
        </p:nvSpPr>
        <p:spPr>
          <a:xfrm>
            <a:off x="349827" y="148339"/>
            <a:ext cx="8930757" cy="3492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400" dirty="0" smtClean="0">
                <a:latin typeface="Helvetica"/>
                <a:cs typeface="Helvetica"/>
              </a:rPr>
              <a:t>Comparison: V1 Decoding, V4 Decoding, Psychophysics</a:t>
            </a:r>
            <a:endParaRPr lang="en-US" sz="2400" dirty="0">
              <a:latin typeface="Helvetica"/>
              <a:cs typeface="Helvetica"/>
            </a:endParaRPr>
          </a:p>
        </p:txBody>
      </p:sp>
      <p:grpSp>
        <p:nvGrpSpPr>
          <p:cNvPr id="22" name="Group 21"/>
          <p:cNvGrpSpPr/>
          <p:nvPr/>
        </p:nvGrpSpPr>
        <p:grpSpPr>
          <a:xfrm>
            <a:off x="1960621" y="769427"/>
            <a:ext cx="2119927" cy="1099363"/>
            <a:chOff x="6341554" y="943231"/>
            <a:chExt cx="2119927" cy="1099363"/>
          </a:xfrm>
          <a:effectLst/>
        </p:grpSpPr>
        <p:pic>
          <p:nvPicPr>
            <p:cNvPr id="6" name="Picture 5"/>
            <p:cNvPicPr>
              <a:picLocks noChangeAspect="1"/>
            </p:cNvPicPr>
            <p:nvPr/>
          </p:nvPicPr>
          <p:blipFill>
            <a:blip r:embed="rId3"/>
            <a:stretch>
              <a:fillRect/>
            </a:stretch>
          </p:blipFill>
          <p:spPr>
            <a:xfrm>
              <a:off x="6415181" y="1003132"/>
              <a:ext cx="292100" cy="292100"/>
            </a:xfrm>
            <a:prstGeom prst="rect">
              <a:avLst/>
            </a:prstGeom>
          </p:spPr>
        </p:pic>
        <p:pic>
          <p:nvPicPr>
            <p:cNvPr id="7" name="Picture 6"/>
            <p:cNvPicPr>
              <a:picLocks noChangeAspect="1"/>
            </p:cNvPicPr>
            <p:nvPr/>
          </p:nvPicPr>
          <p:blipFill>
            <a:blip r:embed="rId4"/>
            <a:stretch>
              <a:fillRect/>
            </a:stretch>
          </p:blipFill>
          <p:spPr>
            <a:xfrm>
              <a:off x="6403971" y="1320946"/>
              <a:ext cx="342900" cy="330200"/>
            </a:xfrm>
            <a:prstGeom prst="rect">
              <a:avLst/>
            </a:prstGeom>
          </p:spPr>
        </p:pic>
        <p:pic>
          <p:nvPicPr>
            <p:cNvPr id="8" name="Picture 7"/>
            <p:cNvPicPr>
              <a:picLocks noChangeAspect="1"/>
            </p:cNvPicPr>
            <p:nvPr/>
          </p:nvPicPr>
          <p:blipFill>
            <a:blip r:embed="rId5"/>
            <a:stretch>
              <a:fillRect/>
            </a:stretch>
          </p:blipFill>
          <p:spPr>
            <a:xfrm>
              <a:off x="6374846" y="1636194"/>
              <a:ext cx="330200" cy="406400"/>
            </a:xfrm>
            <a:prstGeom prst="rect">
              <a:avLst/>
            </a:prstGeom>
          </p:spPr>
        </p:pic>
        <p:sp>
          <p:nvSpPr>
            <p:cNvPr id="9" name="TextBox 8"/>
            <p:cNvSpPr txBox="1"/>
            <p:nvPr/>
          </p:nvSpPr>
          <p:spPr>
            <a:xfrm>
              <a:off x="6750143" y="943231"/>
              <a:ext cx="467007" cy="369332"/>
            </a:xfrm>
            <a:prstGeom prst="rect">
              <a:avLst/>
            </a:prstGeom>
            <a:noFill/>
          </p:spPr>
          <p:txBody>
            <a:bodyPr wrap="none" rtlCol="0">
              <a:spAutoFit/>
            </a:bodyPr>
            <a:lstStyle/>
            <a:p>
              <a:r>
                <a:rPr lang="en-US" dirty="0" smtClean="0">
                  <a:latin typeface="Helvetica"/>
                  <a:cs typeface="Helvetica"/>
                </a:rPr>
                <a:t>V1</a:t>
              </a:r>
              <a:endParaRPr lang="en-US" dirty="0">
                <a:latin typeface="Helvetica"/>
                <a:cs typeface="Helvetica"/>
              </a:endParaRPr>
            </a:p>
          </p:txBody>
        </p:sp>
        <p:sp>
          <p:nvSpPr>
            <p:cNvPr id="11" name="TextBox 10"/>
            <p:cNvSpPr txBox="1"/>
            <p:nvPr/>
          </p:nvSpPr>
          <p:spPr>
            <a:xfrm>
              <a:off x="6750143" y="1287190"/>
              <a:ext cx="467007" cy="369332"/>
            </a:xfrm>
            <a:prstGeom prst="rect">
              <a:avLst/>
            </a:prstGeom>
            <a:noFill/>
          </p:spPr>
          <p:txBody>
            <a:bodyPr wrap="none" rtlCol="0">
              <a:spAutoFit/>
            </a:bodyPr>
            <a:lstStyle/>
            <a:p>
              <a:r>
                <a:rPr lang="en-US" dirty="0" smtClean="0">
                  <a:latin typeface="Helvetica"/>
                  <a:cs typeface="Helvetica"/>
                </a:rPr>
                <a:t>V4</a:t>
              </a:r>
              <a:endParaRPr lang="en-US" dirty="0">
                <a:latin typeface="Helvetica"/>
                <a:cs typeface="Helvetica"/>
              </a:endParaRPr>
            </a:p>
          </p:txBody>
        </p:sp>
        <p:sp>
          <p:nvSpPr>
            <p:cNvPr id="12" name="TextBox 11"/>
            <p:cNvSpPr txBox="1"/>
            <p:nvPr/>
          </p:nvSpPr>
          <p:spPr>
            <a:xfrm>
              <a:off x="6750143" y="1619253"/>
              <a:ext cx="1711338" cy="369332"/>
            </a:xfrm>
            <a:prstGeom prst="rect">
              <a:avLst/>
            </a:prstGeom>
            <a:noFill/>
          </p:spPr>
          <p:txBody>
            <a:bodyPr wrap="none" rtlCol="0">
              <a:spAutoFit/>
            </a:bodyPr>
            <a:lstStyle/>
            <a:p>
              <a:r>
                <a:rPr lang="en-US" dirty="0" smtClean="0">
                  <a:latin typeface="Helvetica"/>
                  <a:cs typeface="Helvetica"/>
                </a:rPr>
                <a:t>Psychophysics</a:t>
              </a:r>
              <a:endParaRPr lang="en-US" dirty="0">
                <a:latin typeface="Helvetica"/>
                <a:cs typeface="Helvetica"/>
              </a:endParaRPr>
            </a:p>
          </p:txBody>
        </p:sp>
        <p:sp>
          <p:nvSpPr>
            <p:cNvPr id="21" name="Rectangle 20"/>
            <p:cNvSpPr/>
            <p:nvPr/>
          </p:nvSpPr>
          <p:spPr>
            <a:xfrm>
              <a:off x="6341554" y="975143"/>
              <a:ext cx="2116618" cy="10541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5508100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616661" y="921673"/>
            <a:ext cx="8146993" cy="51301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400" dirty="0" smtClean="0">
                <a:solidFill>
                  <a:srgbClr val="000000"/>
                </a:solidFill>
                <a:latin typeface="Helvetica"/>
                <a:cs typeface="Helvetica"/>
              </a:rPr>
              <a:t>Can decode stimulus luminance from either </a:t>
            </a:r>
            <a:r>
              <a:rPr lang="en-US" sz="2400" smtClean="0">
                <a:solidFill>
                  <a:srgbClr val="000000"/>
                </a:solidFill>
                <a:latin typeface="Helvetica"/>
                <a:cs typeface="Helvetica"/>
              </a:rPr>
              <a:t>V1 or </a:t>
            </a:r>
            <a:r>
              <a:rPr lang="en-US" sz="2400" dirty="0" smtClean="0">
                <a:solidFill>
                  <a:srgbClr val="000000"/>
                </a:solidFill>
                <a:latin typeface="Helvetica"/>
                <a:cs typeface="Helvetica"/>
              </a:rPr>
              <a:t>V4 population responses.</a:t>
            </a:r>
            <a:endParaRPr lang="en-US" sz="1200" dirty="0" smtClean="0">
              <a:solidFill>
                <a:srgbClr val="000000"/>
              </a:solidFill>
              <a:latin typeface="Helvetica"/>
              <a:cs typeface="Helvetica"/>
            </a:endParaRPr>
          </a:p>
          <a:p>
            <a:pPr algn="l"/>
            <a:endParaRPr lang="en-US" sz="1200" dirty="0">
              <a:solidFill>
                <a:srgbClr val="000000"/>
              </a:solidFill>
              <a:latin typeface="Helvetica"/>
              <a:cs typeface="Helvetica"/>
            </a:endParaRPr>
          </a:p>
          <a:p>
            <a:pPr algn="l"/>
            <a:r>
              <a:rPr lang="en-US" sz="2400" dirty="0" smtClean="0">
                <a:solidFill>
                  <a:srgbClr val="000000"/>
                </a:solidFill>
                <a:latin typeface="Helvetica"/>
                <a:cs typeface="Helvetica"/>
              </a:rPr>
              <a:t>Quantitative link between decoding and psychophysics.</a:t>
            </a:r>
            <a:endParaRPr lang="en-US" sz="1200" dirty="0" smtClean="0">
              <a:solidFill>
                <a:srgbClr val="000000"/>
              </a:solidFill>
              <a:latin typeface="Helvetica"/>
              <a:cs typeface="Helvetica"/>
            </a:endParaRPr>
          </a:p>
          <a:p>
            <a:pPr algn="l"/>
            <a:endParaRPr lang="en-US" sz="1200" dirty="0">
              <a:solidFill>
                <a:srgbClr val="000000"/>
              </a:solidFill>
              <a:latin typeface="Helvetica"/>
              <a:cs typeface="Helvetica"/>
            </a:endParaRPr>
          </a:p>
          <a:p>
            <a:pPr algn="l"/>
            <a:r>
              <a:rPr lang="en-US" sz="2400" dirty="0" smtClean="0">
                <a:solidFill>
                  <a:srgbClr val="000000"/>
                </a:solidFill>
                <a:latin typeface="Helvetica"/>
                <a:cs typeface="Helvetica"/>
              </a:rPr>
              <a:t>For our dataset, V4 decoding is consistent with psychophysics, while V1 decoding is not.</a:t>
            </a:r>
            <a:endParaRPr lang="en-US" sz="1200" dirty="0" smtClean="0">
              <a:solidFill>
                <a:srgbClr val="000000"/>
              </a:solidFill>
              <a:latin typeface="Helvetica"/>
              <a:cs typeface="Helvetica"/>
            </a:endParaRPr>
          </a:p>
          <a:p>
            <a:pPr algn="l"/>
            <a:endParaRPr lang="en-US" sz="1200" dirty="0" smtClean="0">
              <a:solidFill>
                <a:srgbClr val="000000"/>
              </a:solidFill>
              <a:latin typeface="Helvetica"/>
              <a:cs typeface="Helvetica"/>
            </a:endParaRPr>
          </a:p>
          <a:p>
            <a:pPr algn="l"/>
            <a:r>
              <a:rPr lang="en-US" sz="2400" dirty="0" smtClean="0">
                <a:solidFill>
                  <a:srgbClr val="000000"/>
                </a:solidFill>
                <a:latin typeface="Helvetica"/>
                <a:cs typeface="Helvetica"/>
              </a:rPr>
              <a:t>Possible reasons for the V1/V4 effect</a:t>
            </a:r>
          </a:p>
          <a:p>
            <a:pPr algn="l"/>
            <a:r>
              <a:rPr lang="en-US" sz="2000" dirty="0">
                <a:solidFill>
                  <a:srgbClr val="000000"/>
                </a:solidFill>
                <a:latin typeface="Helvetica"/>
                <a:cs typeface="Helvetica"/>
              </a:rPr>
              <a:t>	</a:t>
            </a:r>
            <a:r>
              <a:rPr lang="en-US" sz="2000" dirty="0" smtClean="0">
                <a:solidFill>
                  <a:srgbClr val="000000"/>
                </a:solidFill>
                <a:latin typeface="Helvetica"/>
                <a:cs typeface="Helvetica"/>
              </a:rPr>
              <a:t>The V4 representation could be more “lightness-like”</a:t>
            </a:r>
          </a:p>
          <a:p>
            <a:pPr algn="l"/>
            <a:r>
              <a:rPr lang="en-US" sz="2000" dirty="0">
                <a:solidFill>
                  <a:srgbClr val="000000"/>
                </a:solidFill>
                <a:latin typeface="Helvetica"/>
                <a:cs typeface="Helvetica"/>
              </a:rPr>
              <a:t>	</a:t>
            </a:r>
            <a:r>
              <a:rPr lang="en-US" sz="2000" dirty="0" smtClean="0">
                <a:solidFill>
                  <a:srgbClr val="000000"/>
                </a:solidFill>
                <a:latin typeface="Helvetica"/>
                <a:cs typeface="Helvetica"/>
              </a:rPr>
              <a:t>than the V1 representation.</a:t>
            </a:r>
            <a:endParaRPr lang="en-US" sz="1200" dirty="0" smtClean="0">
              <a:solidFill>
                <a:srgbClr val="000000"/>
              </a:solidFill>
              <a:latin typeface="Helvetica"/>
              <a:cs typeface="Helvetica"/>
            </a:endParaRPr>
          </a:p>
          <a:p>
            <a:pPr algn="l"/>
            <a:endParaRPr lang="en-US" sz="1200" dirty="0">
              <a:solidFill>
                <a:srgbClr val="000000"/>
              </a:solidFill>
              <a:latin typeface="Helvetica"/>
              <a:cs typeface="Helvetica"/>
            </a:endParaRPr>
          </a:p>
          <a:p>
            <a:pPr algn="l"/>
            <a:r>
              <a:rPr lang="en-US" sz="2000" dirty="0" smtClean="0">
                <a:solidFill>
                  <a:srgbClr val="000000"/>
                </a:solidFill>
                <a:latin typeface="Helvetica"/>
                <a:cs typeface="Helvetica"/>
              </a:rPr>
              <a:t>	</a:t>
            </a:r>
            <a:r>
              <a:rPr lang="en-US" sz="2000" dirty="0">
                <a:solidFill>
                  <a:srgbClr val="000000"/>
                </a:solidFill>
                <a:latin typeface="Helvetica"/>
                <a:cs typeface="Helvetica"/>
              </a:rPr>
              <a:t>D</a:t>
            </a:r>
            <a:r>
              <a:rPr lang="en-US" sz="2000" dirty="0" smtClean="0">
                <a:solidFill>
                  <a:srgbClr val="000000"/>
                </a:solidFill>
                <a:latin typeface="Helvetica"/>
                <a:cs typeface="Helvetica"/>
              </a:rPr>
              <a:t>ifferences in: stimulus size relative to single unit RF size, </a:t>
            </a:r>
            <a:r>
              <a:rPr lang="en-US" sz="2000" dirty="0">
                <a:solidFill>
                  <a:srgbClr val="000000"/>
                </a:solidFill>
                <a:latin typeface="Helvetica"/>
                <a:cs typeface="Helvetica"/>
              </a:rPr>
              <a:t> </a:t>
            </a:r>
            <a:r>
              <a:rPr lang="en-US" sz="2000" dirty="0" smtClean="0">
                <a:solidFill>
                  <a:srgbClr val="000000"/>
                </a:solidFill>
                <a:latin typeface="Helvetica"/>
                <a:cs typeface="Helvetica"/>
              </a:rPr>
              <a:t>    </a:t>
            </a:r>
          </a:p>
          <a:p>
            <a:pPr algn="l"/>
            <a:r>
              <a:rPr lang="en-US" sz="2000" dirty="0" smtClean="0">
                <a:solidFill>
                  <a:srgbClr val="000000"/>
                </a:solidFill>
                <a:latin typeface="Helvetica"/>
                <a:cs typeface="Helvetica"/>
              </a:rPr>
              <a:t>       population’s RF coverage of the checkerboard, stimulus size,</a:t>
            </a:r>
          </a:p>
          <a:p>
            <a:pPr algn="l"/>
            <a:r>
              <a:rPr lang="en-US" sz="2000" dirty="0">
                <a:solidFill>
                  <a:srgbClr val="000000"/>
                </a:solidFill>
                <a:latin typeface="Helvetica"/>
                <a:cs typeface="Helvetica"/>
              </a:rPr>
              <a:t> </a:t>
            </a:r>
            <a:r>
              <a:rPr lang="en-US" sz="2000" dirty="0" smtClean="0">
                <a:solidFill>
                  <a:srgbClr val="000000"/>
                </a:solidFill>
                <a:latin typeface="Helvetica"/>
                <a:cs typeface="Helvetica"/>
              </a:rPr>
              <a:t>      stimulus eccentricity, etc.</a:t>
            </a:r>
            <a:endParaRPr lang="en-US" sz="1200" dirty="0" smtClean="0">
              <a:solidFill>
                <a:srgbClr val="000000"/>
              </a:solidFill>
              <a:latin typeface="Helvetica"/>
              <a:cs typeface="Helvetica"/>
            </a:endParaRPr>
          </a:p>
          <a:p>
            <a:pPr algn="l"/>
            <a:endParaRPr lang="en-US" sz="1200" dirty="0">
              <a:solidFill>
                <a:srgbClr val="000000"/>
              </a:solidFill>
              <a:latin typeface="Helvetica"/>
              <a:cs typeface="Helvetica"/>
            </a:endParaRPr>
          </a:p>
          <a:p>
            <a:pPr algn="l"/>
            <a:r>
              <a:rPr lang="en-US" sz="1200" dirty="0">
                <a:solidFill>
                  <a:srgbClr val="000000"/>
                </a:solidFill>
                <a:latin typeface="Helvetica"/>
                <a:cs typeface="Helvetica"/>
              </a:rPr>
              <a:t>	</a:t>
            </a:r>
            <a:r>
              <a:rPr lang="en-US" sz="2000" dirty="0" smtClean="0">
                <a:solidFill>
                  <a:srgbClr val="000000"/>
                </a:solidFill>
                <a:latin typeface="Helvetica"/>
                <a:cs typeface="Helvetica"/>
              </a:rPr>
              <a:t>We think sorting out the reasons will provide insight</a:t>
            </a:r>
          </a:p>
          <a:p>
            <a:pPr algn="l"/>
            <a:r>
              <a:rPr lang="en-US" sz="2000" dirty="0">
                <a:solidFill>
                  <a:srgbClr val="000000"/>
                </a:solidFill>
                <a:latin typeface="Helvetica"/>
                <a:cs typeface="Helvetica"/>
              </a:rPr>
              <a:t> </a:t>
            </a:r>
            <a:r>
              <a:rPr lang="en-US" sz="2000" dirty="0" smtClean="0">
                <a:solidFill>
                  <a:srgbClr val="000000"/>
                </a:solidFill>
                <a:latin typeface="Helvetica"/>
                <a:cs typeface="Helvetica"/>
              </a:rPr>
              <a:t>     </a:t>
            </a:r>
            <a:r>
              <a:rPr lang="en-US" sz="2000" dirty="0">
                <a:solidFill>
                  <a:srgbClr val="000000"/>
                </a:solidFill>
                <a:latin typeface="Helvetica"/>
                <a:cs typeface="Helvetica"/>
              </a:rPr>
              <a:t> </a:t>
            </a:r>
            <a:r>
              <a:rPr lang="en-US" sz="2000" dirty="0" smtClean="0">
                <a:solidFill>
                  <a:srgbClr val="000000"/>
                </a:solidFill>
                <a:latin typeface="Helvetica"/>
                <a:cs typeface="Helvetica"/>
              </a:rPr>
              <a:t>into the cortical representation of lightness.</a:t>
            </a:r>
            <a:endParaRPr lang="en-US" sz="2000" dirty="0">
              <a:solidFill>
                <a:srgbClr val="000000"/>
              </a:solidFill>
              <a:latin typeface="Helvetica"/>
              <a:cs typeface="Helvetica"/>
            </a:endParaRPr>
          </a:p>
        </p:txBody>
      </p:sp>
      <p:sp>
        <p:nvSpPr>
          <p:cNvPr id="11" name="Title 1"/>
          <p:cNvSpPr txBox="1">
            <a:spLocks/>
          </p:cNvSpPr>
          <p:nvPr/>
        </p:nvSpPr>
        <p:spPr>
          <a:xfrm>
            <a:off x="349828" y="148339"/>
            <a:ext cx="5471578" cy="3492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400" dirty="0" smtClean="0">
                <a:latin typeface="Helvetica"/>
                <a:cs typeface="Helvetica"/>
              </a:rPr>
              <a:t>Conclusions/Thoughts</a:t>
            </a:r>
            <a:endParaRPr lang="en-US" sz="2400" dirty="0">
              <a:latin typeface="Helvetica"/>
              <a:cs typeface="Helvetica"/>
            </a:endParaRPr>
          </a:p>
        </p:txBody>
      </p:sp>
    </p:spTree>
    <p:extLst>
      <p:ext uri="{BB962C8B-B14F-4D97-AF65-F5344CB8AC3E}">
        <p14:creationId xmlns:p14="http://schemas.microsoft.com/office/powerpoint/2010/main" val="142338711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616661" y="1232104"/>
            <a:ext cx="8146993" cy="51301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400" dirty="0" smtClean="0">
                <a:solidFill>
                  <a:srgbClr val="000000"/>
                </a:solidFill>
                <a:latin typeface="Helvetica"/>
                <a:cs typeface="Helvetica"/>
              </a:rPr>
              <a:t>Would like to have model of input to V1, to understand better the form of information received there.</a:t>
            </a:r>
            <a:endParaRPr lang="en-US" sz="1200" dirty="0" smtClean="0">
              <a:solidFill>
                <a:srgbClr val="000000"/>
              </a:solidFill>
              <a:latin typeface="Helvetica"/>
              <a:cs typeface="Helvetica"/>
            </a:endParaRPr>
          </a:p>
          <a:p>
            <a:pPr algn="l"/>
            <a:endParaRPr lang="en-US" sz="1200" dirty="0">
              <a:solidFill>
                <a:srgbClr val="000000"/>
              </a:solidFill>
              <a:latin typeface="Helvetica"/>
              <a:cs typeface="Helvetica"/>
            </a:endParaRPr>
          </a:p>
          <a:p>
            <a:pPr algn="l"/>
            <a:r>
              <a:rPr lang="en-US" sz="2400" dirty="0" smtClean="0">
                <a:solidFill>
                  <a:srgbClr val="000000"/>
                </a:solidFill>
                <a:latin typeface="Helvetica"/>
                <a:cs typeface="Helvetica"/>
              </a:rPr>
              <a:t>Would like eventually to extend models to V1 neurons and compare to measurements as well as psychophysical performance.</a:t>
            </a:r>
          </a:p>
          <a:p>
            <a:pPr algn="l"/>
            <a:r>
              <a:rPr lang="en-US" sz="2400" dirty="0">
                <a:solidFill>
                  <a:srgbClr val="000000"/>
                </a:solidFill>
                <a:latin typeface="Helvetica"/>
                <a:cs typeface="Helvetica"/>
              </a:rPr>
              <a:t/>
            </a:r>
            <a:br>
              <a:rPr lang="en-US" sz="2400" dirty="0">
                <a:solidFill>
                  <a:srgbClr val="000000"/>
                </a:solidFill>
                <a:latin typeface="Helvetica"/>
                <a:cs typeface="Helvetica"/>
              </a:rPr>
            </a:br>
            <a:r>
              <a:rPr lang="en-US" sz="2400" dirty="0" smtClean="0">
                <a:solidFill>
                  <a:srgbClr val="000000"/>
                </a:solidFill>
                <a:latin typeface="Helvetica"/>
                <a:cs typeface="Helvetica"/>
              </a:rPr>
              <a:t>Would like computational framework for modeling transformations between V1 and V4 (and beyond).</a:t>
            </a:r>
          </a:p>
          <a:p>
            <a:pPr algn="l"/>
            <a:endParaRPr lang="en-US" sz="2400" dirty="0">
              <a:solidFill>
                <a:srgbClr val="000000"/>
              </a:solidFill>
              <a:latin typeface="Helvetica"/>
              <a:cs typeface="Helvetica"/>
            </a:endParaRPr>
          </a:p>
          <a:p>
            <a:pPr algn="l"/>
            <a:r>
              <a:rPr lang="en-US" sz="2400" dirty="0" smtClean="0">
                <a:solidFill>
                  <a:srgbClr val="000000"/>
                </a:solidFill>
                <a:latin typeface="Helvetica"/>
                <a:cs typeface="Helvetica"/>
              </a:rPr>
              <a:t>Several other lab projects would also benefit from the computations (modeling single cone psychophysics, learning cone types, modeling perception in high dynamic range displays, modeling front end contributions to color constancy, understanding visual discrimination for natural scenes, refining ‘silent substitution’ stimulation techniques, ….)</a:t>
            </a:r>
          </a:p>
          <a:p>
            <a:pPr algn="l"/>
            <a:endParaRPr lang="en-US" sz="2000" dirty="0">
              <a:solidFill>
                <a:srgbClr val="000000"/>
              </a:solidFill>
              <a:latin typeface="Helvetica"/>
              <a:cs typeface="Helvetica"/>
            </a:endParaRPr>
          </a:p>
        </p:txBody>
      </p:sp>
      <p:sp>
        <p:nvSpPr>
          <p:cNvPr id="11" name="Title 1"/>
          <p:cNvSpPr txBox="1">
            <a:spLocks/>
          </p:cNvSpPr>
          <p:nvPr/>
        </p:nvSpPr>
        <p:spPr>
          <a:xfrm>
            <a:off x="349828" y="148339"/>
            <a:ext cx="6216542" cy="3492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400" dirty="0" smtClean="0">
                <a:latin typeface="Helvetica"/>
                <a:cs typeface="Helvetica"/>
              </a:rPr>
              <a:t>Connection to Computational Eye and Brain</a:t>
            </a:r>
            <a:endParaRPr lang="en-US" sz="2400" dirty="0">
              <a:latin typeface="Helvetica"/>
              <a:cs typeface="Helvetica"/>
            </a:endParaRPr>
          </a:p>
        </p:txBody>
      </p:sp>
    </p:spTree>
    <p:extLst>
      <p:ext uri="{BB962C8B-B14F-4D97-AF65-F5344CB8AC3E}">
        <p14:creationId xmlns:p14="http://schemas.microsoft.com/office/powerpoint/2010/main" val="315849562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797814" y="309300"/>
            <a:ext cx="7429500" cy="5334000"/>
            <a:chOff x="571500" y="762000"/>
            <a:chExt cx="7429500" cy="5334000"/>
          </a:xfrm>
        </p:grpSpPr>
        <p:sp>
          <p:nvSpPr>
            <p:cNvPr id="12" name="Oval 11"/>
            <p:cNvSpPr/>
            <p:nvPr/>
          </p:nvSpPr>
          <p:spPr>
            <a:xfrm>
              <a:off x="4470507" y="2429828"/>
              <a:ext cx="533147" cy="297981"/>
            </a:xfrm>
            <a:prstGeom prst="ellipse">
              <a:avLst/>
            </a:prstGeom>
            <a:solidFill>
              <a:srgbClr val="66666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 name="Group 1"/>
            <p:cNvGrpSpPr/>
            <p:nvPr/>
          </p:nvGrpSpPr>
          <p:grpSpPr>
            <a:xfrm>
              <a:off x="1143000" y="762000"/>
              <a:ext cx="6858000" cy="5334000"/>
              <a:chOff x="1143000" y="762000"/>
              <a:chExt cx="6858000" cy="5334000"/>
            </a:xfrm>
          </p:grpSpPr>
          <p:pic>
            <p:nvPicPr>
              <p:cNvPr id="6" name="Picture 5"/>
              <p:cNvPicPr>
                <a:picLocks noChangeAspect="1"/>
              </p:cNvPicPr>
              <p:nvPr/>
            </p:nvPicPr>
            <p:blipFill>
              <a:blip r:embed="rId2"/>
              <a:stretch>
                <a:fillRect/>
              </a:stretch>
            </p:blipFill>
            <p:spPr>
              <a:xfrm>
                <a:off x="1143000" y="762000"/>
                <a:ext cx="6858000" cy="5334000"/>
              </a:xfrm>
              <a:prstGeom prst="rect">
                <a:avLst/>
              </a:prstGeom>
            </p:spPr>
          </p:pic>
          <p:sp>
            <p:nvSpPr>
              <p:cNvPr id="7" name="Oval 6"/>
              <p:cNvSpPr/>
              <p:nvPr/>
            </p:nvSpPr>
            <p:spPr>
              <a:xfrm>
                <a:off x="4359107" y="3552608"/>
                <a:ext cx="533147" cy="297981"/>
              </a:xfrm>
              <a:prstGeom prst="ellipse">
                <a:avLst/>
              </a:prstGeom>
              <a:solidFill>
                <a:srgbClr val="66666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4387957" y="2448878"/>
                <a:ext cx="533147" cy="297981"/>
              </a:xfrm>
              <a:prstGeom prst="ellipse">
                <a:avLst/>
              </a:prstGeom>
              <a:solidFill>
                <a:srgbClr val="66666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3" name="Picture 2"/>
            <p:cNvPicPr>
              <a:picLocks/>
            </p:cNvPicPr>
            <p:nvPr/>
          </p:nvPicPr>
          <p:blipFill>
            <a:blip r:embed="rId3"/>
            <a:stretch>
              <a:fillRect/>
            </a:stretch>
          </p:blipFill>
          <p:spPr>
            <a:xfrm>
              <a:off x="571500" y="2165350"/>
              <a:ext cx="457200" cy="457200"/>
            </a:xfrm>
            <a:prstGeom prst="rect">
              <a:avLst/>
            </a:prstGeom>
          </p:spPr>
        </p:pic>
        <p:pic>
          <p:nvPicPr>
            <p:cNvPr id="5" name="Picture 4"/>
            <p:cNvPicPr>
              <a:picLocks/>
            </p:cNvPicPr>
            <p:nvPr/>
          </p:nvPicPr>
          <p:blipFill>
            <a:blip r:embed="rId4"/>
            <a:stretch>
              <a:fillRect/>
            </a:stretch>
          </p:blipFill>
          <p:spPr>
            <a:xfrm>
              <a:off x="571500" y="2736851"/>
              <a:ext cx="457200" cy="457200"/>
            </a:xfrm>
            <a:prstGeom prst="rect">
              <a:avLst/>
            </a:prstGeom>
          </p:spPr>
        </p:pic>
        <p:cxnSp>
          <p:nvCxnSpPr>
            <p:cNvPr id="15" name="Straight Arrow Connector 14"/>
            <p:cNvCxnSpPr/>
            <p:nvPr/>
          </p:nvCxnSpPr>
          <p:spPr>
            <a:xfrm flipH="1" flipV="1">
              <a:off x="1168400" y="2393950"/>
              <a:ext cx="3505200" cy="190500"/>
            </a:xfrm>
            <a:prstGeom prst="straightConnector1">
              <a:avLst/>
            </a:prstGeom>
            <a:ln w="381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H="1" flipV="1">
              <a:off x="1187450" y="2997200"/>
              <a:ext cx="3435350" cy="723900"/>
            </a:xfrm>
            <a:prstGeom prst="straightConnector1">
              <a:avLst/>
            </a:prstGeom>
            <a:ln w="381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4" name="Rectangle 13"/>
          <p:cNvSpPr/>
          <p:nvPr/>
        </p:nvSpPr>
        <p:spPr>
          <a:xfrm>
            <a:off x="1376346" y="5357722"/>
            <a:ext cx="1480040" cy="39002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itle 1"/>
          <p:cNvSpPr>
            <a:spLocks noGrp="1"/>
          </p:cNvSpPr>
          <p:nvPr>
            <p:ph type="title"/>
          </p:nvPr>
        </p:nvSpPr>
        <p:spPr>
          <a:xfrm>
            <a:off x="349828" y="148339"/>
            <a:ext cx="4476751" cy="349250"/>
          </a:xfrm>
        </p:spPr>
        <p:txBody>
          <a:bodyPr>
            <a:noAutofit/>
          </a:bodyPr>
          <a:lstStyle/>
          <a:p>
            <a:pPr algn="l"/>
            <a:r>
              <a:rPr lang="en-US" sz="2400" dirty="0" smtClean="0">
                <a:latin typeface="Helvetica"/>
                <a:cs typeface="Helvetica"/>
              </a:rPr>
              <a:t>Lightness Is Not Luminance</a:t>
            </a:r>
            <a:endParaRPr lang="en-US" sz="2400" dirty="0">
              <a:latin typeface="Helvetica"/>
              <a:cs typeface="Helvetica"/>
            </a:endParaRPr>
          </a:p>
        </p:txBody>
      </p:sp>
      <p:sp>
        <p:nvSpPr>
          <p:cNvPr id="11" name="TextBox 10"/>
          <p:cNvSpPr txBox="1"/>
          <p:nvPr/>
        </p:nvSpPr>
        <p:spPr>
          <a:xfrm>
            <a:off x="1370876" y="6422779"/>
            <a:ext cx="7427258" cy="276999"/>
          </a:xfrm>
          <a:prstGeom prst="rect">
            <a:avLst/>
          </a:prstGeom>
          <a:noFill/>
        </p:spPr>
        <p:txBody>
          <a:bodyPr wrap="none" rtlCol="0">
            <a:spAutoFit/>
          </a:bodyPr>
          <a:lstStyle/>
          <a:p>
            <a:r>
              <a:rPr lang="en-US" sz="1200" dirty="0" err="1" smtClean="0">
                <a:latin typeface="Helvetica"/>
                <a:cs typeface="Helvetica"/>
              </a:rPr>
              <a:t>Adelson’s</a:t>
            </a:r>
            <a:r>
              <a:rPr lang="en-US" sz="1200" dirty="0">
                <a:latin typeface="Helvetica"/>
                <a:cs typeface="Helvetica"/>
              </a:rPr>
              <a:t> </a:t>
            </a:r>
            <a:r>
              <a:rPr lang="en-US" sz="1200" dirty="0" smtClean="0">
                <a:latin typeface="Helvetica"/>
                <a:cs typeface="Helvetica"/>
              </a:rPr>
              <a:t>Checker Shadow Illusion: http</a:t>
            </a:r>
            <a:r>
              <a:rPr lang="en-US" sz="1200" dirty="0">
                <a:latin typeface="Helvetica"/>
                <a:cs typeface="Helvetica"/>
              </a:rPr>
              <a:t>://</a:t>
            </a:r>
            <a:r>
              <a:rPr lang="en-US" sz="1200" dirty="0" err="1">
                <a:latin typeface="Helvetica"/>
                <a:cs typeface="Helvetica"/>
              </a:rPr>
              <a:t>web.mit.edu</a:t>
            </a:r>
            <a:r>
              <a:rPr lang="en-US" sz="1200" dirty="0">
                <a:latin typeface="Helvetica"/>
                <a:cs typeface="Helvetica"/>
              </a:rPr>
              <a:t>/</a:t>
            </a:r>
            <a:r>
              <a:rPr lang="en-US" sz="1200" dirty="0" err="1">
                <a:latin typeface="Helvetica"/>
                <a:cs typeface="Helvetica"/>
              </a:rPr>
              <a:t>persci</a:t>
            </a:r>
            <a:r>
              <a:rPr lang="en-US" sz="1200" dirty="0">
                <a:latin typeface="Helvetica"/>
                <a:cs typeface="Helvetica"/>
              </a:rPr>
              <a:t>/people/</a:t>
            </a:r>
            <a:r>
              <a:rPr lang="en-US" sz="1200" dirty="0" err="1">
                <a:latin typeface="Helvetica"/>
                <a:cs typeface="Helvetica"/>
              </a:rPr>
              <a:t>adelson</a:t>
            </a:r>
            <a:r>
              <a:rPr lang="en-US" sz="1200" dirty="0">
                <a:latin typeface="Helvetica"/>
                <a:cs typeface="Helvetica"/>
              </a:rPr>
              <a:t>/</a:t>
            </a:r>
            <a:r>
              <a:rPr lang="en-US" sz="1200" dirty="0" err="1">
                <a:latin typeface="Helvetica"/>
                <a:cs typeface="Helvetica"/>
              </a:rPr>
              <a:t>checkershadow_illusion.html</a:t>
            </a:r>
            <a:endParaRPr lang="en-US" sz="1200" dirty="0">
              <a:latin typeface="Helvetica"/>
              <a:cs typeface="Helvetica"/>
            </a:endParaRPr>
          </a:p>
        </p:txBody>
      </p:sp>
    </p:spTree>
    <p:extLst>
      <p:ext uri="{BB962C8B-B14F-4D97-AF65-F5344CB8AC3E}">
        <p14:creationId xmlns:p14="http://schemas.microsoft.com/office/powerpoint/2010/main" val="292037805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612576" y="1180592"/>
            <a:ext cx="3243712" cy="2522887"/>
          </a:xfrm>
          <a:prstGeom prst="rect">
            <a:avLst/>
          </a:prstGeom>
        </p:spPr>
      </p:pic>
      <p:sp>
        <p:nvSpPr>
          <p:cNvPr id="11" name="Line 8"/>
          <p:cNvSpPr>
            <a:spLocks noChangeShapeType="1"/>
          </p:cNvSpPr>
          <p:nvPr/>
        </p:nvSpPr>
        <p:spPr bwMode="auto">
          <a:xfrm>
            <a:off x="4287657" y="2658418"/>
            <a:ext cx="1736208" cy="17829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6" name="Group 35"/>
          <p:cNvGrpSpPr/>
          <p:nvPr/>
        </p:nvGrpSpPr>
        <p:grpSpPr>
          <a:xfrm>
            <a:off x="1518568" y="4202215"/>
            <a:ext cx="5551488" cy="1846262"/>
            <a:chOff x="723900" y="3373438"/>
            <a:chExt cx="5551488" cy="1846262"/>
          </a:xfrm>
        </p:grpSpPr>
        <p:sp>
          <p:nvSpPr>
            <p:cNvPr id="37" name="Oval 2"/>
            <p:cNvSpPr>
              <a:spLocks noChangeArrowheads="1"/>
            </p:cNvSpPr>
            <p:nvPr/>
          </p:nvSpPr>
          <p:spPr bwMode="auto">
            <a:xfrm>
              <a:off x="5818188" y="4743450"/>
              <a:ext cx="457200" cy="476250"/>
            </a:xfrm>
            <a:prstGeom prst="ellipse">
              <a:avLst/>
            </a:prstGeom>
            <a:solidFill>
              <a:srgbClr val="FFFFFF"/>
            </a:solidFill>
            <a:ln w="12700">
              <a:solidFill>
                <a:srgbClr val="000000"/>
              </a:solidFill>
              <a:round/>
              <a:headEnd/>
              <a:tailEnd/>
            </a:ln>
          </p:spPr>
          <p:txBody>
            <a:bodyPr/>
            <a:lstStyle/>
            <a:p>
              <a:endParaRPr lang="en-US"/>
            </a:p>
          </p:txBody>
        </p:sp>
        <p:sp>
          <p:nvSpPr>
            <p:cNvPr id="38" name="Oval 3"/>
            <p:cNvSpPr>
              <a:spLocks noChangeArrowheads="1"/>
            </p:cNvSpPr>
            <p:nvPr/>
          </p:nvSpPr>
          <p:spPr bwMode="auto">
            <a:xfrm>
              <a:off x="5822950" y="4859338"/>
              <a:ext cx="60325" cy="239712"/>
            </a:xfrm>
            <a:prstGeom prst="ellipse">
              <a:avLst/>
            </a:prstGeom>
            <a:solidFill>
              <a:srgbClr val="FFFFFF"/>
            </a:solidFill>
            <a:ln w="12700">
              <a:solidFill>
                <a:srgbClr val="000000"/>
              </a:solidFill>
              <a:round/>
              <a:headEnd/>
              <a:tailEnd/>
            </a:ln>
          </p:spPr>
          <p:txBody>
            <a:bodyPr/>
            <a:lstStyle/>
            <a:p>
              <a:endParaRPr lang="en-US"/>
            </a:p>
          </p:txBody>
        </p:sp>
        <p:sp>
          <p:nvSpPr>
            <p:cNvPr id="39" name="Oval 4"/>
            <p:cNvSpPr>
              <a:spLocks noChangeArrowheads="1"/>
            </p:cNvSpPr>
            <p:nvPr/>
          </p:nvSpPr>
          <p:spPr bwMode="auto">
            <a:xfrm>
              <a:off x="5810250" y="4945063"/>
              <a:ext cx="46038" cy="77787"/>
            </a:xfrm>
            <a:prstGeom prst="ellipse">
              <a:avLst/>
            </a:prstGeom>
            <a:solidFill>
              <a:srgbClr val="000000"/>
            </a:solidFill>
            <a:ln w="12700">
              <a:solidFill>
                <a:srgbClr val="000000"/>
              </a:solidFill>
              <a:round/>
              <a:headEnd/>
              <a:tailEnd/>
            </a:ln>
          </p:spPr>
          <p:txBody>
            <a:bodyPr/>
            <a:lstStyle/>
            <a:p>
              <a:endParaRPr lang="en-US"/>
            </a:p>
          </p:txBody>
        </p:sp>
        <p:sp>
          <p:nvSpPr>
            <p:cNvPr id="40" name="Rectangle 7"/>
            <p:cNvSpPr>
              <a:spLocks noChangeArrowheads="1"/>
            </p:cNvSpPr>
            <p:nvPr/>
          </p:nvSpPr>
          <p:spPr bwMode="auto">
            <a:xfrm>
              <a:off x="4727575" y="4259263"/>
              <a:ext cx="396875" cy="454025"/>
            </a:xfrm>
            <a:prstGeom prst="rect">
              <a:avLst/>
            </a:prstGeom>
            <a:solidFill>
              <a:srgbClr val="D9D9D9"/>
            </a:solidFill>
            <a:ln>
              <a:noFill/>
            </a:ln>
            <a:extLst>
              <a:ext uri="{91240B29-F687-4f45-9708-019B960494DF}">
                <a14:hiddenLine xmlns:a14="http://schemas.microsoft.com/office/drawing/2010/main" w="12700">
                  <a:solidFill>
                    <a:srgbClr val="000000"/>
                  </a:solidFill>
                  <a:miter lim="800000"/>
                  <a:headEnd/>
                  <a:tailEnd/>
                </a14:hiddenLine>
              </a:ext>
            </a:extLst>
          </p:spPr>
          <p:txBody>
            <a:bodyPr/>
            <a:lstStyle/>
            <a:p>
              <a:endParaRPr lang="en-US"/>
            </a:p>
          </p:txBody>
        </p:sp>
        <p:sp>
          <p:nvSpPr>
            <p:cNvPr id="41" name="Oval 11"/>
            <p:cNvSpPr>
              <a:spLocks noChangeArrowheads="1"/>
            </p:cNvSpPr>
            <p:nvPr/>
          </p:nvSpPr>
          <p:spPr bwMode="auto">
            <a:xfrm>
              <a:off x="5732463" y="3381375"/>
              <a:ext cx="508000" cy="508000"/>
            </a:xfrm>
            <a:prstGeom prst="ellipse">
              <a:avLst/>
            </a:prstGeom>
            <a:solidFill>
              <a:srgbClr val="666666"/>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en-US"/>
            </a:p>
          </p:txBody>
        </p:sp>
        <p:sp>
          <p:nvSpPr>
            <p:cNvPr id="42" name="Freeform 14"/>
            <p:cNvSpPr>
              <a:spLocks/>
            </p:cNvSpPr>
            <p:nvPr/>
          </p:nvSpPr>
          <p:spPr bwMode="auto">
            <a:xfrm>
              <a:off x="4921250" y="4395788"/>
              <a:ext cx="68263" cy="60325"/>
            </a:xfrm>
            <a:custGeom>
              <a:avLst/>
              <a:gdLst>
                <a:gd name="T0" fmla="*/ 0 w 128"/>
                <a:gd name="T1" fmla="*/ 2147483647 h 112"/>
                <a:gd name="T2" fmla="*/ 2147483647 w 128"/>
                <a:gd name="T3" fmla="*/ 0 h 112"/>
                <a:gd name="T4" fmla="*/ 2147483647 w 128"/>
                <a:gd name="T5" fmla="*/ 2147483647 h 112"/>
                <a:gd name="T6" fmla="*/ 2147483647 w 128"/>
                <a:gd name="T7" fmla="*/ 2147483647 h 112"/>
                <a:gd name="T8" fmla="*/ 0 w 128"/>
                <a:gd name="T9" fmla="*/ 2147483647 h 112"/>
                <a:gd name="T10" fmla="*/ 0 60000 65536"/>
                <a:gd name="T11" fmla="*/ 0 60000 65536"/>
                <a:gd name="T12" fmla="*/ 0 60000 65536"/>
                <a:gd name="T13" fmla="*/ 0 60000 65536"/>
                <a:gd name="T14" fmla="*/ 0 60000 65536"/>
                <a:gd name="T15" fmla="*/ 0 w 128"/>
                <a:gd name="T16" fmla="*/ 0 h 112"/>
                <a:gd name="T17" fmla="*/ 128 w 128"/>
                <a:gd name="T18" fmla="*/ 112 h 112"/>
              </a:gdLst>
              <a:ahLst/>
              <a:cxnLst>
                <a:cxn ang="T10">
                  <a:pos x="T0" y="T1"/>
                </a:cxn>
                <a:cxn ang="T11">
                  <a:pos x="T2" y="T3"/>
                </a:cxn>
                <a:cxn ang="T12">
                  <a:pos x="T4" y="T5"/>
                </a:cxn>
                <a:cxn ang="T13">
                  <a:pos x="T6" y="T7"/>
                </a:cxn>
                <a:cxn ang="T14">
                  <a:pos x="T8" y="T9"/>
                </a:cxn>
              </a:cxnLst>
              <a:rect l="T15" t="T16" r="T17" b="T18"/>
              <a:pathLst>
                <a:path w="128" h="112">
                  <a:moveTo>
                    <a:pt x="0" y="112"/>
                  </a:moveTo>
                  <a:lnTo>
                    <a:pt x="88" y="0"/>
                  </a:lnTo>
                  <a:lnTo>
                    <a:pt x="104" y="24"/>
                  </a:lnTo>
                  <a:lnTo>
                    <a:pt x="128" y="48"/>
                  </a:lnTo>
                  <a:lnTo>
                    <a:pt x="0" y="112"/>
                  </a:lnTo>
                  <a:close/>
                </a:path>
              </a:pathLst>
            </a:custGeom>
            <a:solidFill>
              <a:srgbClr val="000000"/>
            </a:solidFill>
            <a:ln w="12700">
              <a:solidFill>
                <a:srgbClr val="000000"/>
              </a:solidFill>
              <a:round/>
              <a:headEnd/>
              <a:tailEnd/>
            </a:ln>
          </p:spPr>
          <p:txBody>
            <a:bodyPr/>
            <a:lstStyle/>
            <a:p>
              <a:endParaRPr lang="en-US"/>
            </a:p>
          </p:txBody>
        </p:sp>
        <p:sp>
          <p:nvSpPr>
            <p:cNvPr id="43" name="Freeform 15"/>
            <p:cNvSpPr>
              <a:spLocks/>
            </p:cNvSpPr>
            <p:nvPr/>
          </p:nvSpPr>
          <p:spPr bwMode="auto">
            <a:xfrm>
              <a:off x="4926013" y="4400550"/>
              <a:ext cx="68262" cy="60325"/>
            </a:xfrm>
            <a:custGeom>
              <a:avLst/>
              <a:gdLst>
                <a:gd name="T0" fmla="*/ 0 w 128"/>
                <a:gd name="T1" fmla="*/ 2147483647 h 112"/>
                <a:gd name="T2" fmla="*/ 0 w 128"/>
                <a:gd name="T3" fmla="*/ 2147483647 h 112"/>
                <a:gd name="T4" fmla="*/ 2147483647 w 128"/>
                <a:gd name="T5" fmla="*/ 0 h 112"/>
                <a:gd name="T6" fmla="*/ 2147483647 w 128"/>
                <a:gd name="T7" fmla="*/ 0 h 112"/>
                <a:gd name="T8" fmla="*/ 2147483647 w 128"/>
                <a:gd name="T9" fmla="*/ 2147483647 h 112"/>
                <a:gd name="T10" fmla="*/ 2147483647 w 128"/>
                <a:gd name="T11" fmla="*/ 2147483647 h 112"/>
                <a:gd name="T12" fmla="*/ 2147483647 w 128"/>
                <a:gd name="T13" fmla="*/ 2147483647 h 112"/>
                <a:gd name="T14" fmla="*/ 2147483647 w 128"/>
                <a:gd name="T15" fmla="*/ 2147483647 h 112"/>
                <a:gd name="T16" fmla="*/ 0 w 128"/>
                <a:gd name="T17" fmla="*/ 2147483647 h 112"/>
                <a:gd name="T18" fmla="*/ 0 w 128"/>
                <a:gd name="T19" fmla="*/ 2147483647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8"/>
                <a:gd name="T31" fmla="*/ 0 h 112"/>
                <a:gd name="T32" fmla="*/ 128 w 128"/>
                <a:gd name="T33" fmla="*/ 112 h 1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8" h="112">
                  <a:moveTo>
                    <a:pt x="0" y="112"/>
                  </a:moveTo>
                  <a:lnTo>
                    <a:pt x="0" y="112"/>
                  </a:lnTo>
                  <a:lnTo>
                    <a:pt x="88" y="0"/>
                  </a:lnTo>
                  <a:lnTo>
                    <a:pt x="104" y="24"/>
                  </a:lnTo>
                  <a:lnTo>
                    <a:pt x="128" y="48"/>
                  </a:lnTo>
                  <a:lnTo>
                    <a:pt x="0" y="112"/>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 name="Line 16"/>
            <p:cNvSpPr>
              <a:spLocks noChangeShapeType="1"/>
            </p:cNvSpPr>
            <p:nvPr/>
          </p:nvSpPr>
          <p:spPr bwMode="auto">
            <a:xfrm flipV="1">
              <a:off x="4973638" y="3824288"/>
              <a:ext cx="698500" cy="58102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5" name="Group 50"/>
            <p:cNvGrpSpPr>
              <a:grpSpLocks/>
            </p:cNvGrpSpPr>
            <p:nvPr/>
          </p:nvGrpSpPr>
          <p:grpSpPr bwMode="auto">
            <a:xfrm>
              <a:off x="4910138" y="4525963"/>
              <a:ext cx="787400" cy="434975"/>
              <a:chOff x="5312500" y="4571551"/>
              <a:chExt cx="845681" cy="425475"/>
            </a:xfrm>
          </p:grpSpPr>
          <p:sp>
            <p:nvSpPr>
              <p:cNvPr id="57" name="Freeform 9"/>
              <p:cNvSpPr>
                <a:spLocks/>
              </p:cNvSpPr>
              <p:nvPr/>
            </p:nvSpPr>
            <p:spPr bwMode="auto">
              <a:xfrm>
                <a:off x="6084831" y="4949751"/>
                <a:ext cx="73350" cy="47275"/>
              </a:xfrm>
              <a:custGeom>
                <a:avLst/>
                <a:gdLst>
                  <a:gd name="T0" fmla="*/ 2147483647 w 136"/>
                  <a:gd name="T1" fmla="*/ 2147483647 h 88"/>
                  <a:gd name="T2" fmla="*/ 2147483647 w 136"/>
                  <a:gd name="T3" fmla="*/ 2147483647 h 88"/>
                  <a:gd name="T4" fmla="*/ 0 w 136"/>
                  <a:gd name="T5" fmla="*/ 2147483647 h 88"/>
                  <a:gd name="T6" fmla="*/ 0 w 136"/>
                  <a:gd name="T7" fmla="*/ 2147483647 h 88"/>
                  <a:gd name="T8" fmla="*/ 2147483647 w 136"/>
                  <a:gd name="T9" fmla="*/ 2147483647 h 88"/>
                  <a:gd name="T10" fmla="*/ 2147483647 w 136"/>
                  <a:gd name="T11" fmla="*/ 2147483647 h 88"/>
                  <a:gd name="T12" fmla="*/ 2147483647 w 136"/>
                  <a:gd name="T13" fmla="*/ 0 h 88"/>
                  <a:gd name="T14" fmla="*/ 2147483647 w 136"/>
                  <a:gd name="T15" fmla="*/ 0 h 88"/>
                  <a:gd name="T16" fmla="*/ 2147483647 w 136"/>
                  <a:gd name="T17" fmla="*/ 2147483647 h 88"/>
                  <a:gd name="T18" fmla="*/ 2147483647 w 136"/>
                  <a:gd name="T19" fmla="*/ 2147483647 h 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6"/>
                  <a:gd name="T31" fmla="*/ 0 h 88"/>
                  <a:gd name="T32" fmla="*/ 136 w 136"/>
                  <a:gd name="T33" fmla="*/ 88 h 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6" h="88">
                    <a:moveTo>
                      <a:pt x="136" y="88"/>
                    </a:moveTo>
                    <a:lnTo>
                      <a:pt x="136" y="88"/>
                    </a:lnTo>
                    <a:lnTo>
                      <a:pt x="0" y="56"/>
                    </a:lnTo>
                    <a:lnTo>
                      <a:pt x="16" y="24"/>
                    </a:lnTo>
                    <a:lnTo>
                      <a:pt x="32" y="0"/>
                    </a:lnTo>
                    <a:lnTo>
                      <a:pt x="136" y="88"/>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8" name="Line 10"/>
              <p:cNvSpPr>
                <a:spLocks noChangeShapeType="1"/>
              </p:cNvSpPr>
              <p:nvPr/>
            </p:nvSpPr>
            <p:spPr bwMode="auto">
              <a:xfrm>
                <a:off x="5312500" y="4571551"/>
                <a:ext cx="772331" cy="38249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6" name="Oval 2"/>
            <p:cNvSpPr>
              <a:spLocks noChangeArrowheads="1"/>
            </p:cNvSpPr>
            <p:nvPr/>
          </p:nvSpPr>
          <p:spPr bwMode="auto">
            <a:xfrm>
              <a:off x="1816100" y="4733925"/>
              <a:ext cx="457200" cy="476250"/>
            </a:xfrm>
            <a:prstGeom prst="ellipse">
              <a:avLst/>
            </a:prstGeom>
            <a:solidFill>
              <a:srgbClr val="FFFFFF"/>
            </a:solidFill>
            <a:ln w="12700">
              <a:solidFill>
                <a:srgbClr val="000000"/>
              </a:solidFill>
              <a:round/>
              <a:headEnd/>
              <a:tailEnd/>
            </a:ln>
          </p:spPr>
          <p:txBody>
            <a:bodyPr/>
            <a:lstStyle/>
            <a:p>
              <a:endParaRPr lang="en-US"/>
            </a:p>
          </p:txBody>
        </p:sp>
        <p:sp>
          <p:nvSpPr>
            <p:cNvPr id="47" name="Oval 3"/>
            <p:cNvSpPr>
              <a:spLocks noChangeArrowheads="1"/>
            </p:cNvSpPr>
            <p:nvPr/>
          </p:nvSpPr>
          <p:spPr bwMode="auto">
            <a:xfrm>
              <a:off x="1819275" y="4849813"/>
              <a:ext cx="60325" cy="241300"/>
            </a:xfrm>
            <a:prstGeom prst="ellipse">
              <a:avLst/>
            </a:prstGeom>
            <a:solidFill>
              <a:srgbClr val="FFFFFF"/>
            </a:solidFill>
            <a:ln w="12700">
              <a:solidFill>
                <a:srgbClr val="000000"/>
              </a:solidFill>
              <a:round/>
              <a:headEnd/>
              <a:tailEnd/>
            </a:ln>
          </p:spPr>
          <p:txBody>
            <a:bodyPr/>
            <a:lstStyle/>
            <a:p>
              <a:endParaRPr lang="en-US"/>
            </a:p>
          </p:txBody>
        </p:sp>
        <p:sp>
          <p:nvSpPr>
            <p:cNvPr id="48" name="Oval 4"/>
            <p:cNvSpPr>
              <a:spLocks noChangeArrowheads="1"/>
            </p:cNvSpPr>
            <p:nvPr/>
          </p:nvSpPr>
          <p:spPr bwMode="auto">
            <a:xfrm>
              <a:off x="1806575" y="4935538"/>
              <a:ext cx="47625" cy="77787"/>
            </a:xfrm>
            <a:prstGeom prst="ellipse">
              <a:avLst/>
            </a:prstGeom>
            <a:solidFill>
              <a:srgbClr val="000000"/>
            </a:solidFill>
            <a:ln w="12700">
              <a:solidFill>
                <a:srgbClr val="000000"/>
              </a:solidFill>
              <a:round/>
              <a:headEnd/>
              <a:tailEnd/>
            </a:ln>
          </p:spPr>
          <p:txBody>
            <a:bodyPr/>
            <a:lstStyle/>
            <a:p>
              <a:endParaRPr lang="en-US"/>
            </a:p>
          </p:txBody>
        </p:sp>
        <p:sp>
          <p:nvSpPr>
            <p:cNvPr id="49" name="Rectangle 7"/>
            <p:cNvSpPr>
              <a:spLocks noChangeArrowheads="1"/>
            </p:cNvSpPr>
            <p:nvPr/>
          </p:nvSpPr>
          <p:spPr bwMode="auto">
            <a:xfrm>
              <a:off x="723900" y="4249738"/>
              <a:ext cx="396875" cy="455612"/>
            </a:xfrm>
            <a:prstGeom prst="rect">
              <a:avLst/>
            </a:prstGeom>
            <a:solidFill>
              <a:srgbClr val="666666"/>
            </a:solidFill>
            <a:ln>
              <a:noFill/>
            </a:ln>
            <a:extLst>
              <a:ext uri="{91240B29-F687-4f45-9708-019B960494DF}">
                <a14:hiddenLine xmlns:a14="http://schemas.microsoft.com/office/drawing/2010/main" w="12700">
                  <a:solidFill>
                    <a:srgbClr val="000000"/>
                  </a:solidFill>
                  <a:miter lim="800000"/>
                  <a:headEnd/>
                  <a:tailEnd/>
                </a14:hiddenLine>
              </a:ext>
            </a:extLst>
          </p:spPr>
          <p:txBody>
            <a:bodyPr/>
            <a:lstStyle/>
            <a:p>
              <a:endParaRPr lang="en-US"/>
            </a:p>
          </p:txBody>
        </p:sp>
        <p:sp>
          <p:nvSpPr>
            <p:cNvPr id="50" name="Oval 11"/>
            <p:cNvSpPr>
              <a:spLocks noChangeArrowheads="1"/>
            </p:cNvSpPr>
            <p:nvPr/>
          </p:nvSpPr>
          <p:spPr bwMode="auto">
            <a:xfrm>
              <a:off x="1728788" y="3373438"/>
              <a:ext cx="509587" cy="506412"/>
            </a:xfrm>
            <a:prstGeom prst="ellipse">
              <a:avLst/>
            </a:prstGeom>
            <a:solidFill>
              <a:schemeClr val="bg1">
                <a:lumMod val="85000"/>
              </a:schemeClr>
            </a:solidFill>
            <a:ln w="12700">
              <a:noFill/>
              <a:round/>
              <a:headEnd/>
              <a:tailEnd/>
            </a:ln>
          </p:spPr>
          <p:txBody>
            <a:bodyPr/>
            <a:lstStyle/>
            <a:p>
              <a:pPr>
                <a:defRPr/>
              </a:pPr>
              <a:endParaRPr lang="en-US"/>
            </a:p>
          </p:txBody>
        </p:sp>
        <p:sp>
          <p:nvSpPr>
            <p:cNvPr id="51" name="Freeform 14"/>
            <p:cNvSpPr>
              <a:spLocks/>
            </p:cNvSpPr>
            <p:nvPr/>
          </p:nvSpPr>
          <p:spPr bwMode="auto">
            <a:xfrm>
              <a:off x="919163" y="4386263"/>
              <a:ext cx="68262" cy="60325"/>
            </a:xfrm>
            <a:custGeom>
              <a:avLst/>
              <a:gdLst>
                <a:gd name="T0" fmla="*/ 0 w 128"/>
                <a:gd name="T1" fmla="*/ 2147483647 h 112"/>
                <a:gd name="T2" fmla="*/ 2147483647 w 128"/>
                <a:gd name="T3" fmla="*/ 0 h 112"/>
                <a:gd name="T4" fmla="*/ 2147483647 w 128"/>
                <a:gd name="T5" fmla="*/ 2147483647 h 112"/>
                <a:gd name="T6" fmla="*/ 2147483647 w 128"/>
                <a:gd name="T7" fmla="*/ 2147483647 h 112"/>
                <a:gd name="T8" fmla="*/ 0 w 128"/>
                <a:gd name="T9" fmla="*/ 2147483647 h 112"/>
                <a:gd name="T10" fmla="*/ 0 60000 65536"/>
                <a:gd name="T11" fmla="*/ 0 60000 65536"/>
                <a:gd name="T12" fmla="*/ 0 60000 65536"/>
                <a:gd name="T13" fmla="*/ 0 60000 65536"/>
                <a:gd name="T14" fmla="*/ 0 60000 65536"/>
                <a:gd name="T15" fmla="*/ 0 w 128"/>
                <a:gd name="T16" fmla="*/ 0 h 112"/>
                <a:gd name="T17" fmla="*/ 128 w 128"/>
                <a:gd name="T18" fmla="*/ 112 h 112"/>
              </a:gdLst>
              <a:ahLst/>
              <a:cxnLst>
                <a:cxn ang="T10">
                  <a:pos x="T0" y="T1"/>
                </a:cxn>
                <a:cxn ang="T11">
                  <a:pos x="T2" y="T3"/>
                </a:cxn>
                <a:cxn ang="T12">
                  <a:pos x="T4" y="T5"/>
                </a:cxn>
                <a:cxn ang="T13">
                  <a:pos x="T6" y="T7"/>
                </a:cxn>
                <a:cxn ang="T14">
                  <a:pos x="T8" y="T9"/>
                </a:cxn>
              </a:cxnLst>
              <a:rect l="T15" t="T16" r="T17" b="T18"/>
              <a:pathLst>
                <a:path w="128" h="112">
                  <a:moveTo>
                    <a:pt x="0" y="112"/>
                  </a:moveTo>
                  <a:lnTo>
                    <a:pt x="88" y="0"/>
                  </a:lnTo>
                  <a:lnTo>
                    <a:pt x="104" y="24"/>
                  </a:lnTo>
                  <a:lnTo>
                    <a:pt x="128" y="48"/>
                  </a:lnTo>
                  <a:lnTo>
                    <a:pt x="0" y="112"/>
                  </a:lnTo>
                  <a:close/>
                </a:path>
              </a:pathLst>
            </a:custGeom>
            <a:solidFill>
              <a:srgbClr val="000000"/>
            </a:solidFill>
            <a:ln w="12700">
              <a:solidFill>
                <a:srgbClr val="000000"/>
              </a:solidFill>
              <a:round/>
              <a:headEnd/>
              <a:tailEnd/>
            </a:ln>
          </p:spPr>
          <p:txBody>
            <a:bodyPr/>
            <a:lstStyle/>
            <a:p>
              <a:endParaRPr lang="en-US"/>
            </a:p>
          </p:txBody>
        </p:sp>
        <p:sp>
          <p:nvSpPr>
            <p:cNvPr id="52" name="Freeform 15"/>
            <p:cNvSpPr>
              <a:spLocks/>
            </p:cNvSpPr>
            <p:nvPr/>
          </p:nvSpPr>
          <p:spPr bwMode="auto">
            <a:xfrm>
              <a:off x="922338" y="4391025"/>
              <a:ext cx="69850" cy="60325"/>
            </a:xfrm>
            <a:custGeom>
              <a:avLst/>
              <a:gdLst>
                <a:gd name="T0" fmla="*/ 0 w 128"/>
                <a:gd name="T1" fmla="*/ 2147483647 h 112"/>
                <a:gd name="T2" fmla="*/ 0 w 128"/>
                <a:gd name="T3" fmla="*/ 2147483647 h 112"/>
                <a:gd name="T4" fmla="*/ 2147483647 w 128"/>
                <a:gd name="T5" fmla="*/ 0 h 112"/>
                <a:gd name="T6" fmla="*/ 2147483647 w 128"/>
                <a:gd name="T7" fmla="*/ 0 h 112"/>
                <a:gd name="T8" fmla="*/ 2147483647 w 128"/>
                <a:gd name="T9" fmla="*/ 2147483647 h 112"/>
                <a:gd name="T10" fmla="*/ 2147483647 w 128"/>
                <a:gd name="T11" fmla="*/ 2147483647 h 112"/>
                <a:gd name="T12" fmla="*/ 2147483647 w 128"/>
                <a:gd name="T13" fmla="*/ 2147483647 h 112"/>
                <a:gd name="T14" fmla="*/ 2147483647 w 128"/>
                <a:gd name="T15" fmla="*/ 2147483647 h 112"/>
                <a:gd name="T16" fmla="*/ 0 w 128"/>
                <a:gd name="T17" fmla="*/ 2147483647 h 112"/>
                <a:gd name="T18" fmla="*/ 0 w 128"/>
                <a:gd name="T19" fmla="*/ 2147483647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8"/>
                <a:gd name="T31" fmla="*/ 0 h 112"/>
                <a:gd name="T32" fmla="*/ 128 w 128"/>
                <a:gd name="T33" fmla="*/ 112 h 1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8" h="112">
                  <a:moveTo>
                    <a:pt x="0" y="112"/>
                  </a:moveTo>
                  <a:lnTo>
                    <a:pt x="0" y="112"/>
                  </a:lnTo>
                  <a:lnTo>
                    <a:pt x="88" y="0"/>
                  </a:lnTo>
                  <a:lnTo>
                    <a:pt x="104" y="24"/>
                  </a:lnTo>
                  <a:lnTo>
                    <a:pt x="128" y="48"/>
                  </a:lnTo>
                  <a:lnTo>
                    <a:pt x="0" y="112"/>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3" name="Line 16"/>
            <p:cNvSpPr>
              <a:spLocks noChangeShapeType="1"/>
            </p:cNvSpPr>
            <p:nvPr/>
          </p:nvSpPr>
          <p:spPr bwMode="auto">
            <a:xfrm flipV="1">
              <a:off x="969963" y="3814763"/>
              <a:ext cx="698500" cy="58102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4" name="Group 62"/>
            <p:cNvGrpSpPr>
              <a:grpSpLocks/>
            </p:cNvGrpSpPr>
            <p:nvPr/>
          </p:nvGrpSpPr>
          <p:grpSpPr bwMode="auto">
            <a:xfrm>
              <a:off x="906463" y="4516438"/>
              <a:ext cx="788987" cy="434975"/>
              <a:chOff x="5312500" y="4571551"/>
              <a:chExt cx="845681" cy="425475"/>
            </a:xfrm>
          </p:grpSpPr>
          <p:sp>
            <p:nvSpPr>
              <p:cNvPr id="55" name="Freeform 9"/>
              <p:cNvSpPr>
                <a:spLocks/>
              </p:cNvSpPr>
              <p:nvPr/>
            </p:nvSpPr>
            <p:spPr bwMode="auto">
              <a:xfrm>
                <a:off x="6084831" y="4949751"/>
                <a:ext cx="73350" cy="47275"/>
              </a:xfrm>
              <a:custGeom>
                <a:avLst/>
                <a:gdLst>
                  <a:gd name="T0" fmla="*/ 2147483647 w 136"/>
                  <a:gd name="T1" fmla="*/ 2147483647 h 88"/>
                  <a:gd name="T2" fmla="*/ 2147483647 w 136"/>
                  <a:gd name="T3" fmla="*/ 2147483647 h 88"/>
                  <a:gd name="T4" fmla="*/ 0 w 136"/>
                  <a:gd name="T5" fmla="*/ 2147483647 h 88"/>
                  <a:gd name="T6" fmla="*/ 0 w 136"/>
                  <a:gd name="T7" fmla="*/ 2147483647 h 88"/>
                  <a:gd name="T8" fmla="*/ 2147483647 w 136"/>
                  <a:gd name="T9" fmla="*/ 2147483647 h 88"/>
                  <a:gd name="T10" fmla="*/ 2147483647 w 136"/>
                  <a:gd name="T11" fmla="*/ 2147483647 h 88"/>
                  <a:gd name="T12" fmla="*/ 2147483647 w 136"/>
                  <a:gd name="T13" fmla="*/ 0 h 88"/>
                  <a:gd name="T14" fmla="*/ 2147483647 w 136"/>
                  <a:gd name="T15" fmla="*/ 0 h 88"/>
                  <a:gd name="T16" fmla="*/ 2147483647 w 136"/>
                  <a:gd name="T17" fmla="*/ 2147483647 h 88"/>
                  <a:gd name="T18" fmla="*/ 2147483647 w 136"/>
                  <a:gd name="T19" fmla="*/ 2147483647 h 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6"/>
                  <a:gd name="T31" fmla="*/ 0 h 88"/>
                  <a:gd name="T32" fmla="*/ 136 w 136"/>
                  <a:gd name="T33" fmla="*/ 88 h 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6" h="88">
                    <a:moveTo>
                      <a:pt x="136" y="88"/>
                    </a:moveTo>
                    <a:lnTo>
                      <a:pt x="136" y="88"/>
                    </a:lnTo>
                    <a:lnTo>
                      <a:pt x="0" y="56"/>
                    </a:lnTo>
                    <a:lnTo>
                      <a:pt x="16" y="24"/>
                    </a:lnTo>
                    <a:lnTo>
                      <a:pt x="32" y="0"/>
                    </a:lnTo>
                    <a:lnTo>
                      <a:pt x="136" y="88"/>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6" name="Line 10"/>
              <p:cNvSpPr>
                <a:spLocks noChangeShapeType="1"/>
              </p:cNvSpPr>
              <p:nvPr/>
            </p:nvSpPr>
            <p:spPr bwMode="auto">
              <a:xfrm>
                <a:off x="5312500" y="4571551"/>
                <a:ext cx="772331" cy="38249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59" name="Rectangle 58"/>
          <p:cNvSpPr/>
          <p:nvPr/>
        </p:nvSpPr>
        <p:spPr>
          <a:xfrm>
            <a:off x="2513013" y="3541713"/>
            <a:ext cx="949465" cy="27685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Line 7"/>
          <p:cNvSpPr>
            <a:spLocks noChangeShapeType="1"/>
          </p:cNvSpPr>
          <p:nvPr/>
        </p:nvSpPr>
        <p:spPr bwMode="auto">
          <a:xfrm flipH="1">
            <a:off x="2738764" y="2142626"/>
            <a:ext cx="1477107" cy="18730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 name="Title 1"/>
          <p:cNvSpPr txBox="1">
            <a:spLocks/>
          </p:cNvSpPr>
          <p:nvPr/>
        </p:nvSpPr>
        <p:spPr>
          <a:xfrm>
            <a:off x="349828" y="148339"/>
            <a:ext cx="8794172" cy="3492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400" dirty="0" smtClean="0">
                <a:latin typeface="Helvetica"/>
                <a:cs typeface="Helvetica"/>
              </a:rPr>
              <a:t>Such effects support perception of intrinsic object properties</a:t>
            </a:r>
            <a:endParaRPr lang="en-US" sz="2400" dirty="0">
              <a:latin typeface="Helvetica"/>
              <a:cs typeface="Helvetica"/>
            </a:endParaRPr>
          </a:p>
        </p:txBody>
      </p:sp>
      <p:sp>
        <p:nvSpPr>
          <p:cNvPr id="30" name="Title 1"/>
          <p:cNvSpPr txBox="1">
            <a:spLocks/>
          </p:cNvSpPr>
          <p:nvPr/>
        </p:nvSpPr>
        <p:spPr>
          <a:xfrm>
            <a:off x="360323" y="870677"/>
            <a:ext cx="2527751" cy="101179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smtClean="0">
                <a:latin typeface="Helvetica"/>
                <a:cs typeface="Helvetica"/>
              </a:rPr>
              <a:t>Lightness appears to be correlated with surface reflectance</a:t>
            </a:r>
            <a:endParaRPr lang="en-US" sz="2000" dirty="0">
              <a:latin typeface="Helvetica"/>
              <a:cs typeface="Helvetica"/>
            </a:endParaRPr>
          </a:p>
        </p:txBody>
      </p:sp>
    </p:spTree>
    <p:extLst>
      <p:ext uri="{BB962C8B-B14F-4D97-AF65-F5344CB8AC3E}">
        <p14:creationId xmlns:p14="http://schemas.microsoft.com/office/powerpoint/2010/main" val="4156565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540959" y="4491000"/>
            <a:ext cx="1433239" cy="40598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itle 1"/>
          <p:cNvSpPr>
            <a:spLocks noGrp="1"/>
          </p:cNvSpPr>
          <p:nvPr>
            <p:ph type="title"/>
          </p:nvPr>
        </p:nvSpPr>
        <p:spPr>
          <a:xfrm>
            <a:off x="349827" y="148339"/>
            <a:ext cx="8930757" cy="349250"/>
          </a:xfrm>
        </p:spPr>
        <p:txBody>
          <a:bodyPr>
            <a:noAutofit/>
          </a:bodyPr>
          <a:lstStyle/>
          <a:p>
            <a:pPr algn="l"/>
            <a:r>
              <a:rPr lang="en-US" sz="2400" dirty="0" smtClean="0">
                <a:latin typeface="Helvetica"/>
                <a:cs typeface="Helvetica"/>
              </a:rPr>
              <a:t>Outline</a:t>
            </a:r>
            <a:endParaRPr lang="en-US" sz="2400" dirty="0">
              <a:latin typeface="Helvetica"/>
              <a:cs typeface="Helvetica"/>
            </a:endParaRPr>
          </a:p>
        </p:txBody>
      </p:sp>
      <p:sp>
        <p:nvSpPr>
          <p:cNvPr id="7" name="Title 1"/>
          <p:cNvSpPr txBox="1">
            <a:spLocks/>
          </p:cNvSpPr>
          <p:nvPr/>
        </p:nvSpPr>
        <p:spPr>
          <a:xfrm>
            <a:off x="733975" y="1038551"/>
            <a:ext cx="7570029" cy="448832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400" dirty="0" smtClean="0">
                <a:solidFill>
                  <a:srgbClr val="000000"/>
                </a:solidFill>
                <a:latin typeface="Helvetica"/>
                <a:cs typeface="Helvetica"/>
              </a:rPr>
              <a:t>Long term goal</a:t>
            </a:r>
          </a:p>
          <a:p>
            <a:pPr algn="l"/>
            <a:endParaRPr lang="en-US" sz="2000" dirty="0">
              <a:solidFill>
                <a:srgbClr val="000000"/>
              </a:solidFill>
              <a:latin typeface="Helvetica"/>
              <a:cs typeface="Helvetica"/>
            </a:endParaRPr>
          </a:p>
          <a:p>
            <a:pPr algn="l"/>
            <a:r>
              <a:rPr lang="en-US" sz="2000" dirty="0" smtClean="0">
                <a:solidFill>
                  <a:srgbClr val="000000"/>
                </a:solidFill>
                <a:latin typeface="Helvetica"/>
                <a:cs typeface="Helvetica"/>
              </a:rPr>
              <a:t>We want to understand how the visual cortex represents lightness.</a:t>
            </a:r>
          </a:p>
          <a:p>
            <a:pPr algn="l"/>
            <a:endParaRPr lang="en-US" sz="2000" b="1" dirty="0">
              <a:solidFill>
                <a:srgbClr val="000000"/>
              </a:solidFill>
              <a:latin typeface="Helvetica"/>
              <a:cs typeface="Helvetica"/>
            </a:endParaRPr>
          </a:p>
          <a:p>
            <a:pPr algn="l"/>
            <a:r>
              <a:rPr lang="en-US" sz="2400" dirty="0" smtClean="0">
                <a:solidFill>
                  <a:srgbClr val="000000"/>
                </a:solidFill>
                <a:latin typeface="Helvetica"/>
                <a:cs typeface="Helvetica"/>
              </a:rPr>
              <a:t>Work reported today</a:t>
            </a:r>
          </a:p>
          <a:p>
            <a:pPr algn="l"/>
            <a:endParaRPr lang="en-US" sz="2000" dirty="0">
              <a:solidFill>
                <a:srgbClr val="000000"/>
              </a:solidFill>
              <a:latin typeface="Helvetica"/>
              <a:cs typeface="Helvetica"/>
            </a:endParaRPr>
          </a:p>
          <a:p>
            <a:pPr algn="l"/>
            <a:r>
              <a:rPr lang="en-US" sz="2000" dirty="0" smtClean="0">
                <a:solidFill>
                  <a:srgbClr val="000000"/>
                </a:solidFill>
                <a:latin typeface="Helvetica"/>
                <a:cs typeface="Helvetica"/>
              </a:rPr>
              <a:t>Human psychophysics to quantify a perceptual lightness effect.</a:t>
            </a:r>
          </a:p>
          <a:p>
            <a:pPr algn="l"/>
            <a:endParaRPr lang="en-US" sz="2000" dirty="0" smtClean="0">
              <a:solidFill>
                <a:srgbClr val="000000"/>
              </a:solidFill>
              <a:latin typeface="Helvetica"/>
              <a:cs typeface="Helvetica"/>
            </a:endParaRPr>
          </a:p>
          <a:p>
            <a:pPr algn="l"/>
            <a:r>
              <a:rPr lang="en-US" sz="2000" dirty="0" smtClean="0">
                <a:solidFill>
                  <a:srgbClr val="000000"/>
                </a:solidFill>
                <a:latin typeface="Helvetica"/>
                <a:cs typeface="Helvetica"/>
              </a:rPr>
              <a:t>Physiological measurements of neural responses in monkey V1 and V4 to same stimuli, using implanted multi-electrode arrays.</a:t>
            </a:r>
          </a:p>
          <a:p>
            <a:pPr algn="l"/>
            <a:endParaRPr lang="en-US" sz="2000" dirty="0">
              <a:solidFill>
                <a:srgbClr val="000000"/>
              </a:solidFill>
              <a:latin typeface="Helvetica"/>
              <a:cs typeface="Helvetica"/>
            </a:endParaRPr>
          </a:p>
          <a:p>
            <a:pPr algn="l"/>
            <a:r>
              <a:rPr lang="en-US" sz="2000" dirty="0" smtClean="0">
                <a:solidFill>
                  <a:srgbClr val="000000"/>
                </a:solidFill>
                <a:latin typeface="Helvetica"/>
                <a:cs typeface="Helvetica"/>
              </a:rPr>
              <a:t>Link physiology and psychophysics via population decoding of stimulus luminance.</a:t>
            </a:r>
          </a:p>
          <a:p>
            <a:pPr algn="l"/>
            <a:endParaRPr lang="en-US" sz="2000" dirty="0">
              <a:solidFill>
                <a:srgbClr val="000000"/>
              </a:solidFill>
              <a:latin typeface="Helvetica"/>
              <a:cs typeface="Helvetica"/>
            </a:endParaRPr>
          </a:p>
        </p:txBody>
      </p:sp>
    </p:spTree>
    <p:extLst>
      <p:ext uri="{BB962C8B-B14F-4D97-AF65-F5344CB8AC3E}">
        <p14:creationId xmlns:p14="http://schemas.microsoft.com/office/powerpoint/2010/main" val="231512868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1"/>
          <p:cNvSpPr>
            <a:spLocks noGrp="1"/>
          </p:cNvSpPr>
          <p:nvPr>
            <p:ph type="title"/>
          </p:nvPr>
        </p:nvSpPr>
        <p:spPr>
          <a:xfrm>
            <a:off x="349827" y="148339"/>
            <a:ext cx="8930757" cy="349250"/>
          </a:xfrm>
        </p:spPr>
        <p:txBody>
          <a:bodyPr>
            <a:noAutofit/>
          </a:bodyPr>
          <a:lstStyle/>
          <a:p>
            <a:pPr algn="l"/>
            <a:r>
              <a:rPr lang="en-US" sz="2400" dirty="0" smtClean="0">
                <a:solidFill>
                  <a:schemeClr val="bg1">
                    <a:lumMod val="95000"/>
                  </a:schemeClr>
                </a:solidFill>
                <a:latin typeface="Helvetica"/>
                <a:cs typeface="Helvetica"/>
              </a:rPr>
              <a:t>Paint and Shadow Checkerboards</a:t>
            </a:r>
            <a:endParaRPr lang="en-US" sz="2400" dirty="0">
              <a:solidFill>
                <a:schemeClr val="bg1">
                  <a:lumMod val="95000"/>
                </a:schemeClr>
              </a:solidFill>
              <a:latin typeface="Helvetica"/>
              <a:cs typeface="Helvetica"/>
            </a:endParaRPr>
          </a:p>
        </p:txBody>
      </p:sp>
      <p:sp>
        <p:nvSpPr>
          <p:cNvPr id="7" name="TextBox 6"/>
          <p:cNvSpPr txBox="1"/>
          <p:nvPr/>
        </p:nvSpPr>
        <p:spPr>
          <a:xfrm>
            <a:off x="3896125" y="6434088"/>
            <a:ext cx="4957307" cy="276999"/>
          </a:xfrm>
          <a:prstGeom prst="rect">
            <a:avLst/>
          </a:prstGeom>
          <a:noFill/>
        </p:spPr>
        <p:txBody>
          <a:bodyPr wrap="none" rtlCol="0">
            <a:spAutoFit/>
          </a:bodyPr>
          <a:lstStyle/>
          <a:p>
            <a:r>
              <a:rPr lang="en-US" sz="1200" dirty="0" smtClean="0">
                <a:solidFill>
                  <a:srgbClr val="F2F2F2"/>
                </a:solidFill>
                <a:latin typeface="Helvetica"/>
                <a:cs typeface="Helvetica"/>
              </a:rPr>
              <a:t>After Gilchrist, 2006; </a:t>
            </a:r>
            <a:r>
              <a:rPr lang="en-US" sz="1200" dirty="0" err="1" smtClean="0">
                <a:solidFill>
                  <a:srgbClr val="F2F2F2"/>
                </a:solidFill>
                <a:latin typeface="Helvetica"/>
                <a:cs typeface="Helvetica"/>
              </a:rPr>
              <a:t>Hillis</a:t>
            </a:r>
            <a:r>
              <a:rPr lang="en-US" sz="1200" dirty="0" smtClean="0">
                <a:solidFill>
                  <a:srgbClr val="F2F2F2"/>
                </a:solidFill>
                <a:latin typeface="Helvetica"/>
                <a:cs typeface="Helvetica"/>
              </a:rPr>
              <a:t> &amp; Brainard, </a:t>
            </a:r>
            <a:r>
              <a:rPr lang="en-US" sz="1200" dirty="0" smtClean="0">
                <a:solidFill>
                  <a:schemeClr val="bg1"/>
                </a:solidFill>
                <a:latin typeface="Helvetica"/>
                <a:cs typeface="Helvetica"/>
              </a:rPr>
              <a:t>2007; </a:t>
            </a:r>
            <a:r>
              <a:rPr lang="en-US" sz="1200" dirty="0">
                <a:solidFill>
                  <a:schemeClr val="bg1"/>
                </a:solidFill>
                <a:latin typeface="Helvetica"/>
                <a:cs typeface="Helvetica"/>
              </a:rPr>
              <a:t>Gilchrist &amp; </a:t>
            </a:r>
            <a:r>
              <a:rPr lang="en-US" sz="1200" dirty="0" err="1">
                <a:solidFill>
                  <a:schemeClr val="bg1"/>
                </a:solidFill>
                <a:latin typeface="Helvetica"/>
                <a:cs typeface="Helvetica"/>
              </a:rPr>
              <a:t>Radonji</a:t>
            </a:r>
            <a:r>
              <a:rPr lang="hr-HR" sz="1200" dirty="0">
                <a:solidFill>
                  <a:schemeClr val="bg1"/>
                </a:solidFill>
                <a:latin typeface="Helvetica"/>
                <a:cs typeface="Helvetica"/>
              </a:rPr>
              <a:t>ć</a:t>
            </a:r>
            <a:r>
              <a:rPr lang="en-US" sz="1200" dirty="0">
                <a:solidFill>
                  <a:schemeClr val="bg1"/>
                </a:solidFill>
                <a:latin typeface="Helvetica"/>
                <a:cs typeface="Helvetica"/>
              </a:rPr>
              <a:t>, </a:t>
            </a:r>
            <a:r>
              <a:rPr lang="en-US" sz="1200" dirty="0" smtClean="0">
                <a:solidFill>
                  <a:schemeClr val="bg1"/>
                </a:solidFill>
                <a:latin typeface="Helvetica"/>
                <a:cs typeface="Helvetica"/>
              </a:rPr>
              <a:t>2010</a:t>
            </a:r>
            <a:endParaRPr lang="en-US" sz="1200" dirty="0">
              <a:solidFill>
                <a:schemeClr val="bg1"/>
              </a:solidFill>
              <a:latin typeface="Helvetica"/>
              <a:cs typeface="Helvetica"/>
            </a:endParaRPr>
          </a:p>
        </p:txBody>
      </p:sp>
      <p:sp>
        <p:nvSpPr>
          <p:cNvPr id="13" name="Title 1"/>
          <p:cNvSpPr txBox="1">
            <a:spLocks/>
          </p:cNvSpPr>
          <p:nvPr/>
        </p:nvSpPr>
        <p:spPr>
          <a:xfrm>
            <a:off x="796345" y="4255929"/>
            <a:ext cx="7065189" cy="154666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smtClean="0">
                <a:solidFill>
                  <a:schemeClr val="bg1">
                    <a:lumMod val="95000"/>
                  </a:schemeClr>
                </a:solidFill>
                <a:latin typeface="Helvetica"/>
                <a:cs typeface="Helvetica"/>
              </a:rPr>
              <a:t>Disks placed at center of 5 by 5 checkerboards.</a:t>
            </a:r>
            <a:endParaRPr lang="en-US" sz="1200" dirty="0" smtClean="0">
              <a:solidFill>
                <a:schemeClr val="bg1">
                  <a:lumMod val="95000"/>
                </a:schemeClr>
              </a:solidFill>
              <a:latin typeface="Helvetica"/>
              <a:cs typeface="Helvetica"/>
            </a:endParaRPr>
          </a:p>
          <a:p>
            <a:pPr algn="l"/>
            <a:endParaRPr lang="en-US" sz="1200" dirty="0" smtClean="0">
              <a:solidFill>
                <a:schemeClr val="bg1">
                  <a:lumMod val="95000"/>
                </a:schemeClr>
              </a:solidFill>
              <a:latin typeface="Helvetica"/>
              <a:cs typeface="Helvetica"/>
            </a:endParaRPr>
          </a:p>
          <a:p>
            <a:pPr algn="l"/>
            <a:r>
              <a:rPr lang="en-US" sz="2000" dirty="0" smtClean="0">
                <a:solidFill>
                  <a:schemeClr val="bg1">
                    <a:lumMod val="95000"/>
                  </a:schemeClr>
                </a:solidFill>
                <a:latin typeface="Helvetica"/>
                <a:cs typeface="Helvetica"/>
              </a:rPr>
              <a:t>The 25 corresponding checks have same average luminance in the paint and shadow checkerboards.</a:t>
            </a:r>
            <a:endParaRPr lang="en-US" sz="1200" dirty="0" smtClean="0">
              <a:solidFill>
                <a:schemeClr val="bg1">
                  <a:lumMod val="95000"/>
                </a:schemeClr>
              </a:solidFill>
              <a:latin typeface="Helvetica"/>
              <a:cs typeface="Helvetica"/>
            </a:endParaRPr>
          </a:p>
          <a:p>
            <a:pPr algn="l"/>
            <a:endParaRPr lang="en-US" sz="1200" dirty="0">
              <a:solidFill>
                <a:schemeClr val="bg1">
                  <a:lumMod val="95000"/>
                </a:schemeClr>
              </a:solidFill>
              <a:latin typeface="Helvetica"/>
              <a:cs typeface="Helvetica"/>
            </a:endParaRPr>
          </a:p>
          <a:p>
            <a:pPr algn="l"/>
            <a:r>
              <a:rPr lang="en-US" sz="2000" dirty="0" smtClean="0">
                <a:solidFill>
                  <a:schemeClr val="bg1">
                    <a:lumMod val="95000"/>
                  </a:schemeClr>
                </a:solidFill>
                <a:latin typeface="Helvetica"/>
                <a:cs typeface="Helvetica"/>
              </a:rPr>
              <a:t>Disks have matched local contrast and global surround luminance.</a:t>
            </a:r>
            <a:endParaRPr lang="en-US" sz="2000" dirty="0">
              <a:solidFill>
                <a:schemeClr val="bg1">
                  <a:lumMod val="95000"/>
                </a:schemeClr>
              </a:solidFill>
              <a:latin typeface="Helvetica"/>
              <a:cs typeface="Helvetica"/>
            </a:endParaRPr>
          </a:p>
        </p:txBody>
      </p:sp>
      <p:pic>
        <p:nvPicPr>
          <p:cNvPr id="8" name="Picture 7" descr="aPaintSqrt_Eimgs_rot0_shad4_blk40_cen40__Probe50_Diam70_Blob0_Chk140.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2503" y="1148441"/>
            <a:ext cx="2667000" cy="2667000"/>
          </a:xfrm>
          <a:prstGeom prst="rect">
            <a:avLst/>
          </a:prstGeom>
        </p:spPr>
      </p:pic>
      <p:sp>
        <p:nvSpPr>
          <p:cNvPr id="2" name="Rectangle 1"/>
          <p:cNvSpPr/>
          <p:nvPr/>
        </p:nvSpPr>
        <p:spPr>
          <a:xfrm>
            <a:off x="1842640" y="681834"/>
            <a:ext cx="1670316" cy="400110"/>
          </a:xfrm>
          <a:prstGeom prst="rect">
            <a:avLst/>
          </a:prstGeom>
          <a:solidFill>
            <a:schemeClr val="tx1"/>
          </a:solidFill>
        </p:spPr>
        <p:txBody>
          <a:bodyPr wrap="square">
            <a:spAutoFit/>
          </a:bodyPr>
          <a:lstStyle/>
          <a:p>
            <a:pPr algn="ctr"/>
            <a:r>
              <a:rPr lang="en-US" sz="2000" dirty="0" smtClean="0">
                <a:solidFill>
                  <a:schemeClr val="bg1"/>
                </a:solidFill>
                <a:latin typeface="Helvetica"/>
                <a:cs typeface="Helvetica"/>
              </a:rPr>
              <a:t>Paint</a:t>
            </a:r>
            <a:endParaRPr lang="en-US" sz="2000" dirty="0">
              <a:solidFill>
                <a:schemeClr val="bg1"/>
              </a:solidFill>
            </a:endParaRPr>
          </a:p>
        </p:txBody>
      </p:sp>
      <p:sp>
        <p:nvSpPr>
          <p:cNvPr id="11" name="Rectangle 10"/>
          <p:cNvSpPr/>
          <p:nvPr/>
        </p:nvSpPr>
        <p:spPr>
          <a:xfrm>
            <a:off x="5595219" y="681834"/>
            <a:ext cx="1670316" cy="400110"/>
          </a:xfrm>
          <a:prstGeom prst="rect">
            <a:avLst/>
          </a:prstGeom>
          <a:solidFill>
            <a:schemeClr val="tx1"/>
          </a:solidFill>
        </p:spPr>
        <p:txBody>
          <a:bodyPr wrap="square">
            <a:spAutoFit/>
          </a:bodyPr>
          <a:lstStyle/>
          <a:p>
            <a:pPr algn="ctr"/>
            <a:r>
              <a:rPr lang="en-US" sz="2000" dirty="0" smtClean="0">
                <a:solidFill>
                  <a:schemeClr val="bg1"/>
                </a:solidFill>
                <a:latin typeface="Helvetica"/>
                <a:cs typeface="Helvetica"/>
              </a:rPr>
              <a:t>Shadow</a:t>
            </a:r>
            <a:endParaRPr lang="en-US" sz="2000" dirty="0">
              <a:solidFill>
                <a:schemeClr val="bg1"/>
              </a:solidFill>
            </a:endParaRPr>
          </a:p>
        </p:txBody>
      </p:sp>
      <p:pic>
        <p:nvPicPr>
          <p:cNvPr id="15" name="Picture 14" descr="aShadowSqr_Eimgs_rot0_shad4_blk40_cen40_t_Probe50_Diam70_Blob0_Chk140.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3426" y="1148441"/>
            <a:ext cx="2667000" cy="2667000"/>
          </a:xfrm>
          <a:prstGeom prst="rect">
            <a:avLst/>
          </a:prstGeom>
        </p:spPr>
      </p:pic>
    </p:spTree>
    <p:extLst>
      <p:ext uri="{BB962C8B-B14F-4D97-AF65-F5344CB8AC3E}">
        <p14:creationId xmlns:p14="http://schemas.microsoft.com/office/powerpoint/2010/main" val="274453071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827" y="148339"/>
            <a:ext cx="8930757" cy="349250"/>
          </a:xfrm>
        </p:spPr>
        <p:txBody>
          <a:bodyPr>
            <a:noAutofit/>
          </a:bodyPr>
          <a:lstStyle/>
          <a:p>
            <a:pPr algn="l"/>
            <a:r>
              <a:rPr lang="en-US" sz="2400" dirty="0" smtClean="0">
                <a:latin typeface="Helvetica"/>
                <a:cs typeface="Helvetica"/>
              </a:rPr>
              <a:t>Psychophysical Methods</a:t>
            </a:r>
            <a:endParaRPr lang="en-US" sz="2400" dirty="0">
              <a:latin typeface="Helvetica"/>
              <a:cs typeface="Helvetica"/>
            </a:endParaRPr>
          </a:p>
        </p:txBody>
      </p:sp>
      <p:pic>
        <p:nvPicPr>
          <p:cNvPr id="3" name="Picture 2" descr="Observer.pdf"/>
          <p:cNvPicPr>
            <a:picLocks noChangeAspect="1"/>
          </p:cNvPicPr>
          <p:nvPr/>
        </p:nvPicPr>
        <p:blipFill>
          <a:blip r:embed="rId2"/>
          <a:stretch>
            <a:fillRect/>
          </a:stretch>
        </p:blipFill>
        <p:spPr>
          <a:xfrm>
            <a:off x="6208450" y="4012965"/>
            <a:ext cx="1305058" cy="1305058"/>
          </a:xfrm>
          <a:prstGeom prst="rect">
            <a:avLst/>
          </a:prstGeom>
        </p:spPr>
      </p:pic>
      <p:sp>
        <p:nvSpPr>
          <p:cNvPr id="7" name="Rectangle 6"/>
          <p:cNvSpPr>
            <a:spLocks noChangeAspect="1"/>
          </p:cNvSpPr>
          <p:nvPr/>
        </p:nvSpPr>
        <p:spPr>
          <a:xfrm>
            <a:off x="5027469" y="1220304"/>
            <a:ext cx="3667020" cy="19624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a:xfrm>
            <a:off x="5368304" y="1668113"/>
            <a:ext cx="2985350" cy="1066800"/>
            <a:chOff x="3980841" y="2047147"/>
            <a:chExt cx="3731687" cy="1333500"/>
          </a:xfrm>
        </p:grpSpPr>
        <p:pic>
          <p:nvPicPr>
            <p:cNvPr id="5" name="Picture 4" descr="aPaintSqrt_Eimgs_rot0_shad4_blk40_cen40__Probe50_Diam70_Blob0_Chk140.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0841" y="2047147"/>
              <a:ext cx="1333500" cy="1333500"/>
            </a:xfrm>
            <a:prstGeom prst="rect">
              <a:avLst/>
            </a:prstGeom>
          </p:spPr>
        </p:pic>
        <p:pic>
          <p:nvPicPr>
            <p:cNvPr id="6" name="Picture 5" descr="aShadowSqr_Eimgs_rot0_shad4_blk40_cen40_t_Probe50_Diam70_Blob0_Chk140.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9028" y="2047147"/>
              <a:ext cx="1333500" cy="1333500"/>
            </a:xfrm>
            <a:prstGeom prst="rect">
              <a:avLst/>
            </a:prstGeom>
          </p:spPr>
        </p:pic>
      </p:grpSp>
      <p:sp>
        <p:nvSpPr>
          <p:cNvPr id="12" name="Title 1"/>
          <p:cNvSpPr txBox="1">
            <a:spLocks/>
          </p:cNvSpPr>
          <p:nvPr/>
        </p:nvSpPr>
        <p:spPr>
          <a:xfrm>
            <a:off x="500454" y="1013976"/>
            <a:ext cx="4311816" cy="402984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smtClean="0">
                <a:solidFill>
                  <a:srgbClr val="000000"/>
                </a:solidFill>
                <a:latin typeface="Helvetica"/>
                <a:cs typeface="Helvetica"/>
              </a:rPr>
              <a:t>Observer fixates center of display.</a:t>
            </a:r>
            <a:endParaRPr lang="en-US" sz="1200" dirty="0" smtClean="0">
              <a:solidFill>
                <a:srgbClr val="000000"/>
              </a:solidFill>
              <a:latin typeface="Helvetica"/>
              <a:cs typeface="Helvetica"/>
            </a:endParaRPr>
          </a:p>
          <a:p>
            <a:pPr algn="l"/>
            <a:endParaRPr lang="en-US" sz="1200" dirty="0">
              <a:solidFill>
                <a:srgbClr val="000000"/>
              </a:solidFill>
              <a:latin typeface="Helvetica"/>
              <a:cs typeface="Helvetica"/>
            </a:endParaRPr>
          </a:p>
          <a:p>
            <a:pPr algn="l"/>
            <a:r>
              <a:rPr lang="en-US" sz="2000" dirty="0" smtClean="0">
                <a:solidFill>
                  <a:srgbClr val="000000"/>
                </a:solidFill>
                <a:latin typeface="Helvetica"/>
                <a:cs typeface="Helvetica"/>
              </a:rPr>
              <a:t>On each trial, two checkerboards with disks presented side by side.</a:t>
            </a:r>
            <a:endParaRPr lang="en-US" sz="1200" dirty="0" smtClean="0">
              <a:solidFill>
                <a:srgbClr val="000000"/>
              </a:solidFill>
              <a:latin typeface="Helvetica"/>
              <a:cs typeface="Helvetica"/>
            </a:endParaRPr>
          </a:p>
          <a:p>
            <a:pPr algn="l"/>
            <a:endParaRPr lang="en-US" sz="1200" dirty="0">
              <a:solidFill>
                <a:srgbClr val="000000"/>
              </a:solidFill>
              <a:latin typeface="Helvetica"/>
              <a:cs typeface="Helvetica"/>
            </a:endParaRPr>
          </a:p>
          <a:p>
            <a:pPr algn="l"/>
            <a:r>
              <a:rPr lang="en-US" sz="2000" dirty="0" smtClean="0">
                <a:solidFill>
                  <a:srgbClr val="000000"/>
                </a:solidFill>
                <a:latin typeface="Helvetica"/>
                <a:cs typeface="Helvetica"/>
              </a:rPr>
              <a:t>Checkerboards are 3.5° by 3.5° and centered at +/</a:t>
            </a:r>
            <a:r>
              <a:rPr lang="en-US" sz="2000" dirty="0">
                <a:solidFill>
                  <a:srgbClr val="000000"/>
                </a:solidFill>
                <a:latin typeface="Helvetica"/>
                <a:cs typeface="Helvetica"/>
              </a:rPr>
              <a:t>- 3.5</a:t>
            </a:r>
            <a:r>
              <a:rPr lang="en-US" sz="2000" dirty="0" smtClean="0">
                <a:solidFill>
                  <a:srgbClr val="000000"/>
                </a:solidFill>
                <a:latin typeface="Helvetica"/>
                <a:cs typeface="Helvetica"/>
              </a:rPr>
              <a:t>°.</a:t>
            </a:r>
            <a:endParaRPr lang="en-US" sz="1200" dirty="0" smtClean="0">
              <a:solidFill>
                <a:srgbClr val="000000"/>
              </a:solidFill>
              <a:latin typeface="Helvetica"/>
              <a:cs typeface="Helvetica"/>
            </a:endParaRPr>
          </a:p>
          <a:p>
            <a:pPr algn="l"/>
            <a:endParaRPr lang="en-US" sz="1200" dirty="0">
              <a:solidFill>
                <a:srgbClr val="000000"/>
              </a:solidFill>
              <a:latin typeface="Helvetica"/>
              <a:cs typeface="Helvetica"/>
            </a:endParaRPr>
          </a:p>
          <a:p>
            <a:pPr algn="l"/>
            <a:r>
              <a:rPr lang="en-US" sz="2000" dirty="0" smtClean="0">
                <a:solidFill>
                  <a:srgbClr val="000000"/>
                </a:solidFill>
                <a:latin typeface="Helvetica"/>
                <a:cs typeface="Helvetica"/>
              </a:rPr>
              <a:t>Observer indicates which disk appears lighter.  No feedback given.</a:t>
            </a:r>
            <a:endParaRPr lang="en-US" sz="1200" dirty="0" smtClean="0">
              <a:solidFill>
                <a:srgbClr val="000000"/>
              </a:solidFill>
              <a:latin typeface="Helvetica"/>
              <a:cs typeface="Helvetica"/>
            </a:endParaRPr>
          </a:p>
          <a:p>
            <a:pPr algn="l"/>
            <a:endParaRPr lang="en-US" sz="1200" dirty="0">
              <a:solidFill>
                <a:srgbClr val="000000"/>
              </a:solidFill>
              <a:latin typeface="Helvetica"/>
              <a:cs typeface="Helvetica"/>
            </a:endParaRPr>
          </a:p>
          <a:p>
            <a:pPr algn="l"/>
            <a:r>
              <a:rPr lang="en-US" sz="2000" dirty="0" smtClean="0">
                <a:solidFill>
                  <a:srgbClr val="000000"/>
                </a:solidFill>
                <a:latin typeface="Helvetica"/>
                <a:cs typeface="Helvetica"/>
              </a:rPr>
              <a:t>. </a:t>
            </a:r>
          </a:p>
        </p:txBody>
      </p:sp>
      <p:sp>
        <p:nvSpPr>
          <p:cNvPr id="13" name="Oval 12"/>
          <p:cNvSpPr>
            <a:spLocks/>
          </p:cNvSpPr>
          <p:nvPr/>
        </p:nvSpPr>
        <p:spPr>
          <a:xfrm>
            <a:off x="6832598" y="2171360"/>
            <a:ext cx="56762" cy="60306"/>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578996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noChangeAspect="1"/>
          </p:cNvGrpSpPr>
          <p:nvPr/>
        </p:nvGrpSpPr>
        <p:grpSpPr>
          <a:xfrm>
            <a:off x="610018" y="762824"/>
            <a:ext cx="5635557" cy="5505259"/>
            <a:chOff x="610017" y="850848"/>
            <a:chExt cx="5932170" cy="5795010"/>
          </a:xfrm>
        </p:grpSpPr>
        <p:pic>
          <p:nvPicPr>
            <p:cNvPr id="23" name="Picture 22" descr="aqr-c32_pnt_rot0_shad4_blk40_cen40_vs_shd_rot0_shad4_blk40_cen40_t1-2_exampleOn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017" y="850848"/>
              <a:ext cx="5932170" cy="5795010"/>
            </a:xfrm>
            <a:prstGeom prst="rect">
              <a:avLst/>
            </a:prstGeom>
          </p:spPr>
        </p:pic>
        <p:sp>
          <p:nvSpPr>
            <p:cNvPr id="32" name="Rectangle 31"/>
            <p:cNvSpPr/>
            <p:nvPr/>
          </p:nvSpPr>
          <p:spPr>
            <a:xfrm>
              <a:off x="3470095" y="5342776"/>
              <a:ext cx="840023" cy="49764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3" name="Straight Connector 32"/>
            <p:cNvCxnSpPr/>
            <p:nvPr/>
          </p:nvCxnSpPr>
          <p:spPr>
            <a:xfrm>
              <a:off x="3920107" y="4720344"/>
              <a:ext cx="17467" cy="1214261"/>
            </a:xfrm>
            <a:prstGeom prst="line">
              <a:avLst/>
            </a:prstGeom>
            <a:ln w="38100">
              <a:solidFill>
                <a:schemeClr val="tx1"/>
              </a:solidFill>
              <a:prstDash val="sysDash"/>
              <a:tailEnd type="triangle" w="lg" len="lg"/>
            </a:ln>
            <a:effectLst/>
          </p:spPr>
          <p:style>
            <a:lnRef idx="2">
              <a:schemeClr val="accent1"/>
            </a:lnRef>
            <a:fillRef idx="0">
              <a:schemeClr val="accent1"/>
            </a:fillRef>
            <a:effectRef idx="1">
              <a:schemeClr val="accent1"/>
            </a:effectRef>
            <a:fontRef idx="minor">
              <a:schemeClr val="tx1"/>
            </a:fontRef>
          </p:style>
        </p:cxnSp>
      </p:grpSp>
      <p:sp>
        <p:nvSpPr>
          <p:cNvPr id="29" name="Rectangle 28"/>
          <p:cNvSpPr/>
          <p:nvPr/>
        </p:nvSpPr>
        <p:spPr>
          <a:xfrm>
            <a:off x="7155762" y="627411"/>
            <a:ext cx="304800" cy="514350"/>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349827" y="148339"/>
            <a:ext cx="8930757" cy="3492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400" dirty="0" smtClean="0">
                <a:latin typeface="Helvetica"/>
                <a:cs typeface="Helvetica"/>
              </a:rPr>
              <a:t>Basic Psychophysical Data</a:t>
            </a:r>
            <a:endParaRPr lang="en-US" sz="2400" dirty="0">
              <a:latin typeface="Helvetica"/>
              <a:cs typeface="Helvetica"/>
            </a:endParaRPr>
          </a:p>
        </p:txBody>
      </p:sp>
      <p:sp>
        <p:nvSpPr>
          <p:cNvPr id="25" name="Rectangle 24"/>
          <p:cNvSpPr/>
          <p:nvPr/>
        </p:nvSpPr>
        <p:spPr>
          <a:xfrm>
            <a:off x="1740048" y="922344"/>
            <a:ext cx="1330036" cy="39002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5593408" y="3361598"/>
            <a:ext cx="3121793" cy="707886"/>
          </a:xfrm>
          <a:prstGeom prst="rect">
            <a:avLst/>
          </a:prstGeom>
          <a:solidFill>
            <a:srgbClr val="FFFFFF"/>
          </a:solidFill>
        </p:spPr>
        <p:txBody>
          <a:bodyPr wrap="none" rtlCol="0">
            <a:spAutoFit/>
          </a:bodyPr>
          <a:lstStyle/>
          <a:p>
            <a:r>
              <a:rPr lang="en-US" sz="2000" dirty="0" smtClean="0">
                <a:latin typeface="Helvetica"/>
                <a:cs typeface="Helvetica"/>
              </a:rPr>
              <a:t>Reference Disk in Paint</a:t>
            </a:r>
          </a:p>
          <a:p>
            <a:r>
              <a:rPr lang="en-US" sz="2000" dirty="0" smtClean="0">
                <a:latin typeface="Helvetica"/>
                <a:cs typeface="Helvetica"/>
              </a:rPr>
              <a:t>Reference Luminance 0.5</a:t>
            </a:r>
          </a:p>
        </p:txBody>
      </p:sp>
      <p:grpSp>
        <p:nvGrpSpPr>
          <p:cNvPr id="11" name="Group 10"/>
          <p:cNvGrpSpPr/>
          <p:nvPr/>
        </p:nvGrpSpPr>
        <p:grpSpPr>
          <a:xfrm>
            <a:off x="5685506" y="1470116"/>
            <a:ext cx="2978148" cy="1760128"/>
            <a:chOff x="4647194" y="319266"/>
            <a:chExt cx="3667020" cy="1962418"/>
          </a:xfrm>
        </p:grpSpPr>
        <p:sp>
          <p:nvSpPr>
            <p:cNvPr id="6" name="Rectangle 5"/>
            <p:cNvSpPr>
              <a:spLocks noChangeAspect="1"/>
            </p:cNvSpPr>
            <p:nvPr/>
          </p:nvSpPr>
          <p:spPr>
            <a:xfrm>
              <a:off x="4647194" y="319266"/>
              <a:ext cx="3667020" cy="19624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 name="Group 6"/>
            <p:cNvGrpSpPr>
              <a:grpSpLocks noChangeAspect="1"/>
            </p:cNvGrpSpPr>
            <p:nvPr/>
          </p:nvGrpSpPr>
          <p:grpSpPr>
            <a:xfrm>
              <a:off x="4988029" y="767075"/>
              <a:ext cx="2985350" cy="1066800"/>
              <a:chOff x="3980841" y="2047147"/>
              <a:chExt cx="3731687" cy="1333500"/>
            </a:xfrm>
          </p:grpSpPr>
          <p:pic>
            <p:nvPicPr>
              <p:cNvPr id="8" name="Picture 7" descr="aPaintSqrt_Eimgs_rot0_shad4_blk40_cen40__Probe50_Diam70_Blob0_Chk140.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0841" y="2047147"/>
                <a:ext cx="1333500" cy="1333500"/>
              </a:xfrm>
              <a:prstGeom prst="rect">
                <a:avLst/>
              </a:prstGeom>
            </p:spPr>
          </p:pic>
          <p:pic>
            <p:nvPicPr>
              <p:cNvPr id="9" name="Picture 8" descr="aShadowSqr_Eimgs_rot0_shad4_blk40_cen40_t_Probe50_Diam70_Blob0_Chk140.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9028" y="2047147"/>
                <a:ext cx="1333500" cy="1333500"/>
              </a:xfrm>
              <a:prstGeom prst="rect">
                <a:avLst/>
              </a:prstGeom>
            </p:spPr>
          </p:pic>
        </p:grpSp>
        <p:sp>
          <p:nvSpPr>
            <p:cNvPr id="10" name="Oval 9"/>
            <p:cNvSpPr>
              <a:spLocks/>
            </p:cNvSpPr>
            <p:nvPr/>
          </p:nvSpPr>
          <p:spPr>
            <a:xfrm>
              <a:off x="6452323" y="1270322"/>
              <a:ext cx="56762" cy="60306"/>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8684960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a:grpSpLocks noChangeAspect="1"/>
          </p:cNvGrpSpPr>
          <p:nvPr/>
        </p:nvGrpSpPr>
        <p:grpSpPr>
          <a:xfrm>
            <a:off x="610018" y="762824"/>
            <a:ext cx="5635557" cy="5505259"/>
            <a:chOff x="610017" y="725098"/>
            <a:chExt cx="5932170" cy="5795010"/>
          </a:xfrm>
        </p:grpSpPr>
        <p:pic>
          <p:nvPicPr>
            <p:cNvPr id="23" name="Picture 22" descr="aqr-c32_pnt_rot0_shad4_blk40_cen40_vs_shd_rot0_shad4_blk40_cen40_t1-2_exampleOn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017" y="725098"/>
              <a:ext cx="5932170" cy="5795010"/>
            </a:xfrm>
            <a:prstGeom prst="rect">
              <a:avLst/>
            </a:prstGeom>
          </p:spPr>
        </p:pic>
        <p:sp>
          <p:nvSpPr>
            <p:cNvPr id="32" name="Rectangle 31"/>
            <p:cNvSpPr/>
            <p:nvPr/>
          </p:nvSpPr>
          <p:spPr>
            <a:xfrm>
              <a:off x="3470095" y="5217026"/>
              <a:ext cx="840023" cy="49764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Straight Connector 14"/>
            <p:cNvCxnSpPr/>
            <p:nvPr/>
          </p:nvCxnSpPr>
          <p:spPr>
            <a:xfrm flipV="1">
              <a:off x="1636055" y="3344503"/>
              <a:ext cx="1994044" cy="2407"/>
            </a:xfrm>
            <a:prstGeom prst="line">
              <a:avLst/>
            </a:prstGeom>
            <a:ln w="38100">
              <a:solidFill>
                <a:srgbClr val="0000FF"/>
              </a:solidFill>
              <a:prstDash val="sysDash"/>
              <a:tailEnd type="none"/>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3920107" y="4594594"/>
              <a:ext cx="17467" cy="1214261"/>
            </a:xfrm>
            <a:prstGeom prst="line">
              <a:avLst/>
            </a:prstGeom>
            <a:ln w="38100">
              <a:solidFill>
                <a:schemeClr val="tx1"/>
              </a:solidFill>
              <a:prstDash val="sysDash"/>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3641052" y="4592310"/>
              <a:ext cx="17467" cy="1214261"/>
            </a:xfrm>
            <a:prstGeom prst="line">
              <a:avLst/>
            </a:prstGeom>
            <a:ln w="38100">
              <a:solidFill>
                <a:srgbClr val="0000FF"/>
              </a:solidFill>
              <a:prstDash val="sysDash"/>
              <a:tailEnd type="triangle" w="lg" len="lg"/>
            </a:ln>
            <a:effectLst/>
          </p:spPr>
          <p:style>
            <a:lnRef idx="2">
              <a:schemeClr val="accent1"/>
            </a:lnRef>
            <a:fillRef idx="0">
              <a:schemeClr val="accent1"/>
            </a:fillRef>
            <a:effectRef idx="1">
              <a:schemeClr val="accent1"/>
            </a:effectRef>
            <a:fontRef idx="minor">
              <a:schemeClr val="tx1"/>
            </a:fontRef>
          </p:style>
        </p:cxnSp>
      </p:grpSp>
      <p:sp>
        <p:nvSpPr>
          <p:cNvPr id="29" name="Rectangle 28"/>
          <p:cNvSpPr/>
          <p:nvPr/>
        </p:nvSpPr>
        <p:spPr>
          <a:xfrm>
            <a:off x="7155762" y="627411"/>
            <a:ext cx="304800" cy="514350"/>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349827" y="148339"/>
            <a:ext cx="8930757" cy="3492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400" dirty="0" smtClean="0">
                <a:latin typeface="Helvetica"/>
                <a:cs typeface="Helvetica"/>
              </a:rPr>
              <a:t>Point of Subjective Equality (PSE)</a:t>
            </a:r>
            <a:endParaRPr lang="en-US" sz="2400" dirty="0">
              <a:latin typeface="Helvetica"/>
              <a:cs typeface="Helvetica"/>
            </a:endParaRPr>
          </a:p>
        </p:txBody>
      </p:sp>
      <p:sp>
        <p:nvSpPr>
          <p:cNvPr id="14" name="TextBox 13"/>
          <p:cNvSpPr txBox="1"/>
          <p:nvPr/>
        </p:nvSpPr>
        <p:spPr>
          <a:xfrm>
            <a:off x="5593408" y="3361598"/>
            <a:ext cx="3121793" cy="707886"/>
          </a:xfrm>
          <a:prstGeom prst="rect">
            <a:avLst/>
          </a:prstGeom>
          <a:solidFill>
            <a:srgbClr val="FFFFFF"/>
          </a:solidFill>
        </p:spPr>
        <p:txBody>
          <a:bodyPr wrap="none" rtlCol="0">
            <a:spAutoFit/>
          </a:bodyPr>
          <a:lstStyle/>
          <a:p>
            <a:r>
              <a:rPr lang="en-US" sz="2000" dirty="0" smtClean="0">
                <a:latin typeface="Helvetica"/>
                <a:cs typeface="Helvetica"/>
              </a:rPr>
              <a:t>Reference Disk in Paint</a:t>
            </a:r>
          </a:p>
          <a:p>
            <a:r>
              <a:rPr lang="en-US" sz="2000" dirty="0" smtClean="0">
                <a:latin typeface="Helvetica"/>
                <a:cs typeface="Helvetica"/>
              </a:rPr>
              <a:t>Reference Luminance 0.5</a:t>
            </a:r>
          </a:p>
        </p:txBody>
      </p:sp>
      <p:grpSp>
        <p:nvGrpSpPr>
          <p:cNvPr id="11" name="Group 10"/>
          <p:cNvGrpSpPr/>
          <p:nvPr/>
        </p:nvGrpSpPr>
        <p:grpSpPr>
          <a:xfrm>
            <a:off x="5685506" y="1470116"/>
            <a:ext cx="2978148" cy="1760128"/>
            <a:chOff x="4647194" y="319266"/>
            <a:chExt cx="3667020" cy="1962418"/>
          </a:xfrm>
        </p:grpSpPr>
        <p:sp>
          <p:nvSpPr>
            <p:cNvPr id="6" name="Rectangle 5"/>
            <p:cNvSpPr>
              <a:spLocks noChangeAspect="1"/>
            </p:cNvSpPr>
            <p:nvPr/>
          </p:nvSpPr>
          <p:spPr>
            <a:xfrm>
              <a:off x="4647194" y="319266"/>
              <a:ext cx="3667020" cy="19624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 name="Group 6"/>
            <p:cNvGrpSpPr>
              <a:grpSpLocks noChangeAspect="1"/>
            </p:cNvGrpSpPr>
            <p:nvPr/>
          </p:nvGrpSpPr>
          <p:grpSpPr>
            <a:xfrm>
              <a:off x="4988029" y="767075"/>
              <a:ext cx="2985350" cy="1066800"/>
              <a:chOff x="3980841" y="2047147"/>
              <a:chExt cx="3731687" cy="1333500"/>
            </a:xfrm>
          </p:grpSpPr>
          <p:pic>
            <p:nvPicPr>
              <p:cNvPr id="8" name="Picture 7" descr="aPaintSqrt_Eimgs_rot0_shad4_blk40_cen40__Probe50_Diam70_Blob0_Chk140.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0841" y="2047147"/>
                <a:ext cx="1333500" cy="1333500"/>
              </a:xfrm>
              <a:prstGeom prst="rect">
                <a:avLst/>
              </a:prstGeom>
            </p:spPr>
          </p:pic>
          <p:pic>
            <p:nvPicPr>
              <p:cNvPr id="9" name="Picture 8" descr="aShadowSqr_Eimgs_rot0_shad4_blk40_cen40_t_Probe50_Diam70_Blob0_Chk140.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9028" y="2047147"/>
                <a:ext cx="1333500" cy="1333500"/>
              </a:xfrm>
              <a:prstGeom prst="rect">
                <a:avLst/>
              </a:prstGeom>
            </p:spPr>
          </p:pic>
        </p:grpSp>
        <p:sp>
          <p:nvSpPr>
            <p:cNvPr id="10" name="Oval 9"/>
            <p:cNvSpPr>
              <a:spLocks/>
            </p:cNvSpPr>
            <p:nvPr/>
          </p:nvSpPr>
          <p:spPr>
            <a:xfrm>
              <a:off x="6452323" y="1270322"/>
              <a:ext cx="56762" cy="60306"/>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5963392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a:grpSpLocks noChangeAspect="1"/>
          </p:cNvGrpSpPr>
          <p:nvPr/>
        </p:nvGrpSpPr>
        <p:grpSpPr>
          <a:xfrm>
            <a:off x="337747" y="1640905"/>
            <a:ext cx="4212191" cy="4114800"/>
            <a:chOff x="610017" y="850848"/>
            <a:chExt cx="5932170" cy="5795010"/>
          </a:xfrm>
        </p:grpSpPr>
        <p:pic>
          <p:nvPicPr>
            <p:cNvPr id="94" name="Picture 93" descr="aqr-c32_pnt_rot0_shad4_blk40_cen40_vs_shd_rot0_shad4_blk40_cen40_t1-2_exampleOn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017" y="850848"/>
              <a:ext cx="5932170" cy="5795010"/>
            </a:xfrm>
            <a:prstGeom prst="rect">
              <a:avLst/>
            </a:prstGeom>
          </p:spPr>
        </p:pic>
        <p:sp>
          <p:nvSpPr>
            <p:cNvPr id="95" name="Rectangle 94"/>
            <p:cNvSpPr/>
            <p:nvPr/>
          </p:nvSpPr>
          <p:spPr>
            <a:xfrm>
              <a:off x="3470095" y="5342776"/>
              <a:ext cx="840023" cy="49764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6" name="Straight Connector 95"/>
            <p:cNvCxnSpPr/>
            <p:nvPr/>
          </p:nvCxnSpPr>
          <p:spPr>
            <a:xfrm flipV="1">
              <a:off x="1636055" y="3470253"/>
              <a:ext cx="1994044" cy="2407"/>
            </a:xfrm>
            <a:prstGeom prst="line">
              <a:avLst/>
            </a:prstGeom>
            <a:ln w="38100">
              <a:solidFill>
                <a:srgbClr val="0000FF"/>
              </a:solidFill>
              <a:prstDash val="sysDash"/>
              <a:tailEnd type="none"/>
            </a:ln>
            <a:effectLst/>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3920107" y="4720344"/>
              <a:ext cx="17467" cy="1214261"/>
            </a:xfrm>
            <a:prstGeom prst="line">
              <a:avLst/>
            </a:prstGeom>
            <a:ln w="38100">
              <a:solidFill>
                <a:schemeClr val="tx1"/>
              </a:solidFill>
              <a:prstDash val="sysDash"/>
              <a:tailEnd type="triangle" w="lg" len="lg"/>
            </a:ln>
            <a:effectLst/>
          </p:spPr>
          <p:style>
            <a:lnRef idx="2">
              <a:schemeClr val="accent1"/>
            </a:lnRef>
            <a:fillRef idx="0">
              <a:schemeClr val="accent1"/>
            </a:fillRef>
            <a:effectRef idx="1">
              <a:schemeClr val="accent1"/>
            </a:effectRef>
            <a:fontRef idx="minor">
              <a:schemeClr val="tx1"/>
            </a:fontRef>
          </p:style>
        </p:cxnSp>
      </p:grpSp>
      <p:sp>
        <p:nvSpPr>
          <p:cNvPr id="9" name="Rectangle 8"/>
          <p:cNvSpPr/>
          <p:nvPr/>
        </p:nvSpPr>
        <p:spPr>
          <a:xfrm>
            <a:off x="8197547" y="1846743"/>
            <a:ext cx="298450" cy="209550"/>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7746697" y="2284893"/>
            <a:ext cx="298450" cy="209550"/>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7086297" y="3046893"/>
            <a:ext cx="298450" cy="209550"/>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6946597" y="3072293"/>
            <a:ext cx="298450" cy="209550"/>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6889447" y="3434243"/>
            <a:ext cx="298450" cy="209550"/>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Moon 14"/>
          <p:cNvSpPr/>
          <p:nvPr/>
        </p:nvSpPr>
        <p:spPr>
          <a:xfrm rot="5400000">
            <a:off x="7581597" y="2462694"/>
            <a:ext cx="45719" cy="120650"/>
          </a:xfrm>
          <a:prstGeom prst="moon">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6095697" y="824393"/>
            <a:ext cx="2540000" cy="209550"/>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itle 1"/>
          <p:cNvSpPr txBox="1">
            <a:spLocks/>
          </p:cNvSpPr>
          <p:nvPr/>
        </p:nvSpPr>
        <p:spPr>
          <a:xfrm>
            <a:off x="349827" y="148339"/>
            <a:ext cx="8930757" cy="3492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400" dirty="0" smtClean="0">
                <a:latin typeface="Helvetica"/>
                <a:cs typeface="Helvetica"/>
              </a:rPr>
              <a:t>Representing One PSE</a:t>
            </a:r>
            <a:endParaRPr lang="en-US" sz="2400" dirty="0">
              <a:latin typeface="Helvetica"/>
              <a:cs typeface="Helvetica"/>
            </a:endParaRPr>
          </a:p>
        </p:txBody>
      </p:sp>
      <p:sp>
        <p:nvSpPr>
          <p:cNvPr id="39" name="Rectangle 38"/>
          <p:cNvSpPr/>
          <p:nvPr/>
        </p:nvSpPr>
        <p:spPr>
          <a:xfrm>
            <a:off x="7895398" y="985777"/>
            <a:ext cx="298450" cy="209550"/>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39"/>
          <p:cNvSpPr/>
          <p:nvPr/>
        </p:nvSpPr>
        <p:spPr>
          <a:xfrm>
            <a:off x="7421139" y="1397205"/>
            <a:ext cx="298450" cy="209550"/>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40"/>
          <p:cNvSpPr/>
          <p:nvPr/>
        </p:nvSpPr>
        <p:spPr>
          <a:xfrm>
            <a:off x="6821551" y="2042595"/>
            <a:ext cx="298450" cy="209550"/>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p:cNvSpPr/>
          <p:nvPr/>
        </p:nvSpPr>
        <p:spPr>
          <a:xfrm>
            <a:off x="6773423" y="2103081"/>
            <a:ext cx="298450" cy="209550"/>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1" name="Group 100"/>
          <p:cNvGrpSpPr/>
          <p:nvPr/>
        </p:nvGrpSpPr>
        <p:grpSpPr>
          <a:xfrm>
            <a:off x="4599804" y="1671394"/>
            <a:ext cx="4347713" cy="4114800"/>
            <a:chOff x="4459804" y="1671394"/>
            <a:chExt cx="4347713" cy="4114800"/>
          </a:xfrm>
        </p:grpSpPr>
        <p:grpSp>
          <p:nvGrpSpPr>
            <p:cNvPr id="24" name="Group 23"/>
            <p:cNvGrpSpPr/>
            <p:nvPr/>
          </p:nvGrpSpPr>
          <p:grpSpPr>
            <a:xfrm>
              <a:off x="4459804" y="1671394"/>
              <a:ext cx="4347713" cy="4114800"/>
              <a:chOff x="1429727" y="2411448"/>
              <a:chExt cx="4347713" cy="4114800"/>
            </a:xfrm>
          </p:grpSpPr>
          <p:pic>
            <p:nvPicPr>
              <p:cNvPr id="18" name="Picture 17" descr="Summary_intercept_aqr_32_example_nolin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9727" y="2411448"/>
                <a:ext cx="4347713" cy="4114800"/>
              </a:xfrm>
              <a:prstGeom prst="rect">
                <a:avLst/>
              </a:prstGeom>
            </p:spPr>
          </p:pic>
          <p:sp>
            <p:nvSpPr>
              <p:cNvPr id="8" name="Rectangle 7"/>
              <p:cNvSpPr/>
              <p:nvPr/>
            </p:nvSpPr>
            <p:spPr>
              <a:xfrm flipV="1">
                <a:off x="4620127" y="3620259"/>
                <a:ext cx="600014" cy="3800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4" name="Rectangle 43"/>
              <p:cNvSpPr/>
              <p:nvPr/>
            </p:nvSpPr>
            <p:spPr>
              <a:xfrm>
                <a:off x="3171779" y="5013776"/>
                <a:ext cx="428319" cy="186603"/>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Isosceles Triangle 3"/>
              <p:cNvSpPr/>
              <p:nvPr/>
            </p:nvSpPr>
            <p:spPr>
              <a:xfrm>
                <a:off x="2945716" y="5062576"/>
                <a:ext cx="294373" cy="237810"/>
              </a:xfrm>
              <a:prstGeom prst="triangl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ectangle 62"/>
              <p:cNvSpPr/>
              <p:nvPr/>
            </p:nvSpPr>
            <p:spPr>
              <a:xfrm flipV="1">
                <a:off x="5062533" y="3272624"/>
                <a:ext cx="530013" cy="470034"/>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4" name="Rectangle 63"/>
              <p:cNvSpPr/>
              <p:nvPr/>
            </p:nvSpPr>
            <p:spPr>
              <a:xfrm flipV="1">
                <a:off x="4512520" y="3852665"/>
                <a:ext cx="600014" cy="3800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5" name="Rectangle 64"/>
              <p:cNvSpPr/>
              <p:nvPr/>
            </p:nvSpPr>
            <p:spPr>
              <a:xfrm flipV="1">
                <a:off x="4104903" y="4112512"/>
                <a:ext cx="530013" cy="470034"/>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6" name="Rectangle 65"/>
              <p:cNvSpPr/>
              <p:nvPr/>
            </p:nvSpPr>
            <p:spPr>
              <a:xfrm>
                <a:off x="3264179" y="4946159"/>
                <a:ext cx="428319" cy="186603"/>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ectangle 66"/>
              <p:cNvSpPr/>
              <p:nvPr/>
            </p:nvSpPr>
            <p:spPr>
              <a:xfrm flipV="1">
                <a:off x="4037297" y="4257473"/>
                <a:ext cx="530013" cy="470034"/>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8" name="Isosceles Triangle 67"/>
              <p:cNvSpPr/>
              <p:nvPr/>
            </p:nvSpPr>
            <p:spPr>
              <a:xfrm>
                <a:off x="3048116" y="5024957"/>
                <a:ext cx="294373" cy="237810"/>
              </a:xfrm>
              <a:prstGeom prst="triangl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68"/>
              <p:cNvSpPr/>
              <p:nvPr/>
            </p:nvSpPr>
            <p:spPr>
              <a:xfrm>
                <a:off x="3196573" y="4988551"/>
                <a:ext cx="428319" cy="186603"/>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Rectangle 69"/>
              <p:cNvSpPr/>
              <p:nvPr/>
            </p:nvSpPr>
            <p:spPr>
              <a:xfrm>
                <a:off x="3108969" y="5090946"/>
                <a:ext cx="428319" cy="186603"/>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71" name="Straight Connector 70"/>
            <p:cNvCxnSpPr/>
            <p:nvPr/>
          </p:nvCxnSpPr>
          <p:spPr>
            <a:xfrm flipV="1">
              <a:off x="6950190" y="3880285"/>
              <a:ext cx="0" cy="1340096"/>
            </a:xfrm>
            <a:prstGeom prst="line">
              <a:avLst/>
            </a:prstGeom>
            <a:ln w="38100">
              <a:solidFill>
                <a:schemeClr val="tx1"/>
              </a:solidFill>
              <a:prstDash val="sysDash"/>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flipV="1">
              <a:off x="5190142" y="3741523"/>
              <a:ext cx="1626298" cy="28752"/>
            </a:xfrm>
            <a:prstGeom prst="line">
              <a:avLst/>
            </a:prstGeom>
            <a:ln w="38100">
              <a:solidFill>
                <a:srgbClr val="0000FF"/>
              </a:solidFill>
              <a:prstDash val="sysDash"/>
              <a:tailEnd type="triangle" w="lg" len="lg"/>
            </a:ln>
            <a:effectLst/>
          </p:spPr>
          <p:style>
            <a:lnRef idx="2">
              <a:schemeClr val="accent1"/>
            </a:lnRef>
            <a:fillRef idx="0">
              <a:schemeClr val="accent1"/>
            </a:fillRef>
            <a:effectRef idx="1">
              <a:schemeClr val="accent1"/>
            </a:effectRef>
            <a:fontRef idx="minor">
              <a:schemeClr val="tx1"/>
            </a:fontRef>
          </p:style>
        </p:cxnSp>
      </p:grpSp>
      <p:cxnSp>
        <p:nvCxnSpPr>
          <p:cNvPr id="105" name="Straight Connector 104"/>
          <p:cNvCxnSpPr/>
          <p:nvPr/>
        </p:nvCxnSpPr>
        <p:spPr>
          <a:xfrm>
            <a:off x="2452738" y="4386194"/>
            <a:ext cx="12403" cy="862197"/>
          </a:xfrm>
          <a:prstGeom prst="line">
            <a:avLst/>
          </a:prstGeom>
          <a:ln w="38100">
            <a:solidFill>
              <a:srgbClr val="0000FF"/>
            </a:solidFill>
            <a:prstDash val="sysDash"/>
            <a:tailEnd type="triangle" w="lg" len="lg"/>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214245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4672</TotalTime>
  <Words>550</Words>
  <Application>Microsoft Macintosh PowerPoint</Application>
  <PresentationFormat>On-screen Show (4:3)</PresentationFormat>
  <Paragraphs>105</Paragraphs>
  <Slides>19</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1" baseType="lpstr">
      <vt:lpstr>Office Theme</vt:lpstr>
      <vt:lpstr>Equation</vt:lpstr>
      <vt:lpstr>PowerPoint Presentation</vt:lpstr>
      <vt:lpstr>Lightness Is Not Luminance</vt:lpstr>
      <vt:lpstr>PowerPoint Presentation</vt:lpstr>
      <vt:lpstr>Outline</vt:lpstr>
      <vt:lpstr>Paint and Shadow Checkerboards</vt:lpstr>
      <vt:lpstr>Psychophysical Methods</vt:lpstr>
      <vt:lpstr>PowerPoint Presentation</vt:lpstr>
      <vt:lpstr>PowerPoint Presentation</vt:lpstr>
      <vt:lpstr>PowerPoint Presentation</vt:lpstr>
      <vt:lpstr>PowerPoint Presentation</vt:lpstr>
      <vt:lpstr>PowerPoint Presentation</vt:lpstr>
      <vt:lpstr>Physiology Methods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Penn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Brainard</dc:creator>
  <cp:lastModifiedBy>David Brainard</cp:lastModifiedBy>
  <cp:revision>301</cp:revision>
  <dcterms:created xsi:type="dcterms:W3CDTF">2013-01-10T00:34:28Z</dcterms:created>
  <dcterms:modified xsi:type="dcterms:W3CDTF">2015-01-16T20:49:08Z</dcterms:modified>
</cp:coreProperties>
</file>