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61" r:id="rId3"/>
    <p:sldId id="310" r:id="rId4"/>
    <p:sldId id="271" r:id="rId5"/>
    <p:sldId id="311" r:id="rId6"/>
    <p:sldId id="319" r:id="rId7"/>
    <p:sldId id="323" r:id="rId8"/>
    <p:sldId id="313" r:id="rId9"/>
    <p:sldId id="290" r:id="rId10"/>
    <p:sldId id="291" r:id="rId11"/>
    <p:sldId id="269" r:id="rId12"/>
    <p:sldId id="294" r:id="rId13"/>
    <p:sldId id="304" r:id="rId14"/>
    <p:sldId id="317" r:id="rId15"/>
    <p:sldId id="324" r:id="rId16"/>
    <p:sldId id="307" r:id="rId17"/>
    <p:sldId id="312" r:id="rId18"/>
    <p:sldId id="325" r:id="rId19"/>
    <p:sldId id="327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EF61"/>
    <a:srgbClr val="666666"/>
    <a:srgbClr val="636363"/>
    <a:srgbClr val="6E6E6E"/>
    <a:srgbClr val="737373"/>
    <a:srgbClr val="C7C7C7"/>
    <a:srgbClr val="3F3F3F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CF12-E802-A547-A402-F40A97326821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E2C-FF78-384A-A074-30826D79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CCC2-79EA-1944-9556-F1094827AB99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734" y="886147"/>
            <a:ext cx="8225317" cy="440119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/>
            <a:r>
              <a:rPr lang="en-US" sz="3200" dirty="0">
                <a:latin typeface="Helvetica"/>
                <a:cs typeface="Helvetica"/>
              </a:rPr>
              <a:t>Neuronal </a:t>
            </a:r>
            <a:r>
              <a:rPr lang="en-US" sz="3200" dirty="0" smtClean="0">
                <a:latin typeface="Helvetica"/>
                <a:cs typeface="Helvetica"/>
              </a:rPr>
              <a:t>Population Decoding Can Account 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for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Perceptual Lightness Illusions</a:t>
            </a:r>
          </a:p>
          <a:p>
            <a:pPr algn="ctr"/>
            <a:endParaRPr lang="en-US" sz="32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David H. Brainard</a:t>
            </a:r>
            <a:r>
              <a:rPr lang="en-US" sz="2400" baseline="30000" dirty="0" smtClean="0">
                <a:latin typeface="Helvetica"/>
                <a:cs typeface="Helvetica"/>
              </a:rPr>
              <a:t>1</a:t>
            </a:r>
            <a:r>
              <a:rPr lang="en-US" sz="2400" dirty="0" smtClean="0">
                <a:latin typeface="Helvetica"/>
                <a:cs typeface="Helvetica"/>
              </a:rPr>
              <a:t>, Douglas A. Ruff</a:t>
            </a:r>
            <a:r>
              <a:rPr lang="en-US" sz="2400" baseline="30000" dirty="0" smtClean="0">
                <a:latin typeface="Helvetica"/>
                <a:cs typeface="Helvetica"/>
              </a:rPr>
              <a:t>2</a:t>
            </a:r>
            <a:r>
              <a:rPr lang="en-US" sz="2400" dirty="0" smtClean="0">
                <a:latin typeface="Helvetica"/>
                <a:cs typeface="Helvetica"/>
              </a:rPr>
              <a:t>, &amp; Marlene R. Cohen</a:t>
            </a:r>
            <a:r>
              <a:rPr lang="en-US" sz="2400" baseline="30000" dirty="0" smtClean="0">
                <a:latin typeface="Helvetica"/>
                <a:cs typeface="Helvetica"/>
              </a:rPr>
              <a:t>2</a:t>
            </a:r>
          </a:p>
          <a:p>
            <a:pPr algn="ctr"/>
            <a:endParaRPr lang="en-US" sz="2400" baseline="30000" dirty="0">
              <a:latin typeface="Helvetica"/>
              <a:cs typeface="Helvetica"/>
            </a:endParaRPr>
          </a:p>
          <a:p>
            <a:pPr algn="ctr"/>
            <a:r>
              <a:rPr lang="en-US" sz="2400" baseline="30000" dirty="0" smtClean="0">
                <a:latin typeface="Helvetica"/>
                <a:cs typeface="Helvetica"/>
              </a:rPr>
              <a:t>1</a:t>
            </a:r>
            <a:r>
              <a:rPr lang="en-US" sz="2400" dirty="0" smtClean="0">
                <a:latin typeface="Helvetica"/>
                <a:cs typeface="Helvetica"/>
              </a:rPr>
              <a:t>University of Pennsylvania</a:t>
            </a:r>
          </a:p>
          <a:p>
            <a:pPr algn="ctr"/>
            <a:r>
              <a:rPr lang="en-US" sz="2400" baseline="30000" dirty="0" smtClean="0">
                <a:latin typeface="Helvetica"/>
                <a:cs typeface="Helvetica"/>
              </a:rPr>
              <a:t>2</a:t>
            </a:r>
            <a:r>
              <a:rPr lang="en-US" sz="2400" dirty="0" smtClean="0">
                <a:latin typeface="Helvetica"/>
                <a:cs typeface="Helvetica"/>
              </a:rPr>
              <a:t>University of Pittsburgh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3" name="Picture 2" descr="BrainardLab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2" y="4326445"/>
            <a:ext cx="2260600" cy="222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08" y="4625369"/>
            <a:ext cx="1660655" cy="16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Psychophysics Summary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7243" y="773333"/>
            <a:ext cx="4533862" cy="276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767" y="1929781"/>
            <a:ext cx="3320575" cy="489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2502" y="1181143"/>
            <a:ext cx="3320575" cy="489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6280" y="1050030"/>
            <a:ext cx="858819" cy="141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riginalPaintShadowIntercep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4" y="688964"/>
            <a:ext cx="7315200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Physiology Methods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1009" y="1123468"/>
            <a:ext cx="4805256" cy="4029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Electrode array recordings from V1 and V4 (in different monkeys).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Monkeys performed fixation task while a single checkerboard was presented on each trial; disk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luminances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between 0.2 and 1.0 (re display max).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Various stimulus sizes (3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°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-27° mostly 8°-12° checkerboards) and locations (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°-3.5° V1; 0.5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°-2°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V4) tested; generally stimuli were centered on the coverage of the arrays. </a:t>
            </a:r>
          </a:p>
          <a:p>
            <a:pPr algn="l"/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Manual spike sorting.</a:t>
            </a:r>
          </a:p>
          <a:p>
            <a:pPr algn="l"/>
            <a:endParaRPr lang="en-US" sz="1600" dirty="0" smtClean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07535" y="4383998"/>
            <a:ext cx="2366197" cy="1402246"/>
            <a:chOff x="5140880" y="4325454"/>
            <a:chExt cx="3667020" cy="2173136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5140880" y="4325454"/>
              <a:ext cx="3667020" cy="21731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ShadowSqr_Eimgs_rot0_shad4_blk40_cen40_t_Probe50_Diam70_Blob0_Chk14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827" y="5287010"/>
              <a:ext cx="795834" cy="795834"/>
            </a:xfrm>
            <a:prstGeom prst="rect">
              <a:avLst/>
            </a:prstGeom>
          </p:spPr>
        </p:pic>
        <p:sp>
          <p:nvSpPr>
            <p:cNvPr id="13" name="Oval 12"/>
            <p:cNvSpPr>
              <a:spLocks/>
            </p:cNvSpPr>
            <p:nvPr/>
          </p:nvSpPr>
          <p:spPr>
            <a:xfrm>
              <a:off x="6926959" y="5165969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6122191" y="2524354"/>
            <a:ext cx="2336885" cy="1536097"/>
            <a:chOff x="1752600" y="1976885"/>
            <a:chExt cx="5943600" cy="3908155"/>
          </a:xfrm>
        </p:grpSpPr>
        <p:pic>
          <p:nvPicPr>
            <p:cNvPr id="9" name="Picture 8" descr="monkeybrai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/>
            <a:stretch>
              <a:fillRect/>
            </a:stretch>
          </p:blipFill>
          <p:spPr bwMode="auto">
            <a:xfrm>
              <a:off x="1752600" y="1976885"/>
              <a:ext cx="5943600" cy="390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799183" y="4397908"/>
              <a:ext cx="534097" cy="229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3280" y="4778557"/>
              <a:ext cx="534097" cy="40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7594" y="5107192"/>
              <a:ext cx="534097" cy="226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msgothic" charset="0"/>
              </a:endParaRPr>
            </a:p>
          </p:txBody>
        </p:sp>
      </p:grpSp>
      <p:pic>
        <p:nvPicPr>
          <p:cNvPr id="15" name="Picture 10" descr="ar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2346" r="17361" b="55556"/>
          <a:stretch>
            <a:fillRect/>
          </a:stretch>
        </p:blipFill>
        <p:spPr bwMode="auto">
          <a:xfrm>
            <a:off x="6068763" y="918605"/>
            <a:ext cx="2443741" cy="122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9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Population Decoder for Stimulus Luminance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347" y="840629"/>
            <a:ext cx="4175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Probe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luminances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for M trials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(typically 100s of trials per session)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36801" y="1590116"/>
            <a:ext cx="63265" cy="30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58131" y="5436743"/>
            <a:ext cx="36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N multiunit responses for each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trial (~90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multiunits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82757" y="4985501"/>
            <a:ext cx="95593" cy="4309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34113" y="1537730"/>
            <a:ext cx="190482" cy="3603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44227" y="999003"/>
            <a:ext cx="3035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Regression finds weights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38541" y="1537730"/>
            <a:ext cx="51661" cy="11424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6596"/>
              </p:ext>
            </p:extLst>
          </p:nvPr>
        </p:nvGraphicFramePr>
        <p:xfrm>
          <a:off x="1898650" y="1924050"/>
          <a:ext cx="8001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" name="Equation" r:id="rId3" imgW="800100" imgH="3175000" progId="Equation.3">
                  <p:embed/>
                </p:oleObj>
              </mc:Choice>
              <mc:Fallback>
                <p:oleObj name="Equation" r:id="rId3" imgW="800100" imgH="317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50" y="1924050"/>
                        <a:ext cx="8001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56180"/>
              </p:ext>
            </p:extLst>
          </p:nvPr>
        </p:nvGraphicFramePr>
        <p:xfrm>
          <a:off x="2819400" y="3282950"/>
          <a:ext cx="279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" name="Equation" r:id="rId5" imgW="279400" imgH="215900" progId="Equation.3">
                  <p:embed/>
                </p:oleObj>
              </mc:Choice>
              <mc:Fallback>
                <p:oleObj name="Equation" r:id="rId5" imgW="279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282950"/>
                        <a:ext cx="279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19121"/>
              </p:ext>
            </p:extLst>
          </p:nvPr>
        </p:nvGraphicFramePr>
        <p:xfrm>
          <a:off x="3327400" y="2006600"/>
          <a:ext cx="35687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" name="Equation" r:id="rId7" imgW="3568700" imgH="3009900" progId="Equation.3">
                  <p:embed/>
                </p:oleObj>
              </mc:Choice>
              <mc:Fallback>
                <p:oleObj name="Equation" r:id="rId7" imgW="3568700" imgH="300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7400" y="2006600"/>
                        <a:ext cx="356870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9272"/>
              </p:ext>
            </p:extLst>
          </p:nvPr>
        </p:nvGraphicFramePr>
        <p:xfrm>
          <a:off x="6978650" y="2790825"/>
          <a:ext cx="698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" name="Equation" r:id="rId9" imgW="698500" imgH="457200" progId="Equation.3">
                  <p:embed/>
                </p:oleObj>
              </mc:Choice>
              <mc:Fallback>
                <p:oleObj name="Equation" r:id="rId9" imgW="698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8650" y="2790825"/>
                        <a:ext cx="698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26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JD130904Lightness0001_spikesorted_interce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6" y="684925"/>
            <a:ext cx="5955030" cy="563499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Example Decoding (One V4 Session)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4136" y="808668"/>
            <a:ext cx="4332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Leave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-one-out cross validation used.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Decoder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built with both paint and shadow trials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4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D130904Lightness0001_spikesorted_intercept_dec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4" y="1640119"/>
            <a:ext cx="4114800" cy="4114800"/>
          </a:xfrm>
          <a:prstGeom prst="rect">
            <a:avLst/>
          </a:prstGeom>
        </p:spPr>
      </p:pic>
      <p:pic>
        <p:nvPicPr>
          <p:cNvPr id="22" name="Picture 21" descr="JD130904Lightness0001_spikesorted_intercept_inferredmatches_nofit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24" y="1663658"/>
            <a:ext cx="4402487" cy="4114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Linking Decoding and Psychophysics</a:t>
            </a:r>
            <a:endParaRPr lang="en-US" sz="24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45505" y="3533775"/>
            <a:ext cx="1138895" cy="13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59000" y="3981450"/>
            <a:ext cx="1" cy="127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92090" y="4075375"/>
            <a:ext cx="5598" cy="1180697"/>
          </a:xfrm>
          <a:prstGeom prst="line">
            <a:avLst/>
          </a:prstGeom>
          <a:ln w="381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316949" y="3958314"/>
            <a:ext cx="1460500" cy="423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34300" y="2939721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64113" y="3021007"/>
            <a:ext cx="279400" cy="26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78899" y="4138128"/>
            <a:ext cx="311285" cy="412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2956" y="3130231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5331" y="3512650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47622" y="3275019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0009" y="3627432"/>
            <a:ext cx="427255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∂∂∂∂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57450" y="3981450"/>
            <a:ext cx="1" cy="127000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5505" y="3502161"/>
            <a:ext cx="1408770" cy="303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0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Linking Decoding and Psychophysics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19" name="Picture 18" descr="JD130904Lightness0001_spikesorted_intercept_inferredmatch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89" y="810771"/>
            <a:ext cx="577215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ferredMatchSlopeIntercept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6" y="723689"/>
            <a:ext cx="7721600" cy="52603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765" y="6107819"/>
            <a:ext cx="223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Session (nominal)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9480" y="305078"/>
            <a:ext cx="4441624" cy="547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Comparison: V1 Decoding, V4 Decoding, Psychophysics</a:t>
            </a:r>
            <a:endParaRPr lang="en-US" sz="2400" dirty="0">
              <a:latin typeface="Helvetica"/>
              <a:cs typeface="Helvetic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60621" y="769427"/>
            <a:ext cx="2119927" cy="1099363"/>
            <a:chOff x="6341554" y="943231"/>
            <a:chExt cx="2119927" cy="1099363"/>
          </a:xfrm>
          <a:effectLst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181" y="1003132"/>
              <a:ext cx="292100" cy="292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3971" y="1320946"/>
              <a:ext cx="342900" cy="330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4846" y="1636194"/>
              <a:ext cx="330200" cy="406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50143" y="943231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V1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0143" y="128719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V4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50143" y="1619253"/>
              <a:ext cx="171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Psychophysics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41554" y="975143"/>
              <a:ext cx="2116618" cy="1054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08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16661" y="921673"/>
            <a:ext cx="8146993" cy="513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Can decode stimulus luminance from V1 and V4 population responses.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Quantitative link between decoding and psychophysics.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For our dataset, V4 decoding is consistent with psychophysics, while V1 decoding is not.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Possible reasons for the V1/V4 effect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 V4 representation could be more “lightness-like”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than the V1 representation.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ifferences in: stimulus size relative to single unit RF size,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  population’s RF coverage of the checkerboard, stimulus size,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 stimulus eccentricity, etc.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1200">
                <a:solidFill>
                  <a:srgbClr val="000000"/>
                </a:solidFill>
                <a:latin typeface="Helvetica"/>
                <a:cs typeface="Helvetica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Helvetica"/>
                <a:cs typeface="Helvetica"/>
              </a:rPr>
              <a:t>We think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sorting out the reasons will provide insight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into the cortical representation of lightness.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49828" y="148339"/>
            <a:ext cx="5471578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Conclusions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338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70046" y="817287"/>
            <a:ext cx="8038923" cy="513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Thanks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49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zeEccEffects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55" y="57758"/>
            <a:ext cx="7414633" cy="68002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3900" y="0"/>
            <a:ext cx="4357112" cy="237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945" y="0"/>
            <a:ext cx="386151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7814" y="309300"/>
            <a:ext cx="7429500" cy="5334000"/>
            <a:chOff x="571500" y="762000"/>
            <a:chExt cx="7429500" cy="5334000"/>
          </a:xfrm>
        </p:grpSpPr>
        <p:sp>
          <p:nvSpPr>
            <p:cNvPr id="12" name="Oval 11"/>
            <p:cNvSpPr/>
            <p:nvPr/>
          </p:nvSpPr>
          <p:spPr>
            <a:xfrm>
              <a:off x="4470507" y="2429828"/>
              <a:ext cx="533147" cy="2979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3000" y="762000"/>
              <a:ext cx="6858000" cy="5334000"/>
              <a:chOff x="1143000" y="762000"/>
              <a:chExt cx="6858000" cy="5334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762000"/>
                <a:ext cx="6858000" cy="5334000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4359107" y="3552608"/>
                <a:ext cx="533147" cy="297981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87957" y="2448878"/>
                <a:ext cx="533147" cy="297981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2165350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" y="2736851"/>
              <a:ext cx="457200" cy="45720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 flipV="1">
              <a:off x="1168400" y="2393950"/>
              <a:ext cx="3505200" cy="190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187450" y="2997200"/>
              <a:ext cx="3435350" cy="723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376346" y="5357722"/>
            <a:ext cx="1480040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9828" y="148339"/>
            <a:ext cx="4476751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Lightness Is Not Luminance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0876" y="6422779"/>
            <a:ext cx="742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Adelson’s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Checker Shadow Illusion: http</a:t>
            </a:r>
            <a:r>
              <a:rPr lang="en-US" sz="1200" dirty="0">
                <a:latin typeface="Helvetica"/>
                <a:cs typeface="Helvetica"/>
              </a:rPr>
              <a:t>://</a:t>
            </a:r>
            <a:r>
              <a:rPr lang="en-US" sz="1200" dirty="0" err="1">
                <a:latin typeface="Helvetica"/>
                <a:cs typeface="Helvetica"/>
              </a:rPr>
              <a:t>web.mit.edu</a:t>
            </a:r>
            <a:r>
              <a:rPr lang="en-US" sz="1200" dirty="0">
                <a:latin typeface="Helvetica"/>
                <a:cs typeface="Helvetica"/>
              </a:rPr>
              <a:t>/</a:t>
            </a:r>
            <a:r>
              <a:rPr lang="en-US" sz="1200" dirty="0" err="1">
                <a:latin typeface="Helvetica"/>
                <a:cs typeface="Helvetica"/>
              </a:rPr>
              <a:t>persci</a:t>
            </a:r>
            <a:r>
              <a:rPr lang="en-US" sz="1200" dirty="0">
                <a:latin typeface="Helvetica"/>
                <a:cs typeface="Helvetica"/>
              </a:rPr>
              <a:t>/people/</a:t>
            </a:r>
            <a:r>
              <a:rPr lang="en-US" sz="1200" dirty="0" err="1">
                <a:latin typeface="Helvetica"/>
                <a:cs typeface="Helvetica"/>
              </a:rPr>
              <a:t>adelson</a:t>
            </a:r>
            <a:r>
              <a:rPr lang="en-US" sz="1200" dirty="0">
                <a:latin typeface="Helvetica"/>
                <a:cs typeface="Helvetica"/>
              </a:rPr>
              <a:t>/</a:t>
            </a:r>
            <a:r>
              <a:rPr lang="en-US" sz="1200" dirty="0" err="1">
                <a:latin typeface="Helvetica"/>
                <a:cs typeface="Helvetica"/>
              </a:rPr>
              <a:t>checkershadow_illusion.html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03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anPaintShadowDecodedDifference_spikesorted_interce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697187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917" y="0"/>
            <a:ext cx="712258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40959" y="4491000"/>
            <a:ext cx="1433239" cy="405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Outline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3975" y="1038551"/>
            <a:ext cx="7570029" cy="4488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Long term goal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We want to understand how the visual cortex represents lightness.</a:t>
            </a:r>
          </a:p>
          <a:p>
            <a:pPr algn="l"/>
            <a:endParaRPr lang="en-US" sz="20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Work reported today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Human psychophysics to quantify a perceptual lightness effect.</a:t>
            </a:r>
          </a:p>
          <a:p>
            <a:pPr algn="l"/>
            <a:endParaRPr lang="en-US" sz="2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Physiological measurements of neural responses in monkey V1 and V4 to same stimuli, using implanted multi-electrode arrays.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Link physiology and psychophysics via population decoding of stimulus luminance.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512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Paint and Shadow Checkerboards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125" y="6434088"/>
            <a:ext cx="495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2F2F2"/>
                </a:solidFill>
                <a:latin typeface="Helvetica"/>
                <a:cs typeface="Helvetica"/>
              </a:rPr>
              <a:t>After Gilchrist, 2006; </a:t>
            </a:r>
            <a:r>
              <a:rPr lang="en-US" sz="1200" dirty="0" err="1" smtClean="0">
                <a:solidFill>
                  <a:srgbClr val="F2F2F2"/>
                </a:solidFill>
                <a:latin typeface="Helvetica"/>
                <a:cs typeface="Helvetica"/>
              </a:rPr>
              <a:t>Hillis</a:t>
            </a:r>
            <a:r>
              <a:rPr lang="en-US" sz="1200" dirty="0" smtClean="0">
                <a:solidFill>
                  <a:srgbClr val="F2F2F2"/>
                </a:solidFill>
                <a:latin typeface="Helvetica"/>
                <a:cs typeface="Helvetica"/>
              </a:rPr>
              <a:t> &amp; Brainard, </a:t>
            </a:r>
            <a:r>
              <a:rPr lang="en-US" sz="1200" dirty="0" smtClean="0">
                <a:solidFill>
                  <a:schemeClr val="bg1"/>
                </a:solidFill>
                <a:latin typeface="Helvetica"/>
                <a:cs typeface="Helvetica"/>
              </a:rPr>
              <a:t>2007; </a:t>
            </a:r>
            <a:r>
              <a:rPr lang="en-US" sz="1200" dirty="0">
                <a:solidFill>
                  <a:schemeClr val="bg1"/>
                </a:solidFill>
                <a:latin typeface="Helvetica"/>
                <a:cs typeface="Helvetica"/>
              </a:rPr>
              <a:t>Gilchrist &amp; </a:t>
            </a:r>
            <a:r>
              <a:rPr lang="en-US" sz="1200" dirty="0" err="1">
                <a:solidFill>
                  <a:schemeClr val="bg1"/>
                </a:solidFill>
                <a:latin typeface="Helvetica"/>
                <a:cs typeface="Helvetica"/>
              </a:rPr>
              <a:t>Radonji</a:t>
            </a:r>
            <a:r>
              <a:rPr lang="hr-HR" sz="1200" dirty="0">
                <a:solidFill>
                  <a:schemeClr val="bg1"/>
                </a:solidFill>
                <a:latin typeface="Helvetica"/>
                <a:cs typeface="Helvetica"/>
              </a:rPr>
              <a:t>ć</a:t>
            </a:r>
            <a:r>
              <a:rPr lang="en-US" sz="1200" dirty="0">
                <a:solidFill>
                  <a:schemeClr val="bg1"/>
                </a:solidFill>
                <a:latin typeface="Helvetica"/>
                <a:cs typeface="Helvetica"/>
              </a:rPr>
              <a:t>, </a:t>
            </a:r>
            <a:r>
              <a:rPr lang="en-US" sz="1200" dirty="0" smtClean="0">
                <a:solidFill>
                  <a:schemeClr val="bg1"/>
                </a:solidFill>
                <a:latin typeface="Helvetica"/>
                <a:cs typeface="Helvetica"/>
              </a:rPr>
              <a:t>2010</a:t>
            </a:r>
            <a:endParaRPr lang="en-US" sz="12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6345" y="4255929"/>
            <a:ext cx="7065189" cy="1546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Disks placed at center of 5 by 5 checkerboards.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The 25 corresponding checks have same average luminance in the paint and shadow checkerboards.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Disks have matched local contrast and global surround luminance.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aPaintSqrt_Eimgs_rot0_shad4_blk40_cen40__Probe50_Diam70_Blob0_Chk1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03" y="1148441"/>
            <a:ext cx="2667000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42640" y="681834"/>
            <a:ext cx="16703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Paint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5219" y="681834"/>
            <a:ext cx="16703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/>
                <a:cs typeface="Helvetica"/>
              </a:rPr>
              <a:t>Shadow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 descr="aShadowSqr_Eimgs_rot0_shad4_blk40_cen40_t_Probe50_Diam70_Blob0_Chk1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6" y="114844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27" y="148339"/>
            <a:ext cx="8930757" cy="3492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Helvetica"/>
                <a:cs typeface="Helvetica"/>
              </a:rPr>
              <a:t>Psychophysical Methods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3" name="Picture 2" descr="Observe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50" y="4012965"/>
            <a:ext cx="1305058" cy="1305058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5027469" y="1220304"/>
            <a:ext cx="3667020" cy="19624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368304" y="1668113"/>
            <a:ext cx="2985350" cy="1066800"/>
            <a:chOff x="3980841" y="2047147"/>
            <a:chExt cx="3731687" cy="1333500"/>
          </a:xfrm>
        </p:grpSpPr>
        <p:pic>
          <p:nvPicPr>
            <p:cNvPr id="5" name="Picture 4" descr="aPaintSqrt_Eimgs_rot0_shad4_blk40_cen40__Probe50_Diam70_Blob0_Chk14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841" y="2047147"/>
              <a:ext cx="1333500" cy="1333500"/>
            </a:xfrm>
            <a:prstGeom prst="rect">
              <a:avLst/>
            </a:prstGeom>
          </p:spPr>
        </p:pic>
        <p:pic>
          <p:nvPicPr>
            <p:cNvPr id="6" name="Picture 5" descr="aShadowSqr_Eimgs_rot0_shad4_blk40_cen40_t_Probe50_Diam70_Blob0_Chk14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028" y="2047147"/>
              <a:ext cx="1333500" cy="1333500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500454" y="1013976"/>
            <a:ext cx="4311816" cy="4029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Observer fixates center of display.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On each trial, two checkerboards with disks presented side by side.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Checkerboards are 3.5° by 3.5° and centered at +/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- 3.5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°.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Observer indicates which disk appears lighter.  No feedback given.</a:t>
            </a: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. </a:t>
            </a: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6832598" y="2171360"/>
            <a:ext cx="56762" cy="6030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10018" y="762824"/>
            <a:ext cx="5635557" cy="5505259"/>
            <a:chOff x="610017" y="850848"/>
            <a:chExt cx="5932170" cy="5795010"/>
          </a:xfrm>
        </p:grpSpPr>
        <p:pic>
          <p:nvPicPr>
            <p:cNvPr id="23" name="Picture 22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850848"/>
              <a:ext cx="5932170" cy="579501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470095" y="534277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920107" y="472034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155762" y="627411"/>
            <a:ext cx="304800" cy="5143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Basic Psychophysical Data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40048" y="922344"/>
            <a:ext cx="1330036" cy="390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93408" y="3361598"/>
            <a:ext cx="3121793" cy="70788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Reference Disk in Paint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Reference Luminance 0.5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85506" y="1470116"/>
            <a:ext cx="2978148" cy="1760128"/>
            <a:chOff x="4647194" y="319266"/>
            <a:chExt cx="3667020" cy="1962418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647194" y="319266"/>
              <a:ext cx="3667020" cy="1962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988029" y="767075"/>
              <a:ext cx="2985350" cy="1066800"/>
              <a:chOff x="3980841" y="2047147"/>
              <a:chExt cx="3731687" cy="1333500"/>
            </a:xfrm>
          </p:grpSpPr>
          <p:pic>
            <p:nvPicPr>
              <p:cNvPr id="8" name="Picture 7" descr="aPaintSqrt_Eimgs_rot0_shad4_blk40_cen40__Probe50_Diam70_Blob0_Chk140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841" y="2047147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9" name="Picture 8" descr="aShadowSqr_Eimgs_rot0_shad4_blk40_cen40_t_Probe50_Diam70_Blob0_Chk14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9028" y="2047147"/>
                <a:ext cx="1333500" cy="1333500"/>
              </a:xfrm>
              <a:prstGeom prst="rect">
                <a:avLst/>
              </a:prstGeom>
            </p:spPr>
          </p:pic>
        </p:grpSp>
        <p:sp>
          <p:nvSpPr>
            <p:cNvPr id="10" name="Oval 9"/>
            <p:cNvSpPr>
              <a:spLocks/>
            </p:cNvSpPr>
            <p:nvPr/>
          </p:nvSpPr>
          <p:spPr>
            <a:xfrm>
              <a:off x="6452323" y="1270322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84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10018" y="762824"/>
            <a:ext cx="5635557" cy="5505259"/>
            <a:chOff x="610017" y="725098"/>
            <a:chExt cx="5932170" cy="5795010"/>
          </a:xfrm>
        </p:grpSpPr>
        <p:pic>
          <p:nvPicPr>
            <p:cNvPr id="23" name="Picture 22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725098"/>
              <a:ext cx="5932170" cy="579501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3470095" y="521702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636055" y="3344503"/>
              <a:ext cx="1994044" cy="2407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20107" y="459459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1052" y="4592310"/>
              <a:ext cx="17467" cy="1214261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155762" y="627411"/>
            <a:ext cx="304800" cy="5143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Point of Subjective Equality (PSE)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3408" y="3361598"/>
            <a:ext cx="3121793" cy="70788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Reference Disk in Paint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Reference Luminance 0.5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85506" y="1470116"/>
            <a:ext cx="2978148" cy="1760128"/>
            <a:chOff x="4647194" y="319266"/>
            <a:chExt cx="3667020" cy="1962418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647194" y="319266"/>
              <a:ext cx="3667020" cy="1962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988029" y="767075"/>
              <a:ext cx="2985350" cy="1066800"/>
              <a:chOff x="3980841" y="2047147"/>
              <a:chExt cx="3731687" cy="1333500"/>
            </a:xfrm>
          </p:grpSpPr>
          <p:pic>
            <p:nvPicPr>
              <p:cNvPr id="8" name="Picture 7" descr="aPaintSqrt_Eimgs_rot0_shad4_blk40_cen40__Probe50_Diam70_Blob0_Chk140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841" y="2047147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9" name="Picture 8" descr="aShadowSqr_Eimgs_rot0_shad4_blk40_cen40_t_Probe50_Diam70_Blob0_Chk14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9028" y="2047147"/>
                <a:ext cx="1333500" cy="1333500"/>
              </a:xfrm>
              <a:prstGeom prst="rect">
                <a:avLst/>
              </a:prstGeom>
            </p:spPr>
          </p:pic>
        </p:grpSp>
        <p:sp>
          <p:nvSpPr>
            <p:cNvPr id="10" name="Oval 9"/>
            <p:cNvSpPr>
              <a:spLocks/>
            </p:cNvSpPr>
            <p:nvPr/>
          </p:nvSpPr>
          <p:spPr>
            <a:xfrm>
              <a:off x="6452323" y="1270322"/>
              <a:ext cx="56762" cy="603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63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>
            <a:grpSpLocks noChangeAspect="1"/>
          </p:cNvGrpSpPr>
          <p:nvPr/>
        </p:nvGrpSpPr>
        <p:grpSpPr>
          <a:xfrm>
            <a:off x="337747" y="1640905"/>
            <a:ext cx="4212191" cy="4114800"/>
            <a:chOff x="610017" y="850848"/>
            <a:chExt cx="5932170" cy="5795010"/>
          </a:xfrm>
        </p:grpSpPr>
        <p:pic>
          <p:nvPicPr>
            <p:cNvPr id="94" name="Picture 93" descr="aqr-c32_pnt_rot0_shad4_blk40_cen40_vs_shd_rot0_shad4_blk40_cen40_t1-2_exampleOn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7" y="850848"/>
              <a:ext cx="5932170" cy="5795010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3470095" y="5342776"/>
              <a:ext cx="840023" cy="49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1636055" y="3470253"/>
              <a:ext cx="1994044" cy="2407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920107" y="4720344"/>
              <a:ext cx="17467" cy="121426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8197547" y="184674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6697" y="22848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297" y="30468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6597" y="307229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9447" y="3434243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5400000">
            <a:off x="7581597" y="2462694"/>
            <a:ext cx="45719" cy="120650"/>
          </a:xfrm>
          <a:prstGeom prst="moon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5697" y="824393"/>
            <a:ext cx="254000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49827" y="148339"/>
            <a:ext cx="8930757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Representing One PSE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5398" y="985777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21139" y="1397205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21551" y="2042595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73423" y="2103081"/>
            <a:ext cx="298450" cy="209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599804" y="1671394"/>
            <a:ext cx="4347713" cy="4114800"/>
            <a:chOff x="4459804" y="1671394"/>
            <a:chExt cx="4347713" cy="4114800"/>
          </a:xfrm>
        </p:grpSpPr>
        <p:grpSp>
          <p:nvGrpSpPr>
            <p:cNvPr id="24" name="Group 23"/>
            <p:cNvGrpSpPr/>
            <p:nvPr/>
          </p:nvGrpSpPr>
          <p:grpSpPr>
            <a:xfrm>
              <a:off x="4459804" y="1671394"/>
              <a:ext cx="4347713" cy="4114800"/>
              <a:chOff x="1429727" y="2411448"/>
              <a:chExt cx="4347713" cy="4114800"/>
            </a:xfrm>
          </p:grpSpPr>
          <p:pic>
            <p:nvPicPr>
              <p:cNvPr id="18" name="Picture 17" descr="Summary_intercept_aqr_32_example_noline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9727" y="2411448"/>
                <a:ext cx="4347713" cy="41148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 flipV="1">
                <a:off x="4620127" y="3620259"/>
                <a:ext cx="600014" cy="380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71779" y="5013776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>
                <a:off x="2945716" y="5062576"/>
                <a:ext cx="294373" cy="237810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5062533" y="3272624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512520" y="3852665"/>
                <a:ext cx="600014" cy="380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104903" y="4112512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64179" y="4946159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037297" y="4257473"/>
                <a:ext cx="530013" cy="4700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048116" y="5024957"/>
                <a:ext cx="294373" cy="237810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196573" y="4988551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08969" y="5090946"/>
                <a:ext cx="428319" cy="1866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6950190" y="3880285"/>
              <a:ext cx="0" cy="134009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190142" y="3741523"/>
              <a:ext cx="1626298" cy="28752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/>
          <p:nvPr/>
        </p:nvCxnSpPr>
        <p:spPr>
          <a:xfrm>
            <a:off x="2452738" y="4386194"/>
            <a:ext cx="12403" cy="862197"/>
          </a:xfrm>
          <a:prstGeom prst="line">
            <a:avLst/>
          </a:prstGeom>
          <a:ln w="38100">
            <a:solidFill>
              <a:srgbClr val="0000FF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4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mmary_intercept_aqr_32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0" y="810986"/>
            <a:ext cx="5760720" cy="54521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9828" y="148339"/>
            <a:ext cx="8690420" cy="349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"/>
                <a:cs typeface="Helvetica"/>
              </a:rPr>
              <a:t>Paint/Shadow Effect, One Subject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63422"/>
            <a:ext cx="4135120" cy="2493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499445" y="1871560"/>
            <a:ext cx="530013" cy="47003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487</Words>
  <Application>Microsoft Macintosh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Lightness Is Not Luminance</vt:lpstr>
      <vt:lpstr>Outline</vt:lpstr>
      <vt:lpstr>Paint and Shadow Checkerboards</vt:lpstr>
      <vt:lpstr>Psychophysical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Physiology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294</cp:revision>
  <dcterms:created xsi:type="dcterms:W3CDTF">2013-01-10T00:34:28Z</dcterms:created>
  <dcterms:modified xsi:type="dcterms:W3CDTF">2014-05-18T20:02:03Z</dcterms:modified>
</cp:coreProperties>
</file>