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0" r:id="rId4"/>
    <p:sldId id="258" r:id="rId5"/>
    <p:sldId id="274" r:id="rId6"/>
    <p:sldId id="259" r:id="rId7"/>
    <p:sldId id="260" r:id="rId8"/>
    <p:sldId id="269" r:id="rId9"/>
    <p:sldId id="265" r:id="rId10"/>
    <p:sldId id="271" r:id="rId11"/>
    <p:sldId id="266" r:id="rId12"/>
    <p:sldId id="27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5660" autoAdjust="0"/>
  </p:normalViewPr>
  <p:slideViewPr>
    <p:cSldViewPr snapToGrid="0">
      <p:cViewPr varScale="1">
        <p:scale>
          <a:sx n="128" d="100"/>
          <a:sy n="128" d="100"/>
        </p:scale>
        <p:origin x="106"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29EFD-DFBB-4EE0-8EC1-33E0519F88A0}" type="datetimeFigureOut">
              <a:rPr lang="en-US" smtClean="0"/>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7F83-DDF5-4111-826A-E30256BC3152}" type="slidenum">
              <a:rPr lang="en-US" smtClean="0"/>
              <a:t>‹#›</a:t>
            </a:fld>
            <a:endParaRPr lang="en-US"/>
          </a:p>
        </p:txBody>
      </p:sp>
    </p:spTree>
    <p:extLst>
      <p:ext uri="{BB962C8B-B14F-4D97-AF65-F5344CB8AC3E}">
        <p14:creationId xmlns:p14="http://schemas.microsoft.com/office/powerpoint/2010/main" val="16914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students have their laptops and help them find the correct groups.</a:t>
            </a:r>
          </a:p>
        </p:txBody>
      </p:sp>
      <p:sp>
        <p:nvSpPr>
          <p:cNvPr id="4" name="Slide Number Placeholder 3"/>
          <p:cNvSpPr>
            <a:spLocks noGrp="1"/>
          </p:cNvSpPr>
          <p:nvPr>
            <p:ph type="sldNum" sz="quarter" idx="5"/>
          </p:nvPr>
        </p:nvSpPr>
        <p:spPr/>
        <p:txBody>
          <a:bodyPr/>
          <a:lstStyle/>
          <a:p>
            <a:fld id="{FCCD7F83-DDF5-4111-826A-E30256BC3152}" type="slidenum">
              <a:rPr lang="en-US" smtClean="0"/>
              <a:t>1</a:t>
            </a:fld>
            <a:endParaRPr lang="en-US"/>
          </a:p>
        </p:txBody>
      </p:sp>
    </p:spTree>
    <p:extLst>
      <p:ext uri="{BB962C8B-B14F-4D97-AF65-F5344CB8AC3E}">
        <p14:creationId xmlns:p14="http://schemas.microsoft.com/office/powerpoint/2010/main" val="4290190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up this slide when you’re ready for students to jigsaw. You can informally assess students by eavesdropping on these groups.</a:t>
            </a:r>
          </a:p>
        </p:txBody>
      </p:sp>
      <p:sp>
        <p:nvSpPr>
          <p:cNvPr id="4" name="Slide Number Placeholder 3"/>
          <p:cNvSpPr>
            <a:spLocks noGrp="1"/>
          </p:cNvSpPr>
          <p:nvPr>
            <p:ph type="sldNum" sz="quarter" idx="5"/>
          </p:nvPr>
        </p:nvSpPr>
        <p:spPr/>
        <p:txBody>
          <a:bodyPr/>
          <a:lstStyle/>
          <a:p>
            <a:fld id="{FCCD7F83-DDF5-4111-826A-E30256BC3152}" type="slidenum">
              <a:rPr lang="en-US" smtClean="0"/>
              <a:t>11</a:t>
            </a:fld>
            <a:endParaRPr lang="en-US"/>
          </a:p>
        </p:txBody>
      </p:sp>
    </p:spTree>
    <p:extLst>
      <p:ext uri="{BB962C8B-B14F-4D97-AF65-F5344CB8AC3E}">
        <p14:creationId xmlns:p14="http://schemas.microsoft.com/office/powerpoint/2010/main" val="173099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up this slide when you’re ready for students to start working in pairs on interviews. You can informally assess students by eavesdropping on these interviews.</a:t>
            </a:r>
          </a:p>
        </p:txBody>
      </p:sp>
      <p:sp>
        <p:nvSpPr>
          <p:cNvPr id="4" name="Slide Number Placeholder 3"/>
          <p:cNvSpPr>
            <a:spLocks noGrp="1"/>
          </p:cNvSpPr>
          <p:nvPr>
            <p:ph type="sldNum" sz="quarter" idx="5"/>
          </p:nvPr>
        </p:nvSpPr>
        <p:spPr/>
        <p:txBody>
          <a:bodyPr/>
          <a:lstStyle/>
          <a:p>
            <a:fld id="{FCCD7F83-DDF5-4111-826A-E30256BC3152}" type="slidenum">
              <a:rPr lang="en-US" smtClean="0"/>
              <a:t>12</a:t>
            </a:fld>
            <a:endParaRPr lang="en-US"/>
          </a:p>
        </p:txBody>
      </p:sp>
    </p:spTree>
    <p:extLst>
      <p:ext uri="{BB962C8B-B14F-4D97-AF65-F5344CB8AC3E}">
        <p14:creationId xmlns:p14="http://schemas.microsoft.com/office/powerpoint/2010/main" val="1215489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by doing a pulse check on this question, such as thumbs up/down. Then solicit answers to the final question(s) from the class. End by reassuring them that as they get more hands-on experience with neural networks and deepen their understanding, they will find this easier by the end of the course.</a:t>
            </a:r>
          </a:p>
        </p:txBody>
      </p:sp>
      <p:sp>
        <p:nvSpPr>
          <p:cNvPr id="4" name="Slide Number Placeholder 3"/>
          <p:cNvSpPr>
            <a:spLocks noGrp="1"/>
          </p:cNvSpPr>
          <p:nvPr>
            <p:ph type="sldNum" sz="quarter" idx="5"/>
          </p:nvPr>
        </p:nvSpPr>
        <p:spPr/>
        <p:txBody>
          <a:bodyPr/>
          <a:lstStyle/>
          <a:p>
            <a:fld id="{FCCD7F83-DDF5-4111-826A-E30256BC3152}" type="slidenum">
              <a:rPr lang="en-US" smtClean="0"/>
              <a:t>13</a:t>
            </a:fld>
            <a:endParaRPr lang="en-US"/>
          </a:p>
        </p:txBody>
      </p:sp>
    </p:spTree>
    <p:extLst>
      <p:ext uri="{BB962C8B-B14F-4D97-AF65-F5344CB8AC3E}">
        <p14:creationId xmlns:p14="http://schemas.microsoft.com/office/powerpoint/2010/main" val="1454877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hook: you can get better at interviewing by practicing. Talk about your history of interviewing for jobs, and the lessons you learned through experience.</a:t>
            </a:r>
          </a:p>
        </p:txBody>
      </p:sp>
      <p:sp>
        <p:nvSpPr>
          <p:cNvPr id="4" name="Slide Number Placeholder 3"/>
          <p:cNvSpPr>
            <a:spLocks noGrp="1"/>
          </p:cNvSpPr>
          <p:nvPr>
            <p:ph type="sldNum" sz="quarter" idx="5"/>
          </p:nvPr>
        </p:nvSpPr>
        <p:spPr/>
        <p:txBody>
          <a:bodyPr/>
          <a:lstStyle/>
          <a:p>
            <a:fld id="{FCCD7F83-DDF5-4111-826A-E30256BC3152}" type="slidenum">
              <a:rPr lang="en-US" smtClean="0"/>
              <a:t>2</a:t>
            </a:fld>
            <a:endParaRPr lang="en-US"/>
          </a:p>
        </p:txBody>
      </p:sp>
    </p:spTree>
    <p:extLst>
      <p:ext uri="{BB962C8B-B14F-4D97-AF65-F5344CB8AC3E}">
        <p14:creationId xmlns:p14="http://schemas.microsoft.com/office/powerpoint/2010/main" val="228939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the hook – get them bought into the idea that technical interviews are likely to be a new challenge for them, and that exercises like the one we’re doing today can actually help them do well in these interviews. This can help them get over their shyness/reservations about talking out loud about this material. Give examples from your own experience for some of the points above, if you can.</a:t>
            </a:r>
          </a:p>
        </p:txBody>
      </p:sp>
      <p:sp>
        <p:nvSpPr>
          <p:cNvPr id="4" name="Slide Number Placeholder 3"/>
          <p:cNvSpPr>
            <a:spLocks noGrp="1"/>
          </p:cNvSpPr>
          <p:nvPr>
            <p:ph type="sldNum" sz="quarter" idx="5"/>
          </p:nvPr>
        </p:nvSpPr>
        <p:spPr/>
        <p:txBody>
          <a:bodyPr/>
          <a:lstStyle/>
          <a:p>
            <a:fld id="{FCCD7F83-DDF5-4111-826A-E30256BC3152}" type="slidenum">
              <a:rPr lang="en-US" smtClean="0"/>
              <a:t>3</a:t>
            </a:fld>
            <a:endParaRPr lang="en-US"/>
          </a:p>
        </p:txBody>
      </p:sp>
    </p:spTree>
    <p:extLst>
      <p:ext uri="{BB962C8B-B14F-4D97-AF65-F5344CB8AC3E}">
        <p14:creationId xmlns:p14="http://schemas.microsoft.com/office/powerpoint/2010/main" val="2198451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in on the design thinking for this lesson: by having them prepare for technical interview questions about neural networks, they will have to refine their conceptual understanding of them as well as develop their communication skills.</a:t>
            </a:r>
          </a:p>
        </p:txBody>
      </p:sp>
      <p:sp>
        <p:nvSpPr>
          <p:cNvPr id="4" name="Slide Number Placeholder 3"/>
          <p:cNvSpPr>
            <a:spLocks noGrp="1"/>
          </p:cNvSpPr>
          <p:nvPr>
            <p:ph type="sldNum" sz="quarter" idx="5"/>
          </p:nvPr>
        </p:nvSpPr>
        <p:spPr/>
        <p:txBody>
          <a:bodyPr/>
          <a:lstStyle/>
          <a:p>
            <a:fld id="{FCCD7F83-DDF5-4111-826A-E30256BC3152}" type="slidenum">
              <a:rPr lang="en-US" smtClean="0"/>
              <a:t>4</a:t>
            </a:fld>
            <a:endParaRPr lang="en-US"/>
          </a:p>
        </p:txBody>
      </p:sp>
    </p:spTree>
    <p:extLst>
      <p:ext uri="{BB962C8B-B14F-4D97-AF65-F5344CB8AC3E}">
        <p14:creationId xmlns:p14="http://schemas.microsoft.com/office/powerpoint/2010/main" val="1624018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Walk through the steps for todays activity. Reinforce that they should leave this activity able to answer all five questions, so the jigsaw is their opportunity to learn from their peers.</a:t>
            </a:r>
          </a:p>
        </p:txBody>
      </p:sp>
      <p:sp>
        <p:nvSpPr>
          <p:cNvPr id="4" name="Slide Number Placeholder 3"/>
          <p:cNvSpPr>
            <a:spLocks noGrp="1"/>
          </p:cNvSpPr>
          <p:nvPr>
            <p:ph type="sldNum" sz="quarter" idx="5"/>
          </p:nvPr>
        </p:nvSpPr>
        <p:spPr/>
        <p:txBody>
          <a:bodyPr/>
          <a:lstStyle/>
          <a:p>
            <a:fld id="{FCCD7F83-DDF5-4111-826A-E30256BC3152}" type="slidenum">
              <a:rPr lang="en-US" smtClean="0"/>
              <a:t>6</a:t>
            </a:fld>
            <a:endParaRPr lang="en-US"/>
          </a:p>
        </p:txBody>
      </p:sp>
    </p:spTree>
    <p:extLst>
      <p:ext uri="{BB962C8B-B14F-4D97-AF65-F5344CB8AC3E}">
        <p14:creationId xmlns:p14="http://schemas.microsoft.com/office/powerpoint/2010/main" val="417822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This is your chance to head off potential issues. Give an example of critical feedback framed negatively vs. constructively.</a:t>
            </a:r>
          </a:p>
        </p:txBody>
      </p:sp>
      <p:sp>
        <p:nvSpPr>
          <p:cNvPr id="4" name="Slide Number Placeholder 3"/>
          <p:cNvSpPr>
            <a:spLocks noGrp="1"/>
          </p:cNvSpPr>
          <p:nvPr>
            <p:ph type="sldNum" sz="quarter" idx="5"/>
          </p:nvPr>
        </p:nvSpPr>
        <p:spPr/>
        <p:txBody>
          <a:bodyPr/>
          <a:lstStyle/>
          <a:p>
            <a:fld id="{FCCD7F83-DDF5-4111-826A-E30256BC3152}" type="slidenum">
              <a:rPr lang="en-US" smtClean="0"/>
              <a:t>7</a:t>
            </a:fld>
            <a:endParaRPr lang="en-US"/>
          </a:p>
        </p:txBody>
      </p:sp>
    </p:spTree>
    <p:extLst>
      <p:ext uri="{BB962C8B-B14F-4D97-AF65-F5344CB8AC3E}">
        <p14:creationId xmlns:p14="http://schemas.microsoft.com/office/powerpoint/2010/main" val="222455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guide to help them as they evaluate their answers – should be useful for self assessment and giving feedback.</a:t>
            </a:r>
          </a:p>
        </p:txBody>
      </p:sp>
      <p:sp>
        <p:nvSpPr>
          <p:cNvPr id="4" name="Slide Number Placeholder 3"/>
          <p:cNvSpPr>
            <a:spLocks noGrp="1"/>
          </p:cNvSpPr>
          <p:nvPr>
            <p:ph type="sldNum" sz="quarter" idx="5"/>
          </p:nvPr>
        </p:nvSpPr>
        <p:spPr/>
        <p:txBody>
          <a:bodyPr/>
          <a:lstStyle/>
          <a:p>
            <a:fld id="{FCCD7F83-DDF5-4111-826A-E30256BC3152}" type="slidenum">
              <a:rPr lang="en-US" smtClean="0"/>
              <a:t>8</a:t>
            </a:fld>
            <a:endParaRPr lang="en-US"/>
          </a:p>
        </p:txBody>
      </p:sp>
    </p:spTree>
    <p:extLst>
      <p:ext uri="{BB962C8B-B14F-4D97-AF65-F5344CB8AC3E}">
        <p14:creationId xmlns:p14="http://schemas.microsoft.com/office/powerpoint/2010/main" val="255533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for students to start working in pairs. If any students sent you answers that were not great, you can join their pairs/trios to help develop their thinking.</a:t>
            </a:r>
          </a:p>
        </p:txBody>
      </p:sp>
      <p:sp>
        <p:nvSpPr>
          <p:cNvPr id="4" name="Slide Number Placeholder 3"/>
          <p:cNvSpPr>
            <a:spLocks noGrp="1"/>
          </p:cNvSpPr>
          <p:nvPr>
            <p:ph type="sldNum" sz="quarter" idx="5"/>
          </p:nvPr>
        </p:nvSpPr>
        <p:spPr/>
        <p:txBody>
          <a:bodyPr/>
          <a:lstStyle/>
          <a:p>
            <a:fld id="{FCCD7F83-DDF5-4111-826A-E30256BC3152}" type="slidenum">
              <a:rPr lang="en-US" smtClean="0"/>
              <a:t>9</a:t>
            </a:fld>
            <a:endParaRPr lang="en-US"/>
          </a:p>
        </p:txBody>
      </p:sp>
    </p:spTree>
    <p:extLst>
      <p:ext uri="{BB962C8B-B14F-4D97-AF65-F5344CB8AC3E}">
        <p14:creationId xmlns:p14="http://schemas.microsoft.com/office/powerpoint/2010/main" val="58326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up this slide when you’re ready for students to start working in groups. During this portion, do your best to make sure that none of the groups are totally lost/off base in crafting their answers. Circulate with the DSC and feel free to insert yourself if you hear groups agreeing to weak/incorrect explanations.</a:t>
            </a:r>
          </a:p>
        </p:txBody>
      </p:sp>
      <p:sp>
        <p:nvSpPr>
          <p:cNvPr id="4" name="Slide Number Placeholder 3"/>
          <p:cNvSpPr>
            <a:spLocks noGrp="1"/>
          </p:cNvSpPr>
          <p:nvPr>
            <p:ph type="sldNum" sz="quarter" idx="5"/>
          </p:nvPr>
        </p:nvSpPr>
        <p:spPr/>
        <p:txBody>
          <a:bodyPr/>
          <a:lstStyle/>
          <a:p>
            <a:fld id="{FCCD7F83-DDF5-4111-826A-E30256BC3152}" type="slidenum">
              <a:rPr lang="en-US" smtClean="0"/>
              <a:t>10</a:t>
            </a:fld>
            <a:endParaRPr lang="en-US"/>
          </a:p>
        </p:txBody>
      </p:sp>
    </p:spTree>
    <p:extLst>
      <p:ext uri="{BB962C8B-B14F-4D97-AF65-F5344CB8AC3E}">
        <p14:creationId xmlns:p14="http://schemas.microsoft.com/office/powerpoint/2010/main" val="227354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67572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00033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0711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56498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6314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298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96475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28494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83275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1078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B9D3E-6E2A-4981-83F4-010F32C81BAE}"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10930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B9D3E-6E2A-4981-83F4-010F32C81BAE}" type="datetimeFigureOut">
              <a:rPr lang="en-US" smtClean="0"/>
              <a:t>5/21/2019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0922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B9D3E-6E2A-4981-83F4-010F32C81BAE}" type="datetimeFigureOut">
              <a:rPr lang="en-US" smtClean="0"/>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3709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B9D3E-6E2A-4981-83F4-010F32C81BAE}" type="datetimeFigureOut">
              <a:rPr lang="en-US" smtClean="0"/>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95931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9388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88854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4B9D3E-6E2A-4981-83F4-010F32C81BAE}" type="datetimeFigureOut">
              <a:rPr lang="en-US" smtClean="0"/>
              <a:t>5/21/2019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BCF93D-BDA7-4193-A7F5-C7219DDFA6DB}" type="slidenum">
              <a:rPr lang="en-US" smtClean="0"/>
              <a:t>‹#›</a:t>
            </a:fld>
            <a:endParaRPr lang="en-US"/>
          </a:p>
        </p:txBody>
      </p:sp>
    </p:spTree>
    <p:extLst>
      <p:ext uri="{BB962C8B-B14F-4D97-AF65-F5344CB8AC3E}">
        <p14:creationId xmlns:p14="http://schemas.microsoft.com/office/powerpoint/2010/main" val="3158205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1013-D926-498C-8DE8-7177AE3E23F5}"/>
              </a:ext>
            </a:extLst>
          </p:cNvPr>
          <p:cNvSpPr>
            <a:spLocks noGrp="1"/>
          </p:cNvSpPr>
          <p:nvPr>
            <p:ph type="ctrTitle"/>
          </p:nvPr>
        </p:nvSpPr>
        <p:spPr>
          <a:xfrm>
            <a:off x="798490" y="0"/>
            <a:ext cx="8531321" cy="912684"/>
          </a:xfrm>
        </p:spPr>
        <p:txBody>
          <a:bodyPr/>
          <a:lstStyle/>
          <a:p>
            <a:r>
              <a:rPr lang="en-US" dirty="0"/>
              <a:t>Neural Network Interviews</a:t>
            </a:r>
          </a:p>
        </p:txBody>
      </p:sp>
      <p:sp>
        <p:nvSpPr>
          <p:cNvPr id="3" name="Subtitle 2">
            <a:extLst>
              <a:ext uri="{FF2B5EF4-FFF2-40B4-BE49-F238E27FC236}">
                <a16:creationId xmlns:a16="http://schemas.microsoft.com/office/drawing/2014/main" id="{2FC22F24-B633-47F4-88D8-174A2638A30A}"/>
              </a:ext>
            </a:extLst>
          </p:cNvPr>
          <p:cNvSpPr>
            <a:spLocks noGrp="1"/>
          </p:cNvSpPr>
          <p:nvPr>
            <p:ph type="subTitle" idx="1"/>
          </p:nvPr>
        </p:nvSpPr>
        <p:spPr>
          <a:xfrm>
            <a:off x="661115" y="1011533"/>
            <a:ext cx="8886423" cy="912684"/>
          </a:xfrm>
        </p:spPr>
        <p:txBody>
          <a:bodyPr>
            <a:normAutofit/>
          </a:bodyPr>
          <a:lstStyle/>
          <a:p>
            <a:pPr algn="ctr"/>
            <a:r>
              <a:rPr lang="en-US" sz="2200" u="sng" dirty="0">
                <a:solidFill>
                  <a:schemeClr val="tx1">
                    <a:lumMod val="85000"/>
                    <a:lumOff val="15000"/>
                  </a:schemeClr>
                </a:solidFill>
              </a:rPr>
              <a:t>Do Now</a:t>
            </a:r>
            <a:r>
              <a:rPr lang="en-US" sz="2200" dirty="0">
                <a:solidFill>
                  <a:schemeClr val="tx1">
                    <a:lumMod val="85000"/>
                    <a:lumOff val="15000"/>
                  </a:schemeClr>
                </a:solidFill>
              </a:rPr>
              <a:t>: Sit with your pair/trio below, and pull up your answers to the Neural Network Interview Questions on your laptop</a:t>
            </a:r>
          </a:p>
        </p:txBody>
      </p:sp>
      <p:graphicFrame>
        <p:nvGraphicFramePr>
          <p:cNvPr id="4" name="Table 3">
            <a:extLst>
              <a:ext uri="{FF2B5EF4-FFF2-40B4-BE49-F238E27FC236}">
                <a16:creationId xmlns:a16="http://schemas.microsoft.com/office/drawing/2014/main" id="{1A8BAB78-D306-4F67-ACEC-E1ED0A5BB8B8}"/>
              </a:ext>
            </a:extLst>
          </p:cNvPr>
          <p:cNvGraphicFramePr>
            <a:graphicFrameLocks noGrp="1"/>
          </p:cNvGraphicFramePr>
          <p:nvPr>
            <p:extLst>
              <p:ext uri="{D42A27DB-BD31-4B8C-83A1-F6EECF244321}">
                <p14:modId xmlns:p14="http://schemas.microsoft.com/office/powerpoint/2010/main" val="3518620613"/>
              </p:ext>
            </p:extLst>
          </p:nvPr>
        </p:nvGraphicFramePr>
        <p:xfrm>
          <a:off x="232152" y="2029323"/>
          <a:ext cx="10234594" cy="3708400"/>
        </p:xfrm>
        <a:graphic>
          <a:graphicData uri="http://schemas.openxmlformats.org/drawingml/2006/table">
            <a:tbl>
              <a:tblPr firstCol="1" bandRow="1">
                <a:tableStyleId>{5C22544A-7EE6-4342-B048-85BDC9FD1C3A}</a:tableStyleId>
              </a:tblPr>
              <a:tblGrid>
                <a:gridCol w="1402080">
                  <a:extLst>
                    <a:ext uri="{9D8B030D-6E8A-4147-A177-3AD203B41FA5}">
                      <a16:colId xmlns:a16="http://schemas.microsoft.com/office/drawing/2014/main" val="2949675166"/>
                    </a:ext>
                  </a:extLst>
                </a:gridCol>
                <a:gridCol w="1456690">
                  <a:extLst>
                    <a:ext uri="{9D8B030D-6E8A-4147-A177-3AD203B41FA5}">
                      <a16:colId xmlns:a16="http://schemas.microsoft.com/office/drawing/2014/main" val="573892470"/>
                    </a:ext>
                  </a:extLst>
                </a:gridCol>
                <a:gridCol w="516902">
                  <a:extLst>
                    <a:ext uri="{9D8B030D-6E8A-4147-A177-3AD203B41FA5}">
                      <a16:colId xmlns:a16="http://schemas.microsoft.com/office/drawing/2014/main" val="3870786277"/>
                    </a:ext>
                  </a:extLst>
                </a:gridCol>
                <a:gridCol w="1941706">
                  <a:extLst>
                    <a:ext uri="{9D8B030D-6E8A-4147-A177-3AD203B41FA5}">
                      <a16:colId xmlns:a16="http://schemas.microsoft.com/office/drawing/2014/main" val="3682826725"/>
                    </a:ext>
                  </a:extLst>
                </a:gridCol>
                <a:gridCol w="478040">
                  <a:extLst>
                    <a:ext uri="{9D8B030D-6E8A-4147-A177-3AD203B41FA5}">
                      <a16:colId xmlns:a16="http://schemas.microsoft.com/office/drawing/2014/main" val="310654066"/>
                    </a:ext>
                  </a:extLst>
                </a:gridCol>
                <a:gridCol w="1980568">
                  <a:extLst>
                    <a:ext uri="{9D8B030D-6E8A-4147-A177-3AD203B41FA5}">
                      <a16:colId xmlns:a16="http://schemas.microsoft.com/office/drawing/2014/main" val="2282752235"/>
                    </a:ext>
                  </a:extLst>
                </a:gridCol>
                <a:gridCol w="449884">
                  <a:extLst>
                    <a:ext uri="{9D8B030D-6E8A-4147-A177-3AD203B41FA5}">
                      <a16:colId xmlns:a16="http://schemas.microsoft.com/office/drawing/2014/main" val="3323065015"/>
                    </a:ext>
                  </a:extLst>
                </a:gridCol>
                <a:gridCol w="2008724">
                  <a:extLst>
                    <a:ext uri="{9D8B030D-6E8A-4147-A177-3AD203B41FA5}">
                      <a16:colId xmlns:a16="http://schemas.microsoft.com/office/drawing/2014/main" val="56120457"/>
                    </a:ext>
                  </a:extLst>
                </a:gridCol>
              </a:tblGrid>
              <a:tr h="370840">
                <a:tc rowSpan="2">
                  <a:txBody>
                    <a:bodyPr/>
                    <a:lstStyle/>
                    <a:p>
                      <a:pPr algn="ctr"/>
                      <a:r>
                        <a:rPr lang="en-US" dirty="0"/>
                        <a:t>Question 1</a:t>
                      </a: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1800" u="sng" dirty="0"/>
                        <a:t>Pair/Trio 1</a:t>
                      </a:r>
                    </a:p>
                  </a:txBody>
                  <a:tcPr>
                    <a:lnT w="19050" cap="flat" cmpd="sng" algn="ctr">
                      <a:solidFill>
                        <a:schemeClr val="tx1"/>
                      </a:solidFill>
                      <a:prstDash val="solid"/>
                      <a:round/>
                      <a:headEnd type="none" w="med" len="med"/>
                      <a:tailEnd type="none" w="med" len="med"/>
                    </a:lnT>
                  </a:tcPr>
                </a:tc>
                <a:tc>
                  <a:txBody>
                    <a:bodyPr/>
                    <a:lstStyle/>
                    <a:p>
                      <a:pPr algn="ctr"/>
                      <a:r>
                        <a:rPr lang="en-US" dirty="0"/>
                        <a:t>1A</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T w="19050" cap="flat" cmpd="sng" algn="ctr">
                      <a:solidFill>
                        <a:schemeClr val="tx1"/>
                      </a:solidFill>
                      <a:prstDash val="solid"/>
                      <a:round/>
                      <a:headEnd type="none" w="med" len="med"/>
                      <a:tailEnd type="none" w="med" len="med"/>
                    </a:lnT>
                  </a:tcPr>
                </a:tc>
                <a:tc>
                  <a:txBody>
                    <a:bodyPr/>
                    <a:lstStyle/>
                    <a:p>
                      <a:pPr algn="ctr"/>
                      <a:r>
                        <a:rPr lang="en-US" dirty="0"/>
                        <a:t>1B</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2</a:t>
                      </a:r>
                    </a:p>
                  </a:txBody>
                  <a:tcPr>
                    <a:lnB w="28575" cap="flat" cmpd="sng" algn="ctr">
                      <a:solidFill>
                        <a:schemeClr val="tx1"/>
                      </a:solidFill>
                      <a:prstDash val="solid"/>
                      <a:round/>
                      <a:headEnd type="none" w="med" len="med"/>
                      <a:tailEnd type="none" w="med" len="med"/>
                    </a:lnB>
                  </a:tcPr>
                </a:tc>
                <a:tc>
                  <a:txBody>
                    <a:bodyPr/>
                    <a:lstStyle/>
                    <a:p>
                      <a:pPr algn="ctr"/>
                      <a:r>
                        <a:rPr lang="en-US" dirty="0"/>
                        <a:t>1C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1E</a:t>
                      </a:r>
                    </a:p>
                  </a:txBody>
                  <a:tcPr>
                    <a:lnT w="12700" cmpd="sng">
                      <a:noFill/>
                    </a:lnT>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52284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2</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sz="1800" u="sng" dirty="0"/>
                        <a:t>Pair/Trio 3</a:t>
                      </a:r>
                    </a:p>
                  </a:txBody>
                  <a:tcPr>
                    <a:lnT w="28575" cap="flat" cmpd="sng" algn="ctr">
                      <a:solidFill>
                        <a:schemeClr val="tx1"/>
                      </a:solidFill>
                      <a:prstDash val="solid"/>
                      <a:round/>
                      <a:headEnd type="none" w="med" len="med"/>
                      <a:tailEnd type="none" w="med" len="med"/>
                    </a:lnT>
                  </a:tcPr>
                </a:tc>
                <a:tc>
                  <a:txBody>
                    <a:bodyPr/>
                    <a:lstStyle/>
                    <a:p>
                      <a:pPr algn="ctr"/>
                      <a:r>
                        <a:rPr lang="en-US" dirty="0"/>
                        <a:t>2A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2B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4009472959"/>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4</a:t>
                      </a:r>
                    </a:p>
                  </a:txBody>
                  <a:tcPr>
                    <a:lnB w="28575" cap="flat" cmpd="sng" algn="ctr">
                      <a:solidFill>
                        <a:schemeClr val="tx1"/>
                      </a:solidFill>
                      <a:prstDash val="solid"/>
                      <a:round/>
                      <a:headEnd type="none" w="med" len="med"/>
                      <a:tailEnd type="none" w="med" len="med"/>
                    </a:lnB>
                  </a:tcPr>
                </a:tc>
                <a:tc>
                  <a:txBody>
                    <a:bodyPr/>
                    <a:lstStyle/>
                    <a:p>
                      <a:pPr algn="ctr"/>
                      <a:r>
                        <a:rPr lang="en-US" dirty="0"/>
                        <a:t>2C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626208"/>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3</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1800" u="sng" dirty="0"/>
                        <a:t>Pair/Trio 5</a:t>
                      </a:r>
                    </a:p>
                  </a:txBody>
                  <a:tcPr>
                    <a:lnT w="28575" cap="flat" cmpd="sng" algn="ctr">
                      <a:solidFill>
                        <a:schemeClr val="tx1"/>
                      </a:solidFill>
                      <a:prstDash val="solid"/>
                      <a:round/>
                      <a:headEnd type="none" w="med" len="med"/>
                      <a:tailEnd type="none" w="med" len="med"/>
                    </a:lnT>
                  </a:tcPr>
                </a:tc>
                <a:tc>
                  <a:txBody>
                    <a:bodyPr/>
                    <a:lstStyle/>
                    <a:p>
                      <a:pPr algn="ctr"/>
                      <a:r>
                        <a:rPr lang="en-US" dirty="0"/>
                        <a:t>3A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3B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86769032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6</a:t>
                      </a:r>
                    </a:p>
                  </a:txBody>
                  <a:tcPr>
                    <a:lnB w="28575" cap="flat" cmpd="sng" algn="ctr">
                      <a:solidFill>
                        <a:schemeClr val="tx1"/>
                      </a:solidFill>
                      <a:prstDash val="solid"/>
                      <a:round/>
                      <a:headEnd type="none" w="med" len="med"/>
                      <a:tailEnd type="none" w="med" len="med"/>
                    </a:lnB>
                  </a:tcPr>
                </a:tc>
                <a:tc>
                  <a:txBody>
                    <a:bodyPr/>
                    <a:lstStyle/>
                    <a:p>
                      <a:pPr algn="ctr"/>
                      <a:r>
                        <a:rPr lang="en-US" dirty="0"/>
                        <a:t>3C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994986"/>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4</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u="sng" dirty="0"/>
                        <a:t>Pair/Trio 7</a:t>
                      </a:r>
                    </a:p>
                  </a:txBody>
                  <a:tcPr>
                    <a:lnT w="28575" cap="flat" cmpd="sng" algn="ctr">
                      <a:solidFill>
                        <a:schemeClr val="tx1"/>
                      </a:solidFill>
                      <a:prstDash val="solid"/>
                      <a:round/>
                      <a:headEnd type="none" w="med" len="med"/>
                      <a:tailEnd type="none" w="med" len="med"/>
                    </a:lnT>
                  </a:tcPr>
                </a:tc>
                <a:tc>
                  <a:txBody>
                    <a:bodyPr/>
                    <a:lstStyle/>
                    <a:p>
                      <a:pPr algn="ctr"/>
                      <a:r>
                        <a:rPr lang="en-US" dirty="0"/>
                        <a:t>4A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4B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207841565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8</a:t>
                      </a:r>
                    </a:p>
                  </a:txBody>
                  <a:tcPr>
                    <a:lnB w="28575" cap="flat" cmpd="sng" algn="ctr">
                      <a:solidFill>
                        <a:schemeClr val="tx1"/>
                      </a:solidFill>
                      <a:prstDash val="solid"/>
                      <a:round/>
                      <a:headEnd type="none" w="med" len="med"/>
                      <a:tailEnd type="none" w="med" len="med"/>
                    </a:lnB>
                  </a:tcPr>
                </a:tc>
                <a:tc>
                  <a:txBody>
                    <a:bodyPr/>
                    <a:lstStyle/>
                    <a:p>
                      <a:pPr algn="ctr"/>
                      <a:r>
                        <a:rPr lang="en-US" dirty="0"/>
                        <a:t>4C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406710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5</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sz="1800" u="sng" dirty="0"/>
                        <a:t>Pair/Trio 9</a:t>
                      </a:r>
                    </a:p>
                  </a:txBody>
                  <a:tcPr>
                    <a:lnT w="28575" cap="flat" cmpd="sng" algn="ctr">
                      <a:solidFill>
                        <a:schemeClr val="tx1"/>
                      </a:solidFill>
                      <a:prstDash val="solid"/>
                      <a:round/>
                      <a:headEnd type="none" w="med" len="med"/>
                      <a:tailEnd type="none" w="med" len="med"/>
                    </a:lnT>
                  </a:tcPr>
                </a:tc>
                <a:tc>
                  <a:txBody>
                    <a:bodyPr/>
                    <a:lstStyle/>
                    <a:p>
                      <a:pPr algn="ctr"/>
                      <a:r>
                        <a:rPr lang="en-US" dirty="0"/>
                        <a:t>5A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5B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3750813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10</a:t>
                      </a:r>
                    </a:p>
                  </a:txBody>
                  <a:tcPr>
                    <a:lnB w="19050" cap="flat" cmpd="sng" algn="ctr">
                      <a:solidFill>
                        <a:schemeClr val="tx1"/>
                      </a:solidFill>
                      <a:prstDash val="solid"/>
                      <a:round/>
                      <a:headEnd type="none" w="med" len="med"/>
                      <a:tailEnd type="none" w="med" len="med"/>
                    </a:lnB>
                  </a:tcPr>
                </a:tc>
                <a:tc>
                  <a:txBody>
                    <a:bodyPr/>
                    <a:lstStyle/>
                    <a:p>
                      <a:pPr algn="ctr"/>
                      <a:r>
                        <a:rPr lang="en-US" dirty="0"/>
                        <a:t>5C</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5D</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5E</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2418126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a:xfrm>
            <a:off x="677334" y="0"/>
            <a:ext cx="8596668" cy="664661"/>
          </a:xfrm>
        </p:spPr>
        <p:txBody>
          <a:bodyPr>
            <a:normAutofit/>
          </a:bodyPr>
          <a:lstStyle/>
          <a:p>
            <a:r>
              <a:rPr lang="en-US" dirty="0"/>
              <a:t>Refine one answer in groups (15 mins)</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a:xfrm>
            <a:off x="0" y="673954"/>
            <a:ext cx="9610049" cy="2526446"/>
          </a:xfrm>
        </p:spPr>
        <p:txBody>
          <a:bodyPr>
            <a:normAutofit/>
          </a:bodyPr>
          <a:lstStyle/>
          <a:p>
            <a:r>
              <a:rPr lang="en-US" sz="2400" dirty="0"/>
              <a:t>Join up with the other pair/trio that worked on your question</a:t>
            </a:r>
          </a:p>
          <a:p>
            <a:r>
              <a:rPr lang="en-US" sz="2400" dirty="0"/>
              <a:t>Take turns sharing aloud answers </a:t>
            </a:r>
            <a:r>
              <a:rPr lang="en-US" sz="2400" i="1" u="sng" dirty="0"/>
              <a:t>to the question you are assigned</a:t>
            </a:r>
          </a:p>
          <a:p>
            <a:r>
              <a:rPr lang="en-US" sz="2400" dirty="0"/>
              <a:t>Discuss similarities and differences in your answers</a:t>
            </a:r>
          </a:p>
          <a:p>
            <a:r>
              <a:rPr lang="en-US" sz="2400" dirty="0"/>
              <a:t>Reconcile your answers and write a revised one-paragraph answer</a:t>
            </a:r>
          </a:p>
          <a:p>
            <a:r>
              <a:rPr lang="en-US" sz="2400" dirty="0"/>
              <a:t>Post any unresolved questions in Slack</a:t>
            </a:r>
          </a:p>
        </p:txBody>
      </p:sp>
      <p:graphicFrame>
        <p:nvGraphicFramePr>
          <p:cNvPr id="5" name="Table 4">
            <a:extLst>
              <a:ext uri="{FF2B5EF4-FFF2-40B4-BE49-F238E27FC236}">
                <a16:creationId xmlns:a16="http://schemas.microsoft.com/office/drawing/2014/main" id="{2B264344-6DD3-4766-B4A6-93B200784ABC}"/>
              </a:ext>
            </a:extLst>
          </p:cNvPr>
          <p:cNvGraphicFramePr>
            <a:graphicFrameLocks noGrp="1"/>
          </p:cNvGraphicFramePr>
          <p:nvPr>
            <p:extLst>
              <p:ext uri="{D42A27DB-BD31-4B8C-83A1-F6EECF244321}">
                <p14:modId xmlns:p14="http://schemas.microsoft.com/office/powerpoint/2010/main" val="2033977625"/>
              </p:ext>
            </p:extLst>
          </p:nvPr>
        </p:nvGraphicFramePr>
        <p:xfrm>
          <a:off x="877611" y="3149600"/>
          <a:ext cx="8777904" cy="3708400"/>
        </p:xfrm>
        <a:graphic>
          <a:graphicData uri="http://schemas.openxmlformats.org/drawingml/2006/table">
            <a:tbl>
              <a:tblPr firstCol="1" bandRow="1">
                <a:tableStyleId>{5C22544A-7EE6-4342-B048-85BDC9FD1C3A}</a:tableStyleId>
              </a:tblPr>
              <a:tblGrid>
                <a:gridCol w="1402080">
                  <a:extLst>
                    <a:ext uri="{9D8B030D-6E8A-4147-A177-3AD203B41FA5}">
                      <a16:colId xmlns:a16="http://schemas.microsoft.com/office/drawing/2014/main" val="2949675166"/>
                    </a:ext>
                  </a:extLst>
                </a:gridCol>
                <a:gridCol w="516902">
                  <a:extLst>
                    <a:ext uri="{9D8B030D-6E8A-4147-A177-3AD203B41FA5}">
                      <a16:colId xmlns:a16="http://schemas.microsoft.com/office/drawing/2014/main" val="3870786277"/>
                    </a:ext>
                  </a:extLst>
                </a:gridCol>
                <a:gridCol w="1941706">
                  <a:extLst>
                    <a:ext uri="{9D8B030D-6E8A-4147-A177-3AD203B41FA5}">
                      <a16:colId xmlns:a16="http://schemas.microsoft.com/office/drawing/2014/main" val="3682826725"/>
                    </a:ext>
                  </a:extLst>
                </a:gridCol>
                <a:gridCol w="478040">
                  <a:extLst>
                    <a:ext uri="{9D8B030D-6E8A-4147-A177-3AD203B41FA5}">
                      <a16:colId xmlns:a16="http://schemas.microsoft.com/office/drawing/2014/main" val="310654066"/>
                    </a:ext>
                  </a:extLst>
                </a:gridCol>
                <a:gridCol w="1980568">
                  <a:extLst>
                    <a:ext uri="{9D8B030D-6E8A-4147-A177-3AD203B41FA5}">
                      <a16:colId xmlns:a16="http://schemas.microsoft.com/office/drawing/2014/main" val="2282752235"/>
                    </a:ext>
                  </a:extLst>
                </a:gridCol>
                <a:gridCol w="449884">
                  <a:extLst>
                    <a:ext uri="{9D8B030D-6E8A-4147-A177-3AD203B41FA5}">
                      <a16:colId xmlns:a16="http://schemas.microsoft.com/office/drawing/2014/main" val="3323065015"/>
                    </a:ext>
                  </a:extLst>
                </a:gridCol>
                <a:gridCol w="2008724">
                  <a:extLst>
                    <a:ext uri="{9D8B030D-6E8A-4147-A177-3AD203B41FA5}">
                      <a16:colId xmlns:a16="http://schemas.microsoft.com/office/drawing/2014/main" val="56120457"/>
                    </a:ext>
                  </a:extLst>
                </a:gridCol>
              </a:tblGrid>
              <a:tr h="370840">
                <a:tc rowSpan="2">
                  <a:txBody>
                    <a:bodyPr/>
                    <a:lstStyle/>
                    <a:p>
                      <a:pPr algn="ctr"/>
                      <a:r>
                        <a:rPr lang="en-US" dirty="0"/>
                        <a:t>Group 1</a:t>
                      </a: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1A</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T w="19050" cap="flat" cmpd="sng" algn="ctr">
                      <a:solidFill>
                        <a:schemeClr val="tx1"/>
                      </a:solidFill>
                      <a:prstDash val="solid"/>
                      <a:round/>
                      <a:headEnd type="none" w="med" len="med"/>
                      <a:tailEnd type="none" w="med" len="med"/>
                    </a:lnT>
                  </a:tcPr>
                </a:tc>
                <a:tc>
                  <a:txBody>
                    <a:bodyPr/>
                    <a:lstStyle/>
                    <a:p>
                      <a:pPr algn="ctr"/>
                      <a:r>
                        <a:rPr lang="en-US" dirty="0"/>
                        <a:t>1B</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dirty="0"/>
                        <a:t>1C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1E</a:t>
                      </a:r>
                    </a:p>
                  </a:txBody>
                  <a:tcPr>
                    <a:lnT w="12700" cmpd="sng">
                      <a:noFill/>
                    </a:lnT>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52284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Group 2</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2B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4009472959"/>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dirty="0"/>
                        <a:t>2C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626208"/>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Group 3</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dirty="0"/>
                        <a:t>3A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3B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86769032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dirty="0"/>
                        <a:t>3C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994986"/>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Group 4</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4A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4B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207841565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dirty="0"/>
                        <a:t>4C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406710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Group 5</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dirty="0"/>
                        <a:t>5A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5B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3750813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en-US" dirty="0"/>
                        <a:t>5C</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5D</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5E</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169210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a:xfrm>
            <a:off x="-1" y="0"/>
            <a:ext cx="9165331" cy="948469"/>
          </a:xfrm>
        </p:spPr>
        <p:txBody>
          <a:bodyPr>
            <a:normAutofit/>
          </a:bodyPr>
          <a:lstStyle/>
          <a:p>
            <a:pPr algn="ctr"/>
            <a:r>
              <a:rPr lang="en-US" dirty="0"/>
              <a:t>Share answers with jigsaw group (20 mins)</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a:xfrm>
            <a:off x="0" y="949797"/>
            <a:ext cx="6200222" cy="4544970"/>
          </a:xfrm>
        </p:spPr>
        <p:txBody>
          <a:bodyPr>
            <a:normAutofit/>
          </a:bodyPr>
          <a:lstStyle/>
          <a:p>
            <a:r>
              <a:rPr lang="en-US" sz="2400" dirty="0">
                <a:solidFill>
                  <a:schemeClr val="tx1">
                    <a:lumMod val="85000"/>
                    <a:lumOff val="15000"/>
                  </a:schemeClr>
                </a:solidFill>
              </a:rPr>
              <a:t>Each person will take turns presenting their answer to the group </a:t>
            </a:r>
          </a:p>
          <a:p>
            <a:endParaRPr lang="en-US" sz="2400" dirty="0">
              <a:solidFill>
                <a:schemeClr val="tx1">
                  <a:lumMod val="85000"/>
                  <a:lumOff val="15000"/>
                </a:schemeClr>
              </a:solidFill>
            </a:endParaRPr>
          </a:p>
          <a:p>
            <a:r>
              <a:rPr lang="en-US" sz="2400" dirty="0">
                <a:solidFill>
                  <a:schemeClr val="tx1">
                    <a:lumMod val="85000"/>
                    <a:lumOff val="15000"/>
                  </a:schemeClr>
                </a:solidFill>
              </a:rPr>
              <a:t>Presenters will then respond to probing or clarifying questions from the group</a:t>
            </a:r>
          </a:p>
          <a:p>
            <a:endParaRPr lang="en-US" sz="2400" dirty="0">
              <a:solidFill>
                <a:schemeClr val="tx1">
                  <a:lumMod val="85000"/>
                  <a:lumOff val="15000"/>
                </a:schemeClr>
              </a:solidFill>
            </a:endParaRPr>
          </a:p>
          <a:p>
            <a:r>
              <a:rPr lang="en-US" sz="2400" dirty="0">
                <a:solidFill>
                  <a:schemeClr val="tx1">
                    <a:lumMod val="85000"/>
                    <a:lumOff val="15000"/>
                  </a:schemeClr>
                </a:solidFill>
              </a:rPr>
              <a:t>After questions, each other member of the group will share something they liked or plan to use when they are interviewed</a:t>
            </a:r>
          </a:p>
        </p:txBody>
      </p:sp>
      <p:graphicFrame>
        <p:nvGraphicFramePr>
          <p:cNvPr id="5" name="Table 4">
            <a:extLst>
              <a:ext uri="{FF2B5EF4-FFF2-40B4-BE49-F238E27FC236}">
                <a16:creationId xmlns:a16="http://schemas.microsoft.com/office/drawing/2014/main" id="{45CF7B8E-95E4-4C1C-803C-5BC850739F64}"/>
              </a:ext>
            </a:extLst>
          </p:cNvPr>
          <p:cNvGraphicFramePr>
            <a:graphicFrameLocks noGrp="1"/>
          </p:cNvGraphicFramePr>
          <p:nvPr>
            <p:extLst>
              <p:ext uri="{D42A27DB-BD31-4B8C-83A1-F6EECF244321}">
                <p14:modId xmlns:p14="http://schemas.microsoft.com/office/powerpoint/2010/main" val="538092275"/>
              </p:ext>
            </p:extLst>
          </p:nvPr>
        </p:nvGraphicFramePr>
        <p:xfrm>
          <a:off x="9165333" y="773448"/>
          <a:ext cx="3026667" cy="259588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C</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5C</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4113310"/>
                  </a:ext>
                </a:extLst>
              </a:tr>
              <a:tr h="370840">
                <a:tc>
                  <a:txBody>
                    <a:bodyPr/>
                    <a:lstStyle/>
                    <a:p>
                      <a:pPr algn="ctr"/>
                      <a:r>
                        <a:rPr lang="en-US" dirty="0"/>
                        <a:t>3E</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8722000"/>
                  </a:ext>
                </a:extLst>
              </a:tr>
            </a:tbl>
          </a:graphicData>
        </a:graphic>
      </p:graphicFrame>
      <p:graphicFrame>
        <p:nvGraphicFramePr>
          <p:cNvPr id="6" name="Table 5">
            <a:extLst>
              <a:ext uri="{FF2B5EF4-FFF2-40B4-BE49-F238E27FC236}">
                <a16:creationId xmlns:a16="http://schemas.microsoft.com/office/drawing/2014/main" id="{3FA9C688-B258-4054-9DAC-1EF0697E6A54}"/>
              </a:ext>
            </a:extLst>
          </p:cNvPr>
          <p:cNvGraphicFramePr>
            <a:graphicFrameLocks noGrp="1"/>
          </p:cNvGraphicFramePr>
          <p:nvPr>
            <p:extLst>
              <p:ext uri="{D42A27DB-BD31-4B8C-83A1-F6EECF244321}">
                <p14:modId xmlns:p14="http://schemas.microsoft.com/office/powerpoint/2010/main" val="3857365347"/>
              </p:ext>
            </p:extLst>
          </p:nvPr>
        </p:nvGraphicFramePr>
        <p:xfrm>
          <a:off x="9165330" y="3892340"/>
          <a:ext cx="3026667" cy="259588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D</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1D</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2D</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3D</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4D</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5D</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4113310"/>
                  </a:ext>
                </a:extLst>
              </a:tr>
              <a:tr h="370840">
                <a:tc>
                  <a:txBody>
                    <a:bodyPr/>
                    <a:lstStyle/>
                    <a:p>
                      <a:pPr algn="ctr"/>
                      <a:r>
                        <a:rPr lang="en-US" dirty="0"/>
                        <a:t>4E</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757842"/>
                  </a:ext>
                </a:extLst>
              </a:tr>
            </a:tbl>
          </a:graphicData>
        </a:graphic>
      </p:graphicFrame>
      <p:graphicFrame>
        <p:nvGraphicFramePr>
          <p:cNvPr id="8" name="Table 7">
            <a:extLst>
              <a:ext uri="{FF2B5EF4-FFF2-40B4-BE49-F238E27FC236}">
                <a16:creationId xmlns:a16="http://schemas.microsoft.com/office/drawing/2014/main" id="{0BD26F9B-92EB-4D84-A9D1-982E36370C1C}"/>
              </a:ext>
            </a:extLst>
          </p:cNvPr>
          <p:cNvGraphicFramePr>
            <a:graphicFrameLocks noGrp="1"/>
          </p:cNvGraphicFramePr>
          <p:nvPr>
            <p:extLst>
              <p:ext uri="{D42A27DB-BD31-4B8C-83A1-F6EECF244321}">
                <p14:modId xmlns:p14="http://schemas.microsoft.com/office/powerpoint/2010/main" val="2945410479"/>
              </p:ext>
            </p:extLst>
          </p:nvPr>
        </p:nvGraphicFramePr>
        <p:xfrm>
          <a:off x="6086551" y="773448"/>
          <a:ext cx="3026667" cy="296672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A</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4A</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5A</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4113310"/>
                  </a:ext>
                </a:extLst>
              </a:tr>
              <a:tr h="370840">
                <a:tc>
                  <a:txBody>
                    <a:bodyPr/>
                    <a:lstStyle/>
                    <a:p>
                      <a:pPr algn="ctr"/>
                      <a:r>
                        <a:rPr lang="en-US" dirty="0"/>
                        <a:t>1E</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1970316"/>
                  </a:ext>
                </a:extLst>
              </a:tr>
              <a:tr h="370840">
                <a:tc>
                  <a:txBody>
                    <a:bodyPr/>
                    <a:lstStyle/>
                    <a:p>
                      <a:pPr algn="ctr"/>
                      <a:r>
                        <a:rPr lang="en-US" dirty="0"/>
                        <a:t>5E</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6958852"/>
                  </a:ext>
                </a:extLst>
              </a:tr>
            </a:tbl>
          </a:graphicData>
        </a:graphic>
      </p:graphicFrame>
      <p:graphicFrame>
        <p:nvGraphicFramePr>
          <p:cNvPr id="9" name="Table 8">
            <a:extLst>
              <a:ext uri="{FF2B5EF4-FFF2-40B4-BE49-F238E27FC236}">
                <a16:creationId xmlns:a16="http://schemas.microsoft.com/office/drawing/2014/main" id="{6790EEC4-5E33-4679-945C-82057461395B}"/>
              </a:ext>
            </a:extLst>
          </p:cNvPr>
          <p:cNvGraphicFramePr>
            <a:graphicFrameLocks noGrp="1"/>
          </p:cNvGraphicFramePr>
          <p:nvPr>
            <p:extLst>
              <p:ext uri="{D42A27DB-BD31-4B8C-83A1-F6EECF244321}">
                <p14:modId xmlns:p14="http://schemas.microsoft.com/office/powerpoint/2010/main" val="3420633449"/>
              </p:ext>
            </p:extLst>
          </p:nvPr>
        </p:nvGraphicFramePr>
        <p:xfrm>
          <a:off x="6086550" y="3892340"/>
          <a:ext cx="3026667" cy="259588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B</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1B</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2B</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3B</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4B</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5B</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4113310"/>
                  </a:ext>
                </a:extLst>
              </a:tr>
              <a:tr h="370840">
                <a:tc>
                  <a:txBody>
                    <a:bodyPr/>
                    <a:lstStyle/>
                    <a:p>
                      <a:pPr algn="ctr"/>
                      <a:r>
                        <a:rPr lang="en-US" dirty="0"/>
                        <a:t>2E</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635324"/>
                  </a:ext>
                </a:extLst>
              </a:tr>
            </a:tbl>
          </a:graphicData>
        </a:graphic>
      </p:graphicFrame>
    </p:spTree>
    <p:extLst>
      <p:ext uri="{BB962C8B-B14F-4D97-AF65-F5344CB8AC3E}">
        <p14:creationId xmlns:p14="http://schemas.microsoft.com/office/powerpoint/2010/main" val="284635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a:xfrm>
            <a:off x="0" y="0"/>
            <a:ext cx="9444867" cy="664661"/>
          </a:xfrm>
        </p:spPr>
        <p:txBody>
          <a:bodyPr>
            <a:normAutofit fontScale="90000"/>
          </a:bodyPr>
          <a:lstStyle/>
          <a:p>
            <a:r>
              <a:rPr lang="en-US" dirty="0"/>
              <a:t>Conduct interviews in original pair/trio (15 mins)</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a:xfrm>
            <a:off x="1" y="634345"/>
            <a:ext cx="9526378" cy="2383762"/>
          </a:xfrm>
        </p:spPr>
        <p:txBody>
          <a:bodyPr>
            <a:normAutofit/>
          </a:bodyPr>
          <a:lstStyle/>
          <a:p>
            <a:r>
              <a:rPr lang="en-US" sz="2400" dirty="0"/>
              <a:t>Each partner will take turns interviewing the other</a:t>
            </a:r>
          </a:p>
          <a:p>
            <a:r>
              <a:rPr lang="en-US" sz="2400" dirty="0"/>
              <a:t>Ask all five questions, including clarifying/probing questions</a:t>
            </a:r>
          </a:p>
          <a:p>
            <a:r>
              <a:rPr lang="en-US" sz="2400" dirty="0"/>
              <a:t>Answer for yourself and your partner: How well did you convince the interviewer that you understand neural networks? </a:t>
            </a:r>
          </a:p>
          <a:p>
            <a:r>
              <a:rPr lang="en-US" sz="2400" dirty="0"/>
              <a:t>Discuss strengths and areas for improvement</a:t>
            </a:r>
          </a:p>
          <a:p>
            <a:endParaRPr lang="en-US" sz="2400" dirty="0"/>
          </a:p>
        </p:txBody>
      </p:sp>
      <p:graphicFrame>
        <p:nvGraphicFramePr>
          <p:cNvPr id="4" name="Table 3">
            <a:extLst>
              <a:ext uri="{FF2B5EF4-FFF2-40B4-BE49-F238E27FC236}">
                <a16:creationId xmlns:a16="http://schemas.microsoft.com/office/drawing/2014/main" id="{4362214F-62BB-44A1-B0C7-C6509B97C9BB}"/>
              </a:ext>
            </a:extLst>
          </p:cNvPr>
          <p:cNvGraphicFramePr>
            <a:graphicFrameLocks noGrp="1"/>
          </p:cNvGraphicFramePr>
          <p:nvPr>
            <p:extLst>
              <p:ext uri="{D42A27DB-BD31-4B8C-83A1-F6EECF244321}">
                <p14:modId xmlns:p14="http://schemas.microsoft.com/office/powerpoint/2010/main" val="3797000690"/>
              </p:ext>
            </p:extLst>
          </p:nvPr>
        </p:nvGraphicFramePr>
        <p:xfrm>
          <a:off x="532542" y="3200400"/>
          <a:ext cx="10095207" cy="3657600"/>
        </p:xfrm>
        <a:graphic>
          <a:graphicData uri="http://schemas.openxmlformats.org/drawingml/2006/table">
            <a:tbl>
              <a:tblPr firstCol="1" bandRow="1">
                <a:tableStyleId>{5C22544A-7EE6-4342-B048-85BDC9FD1C3A}</a:tableStyleId>
              </a:tblPr>
              <a:tblGrid>
                <a:gridCol w="1516464">
                  <a:extLst>
                    <a:ext uri="{9D8B030D-6E8A-4147-A177-3AD203B41FA5}">
                      <a16:colId xmlns:a16="http://schemas.microsoft.com/office/drawing/2014/main" val="573892470"/>
                    </a:ext>
                  </a:extLst>
                </a:gridCol>
                <a:gridCol w="601203">
                  <a:extLst>
                    <a:ext uri="{9D8B030D-6E8A-4147-A177-3AD203B41FA5}">
                      <a16:colId xmlns:a16="http://schemas.microsoft.com/office/drawing/2014/main" val="3870786277"/>
                    </a:ext>
                  </a:extLst>
                </a:gridCol>
                <a:gridCol w="2258378">
                  <a:extLst>
                    <a:ext uri="{9D8B030D-6E8A-4147-A177-3AD203B41FA5}">
                      <a16:colId xmlns:a16="http://schemas.microsoft.com/office/drawing/2014/main" val="3682826725"/>
                    </a:ext>
                  </a:extLst>
                </a:gridCol>
                <a:gridCol w="556003">
                  <a:extLst>
                    <a:ext uri="{9D8B030D-6E8A-4147-A177-3AD203B41FA5}">
                      <a16:colId xmlns:a16="http://schemas.microsoft.com/office/drawing/2014/main" val="310654066"/>
                    </a:ext>
                  </a:extLst>
                </a:gridCol>
                <a:gridCol w="2303578">
                  <a:extLst>
                    <a:ext uri="{9D8B030D-6E8A-4147-A177-3AD203B41FA5}">
                      <a16:colId xmlns:a16="http://schemas.microsoft.com/office/drawing/2014/main" val="2282752235"/>
                    </a:ext>
                  </a:extLst>
                </a:gridCol>
                <a:gridCol w="523255">
                  <a:extLst>
                    <a:ext uri="{9D8B030D-6E8A-4147-A177-3AD203B41FA5}">
                      <a16:colId xmlns:a16="http://schemas.microsoft.com/office/drawing/2014/main" val="3323065015"/>
                    </a:ext>
                  </a:extLst>
                </a:gridCol>
                <a:gridCol w="2336326">
                  <a:extLst>
                    <a:ext uri="{9D8B030D-6E8A-4147-A177-3AD203B41FA5}">
                      <a16:colId xmlns:a16="http://schemas.microsoft.com/office/drawing/2014/main" val="56120457"/>
                    </a:ext>
                  </a:extLst>
                </a:gridCol>
              </a:tblGrid>
              <a:tr h="315259">
                <a:tc>
                  <a:txBody>
                    <a:bodyPr/>
                    <a:lstStyle/>
                    <a:p>
                      <a:pPr algn="ctr"/>
                      <a:r>
                        <a:rPr lang="en-US" sz="1800" u="sng" dirty="0"/>
                        <a:t>Pair/Trio 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2"/>
                    </a:solidFill>
                  </a:tcPr>
                </a:tc>
                <a:tc>
                  <a:txBody>
                    <a:bodyPr/>
                    <a:lstStyle/>
                    <a:p>
                      <a:pPr algn="ctr"/>
                      <a:r>
                        <a:rPr lang="en-US" sz="1800" dirty="0"/>
                        <a:t>1A</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en-US" sz="1800" dirty="0"/>
                    </a:p>
                  </a:txBody>
                  <a:tcPr>
                    <a:lnT w="19050" cap="flat" cmpd="sng" algn="ctr">
                      <a:solidFill>
                        <a:schemeClr val="tx1"/>
                      </a:solidFill>
                      <a:prstDash val="solid"/>
                      <a:round/>
                      <a:headEnd type="none" w="med" len="med"/>
                      <a:tailEnd type="none" w="med" len="med"/>
                    </a:lnT>
                  </a:tcPr>
                </a:tc>
                <a:tc>
                  <a:txBody>
                    <a:bodyPr/>
                    <a:lstStyle/>
                    <a:p>
                      <a:pPr algn="ctr"/>
                      <a:r>
                        <a:rPr lang="en-US" sz="1800" dirty="0"/>
                        <a:t>1B</a:t>
                      </a:r>
                    </a:p>
                  </a:txBody>
                  <a:tcPr>
                    <a:lnT w="19050" cap="flat" cmpd="sng" algn="ctr">
                      <a:solidFill>
                        <a:schemeClr val="tx1"/>
                      </a:solidFill>
                      <a:prstDash val="solid"/>
                      <a:round/>
                      <a:headEnd type="none" w="med" len="med"/>
                      <a:tailEnd type="none" w="med" len="med"/>
                    </a:lnT>
                  </a:tcPr>
                </a:tc>
                <a:tc>
                  <a:txBody>
                    <a:bodyPr/>
                    <a:lstStyle/>
                    <a:p>
                      <a:endParaRPr lang="en-US" sz="1800"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sz="1800"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sz="1800"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3152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1C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1D</a:t>
                      </a:r>
                    </a:p>
                  </a:txBody>
                  <a:tcPr/>
                </a:tc>
                <a:tc>
                  <a:txBody>
                    <a:bodyPr/>
                    <a:lstStyle/>
                    <a:p>
                      <a:endParaRPr lang="en-US" sz="1800" dirty="0"/>
                    </a:p>
                  </a:txBody>
                  <a:tcPr/>
                </a:tc>
                <a:tc>
                  <a:txBody>
                    <a:bodyPr/>
                    <a:lstStyle/>
                    <a:p>
                      <a:pPr algn="ctr"/>
                      <a:r>
                        <a:rPr lang="en-US" sz="1800" dirty="0"/>
                        <a:t>1E</a:t>
                      </a:r>
                    </a:p>
                  </a:txBody>
                  <a:tcPr>
                    <a:lnT w="12700" cmpd="sng">
                      <a:noFill/>
                    </a:lnT>
                  </a:tcPr>
                </a:tc>
                <a:tc>
                  <a:txBody>
                    <a:bodyPr/>
                    <a:lstStyle/>
                    <a:p>
                      <a:endParaRPr lang="en-US" sz="1800" dirty="0"/>
                    </a:p>
                  </a:txBody>
                  <a:tcPr>
                    <a:lnR w="1905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804522843"/>
                  </a:ext>
                </a:extLst>
              </a:tr>
              <a:tr h="315259">
                <a:tc>
                  <a:txBody>
                    <a:bodyPr/>
                    <a:lstStyle/>
                    <a:p>
                      <a:pPr algn="ctr"/>
                      <a:r>
                        <a:rPr lang="en-US" sz="1800" u="sng" dirty="0"/>
                        <a:t>Pair/Trio 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2"/>
                    </a:solidFill>
                  </a:tcPr>
                </a:tc>
                <a:tc>
                  <a:txBody>
                    <a:bodyPr/>
                    <a:lstStyle/>
                    <a:p>
                      <a:pPr algn="ctr"/>
                      <a:r>
                        <a:rPr lang="en-US" sz="1800" dirty="0"/>
                        <a:t>2A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2B</a:t>
                      </a:r>
                    </a:p>
                  </a:txBody>
                  <a:tcPr/>
                </a:tc>
                <a:tc>
                  <a:txBody>
                    <a:bodyPr/>
                    <a:lstStyle/>
                    <a:p>
                      <a:endParaRPr lang="en-US" sz="1800" dirty="0"/>
                    </a:p>
                  </a:txBody>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4009472959"/>
                  </a:ext>
                </a:extLst>
              </a:tr>
              <a:tr h="3152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2C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2D</a:t>
                      </a:r>
                    </a:p>
                  </a:txBody>
                  <a:tcPr/>
                </a:tc>
                <a:tc>
                  <a:txBody>
                    <a:bodyPr/>
                    <a:lstStyle/>
                    <a:p>
                      <a:endParaRPr lang="en-US" sz="1800" dirty="0"/>
                    </a:p>
                  </a:txBody>
                  <a:tcPr/>
                </a:tc>
                <a:tc>
                  <a:txBody>
                    <a:bodyPr/>
                    <a:lstStyle/>
                    <a:p>
                      <a:pPr algn="ctr"/>
                      <a:r>
                        <a:rPr lang="en-US" sz="1800" dirty="0"/>
                        <a:t>2E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3626208"/>
                  </a:ext>
                </a:extLst>
              </a:tr>
              <a:tr h="315259">
                <a:tc>
                  <a:txBody>
                    <a:bodyPr/>
                    <a:lstStyle/>
                    <a:p>
                      <a:pPr algn="ctr"/>
                      <a:r>
                        <a:rPr lang="en-US" sz="1800" u="sng" dirty="0"/>
                        <a:t>Pair/Trio 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2"/>
                    </a:solidFill>
                  </a:tcPr>
                </a:tc>
                <a:tc>
                  <a:txBody>
                    <a:bodyPr/>
                    <a:lstStyle/>
                    <a:p>
                      <a:pPr algn="ctr"/>
                      <a:r>
                        <a:rPr lang="en-US" sz="1800" dirty="0"/>
                        <a:t>3A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3B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1867690323"/>
                  </a:ext>
                </a:extLst>
              </a:tr>
              <a:tr h="3152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3C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3D</a:t>
                      </a:r>
                    </a:p>
                  </a:txBody>
                  <a:tcPr/>
                </a:tc>
                <a:tc>
                  <a:txBody>
                    <a:bodyPr/>
                    <a:lstStyle/>
                    <a:p>
                      <a:endParaRPr lang="en-US" sz="1800" dirty="0"/>
                    </a:p>
                  </a:txBody>
                  <a:tcPr/>
                </a:tc>
                <a:tc>
                  <a:txBody>
                    <a:bodyPr/>
                    <a:lstStyle/>
                    <a:p>
                      <a:pPr algn="ctr"/>
                      <a:r>
                        <a:rPr lang="en-US" sz="1800" dirty="0"/>
                        <a:t>3E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6994986"/>
                  </a:ext>
                </a:extLst>
              </a:tr>
              <a:tr h="315259">
                <a:tc>
                  <a:txBody>
                    <a:bodyPr/>
                    <a:lstStyle/>
                    <a:p>
                      <a:pPr algn="ctr"/>
                      <a:r>
                        <a:rPr lang="en-US" sz="1800" u="sng" dirty="0"/>
                        <a:t>Pair/Trio 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2"/>
                    </a:solidFill>
                  </a:tcPr>
                </a:tc>
                <a:tc>
                  <a:txBody>
                    <a:bodyPr/>
                    <a:lstStyle/>
                    <a:p>
                      <a:pPr algn="ctr"/>
                      <a:r>
                        <a:rPr lang="en-US" sz="1800" dirty="0"/>
                        <a:t>4A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4B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2078415657"/>
                  </a:ext>
                </a:extLst>
              </a:tr>
              <a:tr h="3152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4C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4D</a:t>
                      </a:r>
                    </a:p>
                  </a:txBody>
                  <a:tcPr/>
                </a:tc>
                <a:tc>
                  <a:txBody>
                    <a:bodyPr/>
                    <a:lstStyle/>
                    <a:p>
                      <a:endParaRPr lang="en-US" sz="1800" dirty="0"/>
                    </a:p>
                  </a:txBody>
                  <a:tcPr/>
                </a:tc>
                <a:tc>
                  <a:txBody>
                    <a:bodyPr/>
                    <a:lstStyle/>
                    <a:p>
                      <a:pPr algn="ctr"/>
                      <a:r>
                        <a:rPr lang="en-US" sz="1800" dirty="0"/>
                        <a:t>4E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4067103"/>
                  </a:ext>
                </a:extLst>
              </a:tr>
              <a:tr h="315259">
                <a:tc>
                  <a:txBody>
                    <a:bodyPr/>
                    <a:lstStyle/>
                    <a:p>
                      <a:pPr algn="ctr"/>
                      <a:r>
                        <a:rPr lang="en-US" sz="1800" u="sng" dirty="0"/>
                        <a:t>Pair/Trio 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2"/>
                    </a:solidFill>
                  </a:tcPr>
                </a:tc>
                <a:tc>
                  <a:txBody>
                    <a:bodyPr/>
                    <a:lstStyle/>
                    <a:p>
                      <a:pPr algn="ctr"/>
                      <a:r>
                        <a:rPr lang="en-US" sz="1800" dirty="0"/>
                        <a:t>5A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5B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37508133"/>
                  </a:ext>
                </a:extLst>
              </a:tr>
              <a:tr h="3152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10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800" dirty="0"/>
                        <a:t>5C</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sz="1800" dirty="0"/>
                    </a:p>
                  </a:txBody>
                  <a:tcPr>
                    <a:lnB w="19050" cap="flat" cmpd="sng" algn="ctr">
                      <a:solidFill>
                        <a:schemeClr val="tx1"/>
                      </a:solidFill>
                      <a:prstDash val="solid"/>
                      <a:round/>
                      <a:headEnd type="none" w="med" len="med"/>
                      <a:tailEnd type="none" w="med" len="med"/>
                    </a:lnB>
                  </a:tcPr>
                </a:tc>
                <a:tc>
                  <a:txBody>
                    <a:bodyPr/>
                    <a:lstStyle/>
                    <a:p>
                      <a:pPr algn="ctr"/>
                      <a:r>
                        <a:rPr lang="en-US" sz="1800" dirty="0"/>
                        <a:t>5D</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B w="19050" cap="flat" cmpd="sng" algn="ctr">
                      <a:solidFill>
                        <a:schemeClr val="tx1"/>
                      </a:solidFill>
                      <a:prstDash val="solid"/>
                      <a:round/>
                      <a:headEnd type="none" w="med" len="med"/>
                      <a:tailEnd type="none" w="med" len="med"/>
                    </a:lnB>
                  </a:tcPr>
                </a:tc>
                <a:tc>
                  <a:txBody>
                    <a:bodyPr/>
                    <a:lstStyle/>
                    <a:p>
                      <a:pPr algn="ctr"/>
                      <a:r>
                        <a:rPr lang="en-US" sz="1800" dirty="0"/>
                        <a:t>5E</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52505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C56-CE15-46F9-B04A-962C31FA0E0C}"/>
              </a:ext>
            </a:extLst>
          </p:cNvPr>
          <p:cNvSpPr>
            <a:spLocks noGrp="1"/>
          </p:cNvSpPr>
          <p:nvPr>
            <p:ph type="title"/>
          </p:nvPr>
        </p:nvSpPr>
        <p:spPr/>
        <p:txBody>
          <a:bodyPr/>
          <a:lstStyle/>
          <a:p>
            <a:r>
              <a:rPr lang="en-US" dirty="0"/>
              <a:t>Pulse Check</a:t>
            </a:r>
          </a:p>
        </p:txBody>
      </p:sp>
      <p:sp>
        <p:nvSpPr>
          <p:cNvPr id="3" name="Content Placeholder 2">
            <a:extLst>
              <a:ext uri="{FF2B5EF4-FFF2-40B4-BE49-F238E27FC236}">
                <a16:creationId xmlns:a16="http://schemas.microsoft.com/office/drawing/2014/main" id="{39B1D89A-508D-4076-A72E-3CB23A32623C}"/>
              </a:ext>
            </a:extLst>
          </p:cNvPr>
          <p:cNvSpPr>
            <a:spLocks noGrp="1"/>
          </p:cNvSpPr>
          <p:nvPr>
            <p:ph idx="1"/>
          </p:nvPr>
        </p:nvSpPr>
        <p:spPr>
          <a:xfrm>
            <a:off x="409645" y="1596509"/>
            <a:ext cx="9132046" cy="4436738"/>
          </a:xfrm>
        </p:spPr>
        <p:txBody>
          <a:bodyPr>
            <a:normAutofit lnSpcReduction="10000"/>
          </a:bodyPr>
          <a:lstStyle/>
          <a:p>
            <a:r>
              <a:rPr lang="en-US" sz="2400" dirty="0"/>
              <a:t>Thumbs Down: I couldn’t answer all the questions. I might not get the job.</a:t>
            </a:r>
          </a:p>
          <a:p>
            <a:endParaRPr lang="en-US" sz="2400" dirty="0"/>
          </a:p>
          <a:p>
            <a:r>
              <a:rPr lang="en-US" sz="2400" dirty="0"/>
              <a:t>Thumbs Sideways: I answered all the questions, but some answers could have been better. I’ll probably still get the job.</a:t>
            </a:r>
          </a:p>
          <a:p>
            <a:endParaRPr lang="en-US" sz="2400" dirty="0"/>
          </a:p>
          <a:p>
            <a:r>
              <a:rPr lang="en-US" sz="2400" dirty="0"/>
              <a:t>Thumbs Up: All my answers were good. Where do I sign?</a:t>
            </a:r>
          </a:p>
          <a:p>
            <a:endParaRPr lang="en-US" sz="2200" dirty="0"/>
          </a:p>
          <a:p>
            <a:pPr marL="0" indent="0" algn="ctr">
              <a:buNone/>
            </a:pPr>
            <a:r>
              <a:rPr lang="en-US" sz="2600" u="sng" dirty="0"/>
              <a:t>What about this did you find easy? </a:t>
            </a:r>
          </a:p>
          <a:p>
            <a:pPr marL="0" indent="0" algn="ctr">
              <a:buNone/>
            </a:pPr>
            <a:r>
              <a:rPr lang="en-US" sz="2600" u="sng" dirty="0"/>
              <a:t>What did you struggle with?</a:t>
            </a:r>
          </a:p>
        </p:txBody>
      </p:sp>
    </p:spTree>
    <p:extLst>
      <p:ext uri="{BB962C8B-B14F-4D97-AF65-F5344CB8AC3E}">
        <p14:creationId xmlns:p14="http://schemas.microsoft.com/office/powerpoint/2010/main" val="253171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F104-5A1B-4259-A8F8-82E57269D88D}"/>
              </a:ext>
            </a:extLst>
          </p:cNvPr>
          <p:cNvSpPr>
            <a:spLocks noGrp="1"/>
          </p:cNvSpPr>
          <p:nvPr>
            <p:ph type="title"/>
          </p:nvPr>
        </p:nvSpPr>
        <p:spPr/>
        <p:txBody>
          <a:bodyPr/>
          <a:lstStyle/>
          <a:p>
            <a:r>
              <a:rPr lang="en-US" dirty="0"/>
              <a:t>Interviewing Takes Practice</a:t>
            </a:r>
          </a:p>
        </p:txBody>
      </p:sp>
      <p:pic>
        <p:nvPicPr>
          <p:cNvPr id="5" name="Picture 2" descr="Image result for interview comic">
            <a:extLst>
              <a:ext uri="{FF2B5EF4-FFF2-40B4-BE49-F238E27FC236}">
                <a16:creationId xmlns:a16="http://schemas.microsoft.com/office/drawing/2014/main" id="{8AB80CF7-1A99-4DC4-87E8-919DE23B7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01" y="1626839"/>
            <a:ext cx="8393423" cy="394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49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1A06-9FC4-4786-AC3B-B6D9CEE0283D}"/>
              </a:ext>
            </a:extLst>
          </p:cNvPr>
          <p:cNvSpPr>
            <a:spLocks noGrp="1"/>
          </p:cNvSpPr>
          <p:nvPr>
            <p:ph type="title"/>
          </p:nvPr>
        </p:nvSpPr>
        <p:spPr/>
        <p:txBody>
          <a:bodyPr/>
          <a:lstStyle/>
          <a:p>
            <a:r>
              <a:rPr lang="en-US" dirty="0"/>
              <a:t>Technical Interviews In Brief</a:t>
            </a:r>
          </a:p>
        </p:txBody>
      </p:sp>
      <p:sp>
        <p:nvSpPr>
          <p:cNvPr id="3" name="Content Placeholder 2">
            <a:extLst>
              <a:ext uri="{FF2B5EF4-FFF2-40B4-BE49-F238E27FC236}">
                <a16:creationId xmlns:a16="http://schemas.microsoft.com/office/drawing/2014/main" id="{ECECDFF7-93DE-4D20-AC74-863FDCFE69C2}"/>
              </a:ext>
            </a:extLst>
          </p:cNvPr>
          <p:cNvSpPr>
            <a:spLocks noGrp="1"/>
          </p:cNvSpPr>
          <p:nvPr>
            <p:ph idx="1"/>
          </p:nvPr>
        </p:nvSpPr>
        <p:spPr>
          <a:xfrm>
            <a:off x="677333" y="1628222"/>
            <a:ext cx="9038903" cy="4884665"/>
          </a:xfrm>
        </p:spPr>
        <p:txBody>
          <a:bodyPr>
            <a:normAutofit/>
          </a:bodyPr>
          <a:lstStyle/>
          <a:p>
            <a:r>
              <a:rPr lang="en-US" sz="2400" dirty="0"/>
              <a:t>Technical interviews are common</a:t>
            </a:r>
          </a:p>
          <a:p>
            <a:pPr lvl="1"/>
            <a:r>
              <a:rPr lang="en-US" sz="2000" dirty="0"/>
              <a:t>Technical exercises, followed by a debrief</a:t>
            </a:r>
          </a:p>
          <a:p>
            <a:pPr lvl="1"/>
            <a:r>
              <a:rPr lang="en-US" sz="2000" dirty="0"/>
              <a:t>Direct questions about technical topics</a:t>
            </a:r>
          </a:p>
          <a:p>
            <a:pPr lvl="1"/>
            <a:r>
              <a:rPr lang="en-US" sz="2000" dirty="0"/>
              <a:t>Open-ended explorations of data-related scenarios</a:t>
            </a:r>
          </a:p>
          <a:p>
            <a:pPr lvl="1"/>
            <a:endParaRPr lang="en-US" sz="2000" dirty="0"/>
          </a:p>
          <a:p>
            <a:r>
              <a:rPr lang="en-US" sz="2400" dirty="0"/>
              <a:t>Technical interviews assess many things</a:t>
            </a:r>
          </a:p>
          <a:p>
            <a:pPr lvl="1"/>
            <a:r>
              <a:rPr lang="en-US" sz="2000" dirty="0"/>
              <a:t>Technical knowledge</a:t>
            </a:r>
          </a:p>
          <a:p>
            <a:pPr lvl="1"/>
            <a:r>
              <a:rPr lang="en-US" sz="2000" dirty="0"/>
              <a:t>Skill communicating about technical material</a:t>
            </a:r>
          </a:p>
          <a:p>
            <a:pPr lvl="1"/>
            <a:r>
              <a:rPr lang="en-US" sz="2000" dirty="0"/>
              <a:t>Ability to ask relevant questions to gather information</a:t>
            </a:r>
          </a:p>
          <a:p>
            <a:pPr lvl="1"/>
            <a:r>
              <a:rPr lang="en-US" sz="2000" dirty="0"/>
              <a:t>Creativity with solving unfamiliar problems</a:t>
            </a:r>
          </a:p>
          <a:p>
            <a:pPr lvl="1"/>
            <a:endParaRPr lang="en-US" sz="2000" dirty="0"/>
          </a:p>
        </p:txBody>
      </p:sp>
    </p:spTree>
    <p:extLst>
      <p:ext uri="{BB962C8B-B14F-4D97-AF65-F5344CB8AC3E}">
        <p14:creationId xmlns:p14="http://schemas.microsoft.com/office/powerpoint/2010/main" val="189324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05AF-BB09-45DE-A9B2-7AB9D81705F2}"/>
              </a:ext>
            </a:extLst>
          </p:cNvPr>
          <p:cNvSpPr>
            <a:spLocks noGrp="1"/>
          </p:cNvSpPr>
          <p:nvPr>
            <p:ph type="title"/>
          </p:nvPr>
        </p:nvSpPr>
        <p:spPr/>
        <p:txBody>
          <a:bodyPr/>
          <a:lstStyle/>
          <a:p>
            <a:r>
              <a:rPr lang="en-US" dirty="0"/>
              <a:t>Today’s Learning Goals</a:t>
            </a:r>
          </a:p>
        </p:txBody>
      </p:sp>
      <p:sp>
        <p:nvSpPr>
          <p:cNvPr id="3" name="Content Placeholder 2">
            <a:extLst>
              <a:ext uri="{FF2B5EF4-FFF2-40B4-BE49-F238E27FC236}">
                <a16:creationId xmlns:a16="http://schemas.microsoft.com/office/drawing/2014/main" id="{A8DBEB79-6C9A-445A-B827-F9A1C5DD7400}"/>
              </a:ext>
            </a:extLst>
          </p:cNvPr>
          <p:cNvSpPr>
            <a:spLocks noGrp="1"/>
          </p:cNvSpPr>
          <p:nvPr>
            <p:ph idx="1"/>
          </p:nvPr>
        </p:nvSpPr>
        <p:spPr>
          <a:xfrm>
            <a:off x="677333" y="2160589"/>
            <a:ext cx="8920713" cy="3880773"/>
          </a:xfrm>
        </p:spPr>
        <p:txBody>
          <a:bodyPr>
            <a:normAutofit/>
          </a:bodyPr>
          <a:lstStyle/>
          <a:p>
            <a:r>
              <a:rPr lang="en-US" sz="2600" dirty="0"/>
              <a:t>Explain what neural networks are, how they work, and their properties</a:t>
            </a:r>
          </a:p>
          <a:p>
            <a:endParaRPr lang="en-US" sz="2600" dirty="0"/>
          </a:p>
          <a:p>
            <a:r>
              <a:rPr lang="en-US" sz="2600" dirty="0"/>
              <a:t>Practice responding to technical interview questions about neural networks</a:t>
            </a:r>
          </a:p>
          <a:p>
            <a:pPr marL="0" indent="0">
              <a:buNone/>
            </a:pPr>
            <a:endParaRPr lang="en-US" sz="2600" dirty="0"/>
          </a:p>
        </p:txBody>
      </p:sp>
    </p:spTree>
    <p:extLst>
      <p:ext uri="{BB962C8B-B14F-4D97-AF65-F5344CB8AC3E}">
        <p14:creationId xmlns:p14="http://schemas.microsoft.com/office/powerpoint/2010/main" val="300510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A2DA-6ACF-473C-B600-0D3EAA45FF3E}"/>
              </a:ext>
            </a:extLst>
          </p:cNvPr>
          <p:cNvSpPr>
            <a:spLocks noGrp="1"/>
          </p:cNvSpPr>
          <p:nvPr>
            <p:ph type="title"/>
          </p:nvPr>
        </p:nvSpPr>
        <p:spPr/>
        <p:txBody>
          <a:bodyPr/>
          <a:lstStyle/>
          <a:p>
            <a:r>
              <a:rPr lang="en-US" dirty="0"/>
              <a:t>Neural Network Interview Questions</a:t>
            </a:r>
          </a:p>
        </p:txBody>
      </p:sp>
      <p:sp>
        <p:nvSpPr>
          <p:cNvPr id="3" name="Content Placeholder 2">
            <a:extLst>
              <a:ext uri="{FF2B5EF4-FFF2-40B4-BE49-F238E27FC236}">
                <a16:creationId xmlns:a16="http://schemas.microsoft.com/office/drawing/2014/main" id="{F9C745A8-148B-42A9-BF4B-7364B5E7FB52}"/>
              </a:ext>
            </a:extLst>
          </p:cNvPr>
          <p:cNvSpPr>
            <a:spLocks noGrp="1"/>
          </p:cNvSpPr>
          <p:nvPr>
            <p:ph idx="1"/>
          </p:nvPr>
        </p:nvSpPr>
        <p:spPr>
          <a:xfrm>
            <a:off x="298824" y="2160589"/>
            <a:ext cx="8975178" cy="3880773"/>
          </a:xfrm>
        </p:spPr>
        <p:txBody>
          <a:bodyPr/>
          <a:lstStyle/>
          <a:p>
            <a:pPr>
              <a:buFont typeface="+mj-lt"/>
              <a:buAutoNum type="arabicPeriod"/>
            </a:pPr>
            <a:r>
              <a:rPr lang="en-US" sz="2000" dirty="0"/>
              <a:t>What is a neural network, and why is it called that?</a:t>
            </a:r>
          </a:p>
          <a:p>
            <a:pPr>
              <a:buFont typeface="+mj-lt"/>
              <a:buAutoNum type="arabicPeriod"/>
            </a:pPr>
            <a:r>
              <a:rPr lang="en-US" sz="2000" dirty="0"/>
              <a:t>How do neural networks work?</a:t>
            </a:r>
          </a:p>
          <a:p>
            <a:pPr>
              <a:buFont typeface="+mj-lt"/>
              <a:buAutoNum type="arabicPeriod"/>
            </a:pPr>
            <a:r>
              <a:rPr lang="en-US" sz="2000" dirty="0"/>
              <a:t>What are some key factors to consider when designing a neural network?</a:t>
            </a:r>
          </a:p>
          <a:p>
            <a:pPr>
              <a:buFont typeface="+mj-lt"/>
              <a:buAutoNum type="arabicPeriod"/>
            </a:pPr>
            <a:r>
              <a:rPr lang="en-US" sz="2000" dirty="0"/>
              <a:t>What are the advantages of neural networks?</a:t>
            </a:r>
          </a:p>
          <a:p>
            <a:pPr>
              <a:buFont typeface="+mj-lt"/>
              <a:buAutoNum type="arabicPeriod"/>
            </a:pPr>
            <a:r>
              <a:rPr lang="en-US" sz="2000" dirty="0"/>
              <a:t>What are the disadvantages of neural networks? </a:t>
            </a:r>
          </a:p>
          <a:p>
            <a:pPr>
              <a:buFont typeface="+mj-lt"/>
              <a:buAutoNum type="arabicPeriod"/>
            </a:pPr>
            <a:endParaRPr lang="en-US" dirty="0"/>
          </a:p>
        </p:txBody>
      </p:sp>
    </p:spTree>
    <p:extLst>
      <p:ext uri="{BB962C8B-B14F-4D97-AF65-F5344CB8AC3E}">
        <p14:creationId xmlns:p14="http://schemas.microsoft.com/office/powerpoint/2010/main" val="36283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0F4E-AF9B-4218-A1EF-0ED6E0E1EA6D}"/>
              </a:ext>
            </a:extLst>
          </p:cNvPr>
          <p:cNvSpPr>
            <a:spLocks noGrp="1"/>
          </p:cNvSpPr>
          <p:nvPr>
            <p:ph type="title"/>
          </p:nvPr>
        </p:nvSpPr>
        <p:spPr/>
        <p:txBody>
          <a:bodyPr/>
          <a:lstStyle/>
          <a:p>
            <a:r>
              <a:rPr lang="en-US" dirty="0"/>
              <a:t>Today’s Activity</a:t>
            </a:r>
          </a:p>
        </p:txBody>
      </p:sp>
      <p:sp>
        <p:nvSpPr>
          <p:cNvPr id="3" name="Content Placeholder 2">
            <a:extLst>
              <a:ext uri="{FF2B5EF4-FFF2-40B4-BE49-F238E27FC236}">
                <a16:creationId xmlns:a16="http://schemas.microsoft.com/office/drawing/2014/main" id="{F10C7D6A-A772-4074-8BDA-23AFD2EDF8B7}"/>
              </a:ext>
            </a:extLst>
          </p:cNvPr>
          <p:cNvSpPr>
            <a:spLocks noGrp="1"/>
          </p:cNvSpPr>
          <p:nvPr>
            <p:ph idx="1"/>
          </p:nvPr>
        </p:nvSpPr>
        <p:spPr>
          <a:xfrm>
            <a:off x="382073" y="1507183"/>
            <a:ext cx="9487547" cy="5177396"/>
          </a:xfrm>
        </p:spPr>
        <p:txBody>
          <a:bodyPr>
            <a:normAutofit/>
          </a:bodyPr>
          <a:lstStyle/>
          <a:p>
            <a:pPr marL="0" indent="0">
              <a:buNone/>
            </a:pPr>
            <a:r>
              <a:rPr lang="en-US" sz="2400" dirty="0"/>
              <a:t>Activity Goal: Convince your mock interviewer that you have a deep understanding of neural networks.</a:t>
            </a:r>
          </a:p>
          <a:p>
            <a:pPr>
              <a:buFont typeface="+mj-lt"/>
              <a:buAutoNum type="arabicPeriod"/>
            </a:pPr>
            <a:endParaRPr lang="en-US" sz="2200" dirty="0"/>
          </a:p>
          <a:p>
            <a:pPr>
              <a:buFont typeface="+mj-lt"/>
              <a:buAutoNum type="arabicPeriod"/>
            </a:pPr>
            <a:r>
              <a:rPr lang="en-US" sz="2200" dirty="0"/>
              <a:t>Work with a partner/trio on one question (8 mins)</a:t>
            </a:r>
          </a:p>
          <a:p>
            <a:pPr>
              <a:buFont typeface="+mj-lt"/>
              <a:buAutoNum type="arabicPeriod"/>
            </a:pPr>
            <a:r>
              <a:rPr lang="en-US" sz="2200" dirty="0"/>
              <a:t>Work with the other pair/trio that worked on your question (15 mins)</a:t>
            </a:r>
          </a:p>
          <a:p>
            <a:pPr>
              <a:buFont typeface="+mj-lt"/>
              <a:buAutoNum type="arabicPeriod"/>
            </a:pPr>
            <a:r>
              <a:rPr lang="en-US" sz="2200" dirty="0"/>
              <a:t>Jigsaw with other groups that worked on different questions (20 mins)</a:t>
            </a:r>
          </a:p>
          <a:p>
            <a:pPr>
              <a:buFont typeface="+mj-lt"/>
              <a:buAutoNum type="arabicPeriod"/>
            </a:pPr>
            <a:r>
              <a:rPr lang="en-US" sz="2200" dirty="0"/>
              <a:t>Interviews </a:t>
            </a:r>
            <a:r>
              <a:rPr lang="en-US" sz="2200" i="1" u="sng" dirty="0"/>
              <a:t>on all questions</a:t>
            </a:r>
            <a:r>
              <a:rPr lang="en-US" sz="2200" i="1" dirty="0"/>
              <a:t> </a:t>
            </a:r>
            <a:r>
              <a:rPr lang="en-US" sz="2200" dirty="0"/>
              <a:t>with your partner/trio (15 mins)</a:t>
            </a:r>
          </a:p>
          <a:p>
            <a:pPr>
              <a:buFont typeface="+mj-lt"/>
              <a:buAutoNum type="arabicPeriod"/>
            </a:pPr>
            <a:r>
              <a:rPr lang="en-US" sz="2200" dirty="0"/>
              <a:t>Reflection (7 mins)</a:t>
            </a:r>
          </a:p>
          <a:p>
            <a:endParaRPr lang="en-US" dirty="0"/>
          </a:p>
        </p:txBody>
      </p:sp>
    </p:spTree>
    <p:extLst>
      <p:ext uri="{BB962C8B-B14F-4D97-AF65-F5344CB8AC3E}">
        <p14:creationId xmlns:p14="http://schemas.microsoft.com/office/powerpoint/2010/main" val="360825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C140-DE2D-40AF-B661-D769B09A63AF}"/>
              </a:ext>
            </a:extLst>
          </p:cNvPr>
          <p:cNvSpPr>
            <a:spLocks noGrp="1"/>
          </p:cNvSpPr>
          <p:nvPr>
            <p:ph type="title"/>
          </p:nvPr>
        </p:nvSpPr>
        <p:spPr/>
        <p:txBody>
          <a:bodyPr/>
          <a:lstStyle/>
          <a:p>
            <a:r>
              <a:rPr lang="en-US" dirty="0"/>
              <a:t>Notes About Today’s Activity</a:t>
            </a:r>
          </a:p>
        </p:txBody>
      </p:sp>
      <p:sp>
        <p:nvSpPr>
          <p:cNvPr id="3" name="Content Placeholder 2">
            <a:extLst>
              <a:ext uri="{FF2B5EF4-FFF2-40B4-BE49-F238E27FC236}">
                <a16:creationId xmlns:a16="http://schemas.microsoft.com/office/drawing/2014/main" id="{2151D02B-B357-4647-A8D6-B3F16CB293C3}"/>
              </a:ext>
            </a:extLst>
          </p:cNvPr>
          <p:cNvSpPr>
            <a:spLocks noGrp="1"/>
          </p:cNvSpPr>
          <p:nvPr>
            <p:ph idx="1"/>
          </p:nvPr>
        </p:nvSpPr>
        <p:spPr>
          <a:xfrm>
            <a:off x="442452" y="1380449"/>
            <a:ext cx="9405610" cy="5291721"/>
          </a:xfrm>
        </p:spPr>
        <p:txBody>
          <a:bodyPr>
            <a:noAutofit/>
          </a:bodyPr>
          <a:lstStyle/>
          <a:p>
            <a:r>
              <a:rPr lang="en-US" sz="2400" dirty="0"/>
              <a:t>It is perfectly normal to feel awkward, unsure, or stuck when answering – that’s why we’re practicing. Just do your best! </a:t>
            </a:r>
          </a:p>
          <a:p>
            <a:endParaRPr lang="en-US" sz="2400" dirty="0"/>
          </a:p>
          <a:p>
            <a:r>
              <a:rPr lang="en-US" sz="2400" dirty="0"/>
              <a:t>This activity involves a lot of moving between groups. Please make sure you are in the correct group before sitting down</a:t>
            </a:r>
          </a:p>
          <a:p>
            <a:pPr marL="0" indent="0">
              <a:buNone/>
            </a:pPr>
            <a:endParaRPr lang="en-US" sz="2400" dirty="0"/>
          </a:p>
          <a:p>
            <a:r>
              <a:rPr lang="en-US" sz="2200" dirty="0"/>
              <a:t>If you have critical feedback to give, frame it constructively</a:t>
            </a:r>
          </a:p>
          <a:p>
            <a:pPr lvl="1"/>
            <a:r>
              <a:rPr lang="en-US" sz="2000" dirty="0"/>
              <a:t>Focus on what you observed and specific ways to improve it</a:t>
            </a:r>
          </a:p>
          <a:p>
            <a:pPr lvl="1"/>
            <a:endParaRPr lang="en-US" sz="2000" dirty="0"/>
          </a:p>
          <a:p>
            <a:r>
              <a:rPr lang="en-US" sz="2200" dirty="0"/>
              <a:t>Prepare to answer all five questions at the end</a:t>
            </a:r>
          </a:p>
          <a:p>
            <a:endParaRPr lang="en-US" sz="2200" dirty="0"/>
          </a:p>
        </p:txBody>
      </p:sp>
    </p:spTree>
    <p:extLst>
      <p:ext uri="{BB962C8B-B14F-4D97-AF65-F5344CB8AC3E}">
        <p14:creationId xmlns:p14="http://schemas.microsoft.com/office/powerpoint/2010/main" val="141871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42D5-1DA7-4451-93F4-6AA1EA9BFBBB}"/>
              </a:ext>
            </a:extLst>
          </p:cNvPr>
          <p:cNvSpPr>
            <a:spLocks noGrp="1"/>
          </p:cNvSpPr>
          <p:nvPr>
            <p:ph type="title"/>
          </p:nvPr>
        </p:nvSpPr>
        <p:spPr/>
        <p:txBody>
          <a:bodyPr/>
          <a:lstStyle/>
          <a:p>
            <a:r>
              <a:rPr lang="en-US" dirty="0"/>
              <a:t>What makes for a good answer?</a:t>
            </a:r>
          </a:p>
        </p:txBody>
      </p:sp>
      <p:sp>
        <p:nvSpPr>
          <p:cNvPr id="3" name="Content Placeholder 2">
            <a:extLst>
              <a:ext uri="{FF2B5EF4-FFF2-40B4-BE49-F238E27FC236}">
                <a16:creationId xmlns:a16="http://schemas.microsoft.com/office/drawing/2014/main" id="{352DCBFC-02B7-4A61-B0A7-9F1149256FC8}"/>
              </a:ext>
            </a:extLst>
          </p:cNvPr>
          <p:cNvSpPr>
            <a:spLocks noGrp="1"/>
          </p:cNvSpPr>
          <p:nvPr>
            <p:ph idx="1"/>
          </p:nvPr>
        </p:nvSpPr>
        <p:spPr>
          <a:xfrm>
            <a:off x="353961" y="2160589"/>
            <a:ext cx="9545155" cy="3880773"/>
          </a:xfrm>
        </p:spPr>
        <p:txBody>
          <a:bodyPr>
            <a:normAutofit/>
          </a:bodyPr>
          <a:lstStyle/>
          <a:p>
            <a:r>
              <a:rPr lang="en-US" sz="2400" dirty="0"/>
              <a:t>Clear: Your audience is able to understand your meaning</a:t>
            </a:r>
          </a:p>
          <a:p>
            <a:r>
              <a:rPr lang="en-US" sz="2400" dirty="0"/>
              <a:t>Correct: There are no factual inaccuracies</a:t>
            </a:r>
          </a:p>
          <a:p>
            <a:r>
              <a:rPr lang="en-US" sz="2400" dirty="0"/>
              <a:t>Complete: Has all important information relevant to the question</a:t>
            </a:r>
          </a:p>
          <a:p>
            <a:r>
              <a:rPr lang="en-US" sz="2400" dirty="0"/>
              <a:t>Concise: Not repetitive and no extraneous information</a:t>
            </a:r>
          </a:p>
        </p:txBody>
      </p:sp>
    </p:spTree>
    <p:extLst>
      <p:ext uri="{BB962C8B-B14F-4D97-AF65-F5344CB8AC3E}">
        <p14:creationId xmlns:p14="http://schemas.microsoft.com/office/powerpoint/2010/main" val="240903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a:xfrm>
            <a:off x="677334" y="151977"/>
            <a:ext cx="8596668" cy="664661"/>
          </a:xfrm>
        </p:spPr>
        <p:txBody>
          <a:bodyPr>
            <a:normAutofit/>
          </a:bodyPr>
          <a:lstStyle/>
          <a:p>
            <a:r>
              <a:rPr lang="en-US" dirty="0"/>
              <a:t>Refine one answer in pairs/trios (8 mins)</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a:xfrm>
            <a:off x="0" y="1045612"/>
            <a:ext cx="9610049" cy="2104643"/>
          </a:xfrm>
        </p:spPr>
        <p:txBody>
          <a:bodyPr>
            <a:normAutofit/>
          </a:bodyPr>
          <a:lstStyle/>
          <a:p>
            <a:r>
              <a:rPr lang="en-US" sz="2400" dirty="0"/>
              <a:t>Take turns sharing aloud answers </a:t>
            </a:r>
            <a:r>
              <a:rPr lang="en-US" sz="2400" i="1" u="sng" dirty="0"/>
              <a:t>to the question you are assigned</a:t>
            </a:r>
          </a:p>
          <a:p>
            <a:r>
              <a:rPr lang="en-US" sz="2400" dirty="0"/>
              <a:t>Discuss similarities and differences in your answers</a:t>
            </a:r>
          </a:p>
          <a:p>
            <a:r>
              <a:rPr lang="en-US" sz="2400" dirty="0"/>
              <a:t>Reconcile your answers and write a revised one-paragraph answer</a:t>
            </a:r>
          </a:p>
          <a:p>
            <a:r>
              <a:rPr lang="en-US" sz="2400" dirty="0"/>
              <a:t>Post any unresolved questions in Slack</a:t>
            </a:r>
          </a:p>
        </p:txBody>
      </p:sp>
      <p:graphicFrame>
        <p:nvGraphicFramePr>
          <p:cNvPr id="5" name="Table 4">
            <a:extLst>
              <a:ext uri="{FF2B5EF4-FFF2-40B4-BE49-F238E27FC236}">
                <a16:creationId xmlns:a16="http://schemas.microsoft.com/office/drawing/2014/main" id="{ACD990A2-A9A1-45E3-8B8C-2469888E8FCB}"/>
              </a:ext>
            </a:extLst>
          </p:cNvPr>
          <p:cNvGraphicFramePr>
            <a:graphicFrameLocks noGrp="1"/>
          </p:cNvGraphicFramePr>
          <p:nvPr>
            <p:extLst>
              <p:ext uri="{D42A27DB-BD31-4B8C-83A1-F6EECF244321}">
                <p14:modId xmlns:p14="http://schemas.microsoft.com/office/powerpoint/2010/main" val="1336181960"/>
              </p:ext>
            </p:extLst>
          </p:nvPr>
        </p:nvGraphicFramePr>
        <p:xfrm>
          <a:off x="554881" y="3150255"/>
          <a:ext cx="10234594" cy="3708400"/>
        </p:xfrm>
        <a:graphic>
          <a:graphicData uri="http://schemas.openxmlformats.org/drawingml/2006/table">
            <a:tbl>
              <a:tblPr firstCol="1" bandRow="1">
                <a:tableStyleId>{5C22544A-7EE6-4342-B048-85BDC9FD1C3A}</a:tableStyleId>
              </a:tblPr>
              <a:tblGrid>
                <a:gridCol w="1402080">
                  <a:extLst>
                    <a:ext uri="{9D8B030D-6E8A-4147-A177-3AD203B41FA5}">
                      <a16:colId xmlns:a16="http://schemas.microsoft.com/office/drawing/2014/main" val="2949675166"/>
                    </a:ext>
                  </a:extLst>
                </a:gridCol>
                <a:gridCol w="1456690">
                  <a:extLst>
                    <a:ext uri="{9D8B030D-6E8A-4147-A177-3AD203B41FA5}">
                      <a16:colId xmlns:a16="http://schemas.microsoft.com/office/drawing/2014/main" val="573892470"/>
                    </a:ext>
                  </a:extLst>
                </a:gridCol>
                <a:gridCol w="516902">
                  <a:extLst>
                    <a:ext uri="{9D8B030D-6E8A-4147-A177-3AD203B41FA5}">
                      <a16:colId xmlns:a16="http://schemas.microsoft.com/office/drawing/2014/main" val="3870786277"/>
                    </a:ext>
                  </a:extLst>
                </a:gridCol>
                <a:gridCol w="1941706">
                  <a:extLst>
                    <a:ext uri="{9D8B030D-6E8A-4147-A177-3AD203B41FA5}">
                      <a16:colId xmlns:a16="http://schemas.microsoft.com/office/drawing/2014/main" val="3682826725"/>
                    </a:ext>
                  </a:extLst>
                </a:gridCol>
                <a:gridCol w="478040">
                  <a:extLst>
                    <a:ext uri="{9D8B030D-6E8A-4147-A177-3AD203B41FA5}">
                      <a16:colId xmlns:a16="http://schemas.microsoft.com/office/drawing/2014/main" val="310654066"/>
                    </a:ext>
                  </a:extLst>
                </a:gridCol>
                <a:gridCol w="1980568">
                  <a:extLst>
                    <a:ext uri="{9D8B030D-6E8A-4147-A177-3AD203B41FA5}">
                      <a16:colId xmlns:a16="http://schemas.microsoft.com/office/drawing/2014/main" val="2282752235"/>
                    </a:ext>
                  </a:extLst>
                </a:gridCol>
                <a:gridCol w="449884">
                  <a:extLst>
                    <a:ext uri="{9D8B030D-6E8A-4147-A177-3AD203B41FA5}">
                      <a16:colId xmlns:a16="http://schemas.microsoft.com/office/drawing/2014/main" val="3323065015"/>
                    </a:ext>
                  </a:extLst>
                </a:gridCol>
                <a:gridCol w="2008724">
                  <a:extLst>
                    <a:ext uri="{9D8B030D-6E8A-4147-A177-3AD203B41FA5}">
                      <a16:colId xmlns:a16="http://schemas.microsoft.com/office/drawing/2014/main" val="56120457"/>
                    </a:ext>
                  </a:extLst>
                </a:gridCol>
              </a:tblGrid>
              <a:tr h="370840">
                <a:tc rowSpan="2">
                  <a:txBody>
                    <a:bodyPr/>
                    <a:lstStyle/>
                    <a:p>
                      <a:pPr algn="ctr"/>
                      <a:r>
                        <a:rPr lang="en-US" dirty="0"/>
                        <a:t>Question 1</a:t>
                      </a: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1800" u="sng" dirty="0"/>
                        <a:t>Pair/Trio 1</a:t>
                      </a:r>
                    </a:p>
                  </a:txBody>
                  <a:tcPr>
                    <a:lnT w="19050" cap="flat" cmpd="sng" algn="ctr">
                      <a:solidFill>
                        <a:schemeClr val="tx1"/>
                      </a:solidFill>
                      <a:prstDash val="solid"/>
                      <a:round/>
                      <a:headEnd type="none" w="med" len="med"/>
                      <a:tailEnd type="none" w="med" len="med"/>
                    </a:lnT>
                  </a:tcPr>
                </a:tc>
                <a:tc>
                  <a:txBody>
                    <a:bodyPr/>
                    <a:lstStyle/>
                    <a:p>
                      <a:pPr algn="ctr"/>
                      <a:r>
                        <a:rPr lang="en-US" dirty="0"/>
                        <a:t>1A</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T w="19050" cap="flat" cmpd="sng" algn="ctr">
                      <a:solidFill>
                        <a:schemeClr val="tx1"/>
                      </a:solidFill>
                      <a:prstDash val="solid"/>
                      <a:round/>
                      <a:headEnd type="none" w="med" len="med"/>
                      <a:tailEnd type="none" w="med" len="med"/>
                    </a:lnT>
                  </a:tcPr>
                </a:tc>
                <a:tc>
                  <a:txBody>
                    <a:bodyPr/>
                    <a:lstStyle/>
                    <a:p>
                      <a:pPr algn="ctr"/>
                      <a:r>
                        <a:rPr lang="en-US" dirty="0"/>
                        <a:t>1B</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2</a:t>
                      </a:r>
                    </a:p>
                  </a:txBody>
                  <a:tcPr>
                    <a:lnB w="28575" cap="flat" cmpd="sng" algn="ctr">
                      <a:solidFill>
                        <a:schemeClr val="tx1"/>
                      </a:solidFill>
                      <a:prstDash val="solid"/>
                      <a:round/>
                      <a:headEnd type="none" w="med" len="med"/>
                      <a:tailEnd type="none" w="med" len="med"/>
                    </a:lnB>
                  </a:tcPr>
                </a:tc>
                <a:tc>
                  <a:txBody>
                    <a:bodyPr/>
                    <a:lstStyle/>
                    <a:p>
                      <a:pPr algn="ctr"/>
                      <a:r>
                        <a:rPr lang="en-US" dirty="0"/>
                        <a:t>1C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1E</a:t>
                      </a:r>
                    </a:p>
                  </a:txBody>
                  <a:tcPr>
                    <a:lnT w="12700" cmpd="sng">
                      <a:noFill/>
                    </a:lnT>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52284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2</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sz="1800" u="sng" dirty="0"/>
                        <a:t>Pair/Trio 3</a:t>
                      </a:r>
                    </a:p>
                  </a:txBody>
                  <a:tcPr>
                    <a:lnT w="28575" cap="flat" cmpd="sng" algn="ctr">
                      <a:solidFill>
                        <a:schemeClr val="tx1"/>
                      </a:solidFill>
                      <a:prstDash val="solid"/>
                      <a:round/>
                      <a:headEnd type="none" w="med" len="med"/>
                      <a:tailEnd type="none" w="med" len="med"/>
                    </a:lnT>
                  </a:tcPr>
                </a:tc>
                <a:tc>
                  <a:txBody>
                    <a:bodyPr/>
                    <a:lstStyle/>
                    <a:p>
                      <a:pPr algn="ctr"/>
                      <a:r>
                        <a:rPr lang="en-US" dirty="0"/>
                        <a:t>2A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2B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4009472959"/>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4</a:t>
                      </a:r>
                    </a:p>
                  </a:txBody>
                  <a:tcPr>
                    <a:lnB w="28575" cap="flat" cmpd="sng" algn="ctr">
                      <a:solidFill>
                        <a:schemeClr val="tx1"/>
                      </a:solidFill>
                      <a:prstDash val="solid"/>
                      <a:round/>
                      <a:headEnd type="none" w="med" len="med"/>
                      <a:tailEnd type="none" w="med" len="med"/>
                    </a:lnB>
                  </a:tcPr>
                </a:tc>
                <a:tc>
                  <a:txBody>
                    <a:bodyPr/>
                    <a:lstStyle/>
                    <a:p>
                      <a:pPr algn="ctr"/>
                      <a:r>
                        <a:rPr lang="en-US" dirty="0"/>
                        <a:t>2C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626208"/>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3</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1800" u="sng" dirty="0"/>
                        <a:t>Pair/Trio 5</a:t>
                      </a:r>
                    </a:p>
                  </a:txBody>
                  <a:tcPr>
                    <a:lnT w="28575" cap="flat" cmpd="sng" algn="ctr">
                      <a:solidFill>
                        <a:schemeClr val="tx1"/>
                      </a:solidFill>
                      <a:prstDash val="solid"/>
                      <a:round/>
                      <a:headEnd type="none" w="med" len="med"/>
                      <a:tailEnd type="none" w="med" len="med"/>
                    </a:lnT>
                  </a:tcPr>
                </a:tc>
                <a:tc>
                  <a:txBody>
                    <a:bodyPr/>
                    <a:lstStyle/>
                    <a:p>
                      <a:pPr algn="ctr"/>
                      <a:r>
                        <a:rPr lang="en-US" dirty="0"/>
                        <a:t>3A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3B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86769032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6</a:t>
                      </a:r>
                    </a:p>
                  </a:txBody>
                  <a:tcPr>
                    <a:lnB w="28575" cap="flat" cmpd="sng" algn="ctr">
                      <a:solidFill>
                        <a:schemeClr val="tx1"/>
                      </a:solidFill>
                      <a:prstDash val="solid"/>
                      <a:round/>
                      <a:headEnd type="none" w="med" len="med"/>
                      <a:tailEnd type="none" w="med" len="med"/>
                    </a:lnB>
                  </a:tcPr>
                </a:tc>
                <a:tc>
                  <a:txBody>
                    <a:bodyPr/>
                    <a:lstStyle/>
                    <a:p>
                      <a:pPr algn="ctr"/>
                      <a:r>
                        <a:rPr lang="en-US" dirty="0"/>
                        <a:t>3C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994986"/>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4</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u="sng" dirty="0"/>
                        <a:t>Pair/Trio 7</a:t>
                      </a:r>
                    </a:p>
                  </a:txBody>
                  <a:tcPr>
                    <a:lnT w="28575" cap="flat" cmpd="sng" algn="ctr">
                      <a:solidFill>
                        <a:schemeClr val="tx1"/>
                      </a:solidFill>
                      <a:prstDash val="solid"/>
                      <a:round/>
                      <a:headEnd type="none" w="med" len="med"/>
                      <a:tailEnd type="none" w="med" len="med"/>
                    </a:lnT>
                  </a:tcPr>
                </a:tc>
                <a:tc>
                  <a:txBody>
                    <a:bodyPr/>
                    <a:lstStyle/>
                    <a:p>
                      <a:pPr algn="ctr"/>
                      <a:r>
                        <a:rPr lang="en-US" dirty="0"/>
                        <a:t>4A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4B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207841565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8</a:t>
                      </a:r>
                    </a:p>
                  </a:txBody>
                  <a:tcPr>
                    <a:lnB w="28575" cap="flat" cmpd="sng" algn="ctr">
                      <a:solidFill>
                        <a:schemeClr val="tx1"/>
                      </a:solidFill>
                      <a:prstDash val="solid"/>
                      <a:round/>
                      <a:headEnd type="none" w="med" len="med"/>
                      <a:tailEnd type="none" w="med" len="med"/>
                    </a:lnB>
                  </a:tcPr>
                </a:tc>
                <a:tc>
                  <a:txBody>
                    <a:bodyPr/>
                    <a:lstStyle/>
                    <a:p>
                      <a:pPr algn="ctr"/>
                      <a:r>
                        <a:rPr lang="en-US" dirty="0"/>
                        <a:t>4C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406710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5</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sz="1800" u="sng" dirty="0"/>
                        <a:t>Pair/Trio 9</a:t>
                      </a:r>
                    </a:p>
                  </a:txBody>
                  <a:tcPr>
                    <a:lnT w="28575" cap="flat" cmpd="sng" algn="ctr">
                      <a:solidFill>
                        <a:schemeClr val="tx1"/>
                      </a:solidFill>
                      <a:prstDash val="solid"/>
                      <a:round/>
                      <a:headEnd type="none" w="med" len="med"/>
                      <a:tailEnd type="none" w="med" len="med"/>
                    </a:lnT>
                  </a:tcPr>
                </a:tc>
                <a:tc>
                  <a:txBody>
                    <a:bodyPr/>
                    <a:lstStyle/>
                    <a:p>
                      <a:pPr algn="ctr"/>
                      <a:r>
                        <a:rPr lang="en-US" dirty="0"/>
                        <a:t>5A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5B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3750813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10</a:t>
                      </a:r>
                    </a:p>
                  </a:txBody>
                  <a:tcPr>
                    <a:lnB w="19050" cap="flat" cmpd="sng" algn="ctr">
                      <a:solidFill>
                        <a:schemeClr val="tx1"/>
                      </a:solidFill>
                      <a:prstDash val="solid"/>
                      <a:round/>
                      <a:headEnd type="none" w="med" len="med"/>
                      <a:tailEnd type="none" w="med" len="med"/>
                    </a:lnB>
                  </a:tcPr>
                </a:tc>
                <a:tc>
                  <a:txBody>
                    <a:bodyPr/>
                    <a:lstStyle/>
                    <a:p>
                      <a:pPr algn="ctr"/>
                      <a:r>
                        <a:rPr lang="en-US" dirty="0"/>
                        <a:t>5C</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5D</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5E</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189178198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284</TotalTime>
  <Words>1404</Words>
  <Application>Microsoft Office PowerPoint</Application>
  <PresentationFormat>Widescreen</PresentationFormat>
  <Paragraphs>275</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Neural Network Interviews</vt:lpstr>
      <vt:lpstr>Interviewing Takes Practice</vt:lpstr>
      <vt:lpstr>Technical Interviews In Brief</vt:lpstr>
      <vt:lpstr>Today’s Learning Goals</vt:lpstr>
      <vt:lpstr>Neural Network Interview Questions</vt:lpstr>
      <vt:lpstr>Today’s Activity</vt:lpstr>
      <vt:lpstr>Notes About Today’s Activity</vt:lpstr>
      <vt:lpstr>What makes for a good answer?</vt:lpstr>
      <vt:lpstr>Refine one answer in pairs/trios (8 mins)</vt:lpstr>
      <vt:lpstr>Refine one answer in groups (15 mins)</vt:lpstr>
      <vt:lpstr>Share answers with jigsaw group (20 mins)</vt:lpstr>
      <vt:lpstr>Conduct interviews in original pair/trio (15 mins)</vt:lpstr>
      <vt:lpstr>Pulse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Braslow</dc:creator>
  <cp:lastModifiedBy>David Braslow</cp:lastModifiedBy>
  <cp:revision>52</cp:revision>
  <dcterms:created xsi:type="dcterms:W3CDTF">2019-04-24T19:52:08Z</dcterms:created>
  <dcterms:modified xsi:type="dcterms:W3CDTF">2019-05-21T14:18:10Z</dcterms:modified>
</cp:coreProperties>
</file>