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70" r:id="rId4"/>
    <p:sldId id="258" r:id="rId5"/>
    <p:sldId id="259" r:id="rId6"/>
    <p:sldId id="260" r:id="rId7"/>
    <p:sldId id="269" r:id="rId8"/>
    <p:sldId id="265" r:id="rId9"/>
    <p:sldId id="271" r:id="rId10"/>
    <p:sldId id="266" r:id="rId11"/>
    <p:sldId id="272" r:id="rId12"/>
    <p:sldId id="268"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5660" autoAdjust="0"/>
  </p:normalViewPr>
  <p:slideViewPr>
    <p:cSldViewPr snapToGrid="0">
      <p:cViewPr varScale="1">
        <p:scale>
          <a:sx n="81" d="100"/>
          <a:sy n="81" d="100"/>
        </p:scale>
        <p:origin x="921"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029EFD-DFBB-4EE0-8EC1-33E0519F88A0}" type="datetimeFigureOut">
              <a:rPr lang="en-US" smtClean="0"/>
              <a:t>5/16/2019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CD7F83-DDF5-4111-826A-E30256BC3152}" type="slidenum">
              <a:rPr lang="en-US" smtClean="0"/>
              <a:t>‹#›</a:t>
            </a:fld>
            <a:endParaRPr lang="en-US"/>
          </a:p>
        </p:txBody>
      </p:sp>
    </p:spTree>
    <p:extLst>
      <p:ext uri="{BB962C8B-B14F-4D97-AF65-F5344CB8AC3E}">
        <p14:creationId xmlns:p14="http://schemas.microsoft.com/office/powerpoint/2010/main" val="169144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hook: you can get better at interviewing by practicing. Talk about your history of interviewing for jobs, and the lessons you learned through experience.</a:t>
            </a:r>
          </a:p>
        </p:txBody>
      </p:sp>
      <p:sp>
        <p:nvSpPr>
          <p:cNvPr id="4" name="Slide Number Placeholder 3"/>
          <p:cNvSpPr>
            <a:spLocks noGrp="1"/>
          </p:cNvSpPr>
          <p:nvPr>
            <p:ph type="sldNum" sz="quarter" idx="5"/>
          </p:nvPr>
        </p:nvSpPr>
        <p:spPr/>
        <p:txBody>
          <a:bodyPr/>
          <a:lstStyle/>
          <a:p>
            <a:fld id="{FCCD7F83-DDF5-4111-826A-E30256BC3152}" type="slidenum">
              <a:rPr lang="en-US" smtClean="0"/>
              <a:t>2</a:t>
            </a:fld>
            <a:endParaRPr lang="en-US"/>
          </a:p>
        </p:txBody>
      </p:sp>
    </p:spTree>
    <p:extLst>
      <p:ext uri="{BB962C8B-B14F-4D97-AF65-F5344CB8AC3E}">
        <p14:creationId xmlns:p14="http://schemas.microsoft.com/office/powerpoint/2010/main" val="2289393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Put up this slide when you’re ready for students to start working in pairs on interviews. You can informally assess students by eavesdropping on these interviews.</a:t>
            </a:r>
          </a:p>
        </p:txBody>
      </p:sp>
      <p:sp>
        <p:nvSpPr>
          <p:cNvPr id="4" name="Slide Number Placeholder 3"/>
          <p:cNvSpPr>
            <a:spLocks noGrp="1"/>
          </p:cNvSpPr>
          <p:nvPr>
            <p:ph type="sldNum" sz="quarter" idx="5"/>
          </p:nvPr>
        </p:nvSpPr>
        <p:spPr/>
        <p:txBody>
          <a:bodyPr/>
          <a:lstStyle/>
          <a:p>
            <a:fld id="{FCCD7F83-DDF5-4111-826A-E30256BC3152}" type="slidenum">
              <a:rPr lang="en-US" smtClean="0"/>
              <a:t>11</a:t>
            </a:fld>
            <a:endParaRPr lang="en-US"/>
          </a:p>
        </p:txBody>
      </p:sp>
    </p:spTree>
    <p:extLst>
      <p:ext uri="{BB962C8B-B14F-4D97-AF65-F5344CB8AC3E}">
        <p14:creationId xmlns:p14="http://schemas.microsoft.com/office/powerpoint/2010/main" val="1215489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by doing a pulse check on this question, such as thumbs up/down. Then solicit answers to these questions from the class. End by reassuring them that as they get more hands-on experience with neural networks and deepen their understanding, they will find this easier by the end of the course.</a:t>
            </a:r>
          </a:p>
        </p:txBody>
      </p:sp>
      <p:sp>
        <p:nvSpPr>
          <p:cNvPr id="4" name="Slide Number Placeholder 3"/>
          <p:cNvSpPr>
            <a:spLocks noGrp="1"/>
          </p:cNvSpPr>
          <p:nvPr>
            <p:ph type="sldNum" sz="quarter" idx="5"/>
          </p:nvPr>
        </p:nvSpPr>
        <p:spPr/>
        <p:txBody>
          <a:bodyPr/>
          <a:lstStyle/>
          <a:p>
            <a:fld id="{FCCD7F83-DDF5-4111-826A-E30256BC3152}" type="slidenum">
              <a:rPr lang="en-US" smtClean="0"/>
              <a:t>12</a:t>
            </a:fld>
            <a:endParaRPr lang="en-US"/>
          </a:p>
        </p:txBody>
      </p:sp>
    </p:spTree>
    <p:extLst>
      <p:ext uri="{BB962C8B-B14F-4D97-AF65-F5344CB8AC3E}">
        <p14:creationId xmlns:p14="http://schemas.microsoft.com/office/powerpoint/2010/main" val="1454877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there is time, you can respond to notecard questions here. Otherwise, you can send out your responses to the class after lecture.</a:t>
            </a:r>
          </a:p>
        </p:txBody>
      </p:sp>
      <p:sp>
        <p:nvSpPr>
          <p:cNvPr id="4" name="Slide Number Placeholder 3"/>
          <p:cNvSpPr>
            <a:spLocks noGrp="1"/>
          </p:cNvSpPr>
          <p:nvPr>
            <p:ph type="sldNum" sz="quarter" idx="5"/>
          </p:nvPr>
        </p:nvSpPr>
        <p:spPr/>
        <p:txBody>
          <a:bodyPr/>
          <a:lstStyle/>
          <a:p>
            <a:fld id="{FCCD7F83-DDF5-4111-826A-E30256BC3152}" type="slidenum">
              <a:rPr lang="en-US" smtClean="0"/>
              <a:t>13</a:t>
            </a:fld>
            <a:endParaRPr lang="en-US"/>
          </a:p>
        </p:txBody>
      </p:sp>
    </p:spTree>
    <p:extLst>
      <p:ext uri="{BB962C8B-B14F-4D97-AF65-F5344CB8AC3E}">
        <p14:creationId xmlns:p14="http://schemas.microsoft.com/office/powerpoint/2010/main" val="3138699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second part of the hook – get them bought into the idea that technical interviews are likely to be a new challenge for them, and that exercises like the one we’re doing today can actually help them do well in these interviews. This can help them get over their shyness/reservations about talking out loud about this material. Give examples from your own experience for some of the points above, if you can.</a:t>
            </a:r>
          </a:p>
        </p:txBody>
      </p:sp>
      <p:sp>
        <p:nvSpPr>
          <p:cNvPr id="4" name="Slide Number Placeholder 3"/>
          <p:cNvSpPr>
            <a:spLocks noGrp="1"/>
          </p:cNvSpPr>
          <p:nvPr>
            <p:ph type="sldNum" sz="quarter" idx="5"/>
          </p:nvPr>
        </p:nvSpPr>
        <p:spPr/>
        <p:txBody>
          <a:bodyPr/>
          <a:lstStyle/>
          <a:p>
            <a:fld id="{FCCD7F83-DDF5-4111-826A-E30256BC3152}" type="slidenum">
              <a:rPr lang="en-US" smtClean="0"/>
              <a:t>3</a:t>
            </a:fld>
            <a:endParaRPr lang="en-US"/>
          </a:p>
        </p:txBody>
      </p:sp>
    </p:spTree>
    <p:extLst>
      <p:ext uri="{BB962C8B-B14F-4D97-AF65-F5344CB8AC3E}">
        <p14:creationId xmlns:p14="http://schemas.microsoft.com/office/powerpoint/2010/main" val="2198451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students in on the design thinking for this lesson: by having them prepare for technical interview questions about neural networks, they will have to refine their conceptual understanding of them as well as develop their communication skills.</a:t>
            </a:r>
          </a:p>
        </p:txBody>
      </p:sp>
      <p:sp>
        <p:nvSpPr>
          <p:cNvPr id="4" name="Slide Number Placeholder 3"/>
          <p:cNvSpPr>
            <a:spLocks noGrp="1"/>
          </p:cNvSpPr>
          <p:nvPr>
            <p:ph type="sldNum" sz="quarter" idx="5"/>
          </p:nvPr>
        </p:nvSpPr>
        <p:spPr/>
        <p:txBody>
          <a:bodyPr/>
          <a:lstStyle/>
          <a:p>
            <a:fld id="{FCCD7F83-DDF5-4111-826A-E30256BC3152}" type="slidenum">
              <a:rPr lang="en-US" smtClean="0"/>
              <a:t>4</a:t>
            </a:fld>
            <a:endParaRPr lang="en-US"/>
          </a:p>
        </p:txBody>
      </p:sp>
    </p:spTree>
    <p:extLst>
      <p:ext uri="{BB962C8B-B14F-4D97-AF65-F5344CB8AC3E}">
        <p14:creationId xmlns:p14="http://schemas.microsoft.com/office/powerpoint/2010/main" val="1624018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Activity: Walk through the steps for todays activity. Reinforce that they should leave this activity able to answer all five questions, so the jigsaw is their opportunity to learn from their peers.</a:t>
            </a:r>
          </a:p>
        </p:txBody>
      </p:sp>
      <p:sp>
        <p:nvSpPr>
          <p:cNvPr id="4" name="Slide Number Placeholder 3"/>
          <p:cNvSpPr>
            <a:spLocks noGrp="1"/>
          </p:cNvSpPr>
          <p:nvPr>
            <p:ph type="sldNum" sz="quarter" idx="5"/>
          </p:nvPr>
        </p:nvSpPr>
        <p:spPr/>
        <p:txBody>
          <a:bodyPr/>
          <a:lstStyle/>
          <a:p>
            <a:fld id="{FCCD7F83-DDF5-4111-826A-E30256BC3152}" type="slidenum">
              <a:rPr lang="en-US" smtClean="0"/>
              <a:t>5</a:t>
            </a:fld>
            <a:endParaRPr lang="en-US"/>
          </a:p>
        </p:txBody>
      </p:sp>
    </p:spTree>
    <p:extLst>
      <p:ext uri="{BB962C8B-B14F-4D97-AF65-F5344CB8AC3E}">
        <p14:creationId xmlns:p14="http://schemas.microsoft.com/office/powerpoint/2010/main" val="4178225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This is your chance to head off potential issues. Encourage students to ask for critical feedback because it can help them learn how to improve. Give an example of critical feedback framed constructively.</a:t>
            </a:r>
          </a:p>
        </p:txBody>
      </p:sp>
      <p:sp>
        <p:nvSpPr>
          <p:cNvPr id="4" name="Slide Number Placeholder 3"/>
          <p:cNvSpPr>
            <a:spLocks noGrp="1"/>
          </p:cNvSpPr>
          <p:nvPr>
            <p:ph type="sldNum" sz="quarter" idx="5"/>
          </p:nvPr>
        </p:nvSpPr>
        <p:spPr/>
        <p:txBody>
          <a:bodyPr/>
          <a:lstStyle/>
          <a:p>
            <a:fld id="{FCCD7F83-DDF5-4111-826A-E30256BC3152}" type="slidenum">
              <a:rPr lang="en-US" smtClean="0"/>
              <a:t>6</a:t>
            </a:fld>
            <a:endParaRPr lang="en-US"/>
          </a:p>
        </p:txBody>
      </p:sp>
    </p:spTree>
    <p:extLst>
      <p:ext uri="{BB962C8B-B14F-4D97-AF65-F5344CB8AC3E}">
        <p14:creationId xmlns:p14="http://schemas.microsoft.com/office/powerpoint/2010/main" val="2224550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guide to help them as they evaluate their answers – should be useful for self assessment and giving feedback.</a:t>
            </a:r>
          </a:p>
        </p:txBody>
      </p:sp>
      <p:sp>
        <p:nvSpPr>
          <p:cNvPr id="4" name="Slide Number Placeholder 3"/>
          <p:cNvSpPr>
            <a:spLocks noGrp="1"/>
          </p:cNvSpPr>
          <p:nvPr>
            <p:ph type="sldNum" sz="quarter" idx="5"/>
          </p:nvPr>
        </p:nvSpPr>
        <p:spPr/>
        <p:txBody>
          <a:bodyPr/>
          <a:lstStyle/>
          <a:p>
            <a:fld id="{FCCD7F83-DDF5-4111-826A-E30256BC3152}" type="slidenum">
              <a:rPr lang="en-US" smtClean="0"/>
              <a:t>7</a:t>
            </a:fld>
            <a:endParaRPr lang="en-US"/>
          </a:p>
        </p:txBody>
      </p:sp>
    </p:spTree>
    <p:extLst>
      <p:ext uri="{BB962C8B-B14F-4D97-AF65-F5344CB8AC3E}">
        <p14:creationId xmlns:p14="http://schemas.microsoft.com/office/powerpoint/2010/main" val="2555331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up this slide when you’re ready for students to start working in pairs. If any students sent you answers that were not great, you can join their pairs/trios to help develop their thinking.</a:t>
            </a:r>
          </a:p>
        </p:txBody>
      </p:sp>
      <p:sp>
        <p:nvSpPr>
          <p:cNvPr id="4" name="Slide Number Placeholder 3"/>
          <p:cNvSpPr>
            <a:spLocks noGrp="1"/>
          </p:cNvSpPr>
          <p:nvPr>
            <p:ph type="sldNum" sz="quarter" idx="5"/>
          </p:nvPr>
        </p:nvSpPr>
        <p:spPr/>
        <p:txBody>
          <a:bodyPr/>
          <a:lstStyle/>
          <a:p>
            <a:fld id="{FCCD7F83-DDF5-4111-826A-E30256BC3152}" type="slidenum">
              <a:rPr lang="en-US" smtClean="0"/>
              <a:t>8</a:t>
            </a:fld>
            <a:endParaRPr lang="en-US"/>
          </a:p>
        </p:txBody>
      </p:sp>
    </p:spTree>
    <p:extLst>
      <p:ext uri="{BB962C8B-B14F-4D97-AF65-F5344CB8AC3E}">
        <p14:creationId xmlns:p14="http://schemas.microsoft.com/office/powerpoint/2010/main" val="583266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Put up this slide when you’re ready for students to start working in groups. During this portion, do your best to make sure that none of the groups are totally lost/off base in crafting their answers. Circulate with the DSC and feel free to insert yourself if you hear groups agreeing to weak/incorrect explanations.</a:t>
            </a:r>
          </a:p>
        </p:txBody>
      </p:sp>
      <p:sp>
        <p:nvSpPr>
          <p:cNvPr id="4" name="Slide Number Placeholder 3"/>
          <p:cNvSpPr>
            <a:spLocks noGrp="1"/>
          </p:cNvSpPr>
          <p:nvPr>
            <p:ph type="sldNum" sz="quarter" idx="5"/>
          </p:nvPr>
        </p:nvSpPr>
        <p:spPr/>
        <p:txBody>
          <a:bodyPr/>
          <a:lstStyle/>
          <a:p>
            <a:fld id="{FCCD7F83-DDF5-4111-826A-E30256BC3152}" type="slidenum">
              <a:rPr lang="en-US" smtClean="0"/>
              <a:t>9</a:t>
            </a:fld>
            <a:endParaRPr lang="en-US"/>
          </a:p>
        </p:txBody>
      </p:sp>
    </p:spTree>
    <p:extLst>
      <p:ext uri="{BB962C8B-B14F-4D97-AF65-F5344CB8AC3E}">
        <p14:creationId xmlns:p14="http://schemas.microsoft.com/office/powerpoint/2010/main" val="2273549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Put up this slide when you’re ready for students to jigsaw. You can informally assess students by eavesdropping on these groups.</a:t>
            </a:r>
          </a:p>
        </p:txBody>
      </p:sp>
      <p:sp>
        <p:nvSpPr>
          <p:cNvPr id="4" name="Slide Number Placeholder 3"/>
          <p:cNvSpPr>
            <a:spLocks noGrp="1"/>
          </p:cNvSpPr>
          <p:nvPr>
            <p:ph type="sldNum" sz="quarter" idx="5"/>
          </p:nvPr>
        </p:nvSpPr>
        <p:spPr/>
        <p:txBody>
          <a:bodyPr/>
          <a:lstStyle/>
          <a:p>
            <a:fld id="{FCCD7F83-DDF5-4111-826A-E30256BC3152}" type="slidenum">
              <a:rPr lang="en-US" smtClean="0"/>
              <a:t>10</a:t>
            </a:fld>
            <a:endParaRPr lang="en-US"/>
          </a:p>
        </p:txBody>
      </p:sp>
    </p:spTree>
    <p:extLst>
      <p:ext uri="{BB962C8B-B14F-4D97-AF65-F5344CB8AC3E}">
        <p14:creationId xmlns:p14="http://schemas.microsoft.com/office/powerpoint/2010/main" val="1730993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4B9D3E-6E2A-4981-83F4-010F32C81BAE}"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675721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B9D3E-6E2A-4981-83F4-010F32C81BAE}"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3000338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B9D3E-6E2A-4981-83F4-010F32C81BAE}"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80711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B9D3E-6E2A-4981-83F4-010F32C81BAE}"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2656498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B9D3E-6E2A-4981-83F4-010F32C81BAE}"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46314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B9D3E-6E2A-4981-83F4-010F32C81BAE}"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52980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4B9D3E-6E2A-4981-83F4-010F32C81BAE}"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96475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4B9D3E-6E2A-4981-83F4-010F32C81BAE}"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2284949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4B9D3E-6E2A-4981-83F4-010F32C81BAE}"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2832753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B9D3E-6E2A-4981-83F4-010F32C81BAE}"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2610784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4B9D3E-6E2A-4981-83F4-010F32C81BAE}"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2109301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4B9D3E-6E2A-4981-83F4-010F32C81BAE}" type="datetimeFigureOut">
              <a:rPr lang="en-US" smtClean="0"/>
              <a:t>5/16/2019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209223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4B9D3E-6E2A-4981-83F4-010F32C81BAE}" type="datetimeFigureOut">
              <a:rPr lang="en-US" smtClean="0"/>
              <a:t>5/16/2019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1370910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B9D3E-6E2A-4981-83F4-010F32C81BAE}" type="datetimeFigureOut">
              <a:rPr lang="en-US" smtClean="0"/>
              <a:t>5/16/2019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3959319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4B9D3E-6E2A-4981-83F4-010F32C81BAE}"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593887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4B9D3E-6E2A-4981-83F4-010F32C81BAE}"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1888549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D4B9D3E-6E2A-4981-83F4-010F32C81BAE}" type="datetimeFigureOut">
              <a:rPr lang="en-US" smtClean="0"/>
              <a:t>5/16/2019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3BCF93D-BDA7-4193-A7F5-C7219DDFA6DB}" type="slidenum">
              <a:rPr lang="en-US" smtClean="0"/>
              <a:t>‹#›</a:t>
            </a:fld>
            <a:endParaRPr lang="en-US"/>
          </a:p>
        </p:txBody>
      </p:sp>
    </p:spTree>
    <p:extLst>
      <p:ext uri="{BB962C8B-B14F-4D97-AF65-F5344CB8AC3E}">
        <p14:creationId xmlns:p14="http://schemas.microsoft.com/office/powerpoint/2010/main" val="31582059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51013-D926-498C-8DE8-7177AE3E23F5}"/>
              </a:ext>
            </a:extLst>
          </p:cNvPr>
          <p:cNvSpPr>
            <a:spLocks noGrp="1"/>
          </p:cNvSpPr>
          <p:nvPr>
            <p:ph type="ctrTitle"/>
          </p:nvPr>
        </p:nvSpPr>
        <p:spPr>
          <a:xfrm>
            <a:off x="798490" y="0"/>
            <a:ext cx="8531321" cy="912684"/>
          </a:xfrm>
        </p:spPr>
        <p:txBody>
          <a:bodyPr/>
          <a:lstStyle/>
          <a:p>
            <a:r>
              <a:rPr lang="en-US" dirty="0"/>
              <a:t>Neural Network Interviews</a:t>
            </a:r>
          </a:p>
        </p:txBody>
      </p:sp>
      <p:sp>
        <p:nvSpPr>
          <p:cNvPr id="3" name="Subtitle 2">
            <a:extLst>
              <a:ext uri="{FF2B5EF4-FFF2-40B4-BE49-F238E27FC236}">
                <a16:creationId xmlns:a16="http://schemas.microsoft.com/office/drawing/2014/main" id="{2FC22F24-B633-47F4-88D8-174A2638A30A}"/>
              </a:ext>
            </a:extLst>
          </p:cNvPr>
          <p:cNvSpPr>
            <a:spLocks noGrp="1"/>
          </p:cNvSpPr>
          <p:nvPr>
            <p:ph type="subTitle" idx="1"/>
          </p:nvPr>
        </p:nvSpPr>
        <p:spPr>
          <a:xfrm>
            <a:off x="1597219" y="827318"/>
            <a:ext cx="7766936" cy="1096899"/>
          </a:xfrm>
        </p:spPr>
        <p:txBody>
          <a:bodyPr>
            <a:normAutofit/>
          </a:bodyPr>
          <a:lstStyle/>
          <a:p>
            <a:pPr algn="ctr"/>
            <a:r>
              <a:rPr lang="en-US" sz="2600" u="sng" dirty="0">
                <a:solidFill>
                  <a:schemeClr val="tx1">
                    <a:lumMod val="85000"/>
                    <a:lumOff val="15000"/>
                  </a:schemeClr>
                </a:solidFill>
              </a:rPr>
              <a:t>Do Now</a:t>
            </a:r>
            <a:r>
              <a:rPr lang="en-US" sz="2600" dirty="0">
                <a:solidFill>
                  <a:schemeClr val="tx1">
                    <a:lumMod val="85000"/>
                    <a:lumOff val="15000"/>
                  </a:schemeClr>
                </a:solidFill>
              </a:rPr>
              <a:t>: Sit with your pair/trio below, and take out your answers to the Neural Network questions</a:t>
            </a:r>
          </a:p>
        </p:txBody>
      </p:sp>
      <p:graphicFrame>
        <p:nvGraphicFramePr>
          <p:cNvPr id="4" name="Table 3">
            <a:extLst>
              <a:ext uri="{FF2B5EF4-FFF2-40B4-BE49-F238E27FC236}">
                <a16:creationId xmlns:a16="http://schemas.microsoft.com/office/drawing/2014/main" id="{1A8BAB78-D306-4F67-ACEC-E1ED0A5BB8B8}"/>
              </a:ext>
            </a:extLst>
          </p:cNvPr>
          <p:cNvGraphicFramePr>
            <a:graphicFrameLocks noGrp="1"/>
          </p:cNvGraphicFramePr>
          <p:nvPr>
            <p:extLst>
              <p:ext uri="{D42A27DB-BD31-4B8C-83A1-F6EECF244321}">
                <p14:modId xmlns:p14="http://schemas.microsoft.com/office/powerpoint/2010/main" val="790978382"/>
              </p:ext>
            </p:extLst>
          </p:nvPr>
        </p:nvGraphicFramePr>
        <p:xfrm>
          <a:off x="232152" y="2029323"/>
          <a:ext cx="10234594" cy="3708400"/>
        </p:xfrm>
        <a:graphic>
          <a:graphicData uri="http://schemas.openxmlformats.org/drawingml/2006/table">
            <a:tbl>
              <a:tblPr firstCol="1" bandRow="1">
                <a:tableStyleId>{5C22544A-7EE6-4342-B048-85BDC9FD1C3A}</a:tableStyleId>
              </a:tblPr>
              <a:tblGrid>
                <a:gridCol w="1402080">
                  <a:extLst>
                    <a:ext uri="{9D8B030D-6E8A-4147-A177-3AD203B41FA5}">
                      <a16:colId xmlns:a16="http://schemas.microsoft.com/office/drawing/2014/main" val="2949675166"/>
                    </a:ext>
                  </a:extLst>
                </a:gridCol>
                <a:gridCol w="1456690">
                  <a:extLst>
                    <a:ext uri="{9D8B030D-6E8A-4147-A177-3AD203B41FA5}">
                      <a16:colId xmlns:a16="http://schemas.microsoft.com/office/drawing/2014/main" val="573892470"/>
                    </a:ext>
                  </a:extLst>
                </a:gridCol>
                <a:gridCol w="516902">
                  <a:extLst>
                    <a:ext uri="{9D8B030D-6E8A-4147-A177-3AD203B41FA5}">
                      <a16:colId xmlns:a16="http://schemas.microsoft.com/office/drawing/2014/main" val="3870786277"/>
                    </a:ext>
                  </a:extLst>
                </a:gridCol>
                <a:gridCol w="1941706">
                  <a:extLst>
                    <a:ext uri="{9D8B030D-6E8A-4147-A177-3AD203B41FA5}">
                      <a16:colId xmlns:a16="http://schemas.microsoft.com/office/drawing/2014/main" val="3682826725"/>
                    </a:ext>
                  </a:extLst>
                </a:gridCol>
                <a:gridCol w="478040">
                  <a:extLst>
                    <a:ext uri="{9D8B030D-6E8A-4147-A177-3AD203B41FA5}">
                      <a16:colId xmlns:a16="http://schemas.microsoft.com/office/drawing/2014/main" val="310654066"/>
                    </a:ext>
                  </a:extLst>
                </a:gridCol>
                <a:gridCol w="1980568">
                  <a:extLst>
                    <a:ext uri="{9D8B030D-6E8A-4147-A177-3AD203B41FA5}">
                      <a16:colId xmlns:a16="http://schemas.microsoft.com/office/drawing/2014/main" val="2282752235"/>
                    </a:ext>
                  </a:extLst>
                </a:gridCol>
                <a:gridCol w="449884">
                  <a:extLst>
                    <a:ext uri="{9D8B030D-6E8A-4147-A177-3AD203B41FA5}">
                      <a16:colId xmlns:a16="http://schemas.microsoft.com/office/drawing/2014/main" val="3323065015"/>
                    </a:ext>
                  </a:extLst>
                </a:gridCol>
                <a:gridCol w="2008724">
                  <a:extLst>
                    <a:ext uri="{9D8B030D-6E8A-4147-A177-3AD203B41FA5}">
                      <a16:colId xmlns:a16="http://schemas.microsoft.com/office/drawing/2014/main" val="56120457"/>
                    </a:ext>
                  </a:extLst>
                </a:gridCol>
              </a:tblGrid>
              <a:tr h="370840">
                <a:tc rowSpan="2">
                  <a:txBody>
                    <a:bodyPr/>
                    <a:lstStyle/>
                    <a:p>
                      <a:pPr algn="ctr"/>
                      <a:r>
                        <a:rPr lang="en-US" dirty="0"/>
                        <a:t>Question 1</a:t>
                      </a:r>
                    </a:p>
                  </a:txBody>
                  <a:tcPr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algn="ctr"/>
                      <a:r>
                        <a:rPr lang="en-US" sz="1800" u="sng" dirty="0"/>
                        <a:t>Pair/Trio 1</a:t>
                      </a:r>
                    </a:p>
                  </a:txBody>
                  <a:tcPr>
                    <a:lnT w="19050" cap="flat" cmpd="sng" algn="ctr">
                      <a:solidFill>
                        <a:schemeClr val="tx1"/>
                      </a:solidFill>
                      <a:prstDash val="solid"/>
                      <a:round/>
                      <a:headEnd type="none" w="med" len="med"/>
                      <a:tailEnd type="none" w="med" len="med"/>
                    </a:lnT>
                  </a:tcPr>
                </a:tc>
                <a:tc>
                  <a:txBody>
                    <a:bodyPr/>
                    <a:lstStyle/>
                    <a:p>
                      <a:pPr algn="ctr"/>
                      <a:r>
                        <a:rPr lang="en-US" dirty="0"/>
                        <a:t>1A</a:t>
                      </a:r>
                    </a:p>
                  </a:txBody>
                  <a:tcPr>
                    <a:lnT w="19050" cap="flat" cmpd="sng" algn="ctr">
                      <a:solidFill>
                        <a:schemeClr val="tx1"/>
                      </a:solidFill>
                      <a:prstDash val="solid"/>
                      <a:round/>
                      <a:headEnd type="none" w="med" len="med"/>
                      <a:tailEnd type="none" w="med" len="med"/>
                    </a:lnT>
                  </a:tcPr>
                </a:tc>
                <a:tc>
                  <a:txBody>
                    <a:bodyPr/>
                    <a:lstStyle/>
                    <a:p>
                      <a:endParaRPr lang="en-US" dirty="0"/>
                    </a:p>
                  </a:txBody>
                  <a:tcPr>
                    <a:lnT w="19050" cap="flat" cmpd="sng" algn="ctr">
                      <a:solidFill>
                        <a:schemeClr val="tx1"/>
                      </a:solidFill>
                      <a:prstDash val="solid"/>
                      <a:round/>
                      <a:headEnd type="none" w="med" len="med"/>
                      <a:tailEnd type="none" w="med" len="med"/>
                    </a:lnT>
                  </a:tcPr>
                </a:tc>
                <a:tc>
                  <a:txBody>
                    <a:bodyPr/>
                    <a:lstStyle/>
                    <a:p>
                      <a:pPr algn="ctr"/>
                      <a:r>
                        <a:rPr lang="en-US" dirty="0"/>
                        <a:t>1B</a:t>
                      </a:r>
                    </a:p>
                  </a:txBody>
                  <a:tcPr>
                    <a:lnT w="19050" cap="flat" cmpd="sng" algn="ctr">
                      <a:solidFill>
                        <a:schemeClr val="tx1"/>
                      </a:solidFill>
                      <a:prstDash val="solid"/>
                      <a:round/>
                      <a:headEnd type="none" w="med" len="med"/>
                      <a:tailEnd type="none" w="med" len="med"/>
                    </a:lnT>
                  </a:tcPr>
                </a:tc>
                <a:tc>
                  <a:txBody>
                    <a:bodyPr/>
                    <a:lstStyle/>
                    <a:p>
                      <a:endParaRPr lang="en-US" dirty="0"/>
                    </a:p>
                  </a:txBody>
                  <a:tcPr>
                    <a:lnR w="12700" cmpd="sng">
                      <a:noFill/>
                    </a:lnR>
                    <a:lnT w="19050" cap="flat" cmpd="sng" algn="ctr">
                      <a:solidFill>
                        <a:schemeClr val="tx1"/>
                      </a:solidFill>
                      <a:prstDash val="solid"/>
                      <a:round/>
                      <a:headEnd type="none" w="med" len="med"/>
                      <a:tailEnd type="none" w="med" len="med"/>
                    </a:lnT>
                  </a:tcPr>
                </a:tc>
                <a:tc>
                  <a:txBody>
                    <a:bodyPr/>
                    <a:lstStyle/>
                    <a:p>
                      <a:pPr algn="ctr"/>
                      <a:endParaRPr lang="en-US" dirty="0"/>
                    </a:p>
                  </a:txBody>
                  <a:tcPr>
                    <a:lnL w="12700" cmpd="sng">
                      <a:noFill/>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65000"/>
                        <a:lumOff val="35000"/>
                      </a:schemeClr>
                    </a:solidFill>
                  </a:tcPr>
                </a:tc>
                <a:tc>
                  <a:txBody>
                    <a:bodyPr/>
                    <a:lstStyle/>
                    <a:p>
                      <a:endParaRPr lang="en-US" dirty="0"/>
                    </a:p>
                  </a:txBody>
                  <a:tcPr>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65000"/>
                        <a:lumOff val="35000"/>
                      </a:schemeClr>
                    </a:solidFill>
                  </a:tcPr>
                </a:tc>
                <a:extLst>
                  <a:ext uri="{0D108BD9-81ED-4DB2-BD59-A6C34878D82A}">
                    <a16:rowId xmlns:a16="http://schemas.microsoft.com/office/drawing/2014/main" val="2968436027"/>
                  </a:ext>
                </a:extLst>
              </a:tr>
              <a:tr h="370840">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lnL w="19050" cap="flat" cmpd="sng" algn="ctr">
                      <a:solidFill>
                        <a:schemeClr val="tx1"/>
                      </a:solidFill>
                      <a:prstDash val="solid"/>
                      <a:round/>
                      <a:headEnd type="none" w="med" len="med"/>
                      <a:tailEnd type="none" w="med" len="med"/>
                    </a:ln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Pair/Trio 2</a:t>
                      </a:r>
                    </a:p>
                  </a:txBody>
                  <a:tcPr/>
                </a:tc>
                <a:tc>
                  <a:txBody>
                    <a:bodyPr/>
                    <a:lstStyle/>
                    <a:p>
                      <a:pPr algn="ctr"/>
                      <a:r>
                        <a:rPr lang="en-US" dirty="0"/>
                        <a:t>1C</a:t>
                      </a:r>
                    </a:p>
                  </a:txBody>
                  <a:tcPr/>
                </a:tc>
                <a:tc>
                  <a:txBody>
                    <a:bodyPr/>
                    <a:lstStyle/>
                    <a:p>
                      <a:endParaRPr lang="en-US" dirty="0"/>
                    </a:p>
                  </a:txBody>
                  <a:tcPr/>
                </a:tc>
                <a:tc>
                  <a:txBody>
                    <a:bodyPr/>
                    <a:lstStyle/>
                    <a:p>
                      <a:pPr algn="ctr"/>
                      <a:r>
                        <a:rPr lang="en-US" dirty="0"/>
                        <a:t>1D</a:t>
                      </a:r>
                    </a:p>
                  </a:txBody>
                  <a:tcPr/>
                </a:tc>
                <a:tc>
                  <a:txBody>
                    <a:bodyPr/>
                    <a:lstStyle/>
                    <a:p>
                      <a:endParaRPr lang="en-US" dirty="0"/>
                    </a:p>
                  </a:txBody>
                  <a:tcPr/>
                </a:tc>
                <a:tc>
                  <a:txBody>
                    <a:bodyPr/>
                    <a:lstStyle/>
                    <a:p>
                      <a:pPr algn="ctr"/>
                      <a:r>
                        <a:rPr lang="en-US" dirty="0"/>
                        <a:t>1E</a:t>
                      </a:r>
                    </a:p>
                  </a:txBody>
                  <a:tcPr>
                    <a:lnT w="12700" cmpd="sng">
                      <a:noFill/>
                    </a:lnT>
                  </a:tcPr>
                </a:tc>
                <a:tc>
                  <a:txBody>
                    <a:bodyPr/>
                    <a:lstStyle/>
                    <a:p>
                      <a:endParaRPr lang="en-US" dirty="0"/>
                    </a:p>
                  </a:txBody>
                  <a:tcPr>
                    <a:lnR w="19050" cap="flat" cmpd="sng" algn="ctr">
                      <a:solidFill>
                        <a:schemeClr val="tx1"/>
                      </a:solidFill>
                      <a:prstDash val="solid"/>
                      <a:round/>
                      <a:headEnd type="none" w="med" len="med"/>
                      <a:tailEnd type="none" w="med" len="med"/>
                    </a:lnR>
                    <a:lnT w="12700" cmpd="sng">
                      <a:noFill/>
                    </a:lnT>
                  </a:tcPr>
                </a:tc>
                <a:extLst>
                  <a:ext uri="{0D108BD9-81ED-4DB2-BD59-A6C34878D82A}">
                    <a16:rowId xmlns:a16="http://schemas.microsoft.com/office/drawing/2014/main" val="804522843"/>
                  </a:ext>
                </a:extLst>
              </a:tr>
              <a:tr h="370840">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Question 2</a:t>
                      </a:r>
                    </a:p>
                  </a:txBody>
                  <a:tcPr anchor="ctr">
                    <a:lnL w="19050" cap="flat" cmpd="sng" algn="ctr">
                      <a:solidFill>
                        <a:schemeClr val="tx1"/>
                      </a:solidFill>
                      <a:prstDash val="solid"/>
                      <a:round/>
                      <a:headEnd type="none" w="med" len="med"/>
                      <a:tailEnd type="none" w="med" len="med"/>
                    </a:lnL>
                  </a:tcPr>
                </a:tc>
                <a:tc>
                  <a:txBody>
                    <a:bodyPr/>
                    <a:lstStyle/>
                    <a:p>
                      <a:pPr algn="ctr"/>
                      <a:r>
                        <a:rPr lang="en-US" sz="1800" u="sng" dirty="0"/>
                        <a:t>Pair/Trio 3</a:t>
                      </a:r>
                    </a:p>
                  </a:txBody>
                  <a:tcPr/>
                </a:tc>
                <a:tc>
                  <a:txBody>
                    <a:bodyPr/>
                    <a:lstStyle/>
                    <a:p>
                      <a:pPr algn="ctr"/>
                      <a:r>
                        <a:rPr lang="en-US" dirty="0"/>
                        <a:t>2A</a:t>
                      </a:r>
                    </a:p>
                  </a:txBody>
                  <a:tcPr/>
                </a:tc>
                <a:tc>
                  <a:txBody>
                    <a:bodyPr/>
                    <a:lstStyle/>
                    <a:p>
                      <a:endParaRPr lang="en-US" dirty="0"/>
                    </a:p>
                  </a:txBody>
                  <a:tcPr/>
                </a:tc>
                <a:tc>
                  <a:txBody>
                    <a:bodyPr/>
                    <a:lstStyle/>
                    <a:p>
                      <a:pPr algn="ctr"/>
                      <a:r>
                        <a:rPr lang="en-US" dirty="0"/>
                        <a:t>2B</a:t>
                      </a:r>
                    </a:p>
                  </a:txBody>
                  <a:tcPr/>
                </a:tc>
                <a:tc>
                  <a:txBody>
                    <a:bodyPr/>
                    <a:lstStyle/>
                    <a:p>
                      <a:endParaRPr lang="en-US" dirty="0"/>
                    </a:p>
                  </a:txBody>
                  <a:tcPr/>
                </a:tc>
                <a:tc>
                  <a:txBody>
                    <a:bodyPr/>
                    <a:lstStyle/>
                    <a:p>
                      <a:pPr marL="0" algn="ctr" defTabSz="457200" rtl="0" eaLnBrk="1" latinLnBrk="0" hangingPunct="1"/>
                      <a:endParaRPr lang="en-US" sz="1800" kern="1200" dirty="0">
                        <a:solidFill>
                          <a:schemeClr val="dk1"/>
                        </a:solidFill>
                        <a:latin typeface="+mn-lt"/>
                        <a:ea typeface="+mn-ea"/>
                        <a:cs typeface="+mn-cs"/>
                      </a:endParaRPr>
                    </a:p>
                  </a:txBody>
                  <a:tcPr>
                    <a:solidFill>
                      <a:schemeClr val="tx1">
                        <a:lumMod val="65000"/>
                        <a:lumOff val="35000"/>
                      </a:schemeClr>
                    </a:solidFill>
                  </a:tcPr>
                </a:tc>
                <a:tc>
                  <a:txBody>
                    <a:bodyPr/>
                    <a:lstStyle/>
                    <a:p>
                      <a:pPr marL="0" algn="l" defTabSz="457200" rtl="0" eaLnBrk="1" latinLnBrk="0" hangingPunct="1"/>
                      <a:endParaRPr lang="en-US" sz="1800" kern="1200" dirty="0">
                        <a:solidFill>
                          <a:schemeClr val="dk1"/>
                        </a:solidFill>
                        <a:latin typeface="+mn-lt"/>
                        <a:ea typeface="+mn-ea"/>
                        <a:cs typeface="+mn-cs"/>
                      </a:endParaRPr>
                    </a:p>
                  </a:txBody>
                  <a:tcPr>
                    <a:lnR w="19050" cap="flat" cmpd="sng" algn="ctr">
                      <a:solidFill>
                        <a:schemeClr val="tx1"/>
                      </a:solidFill>
                      <a:prstDash val="solid"/>
                      <a:round/>
                      <a:headEnd type="none" w="med" len="med"/>
                      <a:tailEnd type="none" w="med" len="med"/>
                    </a:lnR>
                    <a:solidFill>
                      <a:schemeClr val="tx1">
                        <a:lumMod val="65000"/>
                        <a:lumOff val="35000"/>
                      </a:schemeClr>
                    </a:solidFill>
                  </a:tcPr>
                </a:tc>
                <a:extLst>
                  <a:ext uri="{0D108BD9-81ED-4DB2-BD59-A6C34878D82A}">
                    <a16:rowId xmlns:a16="http://schemas.microsoft.com/office/drawing/2014/main" val="4009472959"/>
                  </a:ext>
                </a:extLst>
              </a:tr>
              <a:tr h="370840">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lnL w="19050" cap="flat" cmpd="sng" algn="ctr">
                      <a:solidFill>
                        <a:schemeClr val="tx1"/>
                      </a:solidFill>
                      <a:prstDash val="solid"/>
                      <a:round/>
                      <a:headEnd type="none" w="med" len="med"/>
                      <a:tailEnd type="none" w="med" len="med"/>
                    </a:ln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Pair/Trio 4</a:t>
                      </a:r>
                    </a:p>
                  </a:txBody>
                  <a:tcPr/>
                </a:tc>
                <a:tc>
                  <a:txBody>
                    <a:bodyPr/>
                    <a:lstStyle/>
                    <a:p>
                      <a:pPr algn="ctr"/>
                      <a:r>
                        <a:rPr lang="en-US" dirty="0"/>
                        <a:t>2C</a:t>
                      </a:r>
                    </a:p>
                  </a:txBody>
                  <a:tcPr/>
                </a:tc>
                <a:tc>
                  <a:txBody>
                    <a:bodyPr/>
                    <a:lstStyle/>
                    <a:p>
                      <a:endParaRPr lang="en-US" dirty="0"/>
                    </a:p>
                  </a:txBody>
                  <a:tcPr/>
                </a:tc>
                <a:tc>
                  <a:txBody>
                    <a:bodyPr/>
                    <a:lstStyle/>
                    <a:p>
                      <a:pPr algn="ctr"/>
                      <a:r>
                        <a:rPr lang="en-US" dirty="0"/>
                        <a:t>2D</a:t>
                      </a:r>
                    </a:p>
                  </a:txBody>
                  <a:tcPr/>
                </a:tc>
                <a:tc>
                  <a:txBody>
                    <a:bodyPr/>
                    <a:lstStyle/>
                    <a:p>
                      <a:endParaRPr lang="en-US" dirty="0"/>
                    </a:p>
                  </a:txBody>
                  <a:tcPr/>
                </a:tc>
                <a:tc>
                  <a:txBody>
                    <a:bodyPr/>
                    <a:lstStyle/>
                    <a:p>
                      <a:pPr algn="ctr"/>
                      <a:r>
                        <a:rPr lang="en-US" dirty="0"/>
                        <a:t>2E</a:t>
                      </a:r>
                    </a:p>
                  </a:txBody>
                  <a:tcPr/>
                </a:tc>
                <a:tc>
                  <a:txBody>
                    <a:bodyPr/>
                    <a:lstStyle/>
                    <a:p>
                      <a:endParaRPr lang="en-US" dirty="0"/>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13626208"/>
                  </a:ext>
                </a:extLst>
              </a:tr>
              <a:tr h="370840">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Question 3</a:t>
                      </a:r>
                    </a:p>
                  </a:txBody>
                  <a:tcPr anchor="ctr">
                    <a:lnL w="19050" cap="flat" cmpd="sng" algn="ctr">
                      <a:solidFill>
                        <a:schemeClr val="tx1"/>
                      </a:solidFill>
                      <a:prstDash val="solid"/>
                      <a:round/>
                      <a:headEnd type="none" w="med" len="med"/>
                      <a:tailEnd type="none" w="med" len="med"/>
                    </a:lnL>
                  </a:tcPr>
                </a:tc>
                <a:tc>
                  <a:txBody>
                    <a:bodyPr/>
                    <a:lstStyle/>
                    <a:p>
                      <a:pPr algn="ctr"/>
                      <a:r>
                        <a:rPr lang="en-US" sz="1800" u="sng" dirty="0"/>
                        <a:t>Pair/Trio 5</a:t>
                      </a:r>
                    </a:p>
                  </a:txBody>
                  <a:tcPr/>
                </a:tc>
                <a:tc>
                  <a:txBody>
                    <a:bodyPr/>
                    <a:lstStyle/>
                    <a:p>
                      <a:pPr algn="ctr"/>
                      <a:r>
                        <a:rPr lang="en-US" dirty="0"/>
                        <a:t>3A</a:t>
                      </a:r>
                    </a:p>
                  </a:txBody>
                  <a:tcPr/>
                </a:tc>
                <a:tc>
                  <a:txBody>
                    <a:bodyPr/>
                    <a:lstStyle/>
                    <a:p>
                      <a:endParaRPr lang="en-US" dirty="0"/>
                    </a:p>
                  </a:txBody>
                  <a:tcPr/>
                </a:tc>
                <a:tc>
                  <a:txBody>
                    <a:bodyPr/>
                    <a:lstStyle/>
                    <a:p>
                      <a:pPr algn="ctr"/>
                      <a:r>
                        <a:rPr lang="en-US" dirty="0"/>
                        <a:t>3B</a:t>
                      </a:r>
                    </a:p>
                  </a:txBody>
                  <a:tcPr/>
                </a:tc>
                <a:tc>
                  <a:txBody>
                    <a:bodyPr/>
                    <a:lstStyle/>
                    <a:p>
                      <a:endParaRPr lang="en-US" dirty="0"/>
                    </a:p>
                  </a:txBody>
                  <a:tcPr/>
                </a:tc>
                <a:tc>
                  <a:txBody>
                    <a:bodyPr/>
                    <a:lstStyle/>
                    <a:p>
                      <a:pPr algn="ctr"/>
                      <a:endParaRPr lang="en-US" dirty="0"/>
                    </a:p>
                  </a:txBody>
                  <a:tcPr>
                    <a:solidFill>
                      <a:schemeClr val="tx1">
                        <a:lumMod val="65000"/>
                        <a:lumOff val="35000"/>
                      </a:schemeClr>
                    </a:solidFill>
                  </a:tcPr>
                </a:tc>
                <a:tc>
                  <a:txBody>
                    <a:bodyPr/>
                    <a:lstStyle/>
                    <a:p>
                      <a:endParaRPr lang="en-US" dirty="0"/>
                    </a:p>
                  </a:txBody>
                  <a:tcPr>
                    <a:lnR w="19050" cap="flat" cmpd="sng" algn="ctr">
                      <a:solidFill>
                        <a:schemeClr val="tx1"/>
                      </a:solidFill>
                      <a:prstDash val="solid"/>
                      <a:round/>
                      <a:headEnd type="none" w="med" len="med"/>
                      <a:tailEnd type="none" w="med" len="med"/>
                    </a:lnR>
                    <a:solidFill>
                      <a:schemeClr val="tx1">
                        <a:lumMod val="65000"/>
                        <a:lumOff val="35000"/>
                      </a:schemeClr>
                    </a:solidFill>
                  </a:tcPr>
                </a:tc>
                <a:extLst>
                  <a:ext uri="{0D108BD9-81ED-4DB2-BD59-A6C34878D82A}">
                    <a16:rowId xmlns:a16="http://schemas.microsoft.com/office/drawing/2014/main" val="1867690323"/>
                  </a:ext>
                </a:extLst>
              </a:tr>
              <a:tr h="370840">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lnL w="19050" cap="flat" cmpd="sng" algn="ctr">
                      <a:solidFill>
                        <a:schemeClr val="tx1"/>
                      </a:solidFill>
                      <a:prstDash val="solid"/>
                      <a:round/>
                      <a:headEnd type="none" w="med" len="med"/>
                      <a:tailEnd type="none" w="med" len="med"/>
                    </a:ln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Pair/Trio 6</a:t>
                      </a:r>
                    </a:p>
                  </a:txBody>
                  <a:tcPr/>
                </a:tc>
                <a:tc>
                  <a:txBody>
                    <a:bodyPr/>
                    <a:lstStyle/>
                    <a:p>
                      <a:pPr algn="ctr"/>
                      <a:r>
                        <a:rPr lang="en-US" dirty="0"/>
                        <a:t>3C</a:t>
                      </a:r>
                    </a:p>
                  </a:txBody>
                  <a:tcPr/>
                </a:tc>
                <a:tc>
                  <a:txBody>
                    <a:bodyPr/>
                    <a:lstStyle/>
                    <a:p>
                      <a:endParaRPr lang="en-US" dirty="0"/>
                    </a:p>
                  </a:txBody>
                  <a:tcPr/>
                </a:tc>
                <a:tc>
                  <a:txBody>
                    <a:bodyPr/>
                    <a:lstStyle/>
                    <a:p>
                      <a:pPr algn="ctr"/>
                      <a:r>
                        <a:rPr lang="en-US" dirty="0"/>
                        <a:t>3D</a:t>
                      </a:r>
                    </a:p>
                  </a:txBody>
                  <a:tcPr/>
                </a:tc>
                <a:tc>
                  <a:txBody>
                    <a:bodyPr/>
                    <a:lstStyle/>
                    <a:p>
                      <a:endParaRPr lang="en-US" dirty="0"/>
                    </a:p>
                  </a:txBody>
                  <a:tcPr/>
                </a:tc>
                <a:tc>
                  <a:txBody>
                    <a:bodyPr/>
                    <a:lstStyle/>
                    <a:p>
                      <a:pPr algn="ctr"/>
                      <a:r>
                        <a:rPr lang="en-US" dirty="0"/>
                        <a:t>3E</a:t>
                      </a:r>
                    </a:p>
                  </a:txBody>
                  <a:tcPr/>
                </a:tc>
                <a:tc>
                  <a:txBody>
                    <a:bodyPr/>
                    <a:lstStyle/>
                    <a:p>
                      <a:endParaRPr lang="en-US" dirty="0"/>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86994986"/>
                  </a:ext>
                </a:extLst>
              </a:tr>
              <a:tr h="370840">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Question 4</a:t>
                      </a:r>
                    </a:p>
                  </a:txBody>
                  <a:tcPr anchor="ctr">
                    <a:lnL w="19050" cap="flat" cmpd="sng" algn="ctr">
                      <a:solidFill>
                        <a:schemeClr val="tx1"/>
                      </a:solidFill>
                      <a:prstDash val="solid"/>
                      <a:round/>
                      <a:headEnd type="none" w="med" len="med"/>
                      <a:tailEnd type="none" w="med" len="med"/>
                    </a:lnL>
                  </a:tcPr>
                </a:tc>
                <a:tc>
                  <a:txBody>
                    <a:bodyPr/>
                    <a:lstStyle/>
                    <a:p>
                      <a:pPr algn="ctr"/>
                      <a:r>
                        <a:rPr lang="en-US" sz="1800" u="sng" dirty="0"/>
                        <a:t>Pair/Trio 7</a:t>
                      </a:r>
                    </a:p>
                  </a:txBody>
                  <a:tcPr/>
                </a:tc>
                <a:tc>
                  <a:txBody>
                    <a:bodyPr/>
                    <a:lstStyle/>
                    <a:p>
                      <a:pPr algn="ctr"/>
                      <a:r>
                        <a:rPr lang="en-US" dirty="0"/>
                        <a:t>4A</a:t>
                      </a:r>
                    </a:p>
                  </a:txBody>
                  <a:tcPr/>
                </a:tc>
                <a:tc>
                  <a:txBody>
                    <a:bodyPr/>
                    <a:lstStyle/>
                    <a:p>
                      <a:endParaRPr lang="en-US" dirty="0"/>
                    </a:p>
                  </a:txBody>
                  <a:tcPr/>
                </a:tc>
                <a:tc>
                  <a:txBody>
                    <a:bodyPr/>
                    <a:lstStyle/>
                    <a:p>
                      <a:pPr algn="ctr"/>
                      <a:r>
                        <a:rPr lang="en-US" dirty="0"/>
                        <a:t>4B</a:t>
                      </a:r>
                    </a:p>
                  </a:txBody>
                  <a:tcPr/>
                </a:tc>
                <a:tc>
                  <a:txBody>
                    <a:bodyPr/>
                    <a:lstStyle/>
                    <a:p>
                      <a:endParaRPr lang="en-US" dirty="0"/>
                    </a:p>
                  </a:txBody>
                  <a:tcPr/>
                </a:tc>
                <a:tc>
                  <a:txBody>
                    <a:bodyPr/>
                    <a:lstStyle/>
                    <a:p>
                      <a:pPr algn="ctr"/>
                      <a:endParaRPr lang="en-US" dirty="0"/>
                    </a:p>
                  </a:txBody>
                  <a:tcPr>
                    <a:solidFill>
                      <a:schemeClr val="tx1">
                        <a:lumMod val="65000"/>
                        <a:lumOff val="35000"/>
                      </a:schemeClr>
                    </a:solidFill>
                  </a:tcPr>
                </a:tc>
                <a:tc>
                  <a:txBody>
                    <a:bodyPr/>
                    <a:lstStyle/>
                    <a:p>
                      <a:endParaRPr lang="en-US" dirty="0"/>
                    </a:p>
                  </a:txBody>
                  <a:tcPr>
                    <a:lnR w="19050" cap="flat" cmpd="sng" algn="ctr">
                      <a:solidFill>
                        <a:schemeClr val="tx1"/>
                      </a:solidFill>
                      <a:prstDash val="solid"/>
                      <a:round/>
                      <a:headEnd type="none" w="med" len="med"/>
                      <a:tailEnd type="none" w="med" len="med"/>
                    </a:lnR>
                    <a:solidFill>
                      <a:schemeClr val="tx1">
                        <a:lumMod val="65000"/>
                        <a:lumOff val="35000"/>
                      </a:schemeClr>
                    </a:solidFill>
                  </a:tcPr>
                </a:tc>
                <a:extLst>
                  <a:ext uri="{0D108BD9-81ED-4DB2-BD59-A6C34878D82A}">
                    <a16:rowId xmlns:a16="http://schemas.microsoft.com/office/drawing/2014/main" val="2078415657"/>
                  </a:ext>
                </a:extLst>
              </a:tr>
              <a:tr h="370840">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lnL w="19050" cap="flat" cmpd="sng" algn="ctr">
                      <a:solidFill>
                        <a:schemeClr val="tx1"/>
                      </a:solidFill>
                      <a:prstDash val="solid"/>
                      <a:round/>
                      <a:headEnd type="none" w="med" len="med"/>
                      <a:tailEnd type="none" w="med" len="med"/>
                    </a:ln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Pair/Trio 8</a:t>
                      </a:r>
                    </a:p>
                  </a:txBody>
                  <a:tcPr/>
                </a:tc>
                <a:tc>
                  <a:txBody>
                    <a:bodyPr/>
                    <a:lstStyle/>
                    <a:p>
                      <a:pPr algn="ctr"/>
                      <a:r>
                        <a:rPr lang="en-US" dirty="0"/>
                        <a:t>4C</a:t>
                      </a:r>
                    </a:p>
                  </a:txBody>
                  <a:tcPr/>
                </a:tc>
                <a:tc>
                  <a:txBody>
                    <a:bodyPr/>
                    <a:lstStyle/>
                    <a:p>
                      <a:endParaRPr lang="en-US" dirty="0"/>
                    </a:p>
                  </a:txBody>
                  <a:tcPr/>
                </a:tc>
                <a:tc>
                  <a:txBody>
                    <a:bodyPr/>
                    <a:lstStyle/>
                    <a:p>
                      <a:pPr algn="ctr"/>
                      <a:r>
                        <a:rPr lang="en-US" dirty="0"/>
                        <a:t>4D</a:t>
                      </a:r>
                    </a:p>
                  </a:txBody>
                  <a:tcPr/>
                </a:tc>
                <a:tc>
                  <a:txBody>
                    <a:bodyPr/>
                    <a:lstStyle/>
                    <a:p>
                      <a:endParaRPr lang="en-US" dirty="0"/>
                    </a:p>
                  </a:txBody>
                  <a:tcPr/>
                </a:tc>
                <a:tc>
                  <a:txBody>
                    <a:bodyPr/>
                    <a:lstStyle/>
                    <a:p>
                      <a:pPr algn="ctr"/>
                      <a:r>
                        <a:rPr lang="en-US" dirty="0"/>
                        <a:t>4E</a:t>
                      </a:r>
                    </a:p>
                  </a:txBody>
                  <a:tcPr/>
                </a:tc>
                <a:tc>
                  <a:txBody>
                    <a:bodyPr/>
                    <a:lstStyle/>
                    <a:p>
                      <a:endParaRPr lang="en-US" dirty="0"/>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44067103"/>
                  </a:ext>
                </a:extLst>
              </a:tr>
              <a:tr h="370840">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Question 5</a:t>
                      </a:r>
                    </a:p>
                  </a:txBody>
                  <a:tcPr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algn="ctr"/>
                      <a:r>
                        <a:rPr lang="en-US" sz="1800" u="sng" dirty="0"/>
                        <a:t>Pair/Trio 9</a:t>
                      </a:r>
                    </a:p>
                  </a:txBody>
                  <a:tcPr/>
                </a:tc>
                <a:tc>
                  <a:txBody>
                    <a:bodyPr/>
                    <a:lstStyle/>
                    <a:p>
                      <a:pPr algn="ctr"/>
                      <a:r>
                        <a:rPr lang="en-US" dirty="0"/>
                        <a:t>5A</a:t>
                      </a:r>
                    </a:p>
                  </a:txBody>
                  <a:tcPr/>
                </a:tc>
                <a:tc>
                  <a:txBody>
                    <a:bodyPr/>
                    <a:lstStyle/>
                    <a:p>
                      <a:endParaRPr lang="en-US" dirty="0"/>
                    </a:p>
                  </a:txBody>
                  <a:tcPr/>
                </a:tc>
                <a:tc>
                  <a:txBody>
                    <a:bodyPr/>
                    <a:lstStyle/>
                    <a:p>
                      <a:pPr algn="ctr"/>
                      <a:r>
                        <a:rPr lang="en-US" dirty="0"/>
                        <a:t>5B</a:t>
                      </a:r>
                    </a:p>
                  </a:txBody>
                  <a:tcPr/>
                </a:tc>
                <a:tc>
                  <a:txBody>
                    <a:bodyPr/>
                    <a:lstStyle/>
                    <a:p>
                      <a:endParaRPr lang="en-US" dirty="0"/>
                    </a:p>
                  </a:txBody>
                  <a:tcPr/>
                </a:tc>
                <a:tc>
                  <a:txBody>
                    <a:bodyPr/>
                    <a:lstStyle/>
                    <a:p>
                      <a:pPr algn="ctr"/>
                      <a:endParaRPr lang="en-US" dirty="0"/>
                    </a:p>
                  </a:txBody>
                  <a:tcPr>
                    <a:solidFill>
                      <a:schemeClr val="tx1">
                        <a:lumMod val="65000"/>
                        <a:lumOff val="35000"/>
                      </a:schemeClr>
                    </a:solidFill>
                  </a:tcPr>
                </a:tc>
                <a:tc>
                  <a:txBody>
                    <a:bodyPr/>
                    <a:lstStyle/>
                    <a:p>
                      <a:endParaRPr lang="en-US" dirty="0"/>
                    </a:p>
                  </a:txBody>
                  <a:tcPr>
                    <a:lnR w="19050" cap="flat" cmpd="sng" algn="ctr">
                      <a:solidFill>
                        <a:schemeClr val="tx1"/>
                      </a:solidFill>
                      <a:prstDash val="solid"/>
                      <a:round/>
                      <a:headEnd type="none" w="med" len="med"/>
                      <a:tailEnd type="none" w="med" len="med"/>
                    </a:lnR>
                    <a:solidFill>
                      <a:schemeClr val="tx1">
                        <a:lumMod val="65000"/>
                        <a:lumOff val="35000"/>
                      </a:schemeClr>
                    </a:solidFill>
                  </a:tcPr>
                </a:tc>
                <a:extLst>
                  <a:ext uri="{0D108BD9-81ED-4DB2-BD59-A6C34878D82A}">
                    <a16:rowId xmlns:a16="http://schemas.microsoft.com/office/drawing/2014/main" val="37508133"/>
                  </a:ext>
                </a:extLst>
              </a:tr>
              <a:tr h="370840">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Pair/Trio 10</a:t>
                      </a:r>
                    </a:p>
                  </a:txBody>
                  <a:tcPr>
                    <a:lnB w="19050" cap="flat" cmpd="sng" algn="ctr">
                      <a:solidFill>
                        <a:schemeClr val="tx1"/>
                      </a:solidFill>
                      <a:prstDash val="solid"/>
                      <a:round/>
                      <a:headEnd type="none" w="med" len="med"/>
                      <a:tailEnd type="none" w="med" len="med"/>
                    </a:lnB>
                  </a:tcPr>
                </a:tc>
                <a:tc>
                  <a:txBody>
                    <a:bodyPr/>
                    <a:lstStyle/>
                    <a:p>
                      <a:pPr algn="ctr"/>
                      <a:r>
                        <a:rPr lang="en-US" dirty="0"/>
                        <a:t>5C</a:t>
                      </a:r>
                    </a:p>
                  </a:txBody>
                  <a:tcPr>
                    <a:lnB w="19050" cap="flat" cmpd="sng" algn="ctr">
                      <a:solidFill>
                        <a:schemeClr val="tx1"/>
                      </a:solidFill>
                      <a:prstDash val="solid"/>
                      <a:round/>
                      <a:headEnd type="none" w="med" len="med"/>
                      <a:tailEnd type="none" w="med" len="med"/>
                    </a:lnB>
                  </a:tcPr>
                </a:tc>
                <a:tc>
                  <a:txBody>
                    <a:bodyPr/>
                    <a:lstStyle/>
                    <a:p>
                      <a:endParaRPr lang="en-US" dirty="0"/>
                    </a:p>
                  </a:txBody>
                  <a:tcPr>
                    <a:lnB w="19050" cap="flat" cmpd="sng" algn="ctr">
                      <a:solidFill>
                        <a:schemeClr val="tx1"/>
                      </a:solidFill>
                      <a:prstDash val="solid"/>
                      <a:round/>
                      <a:headEnd type="none" w="med" len="med"/>
                      <a:tailEnd type="none" w="med" len="med"/>
                    </a:lnB>
                  </a:tcPr>
                </a:tc>
                <a:tc>
                  <a:txBody>
                    <a:bodyPr/>
                    <a:lstStyle/>
                    <a:p>
                      <a:pPr algn="ctr"/>
                      <a:r>
                        <a:rPr lang="en-US" dirty="0"/>
                        <a:t>5D</a:t>
                      </a:r>
                    </a:p>
                  </a:txBody>
                  <a:tcPr>
                    <a:lnB w="19050" cap="flat" cmpd="sng" algn="ctr">
                      <a:solidFill>
                        <a:schemeClr val="tx1"/>
                      </a:solidFill>
                      <a:prstDash val="solid"/>
                      <a:round/>
                      <a:headEnd type="none" w="med" len="med"/>
                      <a:tailEnd type="none" w="med" len="med"/>
                    </a:lnB>
                  </a:tcPr>
                </a:tc>
                <a:tc>
                  <a:txBody>
                    <a:bodyPr/>
                    <a:lstStyle/>
                    <a:p>
                      <a:endParaRPr lang="en-US" dirty="0"/>
                    </a:p>
                  </a:txBody>
                  <a:tcPr>
                    <a:lnB w="19050" cap="flat" cmpd="sng" algn="ctr">
                      <a:solidFill>
                        <a:schemeClr val="tx1"/>
                      </a:solidFill>
                      <a:prstDash val="solid"/>
                      <a:round/>
                      <a:headEnd type="none" w="med" len="med"/>
                      <a:tailEnd type="none" w="med" len="med"/>
                    </a:lnB>
                  </a:tcPr>
                </a:tc>
                <a:tc>
                  <a:txBody>
                    <a:bodyPr/>
                    <a:lstStyle/>
                    <a:p>
                      <a:pPr algn="ctr"/>
                      <a:r>
                        <a:rPr lang="en-US" dirty="0"/>
                        <a:t>5E</a:t>
                      </a:r>
                    </a:p>
                  </a:txBody>
                  <a:tcPr>
                    <a:lnB w="19050" cap="flat" cmpd="sng" algn="ctr">
                      <a:solidFill>
                        <a:schemeClr val="tx1"/>
                      </a:solidFill>
                      <a:prstDash val="solid"/>
                      <a:round/>
                      <a:headEnd type="none" w="med" len="med"/>
                      <a:tailEnd type="none" w="med" len="med"/>
                    </a:lnB>
                  </a:tcPr>
                </a:tc>
                <a:tc>
                  <a:txBody>
                    <a:bodyPr/>
                    <a:lstStyle/>
                    <a:p>
                      <a:endParaRPr lang="en-US"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7700322"/>
                  </a:ext>
                </a:extLst>
              </a:tr>
            </a:tbl>
          </a:graphicData>
        </a:graphic>
      </p:graphicFrame>
    </p:spTree>
    <p:extLst>
      <p:ext uri="{BB962C8B-B14F-4D97-AF65-F5344CB8AC3E}">
        <p14:creationId xmlns:p14="http://schemas.microsoft.com/office/powerpoint/2010/main" val="2418126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81D03-A047-46C3-9FB1-A953E9623FEA}"/>
              </a:ext>
            </a:extLst>
          </p:cNvPr>
          <p:cNvSpPr>
            <a:spLocks noGrp="1"/>
          </p:cNvSpPr>
          <p:nvPr>
            <p:ph type="title"/>
          </p:nvPr>
        </p:nvSpPr>
        <p:spPr>
          <a:xfrm>
            <a:off x="-1" y="0"/>
            <a:ext cx="9165331" cy="948469"/>
          </a:xfrm>
        </p:spPr>
        <p:txBody>
          <a:bodyPr>
            <a:normAutofit/>
          </a:bodyPr>
          <a:lstStyle/>
          <a:p>
            <a:pPr algn="ctr"/>
            <a:r>
              <a:rPr lang="en-US" dirty="0"/>
              <a:t>Share answers with jigsaw group (20 mins)</a:t>
            </a:r>
          </a:p>
        </p:txBody>
      </p:sp>
      <p:sp>
        <p:nvSpPr>
          <p:cNvPr id="3" name="Content Placeholder 2">
            <a:extLst>
              <a:ext uri="{FF2B5EF4-FFF2-40B4-BE49-F238E27FC236}">
                <a16:creationId xmlns:a16="http://schemas.microsoft.com/office/drawing/2014/main" id="{BF24FBDB-690B-4398-A9E3-421A0B3808AF}"/>
              </a:ext>
            </a:extLst>
          </p:cNvPr>
          <p:cNvSpPr>
            <a:spLocks noGrp="1"/>
          </p:cNvSpPr>
          <p:nvPr>
            <p:ph idx="1"/>
          </p:nvPr>
        </p:nvSpPr>
        <p:spPr>
          <a:xfrm>
            <a:off x="0" y="949797"/>
            <a:ext cx="6200222" cy="4544970"/>
          </a:xfrm>
        </p:spPr>
        <p:txBody>
          <a:bodyPr>
            <a:normAutofit/>
          </a:bodyPr>
          <a:lstStyle/>
          <a:p>
            <a:r>
              <a:rPr lang="en-US" sz="2400" dirty="0">
                <a:solidFill>
                  <a:schemeClr val="tx1">
                    <a:lumMod val="85000"/>
                    <a:lumOff val="15000"/>
                  </a:schemeClr>
                </a:solidFill>
              </a:rPr>
              <a:t>Each person will take turns presenting their answer to the group </a:t>
            </a:r>
          </a:p>
          <a:p>
            <a:endParaRPr lang="en-US" sz="2400" dirty="0">
              <a:solidFill>
                <a:schemeClr val="tx1">
                  <a:lumMod val="85000"/>
                  <a:lumOff val="15000"/>
                </a:schemeClr>
              </a:solidFill>
            </a:endParaRPr>
          </a:p>
          <a:p>
            <a:r>
              <a:rPr lang="en-US" sz="2400" dirty="0">
                <a:solidFill>
                  <a:schemeClr val="tx1">
                    <a:lumMod val="85000"/>
                    <a:lumOff val="15000"/>
                  </a:schemeClr>
                </a:solidFill>
              </a:rPr>
              <a:t>Presenters will then respond to probing or clarifying questions from the group</a:t>
            </a:r>
          </a:p>
          <a:p>
            <a:endParaRPr lang="en-US" sz="2400" dirty="0">
              <a:solidFill>
                <a:schemeClr val="tx1">
                  <a:lumMod val="85000"/>
                  <a:lumOff val="15000"/>
                </a:schemeClr>
              </a:solidFill>
            </a:endParaRPr>
          </a:p>
          <a:p>
            <a:r>
              <a:rPr lang="en-US" sz="2400" dirty="0">
                <a:solidFill>
                  <a:schemeClr val="tx1">
                    <a:lumMod val="85000"/>
                    <a:lumOff val="15000"/>
                  </a:schemeClr>
                </a:solidFill>
              </a:rPr>
              <a:t>After questions, each other member of the group will share something they liked or plan to use when they are interviewed</a:t>
            </a:r>
          </a:p>
        </p:txBody>
      </p:sp>
      <p:graphicFrame>
        <p:nvGraphicFramePr>
          <p:cNvPr id="5" name="Table 4">
            <a:extLst>
              <a:ext uri="{FF2B5EF4-FFF2-40B4-BE49-F238E27FC236}">
                <a16:creationId xmlns:a16="http://schemas.microsoft.com/office/drawing/2014/main" id="{45CF7B8E-95E4-4C1C-803C-5BC850739F64}"/>
              </a:ext>
            </a:extLst>
          </p:cNvPr>
          <p:cNvGraphicFramePr>
            <a:graphicFrameLocks noGrp="1"/>
          </p:cNvGraphicFramePr>
          <p:nvPr>
            <p:extLst>
              <p:ext uri="{D42A27DB-BD31-4B8C-83A1-F6EECF244321}">
                <p14:modId xmlns:p14="http://schemas.microsoft.com/office/powerpoint/2010/main" val="2523175148"/>
              </p:ext>
            </p:extLst>
          </p:nvPr>
        </p:nvGraphicFramePr>
        <p:xfrm>
          <a:off x="9165333" y="31768"/>
          <a:ext cx="3026667" cy="2225040"/>
        </p:xfrm>
        <a:graphic>
          <a:graphicData uri="http://schemas.openxmlformats.org/drawingml/2006/table">
            <a:tbl>
              <a:tblPr firstRow="1" bandRow="1">
                <a:tableStyleId>{5C22544A-7EE6-4342-B048-85BDC9FD1C3A}</a:tableStyleId>
              </a:tblPr>
              <a:tblGrid>
                <a:gridCol w="506730">
                  <a:extLst>
                    <a:ext uri="{9D8B030D-6E8A-4147-A177-3AD203B41FA5}">
                      <a16:colId xmlns:a16="http://schemas.microsoft.com/office/drawing/2014/main" val="2042299225"/>
                    </a:ext>
                  </a:extLst>
                </a:gridCol>
                <a:gridCol w="2519937">
                  <a:extLst>
                    <a:ext uri="{9D8B030D-6E8A-4147-A177-3AD203B41FA5}">
                      <a16:colId xmlns:a16="http://schemas.microsoft.com/office/drawing/2014/main" val="1480953701"/>
                    </a:ext>
                  </a:extLst>
                </a:gridCol>
              </a:tblGrid>
              <a:tr h="370840">
                <a:tc gridSpan="2">
                  <a:txBody>
                    <a:bodyPr/>
                    <a:lstStyle/>
                    <a:p>
                      <a:pPr algn="ctr"/>
                      <a:r>
                        <a:rPr lang="en-US" dirty="0"/>
                        <a:t>Jigsaw Group C</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hMerge="1">
                  <a:txBody>
                    <a:bodyPr/>
                    <a:lstStyle/>
                    <a:p>
                      <a:endParaRPr lang="en-US" dirty="0"/>
                    </a:p>
                  </a:txBody>
                  <a:tcPr/>
                </a:tc>
                <a:extLst>
                  <a:ext uri="{0D108BD9-81ED-4DB2-BD59-A6C34878D82A}">
                    <a16:rowId xmlns:a16="http://schemas.microsoft.com/office/drawing/2014/main" val="2498298386"/>
                  </a:ext>
                </a:extLst>
              </a:tr>
              <a:tr h="370840">
                <a:tc>
                  <a:txBody>
                    <a:bodyPr/>
                    <a:lstStyle/>
                    <a:p>
                      <a:pPr algn="ctr"/>
                      <a:r>
                        <a:rPr lang="en-US" dirty="0"/>
                        <a:t>1C</a:t>
                      </a:r>
                    </a:p>
                  </a:txBody>
                  <a:tcPr>
                    <a:lnL w="19050" cap="flat" cmpd="sng" algn="ctr">
                      <a:solidFill>
                        <a:schemeClr val="tx1"/>
                      </a:solidFill>
                      <a:prstDash val="solid"/>
                      <a:round/>
                      <a:headEnd type="none" w="med" len="med"/>
                      <a:tailEnd type="none" w="med" len="med"/>
                    </a:lnL>
                  </a:tcPr>
                </a:tc>
                <a:tc>
                  <a:txBody>
                    <a:bodyPr/>
                    <a:lstStyle/>
                    <a:p>
                      <a:endParaRPr lang="en-US"/>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9220330"/>
                  </a:ext>
                </a:extLst>
              </a:tr>
              <a:tr h="370840">
                <a:tc>
                  <a:txBody>
                    <a:bodyPr/>
                    <a:lstStyle/>
                    <a:p>
                      <a:pPr algn="ctr"/>
                      <a:r>
                        <a:rPr lang="en-US" dirty="0"/>
                        <a:t>2C</a:t>
                      </a:r>
                    </a:p>
                  </a:txBody>
                  <a:tcPr>
                    <a:lnL w="19050" cap="flat" cmpd="sng" algn="ctr">
                      <a:solidFill>
                        <a:schemeClr val="tx1"/>
                      </a:solidFill>
                      <a:prstDash val="solid"/>
                      <a:round/>
                      <a:headEnd type="none" w="med" len="med"/>
                      <a:tailEnd type="none" w="med" len="med"/>
                    </a:lnL>
                  </a:tcPr>
                </a:tc>
                <a:tc>
                  <a:txBody>
                    <a:bodyPr/>
                    <a:lstStyle/>
                    <a:p>
                      <a:endParaRPr lang="en-US"/>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7327686"/>
                  </a:ext>
                </a:extLst>
              </a:tr>
              <a:tr h="370840">
                <a:tc>
                  <a:txBody>
                    <a:bodyPr/>
                    <a:lstStyle/>
                    <a:p>
                      <a:pPr algn="ctr"/>
                      <a:r>
                        <a:rPr lang="en-US" dirty="0"/>
                        <a:t>3C</a:t>
                      </a:r>
                    </a:p>
                  </a:txBody>
                  <a:tcPr>
                    <a:lnL w="19050" cap="flat" cmpd="sng" algn="ctr">
                      <a:solidFill>
                        <a:schemeClr val="tx1"/>
                      </a:solidFill>
                      <a:prstDash val="solid"/>
                      <a:round/>
                      <a:headEnd type="none" w="med" len="med"/>
                      <a:tailEnd type="none" w="med" len="med"/>
                    </a:lnL>
                  </a:tcPr>
                </a:tc>
                <a:tc>
                  <a:txBody>
                    <a:bodyPr/>
                    <a:lstStyle/>
                    <a:p>
                      <a:endParaRPr lang="en-US"/>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52663137"/>
                  </a:ext>
                </a:extLst>
              </a:tr>
              <a:tr h="370840">
                <a:tc>
                  <a:txBody>
                    <a:bodyPr/>
                    <a:lstStyle/>
                    <a:p>
                      <a:pPr algn="ctr"/>
                      <a:r>
                        <a:rPr lang="en-US" dirty="0"/>
                        <a:t>4C</a:t>
                      </a:r>
                    </a:p>
                  </a:txBody>
                  <a:tcPr>
                    <a:lnL w="19050" cap="flat" cmpd="sng" algn="ctr">
                      <a:solidFill>
                        <a:schemeClr val="tx1"/>
                      </a:solidFill>
                      <a:prstDash val="solid"/>
                      <a:round/>
                      <a:headEnd type="none" w="med" len="med"/>
                      <a:tailEnd type="none" w="med" len="med"/>
                    </a:lnL>
                  </a:tcPr>
                </a:tc>
                <a:tc>
                  <a:txBody>
                    <a:bodyPr/>
                    <a:lstStyle/>
                    <a:p>
                      <a:endParaRPr lang="en-US"/>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9459387"/>
                  </a:ext>
                </a:extLst>
              </a:tr>
              <a:tr h="370840">
                <a:tc>
                  <a:txBody>
                    <a:bodyPr/>
                    <a:lstStyle/>
                    <a:p>
                      <a:pPr algn="ctr"/>
                      <a:r>
                        <a:rPr lang="en-US" dirty="0"/>
                        <a:t>5C</a:t>
                      </a: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endParaRPr lang="en-US"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4113310"/>
                  </a:ext>
                </a:extLst>
              </a:tr>
            </a:tbl>
          </a:graphicData>
        </a:graphic>
      </p:graphicFrame>
      <p:graphicFrame>
        <p:nvGraphicFramePr>
          <p:cNvPr id="6" name="Table 5">
            <a:extLst>
              <a:ext uri="{FF2B5EF4-FFF2-40B4-BE49-F238E27FC236}">
                <a16:creationId xmlns:a16="http://schemas.microsoft.com/office/drawing/2014/main" id="{3FA9C688-B258-4054-9DAC-1EF0697E6A54}"/>
              </a:ext>
            </a:extLst>
          </p:cNvPr>
          <p:cNvGraphicFramePr>
            <a:graphicFrameLocks noGrp="1"/>
          </p:cNvGraphicFramePr>
          <p:nvPr>
            <p:extLst>
              <p:ext uri="{D42A27DB-BD31-4B8C-83A1-F6EECF244321}">
                <p14:modId xmlns:p14="http://schemas.microsoft.com/office/powerpoint/2010/main" val="3794402088"/>
              </p:ext>
            </p:extLst>
          </p:nvPr>
        </p:nvGraphicFramePr>
        <p:xfrm>
          <a:off x="9165331" y="2353026"/>
          <a:ext cx="3026667" cy="2225040"/>
        </p:xfrm>
        <a:graphic>
          <a:graphicData uri="http://schemas.openxmlformats.org/drawingml/2006/table">
            <a:tbl>
              <a:tblPr firstRow="1" bandRow="1">
                <a:tableStyleId>{5C22544A-7EE6-4342-B048-85BDC9FD1C3A}</a:tableStyleId>
              </a:tblPr>
              <a:tblGrid>
                <a:gridCol w="506730">
                  <a:extLst>
                    <a:ext uri="{9D8B030D-6E8A-4147-A177-3AD203B41FA5}">
                      <a16:colId xmlns:a16="http://schemas.microsoft.com/office/drawing/2014/main" val="2042299225"/>
                    </a:ext>
                  </a:extLst>
                </a:gridCol>
                <a:gridCol w="2519937">
                  <a:extLst>
                    <a:ext uri="{9D8B030D-6E8A-4147-A177-3AD203B41FA5}">
                      <a16:colId xmlns:a16="http://schemas.microsoft.com/office/drawing/2014/main" val="1480953701"/>
                    </a:ext>
                  </a:extLst>
                </a:gridCol>
              </a:tblGrid>
              <a:tr h="370840">
                <a:tc gridSpan="2">
                  <a:txBody>
                    <a:bodyPr/>
                    <a:lstStyle/>
                    <a:p>
                      <a:pPr algn="ctr"/>
                      <a:r>
                        <a:rPr lang="en-US" dirty="0"/>
                        <a:t>Jigsaw Group D</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hMerge="1">
                  <a:txBody>
                    <a:bodyPr/>
                    <a:lstStyle/>
                    <a:p>
                      <a:endParaRPr lang="en-US" dirty="0"/>
                    </a:p>
                  </a:txBody>
                  <a:tcPr/>
                </a:tc>
                <a:extLst>
                  <a:ext uri="{0D108BD9-81ED-4DB2-BD59-A6C34878D82A}">
                    <a16:rowId xmlns:a16="http://schemas.microsoft.com/office/drawing/2014/main" val="2498298386"/>
                  </a:ext>
                </a:extLst>
              </a:tr>
              <a:tr h="370840">
                <a:tc>
                  <a:txBody>
                    <a:bodyPr/>
                    <a:lstStyle/>
                    <a:p>
                      <a:pPr algn="ctr"/>
                      <a:r>
                        <a:rPr lang="en-US" dirty="0"/>
                        <a:t>1D</a:t>
                      </a:r>
                    </a:p>
                  </a:txBody>
                  <a:tcPr>
                    <a:lnL w="19050" cap="flat" cmpd="sng" algn="ctr">
                      <a:solidFill>
                        <a:schemeClr val="tx1"/>
                      </a:solidFill>
                      <a:prstDash val="solid"/>
                      <a:round/>
                      <a:headEnd type="none" w="med" len="med"/>
                      <a:tailEnd type="none" w="med" len="med"/>
                    </a:lnL>
                  </a:tcPr>
                </a:tc>
                <a:tc>
                  <a:txBody>
                    <a:bodyPr/>
                    <a:lstStyle/>
                    <a:p>
                      <a:endParaRPr lang="en-US"/>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9220330"/>
                  </a:ext>
                </a:extLst>
              </a:tr>
              <a:tr h="370840">
                <a:tc>
                  <a:txBody>
                    <a:bodyPr/>
                    <a:lstStyle/>
                    <a:p>
                      <a:pPr algn="ctr"/>
                      <a:r>
                        <a:rPr lang="en-US" dirty="0"/>
                        <a:t>2D</a:t>
                      </a:r>
                    </a:p>
                  </a:txBody>
                  <a:tcPr>
                    <a:lnL w="19050" cap="flat" cmpd="sng" algn="ctr">
                      <a:solidFill>
                        <a:schemeClr val="tx1"/>
                      </a:solidFill>
                      <a:prstDash val="solid"/>
                      <a:round/>
                      <a:headEnd type="none" w="med" len="med"/>
                      <a:tailEnd type="none" w="med" len="med"/>
                    </a:lnL>
                  </a:tcPr>
                </a:tc>
                <a:tc>
                  <a:txBody>
                    <a:bodyPr/>
                    <a:lstStyle/>
                    <a:p>
                      <a:endParaRPr lang="en-US"/>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7327686"/>
                  </a:ext>
                </a:extLst>
              </a:tr>
              <a:tr h="370840">
                <a:tc>
                  <a:txBody>
                    <a:bodyPr/>
                    <a:lstStyle/>
                    <a:p>
                      <a:pPr algn="ctr"/>
                      <a:r>
                        <a:rPr lang="en-US" dirty="0"/>
                        <a:t>3D</a:t>
                      </a:r>
                    </a:p>
                  </a:txBody>
                  <a:tcPr>
                    <a:lnL w="19050" cap="flat" cmpd="sng" algn="ctr">
                      <a:solidFill>
                        <a:schemeClr val="tx1"/>
                      </a:solidFill>
                      <a:prstDash val="solid"/>
                      <a:round/>
                      <a:headEnd type="none" w="med" len="med"/>
                      <a:tailEnd type="none" w="med" len="med"/>
                    </a:lnL>
                  </a:tcPr>
                </a:tc>
                <a:tc>
                  <a:txBody>
                    <a:bodyPr/>
                    <a:lstStyle/>
                    <a:p>
                      <a:endParaRPr lang="en-US"/>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52663137"/>
                  </a:ext>
                </a:extLst>
              </a:tr>
              <a:tr h="370840">
                <a:tc>
                  <a:txBody>
                    <a:bodyPr/>
                    <a:lstStyle/>
                    <a:p>
                      <a:pPr algn="ctr"/>
                      <a:r>
                        <a:rPr lang="en-US" dirty="0"/>
                        <a:t>4D</a:t>
                      </a:r>
                    </a:p>
                  </a:txBody>
                  <a:tcPr>
                    <a:lnL w="19050" cap="flat" cmpd="sng" algn="ctr">
                      <a:solidFill>
                        <a:schemeClr val="tx1"/>
                      </a:solidFill>
                      <a:prstDash val="solid"/>
                      <a:round/>
                      <a:headEnd type="none" w="med" len="med"/>
                      <a:tailEnd type="none" w="med" len="med"/>
                    </a:lnL>
                  </a:tcPr>
                </a:tc>
                <a:tc>
                  <a:txBody>
                    <a:bodyPr/>
                    <a:lstStyle/>
                    <a:p>
                      <a:endParaRPr lang="en-US"/>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9459387"/>
                  </a:ext>
                </a:extLst>
              </a:tr>
              <a:tr h="370840">
                <a:tc>
                  <a:txBody>
                    <a:bodyPr/>
                    <a:lstStyle/>
                    <a:p>
                      <a:pPr algn="ctr"/>
                      <a:r>
                        <a:rPr lang="en-US" dirty="0"/>
                        <a:t>5D</a:t>
                      </a: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endParaRPr lang="en-US"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4113310"/>
                  </a:ext>
                </a:extLst>
              </a:tr>
            </a:tbl>
          </a:graphicData>
        </a:graphic>
      </p:graphicFrame>
      <p:graphicFrame>
        <p:nvGraphicFramePr>
          <p:cNvPr id="7" name="Table 6">
            <a:extLst>
              <a:ext uri="{FF2B5EF4-FFF2-40B4-BE49-F238E27FC236}">
                <a16:creationId xmlns:a16="http://schemas.microsoft.com/office/drawing/2014/main" id="{744A76DB-A659-4331-9572-3E3C6A47C817}"/>
              </a:ext>
            </a:extLst>
          </p:cNvPr>
          <p:cNvGraphicFramePr>
            <a:graphicFrameLocks noGrp="1"/>
          </p:cNvGraphicFramePr>
          <p:nvPr>
            <p:extLst>
              <p:ext uri="{D42A27DB-BD31-4B8C-83A1-F6EECF244321}">
                <p14:modId xmlns:p14="http://schemas.microsoft.com/office/powerpoint/2010/main" val="144833472"/>
              </p:ext>
            </p:extLst>
          </p:nvPr>
        </p:nvGraphicFramePr>
        <p:xfrm>
          <a:off x="9165331" y="4632960"/>
          <a:ext cx="3026667" cy="2225040"/>
        </p:xfrm>
        <a:graphic>
          <a:graphicData uri="http://schemas.openxmlformats.org/drawingml/2006/table">
            <a:tbl>
              <a:tblPr firstRow="1" bandRow="1">
                <a:tableStyleId>{5C22544A-7EE6-4342-B048-85BDC9FD1C3A}</a:tableStyleId>
              </a:tblPr>
              <a:tblGrid>
                <a:gridCol w="506730">
                  <a:extLst>
                    <a:ext uri="{9D8B030D-6E8A-4147-A177-3AD203B41FA5}">
                      <a16:colId xmlns:a16="http://schemas.microsoft.com/office/drawing/2014/main" val="2042299225"/>
                    </a:ext>
                  </a:extLst>
                </a:gridCol>
                <a:gridCol w="2519937">
                  <a:extLst>
                    <a:ext uri="{9D8B030D-6E8A-4147-A177-3AD203B41FA5}">
                      <a16:colId xmlns:a16="http://schemas.microsoft.com/office/drawing/2014/main" val="1480953701"/>
                    </a:ext>
                  </a:extLst>
                </a:gridCol>
              </a:tblGrid>
              <a:tr h="370840">
                <a:tc gridSpan="2">
                  <a:txBody>
                    <a:bodyPr/>
                    <a:lstStyle/>
                    <a:p>
                      <a:pPr algn="ctr"/>
                      <a:r>
                        <a:rPr lang="en-US" dirty="0"/>
                        <a:t>Jigsaw Group E</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hMerge="1">
                  <a:txBody>
                    <a:bodyPr/>
                    <a:lstStyle/>
                    <a:p>
                      <a:endParaRPr lang="en-US" dirty="0"/>
                    </a:p>
                  </a:txBody>
                  <a:tcPr/>
                </a:tc>
                <a:extLst>
                  <a:ext uri="{0D108BD9-81ED-4DB2-BD59-A6C34878D82A}">
                    <a16:rowId xmlns:a16="http://schemas.microsoft.com/office/drawing/2014/main" val="2498298386"/>
                  </a:ext>
                </a:extLst>
              </a:tr>
              <a:tr h="370840">
                <a:tc>
                  <a:txBody>
                    <a:bodyPr/>
                    <a:lstStyle/>
                    <a:p>
                      <a:pPr algn="ctr"/>
                      <a:r>
                        <a:rPr lang="en-US" dirty="0"/>
                        <a:t>1E</a:t>
                      </a:r>
                    </a:p>
                  </a:txBody>
                  <a:tcPr>
                    <a:lnL w="19050" cap="flat" cmpd="sng" algn="ctr">
                      <a:solidFill>
                        <a:schemeClr val="tx1"/>
                      </a:solidFill>
                      <a:prstDash val="solid"/>
                      <a:round/>
                      <a:headEnd type="none" w="med" len="med"/>
                      <a:tailEnd type="none" w="med" len="med"/>
                    </a:lnL>
                  </a:tcPr>
                </a:tc>
                <a:tc>
                  <a:txBody>
                    <a:bodyPr/>
                    <a:lstStyle/>
                    <a:p>
                      <a:endParaRPr lang="en-US"/>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9220330"/>
                  </a:ext>
                </a:extLst>
              </a:tr>
              <a:tr h="370840">
                <a:tc>
                  <a:txBody>
                    <a:bodyPr/>
                    <a:lstStyle/>
                    <a:p>
                      <a:pPr algn="ctr"/>
                      <a:r>
                        <a:rPr lang="en-US" dirty="0"/>
                        <a:t>2E</a:t>
                      </a:r>
                    </a:p>
                  </a:txBody>
                  <a:tcPr>
                    <a:lnL w="19050" cap="flat" cmpd="sng" algn="ctr">
                      <a:solidFill>
                        <a:schemeClr val="tx1"/>
                      </a:solidFill>
                      <a:prstDash val="solid"/>
                      <a:round/>
                      <a:headEnd type="none" w="med" len="med"/>
                      <a:tailEnd type="none" w="med" len="med"/>
                    </a:lnL>
                  </a:tcPr>
                </a:tc>
                <a:tc>
                  <a:txBody>
                    <a:bodyPr/>
                    <a:lstStyle/>
                    <a:p>
                      <a:endParaRPr lang="en-US"/>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7327686"/>
                  </a:ext>
                </a:extLst>
              </a:tr>
              <a:tr h="370840">
                <a:tc>
                  <a:txBody>
                    <a:bodyPr/>
                    <a:lstStyle/>
                    <a:p>
                      <a:pPr algn="ctr"/>
                      <a:r>
                        <a:rPr lang="en-US" dirty="0"/>
                        <a:t>3E</a:t>
                      </a:r>
                    </a:p>
                  </a:txBody>
                  <a:tcPr>
                    <a:lnL w="19050" cap="flat" cmpd="sng" algn="ctr">
                      <a:solidFill>
                        <a:schemeClr val="tx1"/>
                      </a:solidFill>
                      <a:prstDash val="solid"/>
                      <a:round/>
                      <a:headEnd type="none" w="med" len="med"/>
                      <a:tailEnd type="none" w="med" len="med"/>
                    </a:lnL>
                  </a:tcPr>
                </a:tc>
                <a:tc>
                  <a:txBody>
                    <a:bodyPr/>
                    <a:lstStyle/>
                    <a:p>
                      <a:endParaRPr lang="en-US"/>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52663137"/>
                  </a:ext>
                </a:extLst>
              </a:tr>
              <a:tr h="370840">
                <a:tc>
                  <a:txBody>
                    <a:bodyPr/>
                    <a:lstStyle/>
                    <a:p>
                      <a:pPr algn="ctr"/>
                      <a:r>
                        <a:rPr lang="en-US" dirty="0"/>
                        <a:t>4E</a:t>
                      </a:r>
                    </a:p>
                  </a:txBody>
                  <a:tcPr>
                    <a:lnL w="19050" cap="flat" cmpd="sng" algn="ctr">
                      <a:solidFill>
                        <a:schemeClr val="tx1"/>
                      </a:solidFill>
                      <a:prstDash val="solid"/>
                      <a:round/>
                      <a:headEnd type="none" w="med" len="med"/>
                      <a:tailEnd type="none" w="med" len="med"/>
                    </a:lnL>
                  </a:tcPr>
                </a:tc>
                <a:tc>
                  <a:txBody>
                    <a:bodyPr/>
                    <a:lstStyle/>
                    <a:p>
                      <a:endParaRPr lang="en-US"/>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9459387"/>
                  </a:ext>
                </a:extLst>
              </a:tr>
              <a:tr h="370840">
                <a:tc>
                  <a:txBody>
                    <a:bodyPr/>
                    <a:lstStyle/>
                    <a:p>
                      <a:pPr algn="ctr"/>
                      <a:r>
                        <a:rPr lang="en-US" dirty="0"/>
                        <a:t>5E</a:t>
                      </a: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endParaRPr lang="en-US"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4113310"/>
                  </a:ext>
                </a:extLst>
              </a:tr>
            </a:tbl>
          </a:graphicData>
        </a:graphic>
      </p:graphicFrame>
      <p:graphicFrame>
        <p:nvGraphicFramePr>
          <p:cNvPr id="8" name="Table 7">
            <a:extLst>
              <a:ext uri="{FF2B5EF4-FFF2-40B4-BE49-F238E27FC236}">
                <a16:creationId xmlns:a16="http://schemas.microsoft.com/office/drawing/2014/main" id="{0BD26F9B-92EB-4D84-A9D1-982E36370C1C}"/>
              </a:ext>
            </a:extLst>
          </p:cNvPr>
          <p:cNvGraphicFramePr>
            <a:graphicFrameLocks noGrp="1"/>
          </p:cNvGraphicFramePr>
          <p:nvPr>
            <p:extLst>
              <p:ext uri="{D42A27DB-BD31-4B8C-83A1-F6EECF244321}">
                <p14:modId xmlns:p14="http://schemas.microsoft.com/office/powerpoint/2010/main" val="4034056851"/>
              </p:ext>
            </p:extLst>
          </p:nvPr>
        </p:nvGraphicFramePr>
        <p:xfrm>
          <a:off x="6095998" y="1044687"/>
          <a:ext cx="3026667" cy="2225040"/>
        </p:xfrm>
        <a:graphic>
          <a:graphicData uri="http://schemas.openxmlformats.org/drawingml/2006/table">
            <a:tbl>
              <a:tblPr firstRow="1" bandRow="1">
                <a:tableStyleId>{5C22544A-7EE6-4342-B048-85BDC9FD1C3A}</a:tableStyleId>
              </a:tblPr>
              <a:tblGrid>
                <a:gridCol w="506730">
                  <a:extLst>
                    <a:ext uri="{9D8B030D-6E8A-4147-A177-3AD203B41FA5}">
                      <a16:colId xmlns:a16="http://schemas.microsoft.com/office/drawing/2014/main" val="2042299225"/>
                    </a:ext>
                  </a:extLst>
                </a:gridCol>
                <a:gridCol w="2519937">
                  <a:extLst>
                    <a:ext uri="{9D8B030D-6E8A-4147-A177-3AD203B41FA5}">
                      <a16:colId xmlns:a16="http://schemas.microsoft.com/office/drawing/2014/main" val="1480953701"/>
                    </a:ext>
                  </a:extLst>
                </a:gridCol>
              </a:tblGrid>
              <a:tr h="370840">
                <a:tc gridSpan="2">
                  <a:txBody>
                    <a:bodyPr/>
                    <a:lstStyle/>
                    <a:p>
                      <a:pPr algn="ctr"/>
                      <a:r>
                        <a:rPr lang="en-US" dirty="0"/>
                        <a:t>Jigsaw Group A</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hMerge="1">
                  <a:txBody>
                    <a:bodyPr/>
                    <a:lstStyle/>
                    <a:p>
                      <a:endParaRPr lang="en-US" dirty="0"/>
                    </a:p>
                  </a:txBody>
                  <a:tcPr/>
                </a:tc>
                <a:extLst>
                  <a:ext uri="{0D108BD9-81ED-4DB2-BD59-A6C34878D82A}">
                    <a16:rowId xmlns:a16="http://schemas.microsoft.com/office/drawing/2014/main" val="2498298386"/>
                  </a:ext>
                </a:extLst>
              </a:tr>
              <a:tr h="370840">
                <a:tc>
                  <a:txBody>
                    <a:bodyPr/>
                    <a:lstStyle/>
                    <a:p>
                      <a:pPr algn="ctr"/>
                      <a:r>
                        <a:rPr lang="en-US" dirty="0"/>
                        <a:t>1A</a:t>
                      </a:r>
                    </a:p>
                  </a:txBody>
                  <a:tcPr>
                    <a:lnL w="19050" cap="flat" cmpd="sng" algn="ctr">
                      <a:solidFill>
                        <a:schemeClr val="tx1"/>
                      </a:solidFill>
                      <a:prstDash val="solid"/>
                      <a:round/>
                      <a:headEnd type="none" w="med" len="med"/>
                      <a:tailEnd type="none" w="med" len="med"/>
                    </a:lnL>
                  </a:tcPr>
                </a:tc>
                <a:tc>
                  <a:txBody>
                    <a:bodyPr/>
                    <a:lstStyle/>
                    <a:p>
                      <a:endParaRPr lang="en-US"/>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9220330"/>
                  </a:ext>
                </a:extLst>
              </a:tr>
              <a:tr h="370840">
                <a:tc>
                  <a:txBody>
                    <a:bodyPr/>
                    <a:lstStyle/>
                    <a:p>
                      <a:pPr algn="ctr"/>
                      <a:r>
                        <a:rPr lang="en-US" dirty="0"/>
                        <a:t>2A</a:t>
                      </a:r>
                    </a:p>
                  </a:txBody>
                  <a:tcPr>
                    <a:lnL w="19050" cap="flat" cmpd="sng" algn="ctr">
                      <a:solidFill>
                        <a:schemeClr val="tx1"/>
                      </a:solidFill>
                      <a:prstDash val="solid"/>
                      <a:round/>
                      <a:headEnd type="none" w="med" len="med"/>
                      <a:tailEnd type="none" w="med" len="med"/>
                    </a:lnL>
                  </a:tcPr>
                </a:tc>
                <a:tc>
                  <a:txBody>
                    <a:bodyPr/>
                    <a:lstStyle/>
                    <a:p>
                      <a:endParaRPr lang="en-US"/>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7327686"/>
                  </a:ext>
                </a:extLst>
              </a:tr>
              <a:tr h="370840">
                <a:tc>
                  <a:txBody>
                    <a:bodyPr/>
                    <a:lstStyle/>
                    <a:p>
                      <a:pPr algn="ctr"/>
                      <a:r>
                        <a:rPr lang="en-US" dirty="0"/>
                        <a:t>3A</a:t>
                      </a:r>
                    </a:p>
                  </a:txBody>
                  <a:tcPr>
                    <a:lnL w="19050" cap="flat" cmpd="sng" algn="ctr">
                      <a:solidFill>
                        <a:schemeClr val="tx1"/>
                      </a:solidFill>
                      <a:prstDash val="solid"/>
                      <a:round/>
                      <a:headEnd type="none" w="med" len="med"/>
                      <a:tailEnd type="none" w="med" len="med"/>
                    </a:lnL>
                  </a:tcPr>
                </a:tc>
                <a:tc>
                  <a:txBody>
                    <a:bodyPr/>
                    <a:lstStyle/>
                    <a:p>
                      <a:endParaRPr lang="en-US"/>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52663137"/>
                  </a:ext>
                </a:extLst>
              </a:tr>
              <a:tr h="370840">
                <a:tc>
                  <a:txBody>
                    <a:bodyPr/>
                    <a:lstStyle/>
                    <a:p>
                      <a:pPr algn="ctr"/>
                      <a:r>
                        <a:rPr lang="en-US" dirty="0"/>
                        <a:t>4A</a:t>
                      </a:r>
                    </a:p>
                  </a:txBody>
                  <a:tcPr>
                    <a:lnL w="19050" cap="flat" cmpd="sng" algn="ctr">
                      <a:solidFill>
                        <a:schemeClr val="tx1"/>
                      </a:solidFill>
                      <a:prstDash val="solid"/>
                      <a:round/>
                      <a:headEnd type="none" w="med" len="med"/>
                      <a:tailEnd type="none" w="med" len="med"/>
                    </a:lnL>
                  </a:tcPr>
                </a:tc>
                <a:tc>
                  <a:txBody>
                    <a:bodyPr/>
                    <a:lstStyle/>
                    <a:p>
                      <a:endParaRPr lang="en-US" dirty="0"/>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9459387"/>
                  </a:ext>
                </a:extLst>
              </a:tr>
              <a:tr h="370840">
                <a:tc>
                  <a:txBody>
                    <a:bodyPr/>
                    <a:lstStyle/>
                    <a:p>
                      <a:pPr algn="ctr"/>
                      <a:r>
                        <a:rPr lang="en-US" dirty="0"/>
                        <a:t>5A</a:t>
                      </a: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endParaRPr lang="en-US"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4113310"/>
                  </a:ext>
                </a:extLst>
              </a:tr>
            </a:tbl>
          </a:graphicData>
        </a:graphic>
      </p:graphicFrame>
      <p:graphicFrame>
        <p:nvGraphicFramePr>
          <p:cNvPr id="9" name="Table 8">
            <a:extLst>
              <a:ext uri="{FF2B5EF4-FFF2-40B4-BE49-F238E27FC236}">
                <a16:creationId xmlns:a16="http://schemas.microsoft.com/office/drawing/2014/main" id="{6790EEC4-5E33-4679-945C-82057461395B}"/>
              </a:ext>
            </a:extLst>
          </p:cNvPr>
          <p:cNvGraphicFramePr>
            <a:graphicFrameLocks noGrp="1"/>
          </p:cNvGraphicFramePr>
          <p:nvPr>
            <p:extLst>
              <p:ext uri="{D42A27DB-BD31-4B8C-83A1-F6EECF244321}">
                <p14:modId xmlns:p14="http://schemas.microsoft.com/office/powerpoint/2010/main" val="3968165656"/>
              </p:ext>
            </p:extLst>
          </p:nvPr>
        </p:nvGraphicFramePr>
        <p:xfrm>
          <a:off x="6095999" y="3683163"/>
          <a:ext cx="3026667" cy="2225040"/>
        </p:xfrm>
        <a:graphic>
          <a:graphicData uri="http://schemas.openxmlformats.org/drawingml/2006/table">
            <a:tbl>
              <a:tblPr firstRow="1" bandRow="1">
                <a:tableStyleId>{5C22544A-7EE6-4342-B048-85BDC9FD1C3A}</a:tableStyleId>
              </a:tblPr>
              <a:tblGrid>
                <a:gridCol w="506730">
                  <a:extLst>
                    <a:ext uri="{9D8B030D-6E8A-4147-A177-3AD203B41FA5}">
                      <a16:colId xmlns:a16="http://schemas.microsoft.com/office/drawing/2014/main" val="2042299225"/>
                    </a:ext>
                  </a:extLst>
                </a:gridCol>
                <a:gridCol w="2519937">
                  <a:extLst>
                    <a:ext uri="{9D8B030D-6E8A-4147-A177-3AD203B41FA5}">
                      <a16:colId xmlns:a16="http://schemas.microsoft.com/office/drawing/2014/main" val="1480953701"/>
                    </a:ext>
                  </a:extLst>
                </a:gridCol>
              </a:tblGrid>
              <a:tr h="370840">
                <a:tc gridSpan="2">
                  <a:txBody>
                    <a:bodyPr/>
                    <a:lstStyle/>
                    <a:p>
                      <a:pPr algn="ctr"/>
                      <a:r>
                        <a:rPr lang="en-US" dirty="0"/>
                        <a:t>Jigsaw Group B</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hMerge="1">
                  <a:txBody>
                    <a:bodyPr/>
                    <a:lstStyle/>
                    <a:p>
                      <a:endParaRPr lang="en-US" dirty="0"/>
                    </a:p>
                  </a:txBody>
                  <a:tcPr/>
                </a:tc>
                <a:extLst>
                  <a:ext uri="{0D108BD9-81ED-4DB2-BD59-A6C34878D82A}">
                    <a16:rowId xmlns:a16="http://schemas.microsoft.com/office/drawing/2014/main" val="2498298386"/>
                  </a:ext>
                </a:extLst>
              </a:tr>
              <a:tr h="370840">
                <a:tc>
                  <a:txBody>
                    <a:bodyPr/>
                    <a:lstStyle/>
                    <a:p>
                      <a:pPr algn="ctr"/>
                      <a:r>
                        <a:rPr lang="en-US" dirty="0"/>
                        <a:t>1A</a:t>
                      </a:r>
                    </a:p>
                  </a:txBody>
                  <a:tcPr>
                    <a:lnL w="19050" cap="flat" cmpd="sng" algn="ctr">
                      <a:solidFill>
                        <a:schemeClr val="tx1"/>
                      </a:solidFill>
                      <a:prstDash val="solid"/>
                      <a:round/>
                      <a:headEnd type="none" w="med" len="med"/>
                      <a:tailEnd type="none" w="med" len="med"/>
                    </a:lnL>
                  </a:tcPr>
                </a:tc>
                <a:tc>
                  <a:txBody>
                    <a:bodyPr/>
                    <a:lstStyle/>
                    <a:p>
                      <a:endParaRPr lang="en-US"/>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9220330"/>
                  </a:ext>
                </a:extLst>
              </a:tr>
              <a:tr h="370840">
                <a:tc>
                  <a:txBody>
                    <a:bodyPr/>
                    <a:lstStyle/>
                    <a:p>
                      <a:pPr algn="ctr"/>
                      <a:r>
                        <a:rPr lang="en-US" dirty="0"/>
                        <a:t>2A</a:t>
                      </a:r>
                    </a:p>
                  </a:txBody>
                  <a:tcPr>
                    <a:lnL w="19050" cap="flat" cmpd="sng" algn="ctr">
                      <a:solidFill>
                        <a:schemeClr val="tx1"/>
                      </a:solidFill>
                      <a:prstDash val="solid"/>
                      <a:round/>
                      <a:headEnd type="none" w="med" len="med"/>
                      <a:tailEnd type="none" w="med" len="med"/>
                    </a:lnL>
                  </a:tcPr>
                </a:tc>
                <a:tc>
                  <a:txBody>
                    <a:bodyPr/>
                    <a:lstStyle/>
                    <a:p>
                      <a:endParaRPr lang="en-US"/>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7327686"/>
                  </a:ext>
                </a:extLst>
              </a:tr>
              <a:tr h="370840">
                <a:tc>
                  <a:txBody>
                    <a:bodyPr/>
                    <a:lstStyle/>
                    <a:p>
                      <a:pPr algn="ctr"/>
                      <a:r>
                        <a:rPr lang="en-US" dirty="0"/>
                        <a:t>3A</a:t>
                      </a:r>
                    </a:p>
                  </a:txBody>
                  <a:tcPr>
                    <a:lnL w="19050" cap="flat" cmpd="sng" algn="ctr">
                      <a:solidFill>
                        <a:schemeClr val="tx1"/>
                      </a:solidFill>
                      <a:prstDash val="solid"/>
                      <a:round/>
                      <a:headEnd type="none" w="med" len="med"/>
                      <a:tailEnd type="none" w="med" len="med"/>
                    </a:lnL>
                  </a:tcPr>
                </a:tc>
                <a:tc>
                  <a:txBody>
                    <a:bodyPr/>
                    <a:lstStyle/>
                    <a:p>
                      <a:endParaRPr lang="en-US"/>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52663137"/>
                  </a:ext>
                </a:extLst>
              </a:tr>
              <a:tr h="370840">
                <a:tc>
                  <a:txBody>
                    <a:bodyPr/>
                    <a:lstStyle/>
                    <a:p>
                      <a:pPr algn="ctr"/>
                      <a:r>
                        <a:rPr lang="en-US" dirty="0"/>
                        <a:t>4A</a:t>
                      </a:r>
                    </a:p>
                  </a:txBody>
                  <a:tcPr>
                    <a:lnL w="19050" cap="flat" cmpd="sng" algn="ctr">
                      <a:solidFill>
                        <a:schemeClr val="tx1"/>
                      </a:solidFill>
                      <a:prstDash val="solid"/>
                      <a:round/>
                      <a:headEnd type="none" w="med" len="med"/>
                      <a:tailEnd type="none" w="med" len="med"/>
                    </a:lnL>
                  </a:tcPr>
                </a:tc>
                <a:tc>
                  <a:txBody>
                    <a:bodyPr/>
                    <a:lstStyle/>
                    <a:p>
                      <a:endParaRPr lang="en-US"/>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9459387"/>
                  </a:ext>
                </a:extLst>
              </a:tr>
              <a:tr h="370840">
                <a:tc>
                  <a:txBody>
                    <a:bodyPr/>
                    <a:lstStyle/>
                    <a:p>
                      <a:pPr algn="ctr"/>
                      <a:r>
                        <a:rPr lang="en-US" dirty="0"/>
                        <a:t>5A</a:t>
                      </a: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endParaRPr lang="en-US"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4113310"/>
                  </a:ext>
                </a:extLst>
              </a:tr>
            </a:tbl>
          </a:graphicData>
        </a:graphic>
      </p:graphicFrame>
    </p:spTree>
    <p:extLst>
      <p:ext uri="{BB962C8B-B14F-4D97-AF65-F5344CB8AC3E}">
        <p14:creationId xmlns:p14="http://schemas.microsoft.com/office/powerpoint/2010/main" val="2846353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F92A-5637-4881-B04E-959FBADD3FEC}"/>
              </a:ext>
            </a:extLst>
          </p:cNvPr>
          <p:cNvSpPr>
            <a:spLocks noGrp="1"/>
          </p:cNvSpPr>
          <p:nvPr>
            <p:ph type="title"/>
          </p:nvPr>
        </p:nvSpPr>
        <p:spPr>
          <a:xfrm>
            <a:off x="-1" y="151977"/>
            <a:ext cx="9444867" cy="664661"/>
          </a:xfrm>
        </p:spPr>
        <p:txBody>
          <a:bodyPr>
            <a:normAutofit fontScale="90000"/>
          </a:bodyPr>
          <a:lstStyle/>
          <a:p>
            <a:r>
              <a:rPr lang="en-US" dirty="0"/>
              <a:t>Conduct interviews in original pairs/trios (8 mins)</a:t>
            </a:r>
          </a:p>
        </p:txBody>
      </p:sp>
      <p:sp>
        <p:nvSpPr>
          <p:cNvPr id="3" name="Content Placeholder 2">
            <a:extLst>
              <a:ext uri="{FF2B5EF4-FFF2-40B4-BE49-F238E27FC236}">
                <a16:creationId xmlns:a16="http://schemas.microsoft.com/office/drawing/2014/main" id="{31F2717A-7650-4FAC-9BC2-5AC959A36815}"/>
              </a:ext>
            </a:extLst>
          </p:cNvPr>
          <p:cNvSpPr>
            <a:spLocks noGrp="1"/>
          </p:cNvSpPr>
          <p:nvPr>
            <p:ph idx="1"/>
          </p:nvPr>
        </p:nvSpPr>
        <p:spPr>
          <a:xfrm>
            <a:off x="348062" y="1045612"/>
            <a:ext cx="9261987" cy="2154788"/>
          </a:xfrm>
        </p:spPr>
        <p:txBody>
          <a:bodyPr>
            <a:normAutofit/>
          </a:bodyPr>
          <a:lstStyle/>
          <a:p>
            <a:r>
              <a:rPr lang="en-US" sz="2400" dirty="0"/>
              <a:t>Each partner will take turns interviewing the other</a:t>
            </a:r>
          </a:p>
          <a:p>
            <a:r>
              <a:rPr lang="en-US" sz="2400" dirty="0"/>
              <a:t>Ask all five questions, followed by any clarifying/probing questions you might have</a:t>
            </a:r>
          </a:p>
        </p:txBody>
      </p:sp>
      <p:graphicFrame>
        <p:nvGraphicFramePr>
          <p:cNvPr id="4" name="Table 3">
            <a:extLst>
              <a:ext uri="{FF2B5EF4-FFF2-40B4-BE49-F238E27FC236}">
                <a16:creationId xmlns:a16="http://schemas.microsoft.com/office/drawing/2014/main" id="{4362214F-62BB-44A1-B0C7-C6509B97C9BB}"/>
              </a:ext>
            </a:extLst>
          </p:cNvPr>
          <p:cNvGraphicFramePr>
            <a:graphicFrameLocks noGrp="1"/>
          </p:cNvGraphicFramePr>
          <p:nvPr>
            <p:extLst>
              <p:ext uri="{D42A27DB-BD31-4B8C-83A1-F6EECF244321}">
                <p14:modId xmlns:p14="http://schemas.microsoft.com/office/powerpoint/2010/main" val="877567549"/>
              </p:ext>
            </p:extLst>
          </p:nvPr>
        </p:nvGraphicFramePr>
        <p:xfrm>
          <a:off x="179930" y="3200400"/>
          <a:ext cx="10095207" cy="3657600"/>
        </p:xfrm>
        <a:graphic>
          <a:graphicData uri="http://schemas.openxmlformats.org/drawingml/2006/table">
            <a:tbl>
              <a:tblPr firstCol="1" bandRow="1">
                <a:tableStyleId>{5C22544A-7EE6-4342-B048-85BDC9FD1C3A}</a:tableStyleId>
              </a:tblPr>
              <a:tblGrid>
                <a:gridCol w="1516464">
                  <a:extLst>
                    <a:ext uri="{9D8B030D-6E8A-4147-A177-3AD203B41FA5}">
                      <a16:colId xmlns:a16="http://schemas.microsoft.com/office/drawing/2014/main" val="573892470"/>
                    </a:ext>
                  </a:extLst>
                </a:gridCol>
                <a:gridCol w="601203">
                  <a:extLst>
                    <a:ext uri="{9D8B030D-6E8A-4147-A177-3AD203B41FA5}">
                      <a16:colId xmlns:a16="http://schemas.microsoft.com/office/drawing/2014/main" val="3870786277"/>
                    </a:ext>
                  </a:extLst>
                </a:gridCol>
                <a:gridCol w="2258378">
                  <a:extLst>
                    <a:ext uri="{9D8B030D-6E8A-4147-A177-3AD203B41FA5}">
                      <a16:colId xmlns:a16="http://schemas.microsoft.com/office/drawing/2014/main" val="3682826725"/>
                    </a:ext>
                  </a:extLst>
                </a:gridCol>
                <a:gridCol w="556003">
                  <a:extLst>
                    <a:ext uri="{9D8B030D-6E8A-4147-A177-3AD203B41FA5}">
                      <a16:colId xmlns:a16="http://schemas.microsoft.com/office/drawing/2014/main" val="310654066"/>
                    </a:ext>
                  </a:extLst>
                </a:gridCol>
                <a:gridCol w="2303578">
                  <a:extLst>
                    <a:ext uri="{9D8B030D-6E8A-4147-A177-3AD203B41FA5}">
                      <a16:colId xmlns:a16="http://schemas.microsoft.com/office/drawing/2014/main" val="2282752235"/>
                    </a:ext>
                  </a:extLst>
                </a:gridCol>
                <a:gridCol w="523255">
                  <a:extLst>
                    <a:ext uri="{9D8B030D-6E8A-4147-A177-3AD203B41FA5}">
                      <a16:colId xmlns:a16="http://schemas.microsoft.com/office/drawing/2014/main" val="3323065015"/>
                    </a:ext>
                  </a:extLst>
                </a:gridCol>
                <a:gridCol w="2336326">
                  <a:extLst>
                    <a:ext uri="{9D8B030D-6E8A-4147-A177-3AD203B41FA5}">
                      <a16:colId xmlns:a16="http://schemas.microsoft.com/office/drawing/2014/main" val="56120457"/>
                    </a:ext>
                  </a:extLst>
                </a:gridCol>
              </a:tblGrid>
              <a:tr h="271469">
                <a:tc>
                  <a:txBody>
                    <a:bodyPr/>
                    <a:lstStyle/>
                    <a:p>
                      <a:pPr algn="ctr"/>
                      <a:r>
                        <a:rPr lang="en-US" sz="1800" u="sng" dirty="0"/>
                        <a:t>Pair/Trio 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r>
                        <a:rPr lang="en-US" sz="1800" dirty="0"/>
                        <a:t>1A</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endParaRPr lang="en-US" sz="1800" dirty="0"/>
                    </a:p>
                  </a:txBody>
                  <a:tcPr>
                    <a:lnT w="19050" cap="flat" cmpd="sng" algn="ctr">
                      <a:solidFill>
                        <a:schemeClr val="tx1"/>
                      </a:solidFill>
                      <a:prstDash val="solid"/>
                      <a:round/>
                      <a:headEnd type="none" w="med" len="med"/>
                      <a:tailEnd type="none" w="med" len="med"/>
                    </a:lnT>
                  </a:tcPr>
                </a:tc>
                <a:tc>
                  <a:txBody>
                    <a:bodyPr/>
                    <a:lstStyle/>
                    <a:p>
                      <a:pPr algn="ctr"/>
                      <a:r>
                        <a:rPr lang="en-US" sz="1800" dirty="0"/>
                        <a:t>1B</a:t>
                      </a:r>
                    </a:p>
                  </a:txBody>
                  <a:tcPr>
                    <a:lnT w="19050" cap="flat" cmpd="sng" algn="ctr">
                      <a:solidFill>
                        <a:schemeClr val="tx1"/>
                      </a:solidFill>
                      <a:prstDash val="solid"/>
                      <a:round/>
                      <a:headEnd type="none" w="med" len="med"/>
                      <a:tailEnd type="none" w="med" len="med"/>
                    </a:lnT>
                  </a:tcPr>
                </a:tc>
                <a:tc>
                  <a:txBody>
                    <a:bodyPr/>
                    <a:lstStyle/>
                    <a:p>
                      <a:endParaRPr lang="en-US" sz="1800" dirty="0"/>
                    </a:p>
                  </a:txBody>
                  <a:tcPr>
                    <a:lnR w="12700" cmpd="sng">
                      <a:noFill/>
                    </a:lnR>
                    <a:lnT w="19050" cap="flat" cmpd="sng" algn="ctr">
                      <a:solidFill>
                        <a:schemeClr val="tx1"/>
                      </a:solidFill>
                      <a:prstDash val="solid"/>
                      <a:round/>
                      <a:headEnd type="none" w="med" len="med"/>
                      <a:tailEnd type="none" w="med" len="med"/>
                    </a:lnT>
                  </a:tcPr>
                </a:tc>
                <a:tc>
                  <a:txBody>
                    <a:bodyPr/>
                    <a:lstStyle/>
                    <a:p>
                      <a:pPr algn="ctr"/>
                      <a:endParaRPr lang="en-US" sz="1800" dirty="0"/>
                    </a:p>
                  </a:txBody>
                  <a:tcPr>
                    <a:lnL w="12700" cmpd="sng">
                      <a:noFill/>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65000"/>
                        <a:lumOff val="35000"/>
                      </a:schemeClr>
                    </a:solidFill>
                  </a:tcPr>
                </a:tc>
                <a:tc>
                  <a:txBody>
                    <a:bodyPr/>
                    <a:lstStyle/>
                    <a:p>
                      <a:endParaRPr lang="en-US" sz="1800" dirty="0"/>
                    </a:p>
                  </a:txBody>
                  <a:tcPr>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65000"/>
                        <a:lumOff val="35000"/>
                      </a:schemeClr>
                    </a:solidFill>
                  </a:tcPr>
                </a:tc>
                <a:extLst>
                  <a:ext uri="{0D108BD9-81ED-4DB2-BD59-A6C34878D82A}">
                    <a16:rowId xmlns:a16="http://schemas.microsoft.com/office/drawing/2014/main" val="2968436027"/>
                  </a:ext>
                </a:extLst>
              </a:tr>
              <a:tr h="27146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Pair/Trio 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algn="ctr"/>
                      <a:r>
                        <a:rPr lang="en-US" sz="1800" dirty="0"/>
                        <a:t>1C</a:t>
                      </a:r>
                    </a:p>
                  </a:txBody>
                  <a:tcPr>
                    <a:lnL w="19050" cap="flat" cmpd="sng" algn="ctr">
                      <a:solidFill>
                        <a:schemeClr val="tx1"/>
                      </a:solidFill>
                      <a:prstDash val="solid"/>
                      <a:round/>
                      <a:headEnd type="none" w="med" len="med"/>
                      <a:tailEnd type="none" w="med" len="med"/>
                    </a:lnL>
                  </a:tcPr>
                </a:tc>
                <a:tc>
                  <a:txBody>
                    <a:bodyPr/>
                    <a:lstStyle/>
                    <a:p>
                      <a:endParaRPr lang="en-US" sz="1800" dirty="0"/>
                    </a:p>
                  </a:txBody>
                  <a:tcPr/>
                </a:tc>
                <a:tc>
                  <a:txBody>
                    <a:bodyPr/>
                    <a:lstStyle/>
                    <a:p>
                      <a:pPr algn="ctr"/>
                      <a:r>
                        <a:rPr lang="en-US" sz="1800" dirty="0"/>
                        <a:t>1D</a:t>
                      </a:r>
                    </a:p>
                  </a:txBody>
                  <a:tcPr/>
                </a:tc>
                <a:tc>
                  <a:txBody>
                    <a:bodyPr/>
                    <a:lstStyle/>
                    <a:p>
                      <a:endParaRPr lang="en-US" sz="1800" dirty="0"/>
                    </a:p>
                  </a:txBody>
                  <a:tcPr/>
                </a:tc>
                <a:tc>
                  <a:txBody>
                    <a:bodyPr/>
                    <a:lstStyle/>
                    <a:p>
                      <a:pPr algn="ctr"/>
                      <a:r>
                        <a:rPr lang="en-US" sz="1800" dirty="0"/>
                        <a:t>1E</a:t>
                      </a:r>
                    </a:p>
                  </a:txBody>
                  <a:tcPr>
                    <a:lnT w="12700" cmpd="sng">
                      <a:noFill/>
                    </a:lnT>
                  </a:tcPr>
                </a:tc>
                <a:tc>
                  <a:txBody>
                    <a:bodyPr/>
                    <a:lstStyle/>
                    <a:p>
                      <a:endParaRPr lang="en-US" sz="1800" dirty="0"/>
                    </a:p>
                  </a:txBody>
                  <a:tcPr>
                    <a:lnR w="19050" cap="flat" cmpd="sng" algn="ctr">
                      <a:solidFill>
                        <a:schemeClr val="tx1"/>
                      </a:solidFill>
                      <a:prstDash val="solid"/>
                      <a:round/>
                      <a:headEnd type="none" w="med" len="med"/>
                      <a:tailEnd type="none" w="med" len="med"/>
                    </a:lnR>
                    <a:lnT w="12700" cmpd="sng">
                      <a:noFill/>
                    </a:lnT>
                  </a:tcPr>
                </a:tc>
                <a:extLst>
                  <a:ext uri="{0D108BD9-81ED-4DB2-BD59-A6C34878D82A}">
                    <a16:rowId xmlns:a16="http://schemas.microsoft.com/office/drawing/2014/main" val="804522843"/>
                  </a:ext>
                </a:extLst>
              </a:tr>
              <a:tr h="271469">
                <a:tc>
                  <a:txBody>
                    <a:bodyPr/>
                    <a:lstStyle/>
                    <a:p>
                      <a:pPr algn="ctr"/>
                      <a:r>
                        <a:rPr lang="en-US" sz="1800" u="sng" dirty="0"/>
                        <a:t>Pair/Trio 3</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algn="ctr"/>
                      <a:r>
                        <a:rPr lang="en-US" sz="1800" dirty="0"/>
                        <a:t>2A</a:t>
                      </a:r>
                    </a:p>
                  </a:txBody>
                  <a:tcPr>
                    <a:lnL w="19050" cap="flat" cmpd="sng" algn="ctr">
                      <a:solidFill>
                        <a:schemeClr val="tx1"/>
                      </a:solidFill>
                      <a:prstDash val="solid"/>
                      <a:round/>
                      <a:headEnd type="none" w="med" len="med"/>
                      <a:tailEnd type="none" w="med" len="med"/>
                    </a:lnL>
                  </a:tcPr>
                </a:tc>
                <a:tc>
                  <a:txBody>
                    <a:bodyPr/>
                    <a:lstStyle/>
                    <a:p>
                      <a:endParaRPr lang="en-US" sz="1800" dirty="0"/>
                    </a:p>
                  </a:txBody>
                  <a:tcPr/>
                </a:tc>
                <a:tc>
                  <a:txBody>
                    <a:bodyPr/>
                    <a:lstStyle/>
                    <a:p>
                      <a:pPr algn="ctr"/>
                      <a:r>
                        <a:rPr lang="en-US" sz="1800" dirty="0"/>
                        <a:t>2B</a:t>
                      </a:r>
                    </a:p>
                  </a:txBody>
                  <a:tcPr/>
                </a:tc>
                <a:tc>
                  <a:txBody>
                    <a:bodyPr/>
                    <a:lstStyle/>
                    <a:p>
                      <a:endParaRPr lang="en-US" sz="1800" dirty="0"/>
                    </a:p>
                  </a:txBody>
                  <a:tcPr/>
                </a:tc>
                <a:tc>
                  <a:txBody>
                    <a:bodyPr/>
                    <a:lstStyle/>
                    <a:p>
                      <a:pPr marL="0" algn="ctr" defTabSz="457200" rtl="0" eaLnBrk="1" latinLnBrk="0" hangingPunct="1"/>
                      <a:endParaRPr lang="en-US" sz="1800" kern="1200" dirty="0">
                        <a:solidFill>
                          <a:schemeClr val="dk1"/>
                        </a:solidFill>
                        <a:latin typeface="+mn-lt"/>
                        <a:ea typeface="+mn-ea"/>
                        <a:cs typeface="+mn-cs"/>
                      </a:endParaRPr>
                    </a:p>
                  </a:txBody>
                  <a:tcPr>
                    <a:solidFill>
                      <a:schemeClr val="tx1">
                        <a:lumMod val="65000"/>
                        <a:lumOff val="35000"/>
                      </a:schemeClr>
                    </a:solidFill>
                  </a:tcPr>
                </a:tc>
                <a:tc>
                  <a:txBody>
                    <a:bodyPr/>
                    <a:lstStyle/>
                    <a:p>
                      <a:pPr marL="0" algn="l" defTabSz="457200" rtl="0" eaLnBrk="1" latinLnBrk="0" hangingPunct="1"/>
                      <a:endParaRPr lang="en-US" sz="1800" kern="1200" dirty="0">
                        <a:solidFill>
                          <a:schemeClr val="dk1"/>
                        </a:solidFill>
                        <a:latin typeface="+mn-lt"/>
                        <a:ea typeface="+mn-ea"/>
                        <a:cs typeface="+mn-cs"/>
                      </a:endParaRPr>
                    </a:p>
                  </a:txBody>
                  <a:tcPr>
                    <a:lnR w="19050" cap="flat" cmpd="sng" algn="ctr">
                      <a:solidFill>
                        <a:schemeClr val="tx1"/>
                      </a:solidFill>
                      <a:prstDash val="solid"/>
                      <a:round/>
                      <a:headEnd type="none" w="med" len="med"/>
                      <a:tailEnd type="none" w="med" len="med"/>
                    </a:lnR>
                    <a:solidFill>
                      <a:schemeClr val="tx1">
                        <a:lumMod val="65000"/>
                        <a:lumOff val="35000"/>
                      </a:schemeClr>
                    </a:solidFill>
                  </a:tcPr>
                </a:tc>
                <a:extLst>
                  <a:ext uri="{0D108BD9-81ED-4DB2-BD59-A6C34878D82A}">
                    <a16:rowId xmlns:a16="http://schemas.microsoft.com/office/drawing/2014/main" val="4009472959"/>
                  </a:ext>
                </a:extLst>
              </a:tr>
              <a:tr h="27146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Pair/Trio 4</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algn="ctr"/>
                      <a:r>
                        <a:rPr lang="en-US" sz="1800" dirty="0"/>
                        <a:t>2C</a:t>
                      </a:r>
                    </a:p>
                  </a:txBody>
                  <a:tcPr>
                    <a:lnL w="19050" cap="flat" cmpd="sng" algn="ctr">
                      <a:solidFill>
                        <a:schemeClr val="tx1"/>
                      </a:solidFill>
                      <a:prstDash val="solid"/>
                      <a:round/>
                      <a:headEnd type="none" w="med" len="med"/>
                      <a:tailEnd type="none" w="med" len="med"/>
                    </a:lnL>
                  </a:tcPr>
                </a:tc>
                <a:tc>
                  <a:txBody>
                    <a:bodyPr/>
                    <a:lstStyle/>
                    <a:p>
                      <a:endParaRPr lang="en-US" sz="1800" dirty="0"/>
                    </a:p>
                  </a:txBody>
                  <a:tcPr/>
                </a:tc>
                <a:tc>
                  <a:txBody>
                    <a:bodyPr/>
                    <a:lstStyle/>
                    <a:p>
                      <a:pPr algn="ctr"/>
                      <a:r>
                        <a:rPr lang="en-US" sz="1800" dirty="0"/>
                        <a:t>2D</a:t>
                      </a:r>
                    </a:p>
                  </a:txBody>
                  <a:tcPr/>
                </a:tc>
                <a:tc>
                  <a:txBody>
                    <a:bodyPr/>
                    <a:lstStyle/>
                    <a:p>
                      <a:endParaRPr lang="en-US" sz="1800" dirty="0"/>
                    </a:p>
                  </a:txBody>
                  <a:tcPr/>
                </a:tc>
                <a:tc>
                  <a:txBody>
                    <a:bodyPr/>
                    <a:lstStyle/>
                    <a:p>
                      <a:pPr algn="ctr"/>
                      <a:r>
                        <a:rPr lang="en-US" sz="1800" dirty="0"/>
                        <a:t>2E</a:t>
                      </a:r>
                    </a:p>
                  </a:txBody>
                  <a:tcPr/>
                </a:tc>
                <a:tc>
                  <a:txBody>
                    <a:bodyPr/>
                    <a:lstStyle/>
                    <a:p>
                      <a:endParaRPr lang="en-US" sz="1800" dirty="0"/>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13626208"/>
                  </a:ext>
                </a:extLst>
              </a:tr>
              <a:tr h="271469">
                <a:tc>
                  <a:txBody>
                    <a:bodyPr/>
                    <a:lstStyle/>
                    <a:p>
                      <a:pPr algn="ctr"/>
                      <a:r>
                        <a:rPr lang="en-US" sz="1800" u="sng" dirty="0"/>
                        <a:t>Pair/Trio 5</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algn="ctr"/>
                      <a:r>
                        <a:rPr lang="en-US" sz="1800" dirty="0"/>
                        <a:t>3A</a:t>
                      </a:r>
                    </a:p>
                  </a:txBody>
                  <a:tcPr>
                    <a:lnL w="19050" cap="flat" cmpd="sng" algn="ctr">
                      <a:solidFill>
                        <a:schemeClr val="tx1"/>
                      </a:solidFill>
                      <a:prstDash val="solid"/>
                      <a:round/>
                      <a:headEnd type="none" w="med" len="med"/>
                      <a:tailEnd type="none" w="med" len="med"/>
                    </a:lnL>
                  </a:tcPr>
                </a:tc>
                <a:tc>
                  <a:txBody>
                    <a:bodyPr/>
                    <a:lstStyle/>
                    <a:p>
                      <a:endParaRPr lang="en-US" sz="1800" dirty="0"/>
                    </a:p>
                  </a:txBody>
                  <a:tcPr/>
                </a:tc>
                <a:tc>
                  <a:txBody>
                    <a:bodyPr/>
                    <a:lstStyle/>
                    <a:p>
                      <a:pPr algn="ctr"/>
                      <a:r>
                        <a:rPr lang="en-US" sz="1800" dirty="0"/>
                        <a:t>3B</a:t>
                      </a:r>
                    </a:p>
                  </a:txBody>
                  <a:tcPr/>
                </a:tc>
                <a:tc>
                  <a:txBody>
                    <a:bodyPr/>
                    <a:lstStyle/>
                    <a:p>
                      <a:endParaRPr lang="en-US" sz="1800" dirty="0"/>
                    </a:p>
                  </a:txBody>
                  <a:tcPr/>
                </a:tc>
                <a:tc>
                  <a:txBody>
                    <a:bodyPr/>
                    <a:lstStyle/>
                    <a:p>
                      <a:pPr algn="ctr"/>
                      <a:endParaRPr lang="en-US" sz="1800" dirty="0"/>
                    </a:p>
                  </a:txBody>
                  <a:tcPr>
                    <a:solidFill>
                      <a:schemeClr val="tx1">
                        <a:lumMod val="65000"/>
                        <a:lumOff val="35000"/>
                      </a:schemeClr>
                    </a:solidFill>
                  </a:tcPr>
                </a:tc>
                <a:tc>
                  <a:txBody>
                    <a:bodyPr/>
                    <a:lstStyle/>
                    <a:p>
                      <a:endParaRPr lang="en-US" sz="1800" dirty="0"/>
                    </a:p>
                  </a:txBody>
                  <a:tcPr>
                    <a:lnR w="19050" cap="flat" cmpd="sng" algn="ctr">
                      <a:solidFill>
                        <a:schemeClr val="tx1"/>
                      </a:solidFill>
                      <a:prstDash val="solid"/>
                      <a:round/>
                      <a:headEnd type="none" w="med" len="med"/>
                      <a:tailEnd type="none" w="med" len="med"/>
                    </a:lnR>
                    <a:solidFill>
                      <a:schemeClr val="tx1">
                        <a:lumMod val="65000"/>
                        <a:lumOff val="35000"/>
                      </a:schemeClr>
                    </a:solidFill>
                  </a:tcPr>
                </a:tc>
                <a:extLst>
                  <a:ext uri="{0D108BD9-81ED-4DB2-BD59-A6C34878D82A}">
                    <a16:rowId xmlns:a16="http://schemas.microsoft.com/office/drawing/2014/main" val="1867690323"/>
                  </a:ext>
                </a:extLst>
              </a:tr>
              <a:tr h="27146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Pair/Trio 6</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algn="ctr"/>
                      <a:r>
                        <a:rPr lang="en-US" sz="1800" dirty="0"/>
                        <a:t>3C</a:t>
                      </a:r>
                    </a:p>
                  </a:txBody>
                  <a:tcPr>
                    <a:lnL w="19050" cap="flat" cmpd="sng" algn="ctr">
                      <a:solidFill>
                        <a:schemeClr val="tx1"/>
                      </a:solidFill>
                      <a:prstDash val="solid"/>
                      <a:round/>
                      <a:headEnd type="none" w="med" len="med"/>
                      <a:tailEnd type="none" w="med" len="med"/>
                    </a:lnL>
                  </a:tcPr>
                </a:tc>
                <a:tc>
                  <a:txBody>
                    <a:bodyPr/>
                    <a:lstStyle/>
                    <a:p>
                      <a:endParaRPr lang="en-US" sz="1800" dirty="0"/>
                    </a:p>
                  </a:txBody>
                  <a:tcPr/>
                </a:tc>
                <a:tc>
                  <a:txBody>
                    <a:bodyPr/>
                    <a:lstStyle/>
                    <a:p>
                      <a:pPr algn="ctr"/>
                      <a:r>
                        <a:rPr lang="en-US" sz="1800" dirty="0"/>
                        <a:t>3D</a:t>
                      </a:r>
                    </a:p>
                  </a:txBody>
                  <a:tcPr/>
                </a:tc>
                <a:tc>
                  <a:txBody>
                    <a:bodyPr/>
                    <a:lstStyle/>
                    <a:p>
                      <a:endParaRPr lang="en-US" sz="1800" dirty="0"/>
                    </a:p>
                  </a:txBody>
                  <a:tcPr/>
                </a:tc>
                <a:tc>
                  <a:txBody>
                    <a:bodyPr/>
                    <a:lstStyle/>
                    <a:p>
                      <a:pPr algn="ctr"/>
                      <a:r>
                        <a:rPr lang="en-US" sz="1800" dirty="0"/>
                        <a:t>3E</a:t>
                      </a:r>
                    </a:p>
                  </a:txBody>
                  <a:tcPr/>
                </a:tc>
                <a:tc>
                  <a:txBody>
                    <a:bodyPr/>
                    <a:lstStyle/>
                    <a:p>
                      <a:endParaRPr lang="en-US" sz="1800" dirty="0"/>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86994986"/>
                  </a:ext>
                </a:extLst>
              </a:tr>
              <a:tr h="271469">
                <a:tc>
                  <a:txBody>
                    <a:bodyPr/>
                    <a:lstStyle/>
                    <a:p>
                      <a:pPr algn="ctr"/>
                      <a:r>
                        <a:rPr lang="en-US" sz="1800" u="sng" dirty="0"/>
                        <a:t>Pair/Trio 7</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algn="ctr"/>
                      <a:r>
                        <a:rPr lang="en-US" sz="1800" dirty="0"/>
                        <a:t>4A</a:t>
                      </a:r>
                    </a:p>
                  </a:txBody>
                  <a:tcPr>
                    <a:lnL w="19050" cap="flat" cmpd="sng" algn="ctr">
                      <a:solidFill>
                        <a:schemeClr val="tx1"/>
                      </a:solidFill>
                      <a:prstDash val="solid"/>
                      <a:round/>
                      <a:headEnd type="none" w="med" len="med"/>
                      <a:tailEnd type="none" w="med" len="med"/>
                    </a:lnL>
                  </a:tcPr>
                </a:tc>
                <a:tc>
                  <a:txBody>
                    <a:bodyPr/>
                    <a:lstStyle/>
                    <a:p>
                      <a:endParaRPr lang="en-US" sz="1800" dirty="0"/>
                    </a:p>
                  </a:txBody>
                  <a:tcPr/>
                </a:tc>
                <a:tc>
                  <a:txBody>
                    <a:bodyPr/>
                    <a:lstStyle/>
                    <a:p>
                      <a:pPr algn="ctr"/>
                      <a:r>
                        <a:rPr lang="en-US" sz="1800" dirty="0"/>
                        <a:t>4B</a:t>
                      </a:r>
                    </a:p>
                  </a:txBody>
                  <a:tcPr/>
                </a:tc>
                <a:tc>
                  <a:txBody>
                    <a:bodyPr/>
                    <a:lstStyle/>
                    <a:p>
                      <a:endParaRPr lang="en-US" sz="1800" dirty="0"/>
                    </a:p>
                  </a:txBody>
                  <a:tcPr/>
                </a:tc>
                <a:tc>
                  <a:txBody>
                    <a:bodyPr/>
                    <a:lstStyle/>
                    <a:p>
                      <a:pPr algn="ctr"/>
                      <a:endParaRPr lang="en-US" sz="1800" dirty="0"/>
                    </a:p>
                  </a:txBody>
                  <a:tcPr>
                    <a:solidFill>
                      <a:schemeClr val="tx1">
                        <a:lumMod val="65000"/>
                        <a:lumOff val="35000"/>
                      </a:schemeClr>
                    </a:solidFill>
                  </a:tcPr>
                </a:tc>
                <a:tc>
                  <a:txBody>
                    <a:bodyPr/>
                    <a:lstStyle/>
                    <a:p>
                      <a:endParaRPr lang="en-US" sz="1800" dirty="0"/>
                    </a:p>
                  </a:txBody>
                  <a:tcPr>
                    <a:lnR w="19050" cap="flat" cmpd="sng" algn="ctr">
                      <a:solidFill>
                        <a:schemeClr val="tx1"/>
                      </a:solidFill>
                      <a:prstDash val="solid"/>
                      <a:round/>
                      <a:headEnd type="none" w="med" len="med"/>
                      <a:tailEnd type="none" w="med" len="med"/>
                    </a:lnR>
                    <a:solidFill>
                      <a:schemeClr val="tx1">
                        <a:lumMod val="65000"/>
                        <a:lumOff val="35000"/>
                      </a:schemeClr>
                    </a:solidFill>
                  </a:tcPr>
                </a:tc>
                <a:extLst>
                  <a:ext uri="{0D108BD9-81ED-4DB2-BD59-A6C34878D82A}">
                    <a16:rowId xmlns:a16="http://schemas.microsoft.com/office/drawing/2014/main" val="2078415657"/>
                  </a:ext>
                </a:extLst>
              </a:tr>
              <a:tr h="27146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Pair/Trio 8</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algn="ctr"/>
                      <a:r>
                        <a:rPr lang="en-US" sz="1800" dirty="0"/>
                        <a:t>4C</a:t>
                      </a:r>
                    </a:p>
                  </a:txBody>
                  <a:tcPr>
                    <a:lnL w="19050" cap="flat" cmpd="sng" algn="ctr">
                      <a:solidFill>
                        <a:schemeClr val="tx1"/>
                      </a:solidFill>
                      <a:prstDash val="solid"/>
                      <a:round/>
                      <a:headEnd type="none" w="med" len="med"/>
                      <a:tailEnd type="none" w="med" len="med"/>
                    </a:lnL>
                  </a:tcPr>
                </a:tc>
                <a:tc>
                  <a:txBody>
                    <a:bodyPr/>
                    <a:lstStyle/>
                    <a:p>
                      <a:endParaRPr lang="en-US" sz="1800" dirty="0"/>
                    </a:p>
                  </a:txBody>
                  <a:tcPr/>
                </a:tc>
                <a:tc>
                  <a:txBody>
                    <a:bodyPr/>
                    <a:lstStyle/>
                    <a:p>
                      <a:pPr algn="ctr"/>
                      <a:r>
                        <a:rPr lang="en-US" sz="1800" dirty="0"/>
                        <a:t>4D</a:t>
                      </a:r>
                    </a:p>
                  </a:txBody>
                  <a:tcPr/>
                </a:tc>
                <a:tc>
                  <a:txBody>
                    <a:bodyPr/>
                    <a:lstStyle/>
                    <a:p>
                      <a:endParaRPr lang="en-US" sz="1800" dirty="0"/>
                    </a:p>
                  </a:txBody>
                  <a:tcPr/>
                </a:tc>
                <a:tc>
                  <a:txBody>
                    <a:bodyPr/>
                    <a:lstStyle/>
                    <a:p>
                      <a:pPr algn="ctr"/>
                      <a:r>
                        <a:rPr lang="en-US" sz="1800" dirty="0"/>
                        <a:t>4E</a:t>
                      </a:r>
                    </a:p>
                  </a:txBody>
                  <a:tcPr/>
                </a:tc>
                <a:tc>
                  <a:txBody>
                    <a:bodyPr/>
                    <a:lstStyle/>
                    <a:p>
                      <a:endParaRPr lang="en-US" sz="1800" dirty="0"/>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44067103"/>
                  </a:ext>
                </a:extLst>
              </a:tr>
              <a:tr h="271469">
                <a:tc>
                  <a:txBody>
                    <a:bodyPr/>
                    <a:lstStyle/>
                    <a:p>
                      <a:pPr algn="ctr"/>
                      <a:r>
                        <a:rPr lang="en-US" sz="1800" u="sng" dirty="0"/>
                        <a:t>Pair/Trio 9</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algn="ctr"/>
                      <a:r>
                        <a:rPr lang="en-US" sz="1800" dirty="0"/>
                        <a:t>5A</a:t>
                      </a:r>
                    </a:p>
                  </a:txBody>
                  <a:tcPr>
                    <a:lnL w="19050" cap="flat" cmpd="sng" algn="ctr">
                      <a:solidFill>
                        <a:schemeClr val="tx1"/>
                      </a:solidFill>
                      <a:prstDash val="solid"/>
                      <a:round/>
                      <a:headEnd type="none" w="med" len="med"/>
                      <a:tailEnd type="none" w="med" len="med"/>
                    </a:lnL>
                  </a:tcPr>
                </a:tc>
                <a:tc>
                  <a:txBody>
                    <a:bodyPr/>
                    <a:lstStyle/>
                    <a:p>
                      <a:endParaRPr lang="en-US" sz="1800" dirty="0"/>
                    </a:p>
                  </a:txBody>
                  <a:tcPr/>
                </a:tc>
                <a:tc>
                  <a:txBody>
                    <a:bodyPr/>
                    <a:lstStyle/>
                    <a:p>
                      <a:pPr algn="ctr"/>
                      <a:r>
                        <a:rPr lang="en-US" sz="1800" dirty="0"/>
                        <a:t>5B</a:t>
                      </a:r>
                    </a:p>
                  </a:txBody>
                  <a:tcPr/>
                </a:tc>
                <a:tc>
                  <a:txBody>
                    <a:bodyPr/>
                    <a:lstStyle/>
                    <a:p>
                      <a:endParaRPr lang="en-US" sz="1800" dirty="0"/>
                    </a:p>
                  </a:txBody>
                  <a:tcPr/>
                </a:tc>
                <a:tc>
                  <a:txBody>
                    <a:bodyPr/>
                    <a:lstStyle/>
                    <a:p>
                      <a:pPr algn="ctr"/>
                      <a:endParaRPr lang="en-US" sz="1800" dirty="0"/>
                    </a:p>
                  </a:txBody>
                  <a:tcPr>
                    <a:solidFill>
                      <a:schemeClr val="tx1">
                        <a:lumMod val="65000"/>
                        <a:lumOff val="35000"/>
                      </a:schemeClr>
                    </a:solidFill>
                  </a:tcPr>
                </a:tc>
                <a:tc>
                  <a:txBody>
                    <a:bodyPr/>
                    <a:lstStyle/>
                    <a:p>
                      <a:endParaRPr lang="en-US" sz="1800" dirty="0"/>
                    </a:p>
                  </a:txBody>
                  <a:tcPr>
                    <a:lnR w="19050" cap="flat" cmpd="sng" algn="ctr">
                      <a:solidFill>
                        <a:schemeClr val="tx1"/>
                      </a:solidFill>
                      <a:prstDash val="solid"/>
                      <a:round/>
                      <a:headEnd type="none" w="med" len="med"/>
                      <a:tailEnd type="none" w="med" len="med"/>
                    </a:lnR>
                    <a:solidFill>
                      <a:schemeClr val="tx1">
                        <a:lumMod val="65000"/>
                        <a:lumOff val="35000"/>
                      </a:schemeClr>
                    </a:solidFill>
                  </a:tcPr>
                </a:tc>
                <a:extLst>
                  <a:ext uri="{0D108BD9-81ED-4DB2-BD59-A6C34878D82A}">
                    <a16:rowId xmlns:a16="http://schemas.microsoft.com/office/drawing/2014/main" val="37508133"/>
                  </a:ext>
                </a:extLst>
              </a:tr>
              <a:tr h="27146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Pair/Trio 10</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en-US" sz="1800" dirty="0"/>
                        <a:t>5C</a:t>
                      </a: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endParaRPr lang="en-US" sz="1800" dirty="0"/>
                    </a:p>
                  </a:txBody>
                  <a:tcPr>
                    <a:lnB w="19050" cap="flat" cmpd="sng" algn="ctr">
                      <a:solidFill>
                        <a:schemeClr val="tx1"/>
                      </a:solidFill>
                      <a:prstDash val="solid"/>
                      <a:round/>
                      <a:headEnd type="none" w="med" len="med"/>
                      <a:tailEnd type="none" w="med" len="med"/>
                    </a:lnB>
                  </a:tcPr>
                </a:tc>
                <a:tc>
                  <a:txBody>
                    <a:bodyPr/>
                    <a:lstStyle/>
                    <a:p>
                      <a:pPr algn="ctr"/>
                      <a:r>
                        <a:rPr lang="en-US" sz="1800" dirty="0"/>
                        <a:t>5D</a:t>
                      </a:r>
                    </a:p>
                  </a:txBody>
                  <a:tcPr>
                    <a:lnB w="19050" cap="flat" cmpd="sng" algn="ctr">
                      <a:solidFill>
                        <a:schemeClr val="tx1"/>
                      </a:solidFill>
                      <a:prstDash val="solid"/>
                      <a:round/>
                      <a:headEnd type="none" w="med" len="med"/>
                      <a:tailEnd type="none" w="med" len="med"/>
                    </a:lnB>
                  </a:tcPr>
                </a:tc>
                <a:tc>
                  <a:txBody>
                    <a:bodyPr/>
                    <a:lstStyle/>
                    <a:p>
                      <a:endParaRPr lang="en-US" sz="1800" dirty="0"/>
                    </a:p>
                  </a:txBody>
                  <a:tcPr>
                    <a:lnB w="19050" cap="flat" cmpd="sng" algn="ctr">
                      <a:solidFill>
                        <a:schemeClr val="tx1"/>
                      </a:solidFill>
                      <a:prstDash val="solid"/>
                      <a:round/>
                      <a:headEnd type="none" w="med" len="med"/>
                      <a:tailEnd type="none" w="med" len="med"/>
                    </a:lnB>
                  </a:tcPr>
                </a:tc>
                <a:tc>
                  <a:txBody>
                    <a:bodyPr/>
                    <a:lstStyle/>
                    <a:p>
                      <a:pPr algn="ctr"/>
                      <a:r>
                        <a:rPr lang="en-US" sz="1800" dirty="0"/>
                        <a:t>5E</a:t>
                      </a:r>
                    </a:p>
                  </a:txBody>
                  <a:tcPr>
                    <a:lnB w="19050" cap="flat" cmpd="sng" algn="ctr">
                      <a:solidFill>
                        <a:schemeClr val="tx1"/>
                      </a:solidFill>
                      <a:prstDash val="solid"/>
                      <a:round/>
                      <a:headEnd type="none" w="med" len="med"/>
                      <a:tailEnd type="none" w="med" len="med"/>
                    </a:lnB>
                  </a:tcPr>
                </a:tc>
                <a:tc>
                  <a:txBody>
                    <a:bodyPr/>
                    <a:lstStyle/>
                    <a:p>
                      <a:endParaRPr lang="en-US" sz="1800"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7700322"/>
                  </a:ext>
                </a:extLst>
              </a:tr>
            </a:tbl>
          </a:graphicData>
        </a:graphic>
      </p:graphicFrame>
    </p:spTree>
    <p:extLst>
      <p:ext uri="{BB962C8B-B14F-4D97-AF65-F5344CB8AC3E}">
        <p14:creationId xmlns:p14="http://schemas.microsoft.com/office/powerpoint/2010/main" val="525057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11C56-CE15-46F9-B04A-962C31FA0E0C}"/>
              </a:ext>
            </a:extLst>
          </p:cNvPr>
          <p:cNvSpPr>
            <a:spLocks noGrp="1"/>
          </p:cNvSpPr>
          <p:nvPr>
            <p:ph type="title"/>
          </p:nvPr>
        </p:nvSpPr>
        <p:spPr/>
        <p:txBody>
          <a:bodyPr/>
          <a:lstStyle/>
          <a:p>
            <a:r>
              <a:rPr lang="en-US" dirty="0"/>
              <a:t>Reflection</a:t>
            </a:r>
          </a:p>
        </p:txBody>
      </p:sp>
      <p:sp>
        <p:nvSpPr>
          <p:cNvPr id="3" name="Content Placeholder 2">
            <a:extLst>
              <a:ext uri="{FF2B5EF4-FFF2-40B4-BE49-F238E27FC236}">
                <a16:creationId xmlns:a16="http://schemas.microsoft.com/office/drawing/2014/main" id="{39B1D89A-508D-4076-A72E-3CB23A32623C}"/>
              </a:ext>
            </a:extLst>
          </p:cNvPr>
          <p:cNvSpPr>
            <a:spLocks noGrp="1"/>
          </p:cNvSpPr>
          <p:nvPr>
            <p:ph idx="1"/>
          </p:nvPr>
        </p:nvSpPr>
        <p:spPr>
          <a:xfrm>
            <a:off x="677334" y="1604625"/>
            <a:ext cx="8596668" cy="4436738"/>
          </a:xfrm>
        </p:spPr>
        <p:txBody>
          <a:bodyPr>
            <a:normAutofit/>
          </a:bodyPr>
          <a:lstStyle/>
          <a:p>
            <a:r>
              <a:rPr lang="en-US" sz="2400" dirty="0"/>
              <a:t>Do you think you convinced your interviewer that you have a deep understanding of neural networks? </a:t>
            </a:r>
          </a:p>
          <a:p>
            <a:pPr lvl="1"/>
            <a:r>
              <a:rPr lang="en-US" sz="2200" dirty="0"/>
              <a:t>Why or why not?</a:t>
            </a:r>
          </a:p>
          <a:p>
            <a:pPr lvl="1"/>
            <a:r>
              <a:rPr lang="en-US" sz="2200" dirty="0"/>
              <a:t>What topics were easier/harder to discuss?</a:t>
            </a:r>
          </a:p>
          <a:p>
            <a:pPr lvl="1"/>
            <a:r>
              <a:rPr lang="en-US" sz="2200" dirty="0"/>
              <a:t>How might you continue to work on this?</a:t>
            </a:r>
          </a:p>
        </p:txBody>
      </p:sp>
    </p:spTree>
    <p:extLst>
      <p:ext uri="{BB962C8B-B14F-4D97-AF65-F5344CB8AC3E}">
        <p14:creationId xmlns:p14="http://schemas.microsoft.com/office/powerpoint/2010/main" val="2531712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93884-0F2A-4CC0-A0C9-1EA2570459B3}"/>
              </a:ext>
            </a:extLst>
          </p:cNvPr>
          <p:cNvSpPr>
            <a:spLocks noGrp="1"/>
          </p:cNvSpPr>
          <p:nvPr>
            <p:ph type="ctrTitle"/>
          </p:nvPr>
        </p:nvSpPr>
        <p:spPr/>
        <p:txBody>
          <a:bodyPr/>
          <a:lstStyle/>
          <a:p>
            <a:r>
              <a:rPr lang="en-US" dirty="0"/>
              <a:t>Your Notecard Questions</a:t>
            </a:r>
          </a:p>
        </p:txBody>
      </p:sp>
    </p:spTree>
    <p:extLst>
      <p:ext uri="{BB962C8B-B14F-4D97-AF65-F5344CB8AC3E}">
        <p14:creationId xmlns:p14="http://schemas.microsoft.com/office/powerpoint/2010/main" val="1637654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2F104-5A1B-4259-A8F8-82E57269D88D}"/>
              </a:ext>
            </a:extLst>
          </p:cNvPr>
          <p:cNvSpPr>
            <a:spLocks noGrp="1"/>
          </p:cNvSpPr>
          <p:nvPr>
            <p:ph type="title"/>
          </p:nvPr>
        </p:nvSpPr>
        <p:spPr/>
        <p:txBody>
          <a:bodyPr/>
          <a:lstStyle/>
          <a:p>
            <a:r>
              <a:rPr lang="en-US" dirty="0"/>
              <a:t>Interviewing Takes Practice</a:t>
            </a:r>
          </a:p>
        </p:txBody>
      </p:sp>
      <p:pic>
        <p:nvPicPr>
          <p:cNvPr id="5" name="Picture 2" descr="Image result for interview comic">
            <a:extLst>
              <a:ext uri="{FF2B5EF4-FFF2-40B4-BE49-F238E27FC236}">
                <a16:creationId xmlns:a16="http://schemas.microsoft.com/office/drawing/2014/main" id="{8AB80CF7-1A99-4DC4-87E8-919DE23B7B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101" y="1626839"/>
            <a:ext cx="8393423" cy="3947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492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1A06-9FC4-4786-AC3B-B6D9CEE0283D}"/>
              </a:ext>
            </a:extLst>
          </p:cNvPr>
          <p:cNvSpPr>
            <a:spLocks noGrp="1"/>
          </p:cNvSpPr>
          <p:nvPr>
            <p:ph type="title"/>
          </p:nvPr>
        </p:nvSpPr>
        <p:spPr/>
        <p:txBody>
          <a:bodyPr/>
          <a:lstStyle/>
          <a:p>
            <a:r>
              <a:rPr lang="en-US" dirty="0"/>
              <a:t>Technical Interviews In Brief</a:t>
            </a:r>
          </a:p>
        </p:txBody>
      </p:sp>
      <p:sp>
        <p:nvSpPr>
          <p:cNvPr id="3" name="Content Placeholder 2">
            <a:extLst>
              <a:ext uri="{FF2B5EF4-FFF2-40B4-BE49-F238E27FC236}">
                <a16:creationId xmlns:a16="http://schemas.microsoft.com/office/drawing/2014/main" id="{ECECDFF7-93DE-4D20-AC74-863FDCFE69C2}"/>
              </a:ext>
            </a:extLst>
          </p:cNvPr>
          <p:cNvSpPr>
            <a:spLocks noGrp="1"/>
          </p:cNvSpPr>
          <p:nvPr>
            <p:ph idx="1"/>
          </p:nvPr>
        </p:nvSpPr>
        <p:spPr>
          <a:xfrm>
            <a:off x="677333" y="1628222"/>
            <a:ext cx="9038903" cy="4884665"/>
          </a:xfrm>
        </p:spPr>
        <p:txBody>
          <a:bodyPr>
            <a:normAutofit/>
          </a:bodyPr>
          <a:lstStyle/>
          <a:p>
            <a:r>
              <a:rPr lang="en-US" sz="2400" dirty="0"/>
              <a:t>Technical interviews are common</a:t>
            </a:r>
          </a:p>
          <a:p>
            <a:pPr lvl="1"/>
            <a:r>
              <a:rPr lang="en-US" sz="2000" dirty="0"/>
              <a:t>Technical exercises, followed by a debrief</a:t>
            </a:r>
          </a:p>
          <a:p>
            <a:pPr lvl="1"/>
            <a:r>
              <a:rPr lang="en-US" sz="2000" dirty="0"/>
              <a:t>Direct questions about technical topics</a:t>
            </a:r>
          </a:p>
          <a:p>
            <a:pPr lvl="1"/>
            <a:r>
              <a:rPr lang="en-US" sz="2000" dirty="0"/>
              <a:t>Open-ended explorations of data-related scenarios</a:t>
            </a:r>
          </a:p>
          <a:p>
            <a:pPr lvl="1"/>
            <a:endParaRPr lang="en-US" sz="2000" dirty="0"/>
          </a:p>
          <a:p>
            <a:r>
              <a:rPr lang="en-US" sz="2400" dirty="0"/>
              <a:t>Technical interviews assess many things</a:t>
            </a:r>
          </a:p>
          <a:p>
            <a:pPr lvl="1"/>
            <a:r>
              <a:rPr lang="en-US" sz="2000" dirty="0"/>
              <a:t>Technical knowledge</a:t>
            </a:r>
          </a:p>
          <a:p>
            <a:pPr lvl="1"/>
            <a:r>
              <a:rPr lang="en-US" sz="2000" dirty="0"/>
              <a:t>Skill communicating about technical material</a:t>
            </a:r>
          </a:p>
          <a:p>
            <a:pPr lvl="1"/>
            <a:r>
              <a:rPr lang="en-US" sz="2000" dirty="0"/>
              <a:t>Ability to ask relevant questions to gather information</a:t>
            </a:r>
          </a:p>
          <a:p>
            <a:pPr lvl="1"/>
            <a:r>
              <a:rPr lang="en-US" sz="2000" dirty="0"/>
              <a:t>Creativity with solving unfamiliar problems</a:t>
            </a:r>
          </a:p>
          <a:p>
            <a:pPr lvl="1"/>
            <a:endParaRPr lang="en-US" sz="2000" dirty="0"/>
          </a:p>
        </p:txBody>
      </p:sp>
    </p:spTree>
    <p:extLst>
      <p:ext uri="{BB962C8B-B14F-4D97-AF65-F5344CB8AC3E}">
        <p14:creationId xmlns:p14="http://schemas.microsoft.com/office/powerpoint/2010/main" val="1893248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F05AF-BB09-45DE-A9B2-7AB9D81705F2}"/>
              </a:ext>
            </a:extLst>
          </p:cNvPr>
          <p:cNvSpPr>
            <a:spLocks noGrp="1"/>
          </p:cNvSpPr>
          <p:nvPr>
            <p:ph type="title"/>
          </p:nvPr>
        </p:nvSpPr>
        <p:spPr/>
        <p:txBody>
          <a:bodyPr/>
          <a:lstStyle/>
          <a:p>
            <a:r>
              <a:rPr lang="en-US" dirty="0"/>
              <a:t>Today’s Learning Goals</a:t>
            </a:r>
          </a:p>
        </p:txBody>
      </p:sp>
      <p:sp>
        <p:nvSpPr>
          <p:cNvPr id="3" name="Content Placeholder 2">
            <a:extLst>
              <a:ext uri="{FF2B5EF4-FFF2-40B4-BE49-F238E27FC236}">
                <a16:creationId xmlns:a16="http://schemas.microsoft.com/office/drawing/2014/main" id="{A8DBEB79-6C9A-445A-B827-F9A1C5DD7400}"/>
              </a:ext>
            </a:extLst>
          </p:cNvPr>
          <p:cNvSpPr>
            <a:spLocks noGrp="1"/>
          </p:cNvSpPr>
          <p:nvPr>
            <p:ph idx="1"/>
          </p:nvPr>
        </p:nvSpPr>
        <p:spPr>
          <a:xfrm>
            <a:off x="677333" y="2160589"/>
            <a:ext cx="8920713" cy="3880773"/>
          </a:xfrm>
        </p:spPr>
        <p:txBody>
          <a:bodyPr>
            <a:normAutofit/>
          </a:bodyPr>
          <a:lstStyle/>
          <a:p>
            <a:r>
              <a:rPr lang="en-US" sz="2600" dirty="0"/>
              <a:t>Explain what neural networks are, how they work, and their properties</a:t>
            </a:r>
          </a:p>
          <a:p>
            <a:endParaRPr lang="en-US" sz="2600" dirty="0"/>
          </a:p>
          <a:p>
            <a:r>
              <a:rPr lang="en-US" sz="2600" dirty="0"/>
              <a:t>Practice responding to technical interview questions about neural networks</a:t>
            </a:r>
          </a:p>
          <a:p>
            <a:pPr marL="0" indent="0">
              <a:buNone/>
            </a:pPr>
            <a:endParaRPr lang="en-US" sz="2600" dirty="0"/>
          </a:p>
        </p:txBody>
      </p:sp>
    </p:spTree>
    <p:extLst>
      <p:ext uri="{BB962C8B-B14F-4D97-AF65-F5344CB8AC3E}">
        <p14:creationId xmlns:p14="http://schemas.microsoft.com/office/powerpoint/2010/main" val="3005100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A0F4E-AF9B-4218-A1EF-0ED6E0E1EA6D}"/>
              </a:ext>
            </a:extLst>
          </p:cNvPr>
          <p:cNvSpPr>
            <a:spLocks noGrp="1"/>
          </p:cNvSpPr>
          <p:nvPr>
            <p:ph type="title"/>
          </p:nvPr>
        </p:nvSpPr>
        <p:spPr/>
        <p:txBody>
          <a:bodyPr/>
          <a:lstStyle/>
          <a:p>
            <a:r>
              <a:rPr lang="en-US" dirty="0"/>
              <a:t>Today’s Activity</a:t>
            </a:r>
          </a:p>
        </p:txBody>
      </p:sp>
      <p:sp>
        <p:nvSpPr>
          <p:cNvPr id="3" name="Content Placeholder 2">
            <a:extLst>
              <a:ext uri="{FF2B5EF4-FFF2-40B4-BE49-F238E27FC236}">
                <a16:creationId xmlns:a16="http://schemas.microsoft.com/office/drawing/2014/main" id="{F10C7D6A-A772-4074-8BDA-23AFD2EDF8B7}"/>
              </a:ext>
            </a:extLst>
          </p:cNvPr>
          <p:cNvSpPr>
            <a:spLocks noGrp="1"/>
          </p:cNvSpPr>
          <p:nvPr>
            <p:ph idx="1"/>
          </p:nvPr>
        </p:nvSpPr>
        <p:spPr>
          <a:xfrm>
            <a:off x="382073" y="1507183"/>
            <a:ext cx="9487547" cy="5177396"/>
          </a:xfrm>
        </p:spPr>
        <p:txBody>
          <a:bodyPr>
            <a:normAutofit/>
          </a:bodyPr>
          <a:lstStyle/>
          <a:p>
            <a:pPr marL="0" indent="0">
              <a:buNone/>
            </a:pPr>
            <a:r>
              <a:rPr lang="en-US" sz="2400" dirty="0"/>
              <a:t>Activity Goal: Convince your mock interviewer that you have a deep understanding of neural networks.</a:t>
            </a:r>
          </a:p>
          <a:p>
            <a:pPr>
              <a:buFont typeface="+mj-lt"/>
              <a:buAutoNum type="arabicPeriod"/>
            </a:pPr>
            <a:endParaRPr lang="en-US" sz="2200" dirty="0"/>
          </a:p>
          <a:p>
            <a:pPr>
              <a:buFont typeface="+mj-lt"/>
              <a:buAutoNum type="arabicPeriod"/>
            </a:pPr>
            <a:r>
              <a:rPr lang="en-US" sz="2200" dirty="0"/>
              <a:t>Work with a partner/trio on one question (8 mins)</a:t>
            </a:r>
          </a:p>
          <a:p>
            <a:pPr>
              <a:buFont typeface="+mj-lt"/>
              <a:buAutoNum type="arabicPeriod"/>
            </a:pPr>
            <a:r>
              <a:rPr lang="en-US" sz="2200" dirty="0"/>
              <a:t>Work with the other pair/trio that worked on your question (12 mins)</a:t>
            </a:r>
          </a:p>
          <a:p>
            <a:pPr>
              <a:buFont typeface="+mj-lt"/>
              <a:buAutoNum type="arabicPeriod"/>
            </a:pPr>
            <a:r>
              <a:rPr lang="en-US" sz="2200" dirty="0"/>
              <a:t>Jigsaw with other groups that worked on different questions (20 mins)</a:t>
            </a:r>
          </a:p>
          <a:p>
            <a:pPr>
              <a:buFont typeface="+mj-lt"/>
              <a:buAutoNum type="arabicPeriod"/>
            </a:pPr>
            <a:r>
              <a:rPr lang="en-US" sz="2200" dirty="0"/>
              <a:t>Practice interviews </a:t>
            </a:r>
            <a:r>
              <a:rPr lang="en-US" sz="2200" i="1" u="sng" dirty="0"/>
              <a:t>on all questions </a:t>
            </a:r>
            <a:r>
              <a:rPr lang="en-US" sz="2200" dirty="0"/>
              <a:t>with your partner/trio (8 mins)</a:t>
            </a:r>
          </a:p>
          <a:p>
            <a:pPr>
              <a:buFont typeface="+mj-lt"/>
              <a:buAutoNum type="arabicPeriod"/>
            </a:pPr>
            <a:r>
              <a:rPr lang="en-US" sz="2200" dirty="0"/>
              <a:t>Reflection (5 mins)</a:t>
            </a:r>
          </a:p>
          <a:p>
            <a:endParaRPr lang="en-US" dirty="0"/>
          </a:p>
        </p:txBody>
      </p:sp>
    </p:spTree>
    <p:extLst>
      <p:ext uri="{BB962C8B-B14F-4D97-AF65-F5344CB8AC3E}">
        <p14:creationId xmlns:p14="http://schemas.microsoft.com/office/powerpoint/2010/main" val="3608259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AC140-DE2D-40AF-B661-D769B09A63AF}"/>
              </a:ext>
            </a:extLst>
          </p:cNvPr>
          <p:cNvSpPr>
            <a:spLocks noGrp="1"/>
          </p:cNvSpPr>
          <p:nvPr>
            <p:ph type="title"/>
          </p:nvPr>
        </p:nvSpPr>
        <p:spPr/>
        <p:txBody>
          <a:bodyPr/>
          <a:lstStyle/>
          <a:p>
            <a:r>
              <a:rPr lang="en-US" dirty="0"/>
              <a:t>Notes About Today’s Activity</a:t>
            </a:r>
          </a:p>
        </p:txBody>
      </p:sp>
      <p:sp>
        <p:nvSpPr>
          <p:cNvPr id="3" name="Content Placeholder 2">
            <a:extLst>
              <a:ext uri="{FF2B5EF4-FFF2-40B4-BE49-F238E27FC236}">
                <a16:creationId xmlns:a16="http://schemas.microsoft.com/office/drawing/2014/main" id="{2151D02B-B357-4647-A8D6-B3F16CB293C3}"/>
              </a:ext>
            </a:extLst>
          </p:cNvPr>
          <p:cNvSpPr>
            <a:spLocks noGrp="1"/>
          </p:cNvSpPr>
          <p:nvPr>
            <p:ph idx="1"/>
          </p:nvPr>
        </p:nvSpPr>
        <p:spPr>
          <a:xfrm>
            <a:off x="442452" y="1380449"/>
            <a:ext cx="9405610" cy="5291721"/>
          </a:xfrm>
        </p:spPr>
        <p:txBody>
          <a:bodyPr>
            <a:noAutofit/>
          </a:bodyPr>
          <a:lstStyle/>
          <a:p>
            <a:r>
              <a:rPr lang="en-US" sz="2400" dirty="0"/>
              <a:t>It is perfectly normal to feel awkward, unsure, or stuck when answering – that’s why we’re practicing. Just do your best! </a:t>
            </a:r>
          </a:p>
          <a:p>
            <a:endParaRPr lang="en-US" sz="2400" dirty="0"/>
          </a:p>
          <a:p>
            <a:r>
              <a:rPr lang="en-US" sz="2400" dirty="0"/>
              <a:t>This activity involves a lot of moving between groups. Please make sure you are in the correct group before sitting down</a:t>
            </a:r>
          </a:p>
          <a:p>
            <a:pPr marL="0" indent="0">
              <a:buNone/>
            </a:pPr>
            <a:endParaRPr lang="en-US" sz="2400" dirty="0"/>
          </a:p>
          <a:p>
            <a:r>
              <a:rPr lang="en-US" sz="2400" dirty="0"/>
              <a:t>You can ask for critical feedback after you give an answer</a:t>
            </a:r>
          </a:p>
          <a:p>
            <a:pPr lvl="1"/>
            <a:r>
              <a:rPr lang="en-US" sz="2000" dirty="0"/>
              <a:t>You aren’t required to ask for critical feedback, but I recommend it</a:t>
            </a:r>
          </a:p>
          <a:p>
            <a:pPr lvl="1"/>
            <a:r>
              <a:rPr lang="en-US" sz="2000" dirty="0"/>
              <a:t>If you have critical feedback to give, frame it constructively</a:t>
            </a:r>
          </a:p>
          <a:p>
            <a:pPr lvl="1"/>
            <a:r>
              <a:rPr lang="en-US" sz="2000" dirty="0"/>
              <a:t>Don’t give critical feedback unless the presenter asks for it</a:t>
            </a:r>
          </a:p>
          <a:p>
            <a:pPr lvl="1"/>
            <a:endParaRPr lang="en-US" sz="2000" dirty="0"/>
          </a:p>
          <a:p>
            <a:r>
              <a:rPr lang="en-US" sz="2200" dirty="0"/>
              <a:t>Prepare to answer all five questions at the end</a:t>
            </a:r>
          </a:p>
          <a:p>
            <a:endParaRPr lang="en-US" sz="2200" dirty="0"/>
          </a:p>
        </p:txBody>
      </p:sp>
    </p:spTree>
    <p:extLst>
      <p:ext uri="{BB962C8B-B14F-4D97-AF65-F5344CB8AC3E}">
        <p14:creationId xmlns:p14="http://schemas.microsoft.com/office/powerpoint/2010/main" val="1418714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42D5-1DA7-4451-93F4-6AA1EA9BFBBB}"/>
              </a:ext>
            </a:extLst>
          </p:cNvPr>
          <p:cNvSpPr>
            <a:spLocks noGrp="1"/>
          </p:cNvSpPr>
          <p:nvPr>
            <p:ph type="title"/>
          </p:nvPr>
        </p:nvSpPr>
        <p:spPr/>
        <p:txBody>
          <a:bodyPr/>
          <a:lstStyle/>
          <a:p>
            <a:r>
              <a:rPr lang="en-US" dirty="0"/>
              <a:t>What makes for a good answer?</a:t>
            </a:r>
          </a:p>
        </p:txBody>
      </p:sp>
      <p:sp>
        <p:nvSpPr>
          <p:cNvPr id="3" name="Content Placeholder 2">
            <a:extLst>
              <a:ext uri="{FF2B5EF4-FFF2-40B4-BE49-F238E27FC236}">
                <a16:creationId xmlns:a16="http://schemas.microsoft.com/office/drawing/2014/main" id="{352DCBFC-02B7-4A61-B0A7-9F1149256FC8}"/>
              </a:ext>
            </a:extLst>
          </p:cNvPr>
          <p:cNvSpPr>
            <a:spLocks noGrp="1"/>
          </p:cNvSpPr>
          <p:nvPr>
            <p:ph idx="1"/>
          </p:nvPr>
        </p:nvSpPr>
        <p:spPr>
          <a:xfrm>
            <a:off x="353961" y="2160589"/>
            <a:ext cx="9545155" cy="3880773"/>
          </a:xfrm>
        </p:spPr>
        <p:txBody>
          <a:bodyPr>
            <a:normAutofit/>
          </a:bodyPr>
          <a:lstStyle/>
          <a:p>
            <a:r>
              <a:rPr lang="en-US" sz="2400" dirty="0"/>
              <a:t>Clear: Your audience is able to understand your meaning</a:t>
            </a:r>
          </a:p>
          <a:p>
            <a:r>
              <a:rPr lang="en-US" sz="2400" dirty="0"/>
              <a:t>Correct: There are no factual inaccuracies</a:t>
            </a:r>
          </a:p>
          <a:p>
            <a:r>
              <a:rPr lang="en-US" sz="2400" dirty="0"/>
              <a:t>Complete: Has all important information relevant to the question</a:t>
            </a:r>
          </a:p>
          <a:p>
            <a:r>
              <a:rPr lang="en-US" sz="2400" dirty="0"/>
              <a:t>Concise: Not repetitive and no extraneous information</a:t>
            </a:r>
          </a:p>
        </p:txBody>
      </p:sp>
    </p:spTree>
    <p:extLst>
      <p:ext uri="{BB962C8B-B14F-4D97-AF65-F5344CB8AC3E}">
        <p14:creationId xmlns:p14="http://schemas.microsoft.com/office/powerpoint/2010/main" val="2409030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F92A-5637-4881-B04E-959FBADD3FEC}"/>
              </a:ext>
            </a:extLst>
          </p:cNvPr>
          <p:cNvSpPr>
            <a:spLocks noGrp="1"/>
          </p:cNvSpPr>
          <p:nvPr>
            <p:ph type="title"/>
          </p:nvPr>
        </p:nvSpPr>
        <p:spPr>
          <a:xfrm>
            <a:off x="677334" y="151977"/>
            <a:ext cx="8596668" cy="664661"/>
          </a:xfrm>
        </p:spPr>
        <p:txBody>
          <a:bodyPr>
            <a:normAutofit/>
          </a:bodyPr>
          <a:lstStyle/>
          <a:p>
            <a:r>
              <a:rPr lang="en-US" dirty="0"/>
              <a:t>Refine one answer in pairs/trios (8 mins)</a:t>
            </a:r>
          </a:p>
        </p:txBody>
      </p:sp>
      <p:sp>
        <p:nvSpPr>
          <p:cNvPr id="3" name="Content Placeholder 2">
            <a:extLst>
              <a:ext uri="{FF2B5EF4-FFF2-40B4-BE49-F238E27FC236}">
                <a16:creationId xmlns:a16="http://schemas.microsoft.com/office/drawing/2014/main" id="{31F2717A-7650-4FAC-9BC2-5AC959A36815}"/>
              </a:ext>
            </a:extLst>
          </p:cNvPr>
          <p:cNvSpPr>
            <a:spLocks noGrp="1"/>
          </p:cNvSpPr>
          <p:nvPr>
            <p:ph idx="1"/>
          </p:nvPr>
        </p:nvSpPr>
        <p:spPr>
          <a:xfrm>
            <a:off x="0" y="1045612"/>
            <a:ext cx="9610049" cy="2104643"/>
          </a:xfrm>
        </p:spPr>
        <p:txBody>
          <a:bodyPr>
            <a:normAutofit/>
          </a:bodyPr>
          <a:lstStyle/>
          <a:p>
            <a:r>
              <a:rPr lang="en-US" sz="2400" dirty="0"/>
              <a:t>Take turns sharing aloud answers </a:t>
            </a:r>
            <a:r>
              <a:rPr lang="en-US" sz="2400" i="1" u="sng" dirty="0"/>
              <a:t>to the question you are assigned</a:t>
            </a:r>
          </a:p>
          <a:p>
            <a:r>
              <a:rPr lang="en-US" sz="2400" dirty="0"/>
              <a:t>Discuss similarities and differences in your answers</a:t>
            </a:r>
          </a:p>
          <a:p>
            <a:r>
              <a:rPr lang="en-US" sz="2400" dirty="0"/>
              <a:t>Reconcile your answers and write a revised one-paragraph answer</a:t>
            </a:r>
          </a:p>
          <a:p>
            <a:r>
              <a:rPr lang="en-US" sz="2400" dirty="0"/>
              <a:t>Write any unresolved questions you might have on notecards</a:t>
            </a:r>
          </a:p>
        </p:txBody>
      </p:sp>
      <p:graphicFrame>
        <p:nvGraphicFramePr>
          <p:cNvPr id="4" name="Table 3">
            <a:extLst>
              <a:ext uri="{FF2B5EF4-FFF2-40B4-BE49-F238E27FC236}">
                <a16:creationId xmlns:a16="http://schemas.microsoft.com/office/drawing/2014/main" id="{4362214F-62BB-44A1-B0C7-C6509B97C9BB}"/>
              </a:ext>
            </a:extLst>
          </p:cNvPr>
          <p:cNvGraphicFramePr>
            <a:graphicFrameLocks noGrp="1"/>
          </p:cNvGraphicFramePr>
          <p:nvPr>
            <p:extLst>
              <p:ext uri="{D42A27DB-BD31-4B8C-83A1-F6EECF244321}">
                <p14:modId xmlns:p14="http://schemas.microsoft.com/office/powerpoint/2010/main" val="4200511739"/>
              </p:ext>
            </p:extLst>
          </p:nvPr>
        </p:nvGraphicFramePr>
        <p:xfrm>
          <a:off x="179930" y="3200400"/>
          <a:ext cx="11725951" cy="3657600"/>
        </p:xfrm>
        <a:graphic>
          <a:graphicData uri="http://schemas.openxmlformats.org/drawingml/2006/table">
            <a:tbl>
              <a:tblPr firstCol="1" bandRow="1">
                <a:tableStyleId>{5C22544A-7EE6-4342-B048-85BDC9FD1C3A}</a:tableStyleId>
              </a:tblPr>
              <a:tblGrid>
                <a:gridCol w="1630744">
                  <a:extLst>
                    <a:ext uri="{9D8B030D-6E8A-4147-A177-3AD203B41FA5}">
                      <a16:colId xmlns:a16="http://schemas.microsoft.com/office/drawing/2014/main" val="2949675166"/>
                    </a:ext>
                  </a:extLst>
                </a:gridCol>
                <a:gridCol w="1516464">
                  <a:extLst>
                    <a:ext uri="{9D8B030D-6E8A-4147-A177-3AD203B41FA5}">
                      <a16:colId xmlns:a16="http://schemas.microsoft.com/office/drawing/2014/main" val="573892470"/>
                    </a:ext>
                  </a:extLst>
                </a:gridCol>
                <a:gridCol w="601203">
                  <a:extLst>
                    <a:ext uri="{9D8B030D-6E8A-4147-A177-3AD203B41FA5}">
                      <a16:colId xmlns:a16="http://schemas.microsoft.com/office/drawing/2014/main" val="3870786277"/>
                    </a:ext>
                  </a:extLst>
                </a:gridCol>
                <a:gridCol w="2258378">
                  <a:extLst>
                    <a:ext uri="{9D8B030D-6E8A-4147-A177-3AD203B41FA5}">
                      <a16:colId xmlns:a16="http://schemas.microsoft.com/office/drawing/2014/main" val="3682826725"/>
                    </a:ext>
                  </a:extLst>
                </a:gridCol>
                <a:gridCol w="556003">
                  <a:extLst>
                    <a:ext uri="{9D8B030D-6E8A-4147-A177-3AD203B41FA5}">
                      <a16:colId xmlns:a16="http://schemas.microsoft.com/office/drawing/2014/main" val="310654066"/>
                    </a:ext>
                  </a:extLst>
                </a:gridCol>
                <a:gridCol w="2303578">
                  <a:extLst>
                    <a:ext uri="{9D8B030D-6E8A-4147-A177-3AD203B41FA5}">
                      <a16:colId xmlns:a16="http://schemas.microsoft.com/office/drawing/2014/main" val="2282752235"/>
                    </a:ext>
                  </a:extLst>
                </a:gridCol>
                <a:gridCol w="523255">
                  <a:extLst>
                    <a:ext uri="{9D8B030D-6E8A-4147-A177-3AD203B41FA5}">
                      <a16:colId xmlns:a16="http://schemas.microsoft.com/office/drawing/2014/main" val="3323065015"/>
                    </a:ext>
                  </a:extLst>
                </a:gridCol>
                <a:gridCol w="2336326">
                  <a:extLst>
                    <a:ext uri="{9D8B030D-6E8A-4147-A177-3AD203B41FA5}">
                      <a16:colId xmlns:a16="http://schemas.microsoft.com/office/drawing/2014/main" val="56120457"/>
                    </a:ext>
                  </a:extLst>
                </a:gridCol>
              </a:tblGrid>
              <a:tr h="271469">
                <a:tc rowSpan="2">
                  <a:txBody>
                    <a:bodyPr/>
                    <a:lstStyle/>
                    <a:p>
                      <a:pPr algn="ctr"/>
                      <a:r>
                        <a:rPr lang="en-US" sz="1800" dirty="0"/>
                        <a:t>Question 1</a:t>
                      </a:r>
                    </a:p>
                  </a:txBody>
                  <a:tcPr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algn="ctr"/>
                      <a:r>
                        <a:rPr lang="en-US" sz="1800" u="sng" dirty="0"/>
                        <a:t>Pair/Trio 1</a:t>
                      </a:r>
                    </a:p>
                  </a:txBody>
                  <a:tcPr>
                    <a:lnT w="19050" cap="flat" cmpd="sng" algn="ctr">
                      <a:solidFill>
                        <a:schemeClr val="tx1"/>
                      </a:solidFill>
                      <a:prstDash val="solid"/>
                      <a:round/>
                      <a:headEnd type="none" w="med" len="med"/>
                      <a:tailEnd type="none" w="med" len="med"/>
                    </a:lnT>
                  </a:tcPr>
                </a:tc>
                <a:tc>
                  <a:txBody>
                    <a:bodyPr/>
                    <a:lstStyle/>
                    <a:p>
                      <a:pPr algn="ctr"/>
                      <a:r>
                        <a:rPr lang="en-US" sz="1800" dirty="0"/>
                        <a:t>1A</a:t>
                      </a:r>
                    </a:p>
                  </a:txBody>
                  <a:tcPr>
                    <a:lnT w="19050" cap="flat" cmpd="sng" algn="ctr">
                      <a:solidFill>
                        <a:schemeClr val="tx1"/>
                      </a:solidFill>
                      <a:prstDash val="solid"/>
                      <a:round/>
                      <a:headEnd type="none" w="med" len="med"/>
                      <a:tailEnd type="none" w="med" len="med"/>
                    </a:lnT>
                  </a:tcPr>
                </a:tc>
                <a:tc>
                  <a:txBody>
                    <a:bodyPr/>
                    <a:lstStyle/>
                    <a:p>
                      <a:endParaRPr lang="en-US" sz="1800" dirty="0"/>
                    </a:p>
                  </a:txBody>
                  <a:tcPr>
                    <a:lnT w="19050" cap="flat" cmpd="sng" algn="ctr">
                      <a:solidFill>
                        <a:schemeClr val="tx1"/>
                      </a:solidFill>
                      <a:prstDash val="solid"/>
                      <a:round/>
                      <a:headEnd type="none" w="med" len="med"/>
                      <a:tailEnd type="none" w="med" len="med"/>
                    </a:lnT>
                  </a:tcPr>
                </a:tc>
                <a:tc>
                  <a:txBody>
                    <a:bodyPr/>
                    <a:lstStyle/>
                    <a:p>
                      <a:pPr algn="ctr"/>
                      <a:r>
                        <a:rPr lang="en-US" sz="1800" dirty="0"/>
                        <a:t>1B</a:t>
                      </a:r>
                    </a:p>
                  </a:txBody>
                  <a:tcPr>
                    <a:lnT w="19050" cap="flat" cmpd="sng" algn="ctr">
                      <a:solidFill>
                        <a:schemeClr val="tx1"/>
                      </a:solidFill>
                      <a:prstDash val="solid"/>
                      <a:round/>
                      <a:headEnd type="none" w="med" len="med"/>
                      <a:tailEnd type="none" w="med" len="med"/>
                    </a:lnT>
                  </a:tcPr>
                </a:tc>
                <a:tc>
                  <a:txBody>
                    <a:bodyPr/>
                    <a:lstStyle/>
                    <a:p>
                      <a:endParaRPr lang="en-US" sz="1800" dirty="0"/>
                    </a:p>
                  </a:txBody>
                  <a:tcPr>
                    <a:lnR w="12700" cmpd="sng">
                      <a:noFill/>
                    </a:lnR>
                    <a:lnT w="19050" cap="flat" cmpd="sng" algn="ctr">
                      <a:solidFill>
                        <a:schemeClr val="tx1"/>
                      </a:solidFill>
                      <a:prstDash val="solid"/>
                      <a:round/>
                      <a:headEnd type="none" w="med" len="med"/>
                      <a:tailEnd type="none" w="med" len="med"/>
                    </a:lnT>
                  </a:tcPr>
                </a:tc>
                <a:tc>
                  <a:txBody>
                    <a:bodyPr/>
                    <a:lstStyle/>
                    <a:p>
                      <a:pPr algn="ctr"/>
                      <a:endParaRPr lang="en-US" sz="1800" dirty="0"/>
                    </a:p>
                  </a:txBody>
                  <a:tcPr>
                    <a:lnL w="12700" cmpd="sng">
                      <a:noFill/>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65000"/>
                        <a:lumOff val="35000"/>
                      </a:schemeClr>
                    </a:solidFill>
                  </a:tcPr>
                </a:tc>
                <a:tc>
                  <a:txBody>
                    <a:bodyPr/>
                    <a:lstStyle/>
                    <a:p>
                      <a:endParaRPr lang="en-US" sz="1800" dirty="0"/>
                    </a:p>
                  </a:txBody>
                  <a:tcPr>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65000"/>
                        <a:lumOff val="35000"/>
                      </a:schemeClr>
                    </a:solidFill>
                  </a:tcPr>
                </a:tc>
                <a:extLst>
                  <a:ext uri="{0D108BD9-81ED-4DB2-BD59-A6C34878D82A}">
                    <a16:rowId xmlns:a16="http://schemas.microsoft.com/office/drawing/2014/main" val="2968436027"/>
                  </a:ext>
                </a:extLst>
              </a:tr>
              <a:tr h="271469">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lnL w="19050" cap="flat" cmpd="sng" algn="ctr">
                      <a:solidFill>
                        <a:schemeClr val="tx1"/>
                      </a:solidFill>
                      <a:prstDash val="solid"/>
                      <a:round/>
                      <a:headEnd type="none" w="med" len="med"/>
                      <a:tailEnd type="none" w="med" len="med"/>
                    </a:ln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Pair/Trio 2</a:t>
                      </a:r>
                    </a:p>
                  </a:txBody>
                  <a:tcPr/>
                </a:tc>
                <a:tc>
                  <a:txBody>
                    <a:bodyPr/>
                    <a:lstStyle/>
                    <a:p>
                      <a:pPr algn="ctr"/>
                      <a:r>
                        <a:rPr lang="en-US" sz="1800" dirty="0"/>
                        <a:t>1C</a:t>
                      </a:r>
                    </a:p>
                  </a:txBody>
                  <a:tcPr/>
                </a:tc>
                <a:tc>
                  <a:txBody>
                    <a:bodyPr/>
                    <a:lstStyle/>
                    <a:p>
                      <a:endParaRPr lang="en-US" sz="1800" dirty="0"/>
                    </a:p>
                  </a:txBody>
                  <a:tcPr/>
                </a:tc>
                <a:tc>
                  <a:txBody>
                    <a:bodyPr/>
                    <a:lstStyle/>
                    <a:p>
                      <a:pPr algn="ctr"/>
                      <a:r>
                        <a:rPr lang="en-US" sz="1800" dirty="0"/>
                        <a:t>1D</a:t>
                      </a:r>
                    </a:p>
                  </a:txBody>
                  <a:tcPr/>
                </a:tc>
                <a:tc>
                  <a:txBody>
                    <a:bodyPr/>
                    <a:lstStyle/>
                    <a:p>
                      <a:endParaRPr lang="en-US" sz="1800" dirty="0"/>
                    </a:p>
                  </a:txBody>
                  <a:tcPr/>
                </a:tc>
                <a:tc>
                  <a:txBody>
                    <a:bodyPr/>
                    <a:lstStyle/>
                    <a:p>
                      <a:pPr algn="ctr"/>
                      <a:r>
                        <a:rPr lang="en-US" sz="1800" dirty="0"/>
                        <a:t>1E</a:t>
                      </a:r>
                    </a:p>
                  </a:txBody>
                  <a:tcPr>
                    <a:lnT w="12700" cmpd="sng">
                      <a:noFill/>
                    </a:lnT>
                  </a:tcPr>
                </a:tc>
                <a:tc>
                  <a:txBody>
                    <a:bodyPr/>
                    <a:lstStyle/>
                    <a:p>
                      <a:endParaRPr lang="en-US" sz="1800" dirty="0"/>
                    </a:p>
                  </a:txBody>
                  <a:tcPr>
                    <a:lnR w="19050" cap="flat" cmpd="sng" algn="ctr">
                      <a:solidFill>
                        <a:schemeClr val="tx1"/>
                      </a:solidFill>
                      <a:prstDash val="solid"/>
                      <a:round/>
                      <a:headEnd type="none" w="med" len="med"/>
                      <a:tailEnd type="none" w="med" len="med"/>
                    </a:lnR>
                    <a:lnT w="12700" cmpd="sng">
                      <a:noFill/>
                    </a:lnT>
                  </a:tcPr>
                </a:tc>
                <a:extLst>
                  <a:ext uri="{0D108BD9-81ED-4DB2-BD59-A6C34878D82A}">
                    <a16:rowId xmlns:a16="http://schemas.microsoft.com/office/drawing/2014/main" val="804522843"/>
                  </a:ext>
                </a:extLst>
              </a:tr>
              <a:tr h="271469">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t>Question 2</a:t>
                      </a:r>
                    </a:p>
                  </a:txBody>
                  <a:tcPr anchor="ctr">
                    <a:lnL w="19050" cap="flat" cmpd="sng" algn="ctr">
                      <a:solidFill>
                        <a:schemeClr val="tx1"/>
                      </a:solidFill>
                      <a:prstDash val="solid"/>
                      <a:round/>
                      <a:headEnd type="none" w="med" len="med"/>
                      <a:tailEnd type="none" w="med" len="med"/>
                    </a:lnL>
                  </a:tcPr>
                </a:tc>
                <a:tc>
                  <a:txBody>
                    <a:bodyPr/>
                    <a:lstStyle/>
                    <a:p>
                      <a:pPr algn="ctr"/>
                      <a:r>
                        <a:rPr lang="en-US" sz="1800" u="sng" dirty="0"/>
                        <a:t>Pair/Trio 3</a:t>
                      </a:r>
                    </a:p>
                  </a:txBody>
                  <a:tcPr/>
                </a:tc>
                <a:tc>
                  <a:txBody>
                    <a:bodyPr/>
                    <a:lstStyle/>
                    <a:p>
                      <a:pPr algn="ctr"/>
                      <a:r>
                        <a:rPr lang="en-US" sz="1800" dirty="0"/>
                        <a:t>2A</a:t>
                      </a:r>
                    </a:p>
                  </a:txBody>
                  <a:tcPr/>
                </a:tc>
                <a:tc>
                  <a:txBody>
                    <a:bodyPr/>
                    <a:lstStyle/>
                    <a:p>
                      <a:endParaRPr lang="en-US" sz="1800" dirty="0"/>
                    </a:p>
                  </a:txBody>
                  <a:tcPr/>
                </a:tc>
                <a:tc>
                  <a:txBody>
                    <a:bodyPr/>
                    <a:lstStyle/>
                    <a:p>
                      <a:pPr algn="ctr"/>
                      <a:r>
                        <a:rPr lang="en-US" sz="1800" dirty="0"/>
                        <a:t>2B</a:t>
                      </a:r>
                    </a:p>
                  </a:txBody>
                  <a:tcPr/>
                </a:tc>
                <a:tc>
                  <a:txBody>
                    <a:bodyPr/>
                    <a:lstStyle/>
                    <a:p>
                      <a:endParaRPr lang="en-US" sz="1800" dirty="0"/>
                    </a:p>
                  </a:txBody>
                  <a:tcPr/>
                </a:tc>
                <a:tc>
                  <a:txBody>
                    <a:bodyPr/>
                    <a:lstStyle/>
                    <a:p>
                      <a:pPr marL="0" algn="ctr" defTabSz="457200" rtl="0" eaLnBrk="1" latinLnBrk="0" hangingPunct="1"/>
                      <a:endParaRPr lang="en-US" sz="1800" kern="1200" dirty="0">
                        <a:solidFill>
                          <a:schemeClr val="dk1"/>
                        </a:solidFill>
                        <a:latin typeface="+mn-lt"/>
                        <a:ea typeface="+mn-ea"/>
                        <a:cs typeface="+mn-cs"/>
                      </a:endParaRPr>
                    </a:p>
                  </a:txBody>
                  <a:tcPr>
                    <a:solidFill>
                      <a:schemeClr val="tx1">
                        <a:lumMod val="65000"/>
                        <a:lumOff val="35000"/>
                      </a:schemeClr>
                    </a:solidFill>
                  </a:tcPr>
                </a:tc>
                <a:tc>
                  <a:txBody>
                    <a:bodyPr/>
                    <a:lstStyle/>
                    <a:p>
                      <a:pPr marL="0" algn="l" defTabSz="457200" rtl="0" eaLnBrk="1" latinLnBrk="0" hangingPunct="1"/>
                      <a:endParaRPr lang="en-US" sz="1800" kern="1200" dirty="0">
                        <a:solidFill>
                          <a:schemeClr val="dk1"/>
                        </a:solidFill>
                        <a:latin typeface="+mn-lt"/>
                        <a:ea typeface="+mn-ea"/>
                        <a:cs typeface="+mn-cs"/>
                      </a:endParaRPr>
                    </a:p>
                  </a:txBody>
                  <a:tcPr>
                    <a:lnR w="19050" cap="flat" cmpd="sng" algn="ctr">
                      <a:solidFill>
                        <a:schemeClr val="tx1"/>
                      </a:solidFill>
                      <a:prstDash val="solid"/>
                      <a:round/>
                      <a:headEnd type="none" w="med" len="med"/>
                      <a:tailEnd type="none" w="med" len="med"/>
                    </a:lnR>
                    <a:solidFill>
                      <a:schemeClr val="tx1">
                        <a:lumMod val="65000"/>
                        <a:lumOff val="35000"/>
                      </a:schemeClr>
                    </a:solidFill>
                  </a:tcPr>
                </a:tc>
                <a:extLst>
                  <a:ext uri="{0D108BD9-81ED-4DB2-BD59-A6C34878D82A}">
                    <a16:rowId xmlns:a16="http://schemas.microsoft.com/office/drawing/2014/main" val="4009472959"/>
                  </a:ext>
                </a:extLst>
              </a:tr>
              <a:tr h="271469">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lnL w="19050" cap="flat" cmpd="sng" algn="ctr">
                      <a:solidFill>
                        <a:schemeClr val="tx1"/>
                      </a:solidFill>
                      <a:prstDash val="solid"/>
                      <a:round/>
                      <a:headEnd type="none" w="med" len="med"/>
                      <a:tailEnd type="none" w="med" len="med"/>
                    </a:ln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Pair/Trio 4</a:t>
                      </a:r>
                    </a:p>
                  </a:txBody>
                  <a:tcPr/>
                </a:tc>
                <a:tc>
                  <a:txBody>
                    <a:bodyPr/>
                    <a:lstStyle/>
                    <a:p>
                      <a:pPr algn="ctr"/>
                      <a:r>
                        <a:rPr lang="en-US" sz="1800" dirty="0"/>
                        <a:t>2C</a:t>
                      </a:r>
                    </a:p>
                  </a:txBody>
                  <a:tcPr/>
                </a:tc>
                <a:tc>
                  <a:txBody>
                    <a:bodyPr/>
                    <a:lstStyle/>
                    <a:p>
                      <a:endParaRPr lang="en-US" sz="1800" dirty="0"/>
                    </a:p>
                  </a:txBody>
                  <a:tcPr/>
                </a:tc>
                <a:tc>
                  <a:txBody>
                    <a:bodyPr/>
                    <a:lstStyle/>
                    <a:p>
                      <a:pPr algn="ctr"/>
                      <a:r>
                        <a:rPr lang="en-US" sz="1800" dirty="0"/>
                        <a:t>2D</a:t>
                      </a:r>
                    </a:p>
                  </a:txBody>
                  <a:tcPr/>
                </a:tc>
                <a:tc>
                  <a:txBody>
                    <a:bodyPr/>
                    <a:lstStyle/>
                    <a:p>
                      <a:endParaRPr lang="en-US" sz="1800" dirty="0"/>
                    </a:p>
                  </a:txBody>
                  <a:tcPr/>
                </a:tc>
                <a:tc>
                  <a:txBody>
                    <a:bodyPr/>
                    <a:lstStyle/>
                    <a:p>
                      <a:pPr algn="ctr"/>
                      <a:r>
                        <a:rPr lang="en-US" sz="1800" dirty="0"/>
                        <a:t>2E</a:t>
                      </a:r>
                    </a:p>
                  </a:txBody>
                  <a:tcPr/>
                </a:tc>
                <a:tc>
                  <a:txBody>
                    <a:bodyPr/>
                    <a:lstStyle/>
                    <a:p>
                      <a:endParaRPr lang="en-US" sz="1800" dirty="0"/>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13626208"/>
                  </a:ext>
                </a:extLst>
              </a:tr>
              <a:tr h="271469">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t>Question 3</a:t>
                      </a:r>
                    </a:p>
                  </a:txBody>
                  <a:tcPr anchor="ctr">
                    <a:lnL w="19050" cap="flat" cmpd="sng" algn="ctr">
                      <a:solidFill>
                        <a:schemeClr val="tx1"/>
                      </a:solidFill>
                      <a:prstDash val="solid"/>
                      <a:round/>
                      <a:headEnd type="none" w="med" len="med"/>
                      <a:tailEnd type="none" w="med" len="med"/>
                    </a:lnL>
                  </a:tcPr>
                </a:tc>
                <a:tc>
                  <a:txBody>
                    <a:bodyPr/>
                    <a:lstStyle/>
                    <a:p>
                      <a:pPr algn="ctr"/>
                      <a:r>
                        <a:rPr lang="en-US" sz="1800" u="sng" dirty="0"/>
                        <a:t>Pair/Trio 5</a:t>
                      </a:r>
                    </a:p>
                  </a:txBody>
                  <a:tcPr/>
                </a:tc>
                <a:tc>
                  <a:txBody>
                    <a:bodyPr/>
                    <a:lstStyle/>
                    <a:p>
                      <a:pPr algn="ctr"/>
                      <a:r>
                        <a:rPr lang="en-US" sz="1800" dirty="0"/>
                        <a:t>3A</a:t>
                      </a:r>
                    </a:p>
                  </a:txBody>
                  <a:tcPr/>
                </a:tc>
                <a:tc>
                  <a:txBody>
                    <a:bodyPr/>
                    <a:lstStyle/>
                    <a:p>
                      <a:endParaRPr lang="en-US" sz="1800" dirty="0"/>
                    </a:p>
                  </a:txBody>
                  <a:tcPr/>
                </a:tc>
                <a:tc>
                  <a:txBody>
                    <a:bodyPr/>
                    <a:lstStyle/>
                    <a:p>
                      <a:pPr algn="ctr"/>
                      <a:r>
                        <a:rPr lang="en-US" sz="1800" dirty="0"/>
                        <a:t>3B</a:t>
                      </a:r>
                    </a:p>
                  </a:txBody>
                  <a:tcPr/>
                </a:tc>
                <a:tc>
                  <a:txBody>
                    <a:bodyPr/>
                    <a:lstStyle/>
                    <a:p>
                      <a:endParaRPr lang="en-US" sz="1800" dirty="0"/>
                    </a:p>
                  </a:txBody>
                  <a:tcPr/>
                </a:tc>
                <a:tc>
                  <a:txBody>
                    <a:bodyPr/>
                    <a:lstStyle/>
                    <a:p>
                      <a:pPr algn="ctr"/>
                      <a:endParaRPr lang="en-US" sz="1800" dirty="0"/>
                    </a:p>
                  </a:txBody>
                  <a:tcPr>
                    <a:solidFill>
                      <a:schemeClr val="tx1">
                        <a:lumMod val="65000"/>
                        <a:lumOff val="35000"/>
                      </a:schemeClr>
                    </a:solidFill>
                  </a:tcPr>
                </a:tc>
                <a:tc>
                  <a:txBody>
                    <a:bodyPr/>
                    <a:lstStyle/>
                    <a:p>
                      <a:endParaRPr lang="en-US" sz="1800" dirty="0"/>
                    </a:p>
                  </a:txBody>
                  <a:tcPr>
                    <a:lnR w="19050" cap="flat" cmpd="sng" algn="ctr">
                      <a:solidFill>
                        <a:schemeClr val="tx1"/>
                      </a:solidFill>
                      <a:prstDash val="solid"/>
                      <a:round/>
                      <a:headEnd type="none" w="med" len="med"/>
                      <a:tailEnd type="none" w="med" len="med"/>
                    </a:lnR>
                    <a:solidFill>
                      <a:schemeClr val="tx1">
                        <a:lumMod val="65000"/>
                        <a:lumOff val="35000"/>
                      </a:schemeClr>
                    </a:solidFill>
                  </a:tcPr>
                </a:tc>
                <a:extLst>
                  <a:ext uri="{0D108BD9-81ED-4DB2-BD59-A6C34878D82A}">
                    <a16:rowId xmlns:a16="http://schemas.microsoft.com/office/drawing/2014/main" val="1867690323"/>
                  </a:ext>
                </a:extLst>
              </a:tr>
              <a:tr h="271469">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lnL w="19050" cap="flat" cmpd="sng" algn="ctr">
                      <a:solidFill>
                        <a:schemeClr val="tx1"/>
                      </a:solidFill>
                      <a:prstDash val="solid"/>
                      <a:round/>
                      <a:headEnd type="none" w="med" len="med"/>
                      <a:tailEnd type="none" w="med" len="med"/>
                    </a:ln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Pair/Trio 6</a:t>
                      </a:r>
                    </a:p>
                  </a:txBody>
                  <a:tcPr/>
                </a:tc>
                <a:tc>
                  <a:txBody>
                    <a:bodyPr/>
                    <a:lstStyle/>
                    <a:p>
                      <a:pPr algn="ctr"/>
                      <a:r>
                        <a:rPr lang="en-US" sz="1800" dirty="0"/>
                        <a:t>3C</a:t>
                      </a:r>
                    </a:p>
                  </a:txBody>
                  <a:tcPr/>
                </a:tc>
                <a:tc>
                  <a:txBody>
                    <a:bodyPr/>
                    <a:lstStyle/>
                    <a:p>
                      <a:endParaRPr lang="en-US" sz="1800" dirty="0"/>
                    </a:p>
                  </a:txBody>
                  <a:tcPr/>
                </a:tc>
                <a:tc>
                  <a:txBody>
                    <a:bodyPr/>
                    <a:lstStyle/>
                    <a:p>
                      <a:pPr algn="ctr"/>
                      <a:r>
                        <a:rPr lang="en-US" sz="1800" dirty="0"/>
                        <a:t>3D</a:t>
                      </a:r>
                    </a:p>
                  </a:txBody>
                  <a:tcPr/>
                </a:tc>
                <a:tc>
                  <a:txBody>
                    <a:bodyPr/>
                    <a:lstStyle/>
                    <a:p>
                      <a:endParaRPr lang="en-US" sz="1800" dirty="0"/>
                    </a:p>
                  </a:txBody>
                  <a:tcPr/>
                </a:tc>
                <a:tc>
                  <a:txBody>
                    <a:bodyPr/>
                    <a:lstStyle/>
                    <a:p>
                      <a:pPr algn="ctr"/>
                      <a:r>
                        <a:rPr lang="en-US" sz="1800" dirty="0"/>
                        <a:t>3E</a:t>
                      </a:r>
                    </a:p>
                  </a:txBody>
                  <a:tcPr/>
                </a:tc>
                <a:tc>
                  <a:txBody>
                    <a:bodyPr/>
                    <a:lstStyle/>
                    <a:p>
                      <a:endParaRPr lang="en-US" sz="1800" dirty="0"/>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86994986"/>
                  </a:ext>
                </a:extLst>
              </a:tr>
              <a:tr h="271469">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t>Question 4</a:t>
                      </a:r>
                    </a:p>
                  </a:txBody>
                  <a:tcPr anchor="ctr">
                    <a:lnL w="19050" cap="flat" cmpd="sng" algn="ctr">
                      <a:solidFill>
                        <a:schemeClr val="tx1"/>
                      </a:solidFill>
                      <a:prstDash val="solid"/>
                      <a:round/>
                      <a:headEnd type="none" w="med" len="med"/>
                      <a:tailEnd type="none" w="med" len="med"/>
                    </a:lnL>
                  </a:tcPr>
                </a:tc>
                <a:tc>
                  <a:txBody>
                    <a:bodyPr/>
                    <a:lstStyle/>
                    <a:p>
                      <a:pPr algn="ctr"/>
                      <a:r>
                        <a:rPr lang="en-US" sz="1800" u="sng" dirty="0"/>
                        <a:t>Pair/Trio 7</a:t>
                      </a:r>
                    </a:p>
                  </a:txBody>
                  <a:tcPr/>
                </a:tc>
                <a:tc>
                  <a:txBody>
                    <a:bodyPr/>
                    <a:lstStyle/>
                    <a:p>
                      <a:pPr algn="ctr"/>
                      <a:r>
                        <a:rPr lang="en-US" sz="1800" dirty="0"/>
                        <a:t>4A</a:t>
                      </a:r>
                    </a:p>
                  </a:txBody>
                  <a:tcPr/>
                </a:tc>
                <a:tc>
                  <a:txBody>
                    <a:bodyPr/>
                    <a:lstStyle/>
                    <a:p>
                      <a:endParaRPr lang="en-US" sz="1800" dirty="0"/>
                    </a:p>
                  </a:txBody>
                  <a:tcPr/>
                </a:tc>
                <a:tc>
                  <a:txBody>
                    <a:bodyPr/>
                    <a:lstStyle/>
                    <a:p>
                      <a:pPr algn="ctr"/>
                      <a:r>
                        <a:rPr lang="en-US" sz="1800" dirty="0"/>
                        <a:t>4B</a:t>
                      </a:r>
                    </a:p>
                  </a:txBody>
                  <a:tcPr/>
                </a:tc>
                <a:tc>
                  <a:txBody>
                    <a:bodyPr/>
                    <a:lstStyle/>
                    <a:p>
                      <a:endParaRPr lang="en-US" sz="1800" dirty="0"/>
                    </a:p>
                  </a:txBody>
                  <a:tcPr/>
                </a:tc>
                <a:tc>
                  <a:txBody>
                    <a:bodyPr/>
                    <a:lstStyle/>
                    <a:p>
                      <a:pPr algn="ctr"/>
                      <a:endParaRPr lang="en-US" sz="1800" dirty="0"/>
                    </a:p>
                  </a:txBody>
                  <a:tcPr>
                    <a:solidFill>
                      <a:schemeClr val="tx1">
                        <a:lumMod val="65000"/>
                        <a:lumOff val="35000"/>
                      </a:schemeClr>
                    </a:solidFill>
                  </a:tcPr>
                </a:tc>
                <a:tc>
                  <a:txBody>
                    <a:bodyPr/>
                    <a:lstStyle/>
                    <a:p>
                      <a:endParaRPr lang="en-US" sz="1800" dirty="0"/>
                    </a:p>
                  </a:txBody>
                  <a:tcPr>
                    <a:lnR w="19050" cap="flat" cmpd="sng" algn="ctr">
                      <a:solidFill>
                        <a:schemeClr val="tx1"/>
                      </a:solidFill>
                      <a:prstDash val="solid"/>
                      <a:round/>
                      <a:headEnd type="none" w="med" len="med"/>
                      <a:tailEnd type="none" w="med" len="med"/>
                    </a:lnR>
                    <a:solidFill>
                      <a:schemeClr val="tx1">
                        <a:lumMod val="65000"/>
                        <a:lumOff val="35000"/>
                      </a:schemeClr>
                    </a:solidFill>
                  </a:tcPr>
                </a:tc>
                <a:extLst>
                  <a:ext uri="{0D108BD9-81ED-4DB2-BD59-A6C34878D82A}">
                    <a16:rowId xmlns:a16="http://schemas.microsoft.com/office/drawing/2014/main" val="2078415657"/>
                  </a:ext>
                </a:extLst>
              </a:tr>
              <a:tr h="271469">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lnL w="19050" cap="flat" cmpd="sng" algn="ctr">
                      <a:solidFill>
                        <a:schemeClr val="tx1"/>
                      </a:solidFill>
                      <a:prstDash val="solid"/>
                      <a:round/>
                      <a:headEnd type="none" w="med" len="med"/>
                      <a:tailEnd type="none" w="med" len="med"/>
                    </a:ln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Pair/Trio 8</a:t>
                      </a:r>
                    </a:p>
                  </a:txBody>
                  <a:tcPr/>
                </a:tc>
                <a:tc>
                  <a:txBody>
                    <a:bodyPr/>
                    <a:lstStyle/>
                    <a:p>
                      <a:pPr algn="ctr"/>
                      <a:r>
                        <a:rPr lang="en-US" sz="1800" dirty="0"/>
                        <a:t>4C</a:t>
                      </a:r>
                    </a:p>
                  </a:txBody>
                  <a:tcPr/>
                </a:tc>
                <a:tc>
                  <a:txBody>
                    <a:bodyPr/>
                    <a:lstStyle/>
                    <a:p>
                      <a:endParaRPr lang="en-US" sz="1800" dirty="0"/>
                    </a:p>
                  </a:txBody>
                  <a:tcPr/>
                </a:tc>
                <a:tc>
                  <a:txBody>
                    <a:bodyPr/>
                    <a:lstStyle/>
                    <a:p>
                      <a:pPr algn="ctr"/>
                      <a:r>
                        <a:rPr lang="en-US" sz="1800" dirty="0"/>
                        <a:t>4D</a:t>
                      </a:r>
                    </a:p>
                  </a:txBody>
                  <a:tcPr/>
                </a:tc>
                <a:tc>
                  <a:txBody>
                    <a:bodyPr/>
                    <a:lstStyle/>
                    <a:p>
                      <a:endParaRPr lang="en-US" sz="1800" dirty="0"/>
                    </a:p>
                  </a:txBody>
                  <a:tcPr/>
                </a:tc>
                <a:tc>
                  <a:txBody>
                    <a:bodyPr/>
                    <a:lstStyle/>
                    <a:p>
                      <a:pPr algn="ctr"/>
                      <a:r>
                        <a:rPr lang="en-US" sz="1800" dirty="0"/>
                        <a:t>4E</a:t>
                      </a:r>
                    </a:p>
                  </a:txBody>
                  <a:tcPr/>
                </a:tc>
                <a:tc>
                  <a:txBody>
                    <a:bodyPr/>
                    <a:lstStyle/>
                    <a:p>
                      <a:endParaRPr lang="en-US" sz="1800" dirty="0"/>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44067103"/>
                  </a:ext>
                </a:extLst>
              </a:tr>
              <a:tr h="271469">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t>Question 5</a:t>
                      </a:r>
                    </a:p>
                  </a:txBody>
                  <a:tcPr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algn="ctr"/>
                      <a:r>
                        <a:rPr lang="en-US" sz="1800" u="sng" dirty="0"/>
                        <a:t>Pair/Trio 9</a:t>
                      </a:r>
                    </a:p>
                  </a:txBody>
                  <a:tcPr/>
                </a:tc>
                <a:tc>
                  <a:txBody>
                    <a:bodyPr/>
                    <a:lstStyle/>
                    <a:p>
                      <a:pPr algn="ctr"/>
                      <a:r>
                        <a:rPr lang="en-US" sz="1800" dirty="0"/>
                        <a:t>5A</a:t>
                      </a:r>
                    </a:p>
                  </a:txBody>
                  <a:tcPr/>
                </a:tc>
                <a:tc>
                  <a:txBody>
                    <a:bodyPr/>
                    <a:lstStyle/>
                    <a:p>
                      <a:endParaRPr lang="en-US" sz="1800" dirty="0"/>
                    </a:p>
                  </a:txBody>
                  <a:tcPr/>
                </a:tc>
                <a:tc>
                  <a:txBody>
                    <a:bodyPr/>
                    <a:lstStyle/>
                    <a:p>
                      <a:pPr algn="ctr"/>
                      <a:r>
                        <a:rPr lang="en-US" sz="1800" dirty="0"/>
                        <a:t>5B</a:t>
                      </a:r>
                    </a:p>
                  </a:txBody>
                  <a:tcPr/>
                </a:tc>
                <a:tc>
                  <a:txBody>
                    <a:bodyPr/>
                    <a:lstStyle/>
                    <a:p>
                      <a:endParaRPr lang="en-US" sz="1800" dirty="0"/>
                    </a:p>
                  </a:txBody>
                  <a:tcPr/>
                </a:tc>
                <a:tc>
                  <a:txBody>
                    <a:bodyPr/>
                    <a:lstStyle/>
                    <a:p>
                      <a:pPr algn="ctr"/>
                      <a:endParaRPr lang="en-US" sz="1800" dirty="0"/>
                    </a:p>
                  </a:txBody>
                  <a:tcPr>
                    <a:solidFill>
                      <a:schemeClr val="tx1">
                        <a:lumMod val="65000"/>
                        <a:lumOff val="35000"/>
                      </a:schemeClr>
                    </a:solidFill>
                  </a:tcPr>
                </a:tc>
                <a:tc>
                  <a:txBody>
                    <a:bodyPr/>
                    <a:lstStyle/>
                    <a:p>
                      <a:endParaRPr lang="en-US" sz="1800" dirty="0"/>
                    </a:p>
                  </a:txBody>
                  <a:tcPr>
                    <a:lnR w="19050" cap="flat" cmpd="sng" algn="ctr">
                      <a:solidFill>
                        <a:schemeClr val="tx1"/>
                      </a:solidFill>
                      <a:prstDash val="solid"/>
                      <a:round/>
                      <a:headEnd type="none" w="med" len="med"/>
                      <a:tailEnd type="none" w="med" len="med"/>
                    </a:lnR>
                    <a:solidFill>
                      <a:schemeClr val="tx1">
                        <a:lumMod val="65000"/>
                        <a:lumOff val="35000"/>
                      </a:schemeClr>
                    </a:solidFill>
                  </a:tcPr>
                </a:tc>
                <a:extLst>
                  <a:ext uri="{0D108BD9-81ED-4DB2-BD59-A6C34878D82A}">
                    <a16:rowId xmlns:a16="http://schemas.microsoft.com/office/drawing/2014/main" val="37508133"/>
                  </a:ext>
                </a:extLst>
              </a:tr>
              <a:tr h="271469">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Pair/Trio 10</a:t>
                      </a:r>
                    </a:p>
                  </a:txBody>
                  <a:tcPr>
                    <a:lnB w="19050" cap="flat" cmpd="sng" algn="ctr">
                      <a:solidFill>
                        <a:schemeClr val="tx1"/>
                      </a:solidFill>
                      <a:prstDash val="solid"/>
                      <a:round/>
                      <a:headEnd type="none" w="med" len="med"/>
                      <a:tailEnd type="none" w="med" len="med"/>
                    </a:lnB>
                  </a:tcPr>
                </a:tc>
                <a:tc>
                  <a:txBody>
                    <a:bodyPr/>
                    <a:lstStyle/>
                    <a:p>
                      <a:pPr algn="ctr"/>
                      <a:r>
                        <a:rPr lang="en-US" sz="1800" dirty="0"/>
                        <a:t>5C</a:t>
                      </a:r>
                    </a:p>
                  </a:txBody>
                  <a:tcPr>
                    <a:lnB w="19050" cap="flat" cmpd="sng" algn="ctr">
                      <a:solidFill>
                        <a:schemeClr val="tx1"/>
                      </a:solidFill>
                      <a:prstDash val="solid"/>
                      <a:round/>
                      <a:headEnd type="none" w="med" len="med"/>
                      <a:tailEnd type="none" w="med" len="med"/>
                    </a:lnB>
                  </a:tcPr>
                </a:tc>
                <a:tc>
                  <a:txBody>
                    <a:bodyPr/>
                    <a:lstStyle/>
                    <a:p>
                      <a:endParaRPr lang="en-US" sz="1800" dirty="0"/>
                    </a:p>
                  </a:txBody>
                  <a:tcPr>
                    <a:lnB w="19050" cap="flat" cmpd="sng" algn="ctr">
                      <a:solidFill>
                        <a:schemeClr val="tx1"/>
                      </a:solidFill>
                      <a:prstDash val="solid"/>
                      <a:round/>
                      <a:headEnd type="none" w="med" len="med"/>
                      <a:tailEnd type="none" w="med" len="med"/>
                    </a:lnB>
                  </a:tcPr>
                </a:tc>
                <a:tc>
                  <a:txBody>
                    <a:bodyPr/>
                    <a:lstStyle/>
                    <a:p>
                      <a:pPr algn="ctr"/>
                      <a:r>
                        <a:rPr lang="en-US" sz="1800" dirty="0"/>
                        <a:t>5D</a:t>
                      </a:r>
                    </a:p>
                  </a:txBody>
                  <a:tcPr>
                    <a:lnB w="19050" cap="flat" cmpd="sng" algn="ctr">
                      <a:solidFill>
                        <a:schemeClr val="tx1"/>
                      </a:solidFill>
                      <a:prstDash val="solid"/>
                      <a:round/>
                      <a:headEnd type="none" w="med" len="med"/>
                      <a:tailEnd type="none" w="med" len="med"/>
                    </a:lnB>
                  </a:tcPr>
                </a:tc>
                <a:tc>
                  <a:txBody>
                    <a:bodyPr/>
                    <a:lstStyle/>
                    <a:p>
                      <a:endParaRPr lang="en-US" sz="1800" dirty="0"/>
                    </a:p>
                  </a:txBody>
                  <a:tcPr>
                    <a:lnB w="19050" cap="flat" cmpd="sng" algn="ctr">
                      <a:solidFill>
                        <a:schemeClr val="tx1"/>
                      </a:solidFill>
                      <a:prstDash val="solid"/>
                      <a:round/>
                      <a:headEnd type="none" w="med" len="med"/>
                      <a:tailEnd type="none" w="med" len="med"/>
                    </a:lnB>
                  </a:tcPr>
                </a:tc>
                <a:tc>
                  <a:txBody>
                    <a:bodyPr/>
                    <a:lstStyle/>
                    <a:p>
                      <a:pPr algn="ctr"/>
                      <a:r>
                        <a:rPr lang="en-US" sz="1800" dirty="0"/>
                        <a:t>5E</a:t>
                      </a:r>
                    </a:p>
                  </a:txBody>
                  <a:tcPr>
                    <a:lnB w="19050" cap="flat" cmpd="sng" algn="ctr">
                      <a:solidFill>
                        <a:schemeClr val="tx1"/>
                      </a:solidFill>
                      <a:prstDash val="solid"/>
                      <a:round/>
                      <a:headEnd type="none" w="med" len="med"/>
                      <a:tailEnd type="none" w="med" len="med"/>
                    </a:lnB>
                  </a:tcPr>
                </a:tc>
                <a:tc>
                  <a:txBody>
                    <a:bodyPr/>
                    <a:lstStyle/>
                    <a:p>
                      <a:endParaRPr lang="en-US" sz="1800"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7700322"/>
                  </a:ext>
                </a:extLst>
              </a:tr>
            </a:tbl>
          </a:graphicData>
        </a:graphic>
      </p:graphicFrame>
    </p:spTree>
    <p:extLst>
      <p:ext uri="{BB962C8B-B14F-4D97-AF65-F5344CB8AC3E}">
        <p14:creationId xmlns:p14="http://schemas.microsoft.com/office/powerpoint/2010/main" val="1891781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F92A-5637-4881-B04E-959FBADD3FEC}"/>
              </a:ext>
            </a:extLst>
          </p:cNvPr>
          <p:cNvSpPr>
            <a:spLocks noGrp="1"/>
          </p:cNvSpPr>
          <p:nvPr>
            <p:ph type="title"/>
          </p:nvPr>
        </p:nvSpPr>
        <p:spPr>
          <a:xfrm>
            <a:off x="677334" y="0"/>
            <a:ext cx="8596668" cy="664661"/>
          </a:xfrm>
        </p:spPr>
        <p:txBody>
          <a:bodyPr>
            <a:normAutofit/>
          </a:bodyPr>
          <a:lstStyle/>
          <a:p>
            <a:r>
              <a:rPr lang="en-US" dirty="0"/>
              <a:t>Refine one answer in groups (12 mins)</a:t>
            </a:r>
          </a:p>
        </p:txBody>
      </p:sp>
      <p:sp>
        <p:nvSpPr>
          <p:cNvPr id="3" name="Content Placeholder 2">
            <a:extLst>
              <a:ext uri="{FF2B5EF4-FFF2-40B4-BE49-F238E27FC236}">
                <a16:creationId xmlns:a16="http://schemas.microsoft.com/office/drawing/2014/main" id="{31F2717A-7650-4FAC-9BC2-5AC959A36815}"/>
              </a:ext>
            </a:extLst>
          </p:cNvPr>
          <p:cNvSpPr>
            <a:spLocks noGrp="1"/>
          </p:cNvSpPr>
          <p:nvPr>
            <p:ph idx="1"/>
          </p:nvPr>
        </p:nvSpPr>
        <p:spPr>
          <a:xfrm>
            <a:off x="0" y="673954"/>
            <a:ext cx="9610049" cy="2526446"/>
          </a:xfrm>
        </p:spPr>
        <p:txBody>
          <a:bodyPr>
            <a:normAutofit/>
          </a:bodyPr>
          <a:lstStyle/>
          <a:p>
            <a:r>
              <a:rPr lang="en-US" sz="2400" dirty="0"/>
              <a:t>Join up with the other pair/trio that worked on your question</a:t>
            </a:r>
          </a:p>
          <a:p>
            <a:r>
              <a:rPr lang="en-US" sz="2400" dirty="0"/>
              <a:t>Take turns sharing aloud answers </a:t>
            </a:r>
            <a:r>
              <a:rPr lang="en-US" sz="2400" i="1" u="sng" dirty="0"/>
              <a:t>to the question you are assigned</a:t>
            </a:r>
          </a:p>
          <a:p>
            <a:r>
              <a:rPr lang="en-US" sz="2400" dirty="0"/>
              <a:t>Discuss similarities and differences in your answers</a:t>
            </a:r>
          </a:p>
          <a:p>
            <a:r>
              <a:rPr lang="en-US" sz="2400" dirty="0"/>
              <a:t>Reconcile your answers and write a revised one-paragraph answer</a:t>
            </a:r>
          </a:p>
          <a:p>
            <a:r>
              <a:rPr lang="en-US" sz="2400" dirty="0"/>
              <a:t>Write unresolved questions on notecards, and hand to DSC</a:t>
            </a:r>
          </a:p>
        </p:txBody>
      </p:sp>
      <p:graphicFrame>
        <p:nvGraphicFramePr>
          <p:cNvPr id="4" name="Table 3">
            <a:extLst>
              <a:ext uri="{FF2B5EF4-FFF2-40B4-BE49-F238E27FC236}">
                <a16:creationId xmlns:a16="http://schemas.microsoft.com/office/drawing/2014/main" id="{4362214F-62BB-44A1-B0C7-C6509B97C9BB}"/>
              </a:ext>
            </a:extLst>
          </p:cNvPr>
          <p:cNvGraphicFramePr>
            <a:graphicFrameLocks noGrp="1"/>
          </p:cNvGraphicFramePr>
          <p:nvPr>
            <p:extLst>
              <p:ext uri="{D42A27DB-BD31-4B8C-83A1-F6EECF244321}">
                <p14:modId xmlns:p14="http://schemas.microsoft.com/office/powerpoint/2010/main" val="3512500851"/>
              </p:ext>
            </p:extLst>
          </p:nvPr>
        </p:nvGraphicFramePr>
        <p:xfrm>
          <a:off x="523951" y="3200400"/>
          <a:ext cx="10209487" cy="3657600"/>
        </p:xfrm>
        <a:graphic>
          <a:graphicData uri="http://schemas.openxmlformats.org/drawingml/2006/table">
            <a:tbl>
              <a:tblPr firstCol="1" bandRow="1">
                <a:tableStyleId>{5C22544A-7EE6-4342-B048-85BDC9FD1C3A}</a:tableStyleId>
              </a:tblPr>
              <a:tblGrid>
                <a:gridCol w="1630744">
                  <a:extLst>
                    <a:ext uri="{9D8B030D-6E8A-4147-A177-3AD203B41FA5}">
                      <a16:colId xmlns:a16="http://schemas.microsoft.com/office/drawing/2014/main" val="2949675166"/>
                    </a:ext>
                  </a:extLst>
                </a:gridCol>
                <a:gridCol w="601203">
                  <a:extLst>
                    <a:ext uri="{9D8B030D-6E8A-4147-A177-3AD203B41FA5}">
                      <a16:colId xmlns:a16="http://schemas.microsoft.com/office/drawing/2014/main" val="3870786277"/>
                    </a:ext>
                  </a:extLst>
                </a:gridCol>
                <a:gridCol w="2258378">
                  <a:extLst>
                    <a:ext uri="{9D8B030D-6E8A-4147-A177-3AD203B41FA5}">
                      <a16:colId xmlns:a16="http://schemas.microsoft.com/office/drawing/2014/main" val="3682826725"/>
                    </a:ext>
                  </a:extLst>
                </a:gridCol>
                <a:gridCol w="556003">
                  <a:extLst>
                    <a:ext uri="{9D8B030D-6E8A-4147-A177-3AD203B41FA5}">
                      <a16:colId xmlns:a16="http://schemas.microsoft.com/office/drawing/2014/main" val="310654066"/>
                    </a:ext>
                  </a:extLst>
                </a:gridCol>
                <a:gridCol w="2303578">
                  <a:extLst>
                    <a:ext uri="{9D8B030D-6E8A-4147-A177-3AD203B41FA5}">
                      <a16:colId xmlns:a16="http://schemas.microsoft.com/office/drawing/2014/main" val="2282752235"/>
                    </a:ext>
                  </a:extLst>
                </a:gridCol>
                <a:gridCol w="523255">
                  <a:extLst>
                    <a:ext uri="{9D8B030D-6E8A-4147-A177-3AD203B41FA5}">
                      <a16:colId xmlns:a16="http://schemas.microsoft.com/office/drawing/2014/main" val="3323065015"/>
                    </a:ext>
                  </a:extLst>
                </a:gridCol>
                <a:gridCol w="2336326">
                  <a:extLst>
                    <a:ext uri="{9D8B030D-6E8A-4147-A177-3AD203B41FA5}">
                      <a16:colId xmlns:a16="http://schemas.microsoft.com/office/drawing/2014/main" val="56120457"/>
                    </a:ext>
                  </a:extLst>
                </a:gridCol>
              </a:tblGrid>
              <a:tr h="271469">
                <a:tc rowSpan="2">
                  <a:txBody>
                    <a:bodyPr/>
                    <a:lstStyle/>
                    <a:p>
                      <a:pPr algn="ctr"/>
                      <a:r>
                        <a:rPr lang="en-US" sz="1800" dirty="0"/>
                        <a:t>Group 1</a:t>
                      </a:r>
                    </a:p>
                  </a:txBody>
                  <a:tcPr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algn="ctr"/>
                      <a:r>
                        <a:rPr lang="en-US" sz="1800" dirty="0"/>
                        <a:t>1A</a:t>
                      </a:r>
                    </a:p>
                  </a:txBody>
                  <a:tcPr>
                    <a:lnT w="19050" cap="flat" cmpd="sng" algn="ctr">
                      <a:solidFill>
                        <a:schemeClr val="tx1"/>
                      </a:solidFill>
                      <a:prstDash val="solid"/>
                      <a:round/>
                      <a:headEnd type="none" w="med" len="med"/>
                      <a:tailEnd type="none" w="med" len="med"/>
                    </a:lnT>
                  </a:tcPr>
                </a:tc>
                <a:tc>
                  <a:txBody>
                    <a:bodyPr/>
                    <a:lstStyle/>
                    <a:p>
                      <a:endParaRPr lang="en-US" sz="1800" dirty="0"/>
                    </a:p>
                  </a:txBody>
                  <a:tcPr>
                    <a:lnT w="19050" cap="flat" cmpd="sng" algn="ctr">
                      <a:solidFill>
                        <a:schemeClr val="tx1"/>
                      </a:solidFill>
                      <a:prstDash val="solid"/>
                      <a:round/>
                      <a:headEnd type="none" w="med" len="med"/>
                      <a:tailEnd type="none" w="med" len="med"/>
                    </a:lnT>
                  </a:tcPr>
                </a:tc>
                <a:tc>
                  <a:txBody>
                    <a:bodyPr/>
                    <a:lstStyle/>
                    <a:p>
                      <a:pPr algn="ctr"/>
                      <a:r>
                        <a:rPr lang="en-US" sz="1800" dirty="0"/>
                        <a:t>1B</a:t>
                      </a:r>
                    </a:p>
                  </a:txBody>
                  <a:tcPr>
                    <a:lnT w="19050" cap="flat" cmpd="sng" algn="ctr">
                      <a:solidFill>
                        <a:schemeClr val="tx1"/>
                      </a:solidFill>
                      <a:prstDash val="solid"/>
                      <a:round/>
                      <a:headEnd type="none" w="med" len="med"/>
                      <a:tailEnd type="none" w="med" len="med"/>
                    </a:lnT>
                  </a:tcPr>
                </a:tc>
                <a:tc>
                  <a:txBody>
                    <a:bodyPr/>
                    <a:lstStyle/>
                    <a:p>
                      <a:endParaRPr lang="en-US" sz="1800" dirty="0"/>
                    </a:p>
                  </a:txBody>
                  <a:tcPr>
                    <a:lnR w="12700" cmpd="sng">
                      <a:noFill/>
                    </a:lnR>
                    <a:lnT w="19050" cap="flat" cmpd="sng" algn="ctr">
                      <a:solidFill>
                        <a:schemeClr val="tx1"/>
                      </a:solidFill>
                      <a:prstDash val="solid"/>
                      <a:round/>
                      <a:headEnd type="none" w="med" len="med"/>
                      <a:tailEnd type="none" w="med" len="med"/>
                    </a:lnT>
                  </a:tcPr>
                </a:tc>
                <a:tc>
                  <a:txBody>
                    <a:bodyPr/>
                    <a:lstStyle/>
                    <a:p>
                      <a:pPr algn="ctr"/>
                      <a:endParaRPr lang="en-US" sz="1800" dirty="0"/>
                    </a:p>
                  </a:txBody>
                  <a:tcPr>
                    <a:lnL w="12700" cmpd="sng">
                      <a:noFill/>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65000"/>
                        <a:lumOff val="35000"/>
                      </a:schemeClr>
                    </a:solidFill>
                  </a:tcPr>
                </a:tc>
                <a:tc>
                  <a:txBody>
                    <a:bodyPr/>
                    <a:lstStyle/>
                    <a:p>
                      <a:endParaRPr lang="en-US" sz="1800" dirty="0"/>
                    </a:p>
                  </a:txBody>
                  <a:tcPr>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65000"/>
                        <a:lumOff val="35000"/>
                      </a:schemeClr>
                    </a:solidFill>
                  </a:tcPr>
                </a:tc>
                <a:extLst>
                  <a:ext uri="{0D108BD9-81ED-4DB2-BD59-A6C34878D82A}">
                    <a16:rowId xmlns:a16="http://schemas.microsoft.com/office/drawing/2014/main" val="2968436027"/>
                  </a:ext>
                </a:extLst>
              </a:tr>
              <a:tr h="271469">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lnL w="19050" cap="flat" cmpd="sng" algn="ctr">
                      <a:solidFill>
                        <a:schemeClr val="tx1"/>
                      </a:solidFill>
                      <a:prstDash val="solid"/>
                      <a:round/>
                      <a:headEnd type="none" w="med" len="med"/>
                      <a:tailEnd type="none" w="med" len="med"/>
                    </a:lnL>
                  </a:tcPr>
                </a:tc>
                <a:tc>
                  <a:txBody>
                    <a:bodyPr/>
                    <a:lstStyle/>
                    <a:p>
                      <a:pPr algn="ctr"/>
                      <a:r>
                        <a:rPr lang="en-US" sz="1800" dirty="0"/>
                        <a:t>1C</a:t>
                      </a:r>
                    </a:p>
                  </a:txBody>
                  <a:tcPr/>
                </a:tc>
                <a:tc>
                  <a:txBody>
                    <a:bodyPr/>
                    <a:lstStyle/>
                    <a:p>
                      <a:endParaRPr lang="en-US" sz="1800" dirty="0"/>
                    </a:p>
                  </a:txBody>
                  <a:tcPr/>
                </a:tc>
                <a:tc>
                  <a:txBody>
                    <a:bodyPr/>
                    <a:lstStyle/>
                    <a:p>
                      <a:pPr algn="ctr"/>
                      <a:r>
                        <a:rPr lang="en-US" sz="1800" dirty="0"/>
                        <a:t>1D</a:t>
                      </a:r>
                    </a:p>
                  </a:txBody>
                  <a:tcPr/>
                </a:tc>
                <a:tc>
                  <a:txBody>
                    <a:bodyPr/>
                    <a:lstStyle/>
                    <a:p>
                      <a:endParaRPr lang="en-US" sz="1800" dirty="0"/>
                    </a:p>
                  </a:txBody>
                  <a:tcPr/>
                </a:tc>
                <a:tc>
                  <a:txBody>
                    <a:bodyPr/>
                    <a:lstStyle/>
                    <a:p>
                      <a:pPr algn="ctr"/>
                      <a:r>
                        <a:rPr lang="en-US" sz="1800" dirty="0"/>
                        <a:t>1E</a:t>
                      </a:r>
                    </a:p>
                  </a:txBody>
                  <a:tcPr>
                    <a:lnT w="12700" cmpd="sng">
                      <a:noFill/>
                    </a:lnT>
                  </a:tcPr>
                </a:tc>
                <a:tc>
                  <a:txBody>
                    <a:bodyPr/>
                    <a:lstStyle/>
                    <a:p>
                      <a:endParaRPr lang="en-US" sz="1800" dirty="0"/>
                    </a:p>
                  </a:txBody>
                  <a:tcPr>
                    <a:lnR w="19050" cap="flat" cmpd="sng" algn="ctr">
                      <a:solidFill>
                        <a:schemeClr val="tx1"/>
                      </a:solidFill>
                      <a:prstDash val="solid"/>
                      <a:round/>
                      <a:headEnd type="none" w="med" len="med"/>
                      <a:tailEnd type="none" w="med" len="med"/>
                    </a:lnR>
                    <a:lnT w="12700" cmpd="sng">
                      <a:noFill/>
                    </a:lnT>
                  </a:tcPr>
                </a:tc>
                <a:extLst>
                  <a:ext uri="{0D108BD9-81ED-4DB2-BD59-A6C34878D82A}">
                    <a16:rowId xmlns:a16="http://schemas.microsoft.com/office/drawing/2014/main" val="804522843"/>
                  </a:ext>
                </a:extLst>
              </a:tr>
              <a:tr h="271469">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t>Group 2</a:t>
                      </a:r>
                    </a:p>
                  </a:txBody>
                  <a:tcPr anchor="ctr">
                    <a:lnL w="19050" cap="flat" cmpd="sng" algn="ctr">
                      <a:solidFill>
                        <a:schemeClr val="tx1"/>
                      </a:solidFill>
                      <a:prstDash val="solid"/>
                      <a:round/>
                      <a:headEnd type="none" w="med" len="med"/>
                      <a:tailEnd type="none" w="med" len="med"/>
                    </a:lnL>
                  </a:tcPr>
                </a:tc>
                <a:tc>
                  <a:txBody>
                    <a:bodyPr/>
                    <a:lstStyle/>
                    <a:p>
                      <a:pPr algn="ctr"/>
                      <a:r>
                        <a:rPr lang="en-US" sz="1800" dirty="0"/>
                        <a:t>2A</a:t>
                      </a:r>
                    </a:p>
                  </a:txBody>
                  <a:tcPr/>
                </a:tc>
                <a:tc>
                  <a:txBody>
                    <a:bodyPr/>
                    <a:lstStyle/>
                    <a:p>
                      <a:endParaRPr lang="en-US" sz="1800" dirty="0"/>
                    </a:p>
                  </a:txBody>
                  <a:tcPr/>
                </a:tc>
                <a:tc>
                  <a:txBody>
                    <a:bodyPr/>
                    <a:lstStyle/>
                    <a:p>
                      <a:pPr algn="ctr"/>
                      <a:r>
                        <a:rPr lang="en-US" sz="1800" dirty="0"/>
                        <a:t>2B</a:t>
                      </a:r>
                    </a:p>
                  </a:txBody>
                  <a:tcPr/>
                </a:tc>
                <a:tc>
                  <a:txBody>
                    <a:bodyPr/>
                    <a:lstStyle/>
                    <a:p>
                      <a:endParaRPr lang="en-US" sz="1800" dirty="0"/>
                    </a:p>
                  </a:txBody>
                  <a:tcPr/>
                </a:tc>
                <a:tc>
                  <a:txBody>
                    <a:bodyPr/>
                    <a:lstStyle/>
                    <a:p>
                      <a:pPr marL="0" algn="ctr" defTabSz="457200" rtl="0" eaLnBrk="1" latinLnBrk="0" hangingPunct="1"/>
                      <a:endParaRPr lang="en-US" sz="1800" kern="1200" dirty="0">
                        <a:solidFill>
                          <a:schemeClr val="dk1"/>
                        </a:solidFill>
                        <a:latin typeface="+mn-lt"/>
                        <a:ea typeface="+mn-ea"/>
                        <a:cs typeface="+mn-cs"/>
                      </a:endParaRPr>
                    </a:p>
                  </a:txBody>
                  <a:tcPr>
                    <a:solidFill>
                      <a:schemeClr val="tx1">
                        <a:lumMod val="65000"/>
                        <a:lumOff val="35000"/>
                      </a:schemeClr>
                    </a:solidFill>
                  </a:tcPr>
                </a:tc>
                <a:tc>
                  <a:txBody>
                    <a:bodyPr/>
                    <a:lstStyle/>
                    <a:p>
                      <a:pPr marL="0" algn="l" defTabSz="457200" rtl="0" eaLnBrk="1" latinLnBrk="0" hangingPunct="1"/>
                      <a:endParaRPr lang="en-US" sz="1800" kern="1200" dirty="0">
                        <a:solidFill>
                          <a:schemeClr val="dk1"/>
                        </a:solidFill>
                        <a:latin typeface="+mn-lt"/>
                        <a:ea typeface="+mn-ea"/>
                        <a:cs typeface="+mn-cs"/>
                      </a:endParaRPr>
                    </a:p>
                  </a:txBody>
                  <a:tcPr>
                    <a:lnR w="19050" cap="flat" cmpd="sng" algn="ctr">
                      <a:solidFill>
                        <a:schemeClr val="tx1"/>
                      </a:solidFill>
                      <a:prstDash val="solid"/>
                      <a:round/>
                      <a:headEnd type="none" w="med" len="med"/>
                      <a:tailEnd type="none" w="med" len="med"/>
                    </a:lnR>
                    <a:solidFill>
                      <a:schemeClr val="tx1">
                        <a:lumMod val="65000"/>
                        <a:lumOff val="35000"/>
                      </a:schemeClr>
                    </a:solidFill>
                  </a:tcPr>
                </a:tc>
                <a:extLst>
                  <a:ext uri="{0D108BD9-81ED-4DB2-BD59-A6C34878D82A}">
                    <a16:rowId xmlns:a16="http://schemas.microsoft.com/office/drawing/2014/main" val="4009472959"/>
                  </a:ext>
                </a:extLst>
              </a:tr>
              <a:tr h="271469">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lnL w="19050" cap="flat" cmpd="sng" algn="ctr">
                      <a:solidFill>
                        <a:schemeClr val="tx1"/>
                      </a:solidFill>
                      <a:prstDash val="solid"/>
                      <a:round/>
                      <a:headEnd type="none" w="med" len="med"/>
                      <a:tailEnd type="none" w="med" len="med"/>
                    </a:lnL>
                  </a:tcPr>
                </a:tc>
                <a:tc>
                  <a:txBody>
                    <a:bodyPr/>
                    <a:lstStyle/>
                    <a:p>
                      <a:pPr algn="ctr"/>
                      <a:r>
                        <a:rPr lang="en-US" sz="1800" dirty="0"/>
                        <a:t>2C</a:t>
                      </a:r>
                    </a:p>
                  </a:txBody>
                  <a:tcPr/>
                </a:tc>
                <a:tc>
                  <a:txBody>
                    <a:bodyPr/>
                    <a:lstStyle/>
                    <a:p>
                      <a:endParaRPr lang="en-US" sz="1800" dirty="0"/>
                    </a:p>
                  </a:txBody>
                  <a:tcPr/>
                </a:tc>
                <a:tc>
                  <a:txBody>
                    <a:bodyPr/>
                    <a:lstStyle/>
                    <a:p>
                      <a:pPr algn="ctr"/>
                      <a:r>
                        <a:rPr lang="en-US" sz="1800" dirty="0"/>
                        <a:t>2D</a:t>
                      </a:r>
                    </a:p>
                  </a:txBody>
                  <a:tcPr/>
                </a:tc>
                <a:tc>
                  <a:txBody>
                    <a:bodyPr/>
                    <a:lstStyle/>
                    <a:p>
                      <a:endParaRPr lang="en-US" sz="1800" dirty="0"/>
                    </a:p>
                  </a:txBody>
                  <a:tcPr/>
                </a:tc>
                <a:tc>
                  <a:txBody>
                    <a:bodyPr/>
                    <a:lstStyle/>
                    <a:p>
                      <a:pPr algn="ctr"/>
                      <a:r>
                        <a:rPr lang="en-US" sz="1800" dirty="0"/>
                        <a:t>2E</a:t>
                      </a:r>
                    </a:p>
                  </a:txBody>
                  <a:tcPr/>
                </a:tc>
                <a:tc>
                  <a:txBody>
                    <a:bodyPr/>
                    <a:lstStyle/>
                    <a:p>
                      <a:endParaRPr lang="en-US" sz="1800" dirty="0"/>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13626208"/>
                  </a:ext>
                </a:extLst>
              </a:tr>
              <a:tr h="271469">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t>Group 3</a:t>
                      </a:r>
                    </a:p>
                  </a:txBody>
                  <a:tcPr anchor="ctr">
                    <a:lnL w="19050" cap="flat" cmpd="sng" algn="ctr">
                      <a:solidFill>
                        <a:schemeClr val="tx1"/>
                      </a:solidFill>
                      <a:prstDash val="solid"/>
                      <a:round/>
                      <a:headEnd type="none" w="med" len="med"/>
                      <a:tailEnd type="none" w="med" len="med"/>
                    </a:lnL>
                  </a:tcPr>
                </a:tc>
                <a:tc>
                  <a:txBody>
                    <a:bodyPr/>
                    <a:lstStyle/>
                    <a:p>
                      <a:pPr algn="ctr"/>
                      <a:r>
                        <a:rPr lang="en-US" sz="1800" dirty="0"/>
                        <a:t>3A</a:t>
                      </a:r>
                    </a:p>
                  </a:txBody>
                  <a:tcPr/>
                </a:tc>
                <a:tc>
                  <a:txBody>
                    <a:bodyPr/>
                    <a:lstStyle/>
                    <a:p>
                      <a:endParaRPr lang="en-US" sz="1800" dirty="0"/>
                    </a:p>
                  </a:txBody>
                  <a:tcPr/>
                </a:tc>
                <a:tc>
                  <a:txBody>
                    <a:bodyPr/>
                    <a:lstStyle/>
                    <a:p>
                      <a:pPr algn="ctr"/>
                      <a:r>
                        <a:rPr lang="en-US" sz="1800" dirty="0"/>
                        <a:t>3B</a:t>
                      </a:r>
                    </a:p>
                  </a:txBody>
                  <a:tcPr/>
                </a:tc>
                <a:tc>
                  <a:txBody>
                    <a:bodyPr/>
                    <a:lstStyle/>
                    <a:p>
                      <a:endParaRPr lang="en-US" sz="1800" dirty="0"/>
                    </a:p>
                  </a:txBody>
                  <a:tcPr/>
                </a:tc>
                <a:tc>
                  <a:txBody>
                    <a:bodyPr/>
                    <a:lstStyle/>
                    <a:p>
                      <a:pPr algn="ctr"/>
                      <a:endParaRPr lang="en-US" sz="1800" dirty="0"/>
                    </a:p>
                  </a:txBody>
                  <a:tcPr>
                    <a:solidFill>
                      <a:schemeClr val="tx1">
                        <a:lumMod val="65000"/>
                        <a:lumOff val="35000"/>
                      </a:schemeClr>
                    </a:solidFill>
                  </a:tcPr>
                </a:tc>
                <a:tc>
                  <a:txBody>
                    <a:bodyPr/>
                    <a:lstStyle/>
                    <a:p>
                      <a:endParaRPr lang="en-US" sz="1800" dirty="0"/>
                    </a:p>
                  </a:txBody>
                  <a:tcPr>
                    <a:lnR w="19050" cap="flat" cmpd="sng" algn="ctr">
                      <a:solidFill>
                        <a:schemeClr val="tx1"/>
                      </a:solidFill>
                      <a:prstDash val="solid"/>
                      <a:round/>
                      <a:headEnd type="none" w="med" len="med"/>
                      <a:tailEnd type="none" w="med" len="med"/>
                    </a:lnR>
                    <a:solidFill>
                      <a:schemeClr val="tx1">
                        <a:lumMod val="65000"/>
                        <a:lumOff val="35000"/>
                      </a:schemeClr>
                    </a:solidFill>
                  </a:tcPr>
                </a:tc>
                <a:extLst>
                  <a:ext uri="{0D108BD9-81ED-4DB2-BD59-A6C34878D82A}">
                    <a16:rowId xmlns:a16="http://schemas.microsoft.com/office/drawing/2014/main" val="1867690323"/>
                  </a:ext>
                </a:extLst>
              </a:tr>
              <a:tr h="271469">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lnL w="19050" cap="flat" cmpd="sng" algn="ctr">
                      <a:solidFill>
                        <a:schemeClr val="tx1"/>
                      </a:solidFill>
                      <a:prstDash val="solid"/>
                      <a:round/>
                      <a:headEnd type="none" w="med" len="med"/>
                      <a:tailEnd type="none" w="med" len="med"/>
                    </a:lnL>
                  </a:tcPr>
                </a:tc>
                <a:tc>
                  <a:txBody>
                    <a:bodyPr/>
                    <a:lstStyle/>
                    <a:p>
                      <a:pPr algn="ctr"/>
                      <a:r>
                        <a:rPr lang="en-US" sz="1800" dirty="0"/>
                        <a:t>3C</a:t>
                      </a:r>
                    </a:p>
                  </a:txBody>
                  <a:tcPr/>
                </a:tc>
                <a:tc>
                  <a:txBody>
                    <a:bodyPr/>
                    <a:lstStyle/>
                    <a:p>
                      <a:endParaRPr lang="en-US" sz="1800" dirty="0"/>
                    </a:p>
                  </a:txBody>
                  <a:tcPr/>
                </a:tc>
                <a:tc>
                  <a:txBody>
                    <a:bodyPr/>
                    <a:lstStyle/>
                    <a:p>
                      <a:pPr algn="ctr"/>
                      <a:r>
                        <a:rPr lang="en-US" sz="1800" dirty="0"/>
                        <a:t>3D</a:t>
                      </a:r>
                    </a:p>
                  </a:txBody>
                  <a:tcPr/>
                </a:tc>
                <a:tc>
                  <a:txBody>
                    <a:bodyPr/>
                    <a:lstStyle/>
                    <a:p>
                      <a:endParaRPr lang="en-US" sz="1800" dirty="0"/>
                    </a:p>
                  </a:txBody>
                  <a:tcPr/>
                </a:tc>
                <a:tc>
                  <a:txBody>
                    <a:bodyPr/>
                    <a:lstStyle/>
                    <a:p>
                      <a:pPr algn="ctr"/>
                      <a:r>
                        <a:rPr lang="en-US" sz="1800" dirty="0"/>
                        <a:t>3E</a:t>
                      </a:r>
                    </a:p>
                  </a:txBody>
                  <a:tcPr/>
                </a:tc>
                <a:tc>
                  <a:txBody>
                    <a:bodyPr/>
                    <a:lstStyle/>
                    <a:p>
                      <a:endParaRPr lang="en-US" sz="1800" dirty="0"/>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86994986"/>
                  </a:ext>
                </a:extLst>
              </a:tr>
              <a:tr h="271469">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t>Group 4</a:t>
                      </a:r>
                    </a:p>
                  </a:txBody>
                  <a:tcPr anchor="ctr">
                    <a:lnL w="19050" cap="flat" cmpd="sng" algn="ctr">
                      <a:solidFill>
                        <a:schemeClr val="tx1"/>
                      </a:solidFill>
                      <a:prstDash val="solid"/>
                      <a:round/>
                      <a:headEnd type="none" w="med" len="med"/>
                      <a:tailEnd type="none" w="med" len="med"/>
                    </a:lnL>
                  </a:tcPr>
                </a:tc>
                <a:tc>
                  <a:txBody>
                    <a:bodyPr/>
                    <a:lstStyle/>
                    <a:p>
                      <a:pPr algn="ctr"/>
                      <a:r>
                        <a:rPr lang="en-US" sz="1800" dirty="0"/>
                        <a:t>4A</a:t>
                      </a:r>
                    </a:p>
                  </a:txBody>
                  <a:tcPr/>
                </a:tc>
                <a:tc>
                  <a:txBody>
                    <a:bodyPr/>
                    <a:lstStyle/>
                    <a:p>
                      <a:endParaRPr lang="en-US" sz="1800" dirty="0"/>
                    </a:p>
                  </a:txBody>
                  <a:tcPr/>
                </a:tc>
                <a:tc>
                  <a:txBody>
                    <a:bodyPr/>
                    <a:lstStyle/>
                    <a:p>
                      <a:pPr algn="ctr"/>
                      <a:r>
                        <a:rPr lang="en-US" sz="1800" dirty="0"/>
                        <a:t>4B</a:t>
                      </a:r>
                    </a:p>
                  </a:txBody>
                  <a:tcPr/>
                </a:tc>
                <a:tc>
                  <a:txBody>
                    <a:bodyPr/>
                    <a:lstStyle/>
                    <a:p>
                      <a:endParaRPr lang="en-US" sz="1800" dirty="0"/>
                    </a:p>
                  </a:txBody>
                  <a:tcPr/>
                </a:tc>
                <a:tc>
                  <a:txBody>
                    <a:bodyPr/>
                    <a:lstStyle/>
                    <a:p>
                      <a:pPr algn="ctr"/>
                      <a:endParaRPr lang="en-US" sz="1800" dirty="0"/>
                    </a:p>
                  </a:txBody>
                  <a:tcPr>
                    <a:solidFill>
                      <a:schemeClr val="tx1">
                        <a:lumMod val="65000"/>
                        <a:lumOff val="35000"/>
                      </a:schemeClr>
                    </a:solidFill>
                  </a:tcPr>
                </a:tc>
                <a:tc>
                  <a:txBody>
                    <a:bodyPr/>
                    <a:lstStyle/>
                    <a:p>
                      <a:endParaRPr lang="en-US" sz="1800" dirty="0"/>
                    </a:p>
                  </a:txBody>
                  <a:tcPr>
                    <a:lnR w="19050" cap="flat" cmpd="sng" algn="ctr">
                      <a:solidFill>
                        <a:schemeClr val="tx1"/>
                      </a:solidFill>
                      <a:prstDash val="solid"/>
                      <a:round/>
                      <a:headEnd type="none" w="med" len="med"/>
                      <a:tailEnd type="none" w="med" len="med"/>
                    </a:lnR>
                    <a:solidFill>
                      <a:schemeClr val="tx1">
                        <a:lumMod val="65000"/>
                        <a:lumOff val="35000"/>
                      </a:schemeClr>
                    </a:solidFill>
                  </a:tcPr>
                </a:tc>
                <a:extLst>
                  <a:ext uri="{0D108BD9-81ED-4DB2-BD59-A6C34878D82A}">
                    <a16:rowId xmlns:a16="http://schemas.microsoft.com/office/drawing/2014/main" val="2078415657"/>
                  </a:ext>
                </a:extLst>
              </a:tr>
              <a:tr h="271469">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lnL w="19050" cap="flat" cmpd="sng" algn="ctr">
                      <a:solidFill>
                        <a:schemeClr val="tx1"/>
                      </a:solidFill>
                      <a:prstDash val="solid"/>
                      <a:round/>
                      <a:headEnd type="none" w="med" len="med"/>
                      <a:tailEnd type="none" w="med" len="med"/>
                    </a:lnL>
                  </a:tcPr>
                </a:tc>
                <a:tc>
                  <a:txBody>
                    <a:bodyPr/>
                    <a:lstStyle/>
                    <a:p>
                      <a:pPr algn="ctr"/>
                      <a:r>
                        <a:rPr lang="en-US" sz="1800" dirty="0"/>
                        <a:t>4C</a:t>
                      </a:r>
                    </a:p>
                  </a:txBody>
                  <a:tcPr/>
                </a:tc>
                <a:tc>
                  <a:txBody>
                    <a:bodyPr/>
                    <a:lstStyle/>
                    <a:p>
                      <a:endParaRPr lang="en-US" sz="1800" dirty="0"/>
                    </a:p>
                  </a:txBody>
                  <a:tcPr/>
                </a:tc>
                <a:tc>
                  <a:txBody>
                    <a:bodyPr/>
                    <a:lstStyle/>
                    <a:p>
                      <a:pPr algn="ctr"/>
                      <a:r>
                        <a:rPr lang="en-US" sz="1800" dirty="0"/>
                        <a:t>4D</a:t>
                      </a:r>
                    </a:p>
                  </a:txBody>
                  <a:tcPr/>
                </a:tc>
                <a:tc>
                  <a:txBody>
                    <a:bodyPr/>
                    <a:lstStyle/>
                    <a:p>
                      <a:endParaRPr lang="en-US" sz="1800" dirty="0"/>
                    </a:p>
                  </a:txBody>
                  <a:tcPr/>
                </a:tc>
                <a:tc>
                  <a:txBody>
                    <a:bodyPr/>
                    <a:lstStyle/>
                    <a:p>
                      <a:pPr algn="ctr"/>
                      <a:r>
                        <a:rPr lang="en-US" sz="1800" dirty="0"/>
                        <a:t>4E</a:t>
                      </a:r>
                    </a:p>
                  </a:txBody>
                  <a:tcPr/>
                </a:tc>
                <a:tc>
                  <a:txBody>
                    <a:bodyPr/>
                    <a:lstStyle/>
                    <a:p>
                      <a:endParaRPr lang="en-US" sz="1800" dirty="0"/>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44067103"/>
                  </a:ext>
                </a:extLst>
              </a:tr>
              <a:tr h="271469">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t>Group 5</a:t>
                      </a:r>
                    </a:p>
                  </a:txBody>
                  <a:tcPr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algn="ctr"/>
                      <a:r>
                        <a:rPr lang="en-US" sz="1800" dirty="0"/>
                        <a:t>5A</a:t>
                      </a:r>
                    </a:p>
                  </a:txBody>
                  <a:tcPr/>
                </a:tc>
                <a:tc>
                  <a:txBody>
                    <a:bodyPr/>
                    <a:lstStyle/>
                    <a:p>
                      <a:endParaRPr lang="en-US" sz="1800" dirty="0"/>
                    </a:p>
                  </a:txBody>
                  <a:tcPr/>
                </a:tc>
                <a:tc>
                  <a:txBody>
                    <a:bodyPr/>
                    <a:lstStyle/>
                    <a:p>
                      <a:pPr algn="ctr"/>
                      <a:r>
                        <a:rPr lang="en-US" sz="1800" dirty="0"/>
                        <a:t>5B</a:t>
                      </a:r>
                    </a:p>
                  </a:txBody>
                  <a:tcPr/>
                </a:tc>
                <a:tc>
                  <a:txBody>
                    <a:bodyPr/>
                    <a:lstStyle/>
                    <a:p>
                      <a:endParaRPr lang="en-US" sz="1800" dirty="0"/>
                    </a:p>
                  </a:txBody>
                  <a:tcPr/>
                </a:tc>
                <a:tc>
                  <a:txBody>
                    <a:bodyPr/>
                    <a:lstStyle/>
                    <a:p>
                      <a:pPr algn="ctr"/>
                      <a:endParaRPr lang="en-US" sz="1800" dirty="0"/>
                    </a:p>
                  </a:txBody>
                  <a:tcPr>
                    <a:solidFill>
                      <a:schemeClr val="tx1">
                        <a:lumMod val="65000"/>
                        <a:lumOff val="35000"/>
                      </a:schemeClr>
                    </a:solidFill>
                  </a:tcPr>
                </a:tc>
                <a:tc>
                  <a:txBody>
                    <a:bodyPr/>
                    <a:lstStyle/>
                    <a:p>
                      <a:endParaRPr lang="en-US" sz="1800" dirty="0"/>
                    </a:p>
                  </a:txBody>
                  <a:tcPr>
                    <a:lnR w="19050" cap="flat" cmpd="sng" algn="ctr">
                      <a:solidFill>
                        <a:schemeClr val="tx1"/>
                      </a:solidFill>
                      <a:prstDash val="solid"/>
                      <a:round/>
                      <a:headEnd type="none" w="med" len="med"/>
                      <a:tailEnd type="none" w="med" len="med"/>
                    </a:lnR>
                    <a:solidFill>
                      <a:schemeClr val="tx1">
                        <a:lumMod val="65000"/>
                        <a:lumOff val="35000"/>
                      </a:schemeClr>
                    </a:solidFill>
                  </a:tcPr>
                </a:tc>
                <a:extLst>
                  <a:ext uri="{0D108BD9-81ED-4DB2-BD59-A6C34878D82A}">
                    <a16:rowId xmlns:a16="http://schemas.microsoft.com/office/drawing/2014/main" val="37508133"/>
                  </a:ext>
                </a:extLst>
              </a:tr>
              <a:tr h="271469">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algn="ctr"/>
                      <a:r>
                        <a:rPr lang="en-US" sz="1800" dirty="0"/>
                        <a:t>5C</a:t>
                      </a:r>
                    </a:p>
                  </a:txBody>
                  <a:tcPr>
                    <a:lnB w="19050" cap="flat" cmpd="sng" algn="ctr">
                      <a:solidFill>
                        <a:schemeClr val="tx1"/>
                      </a:solidFill>
                      <a:prstDash val="solid"/>
                      <a:round/>
                      <a:headEnd type="none" w="med" len="med"/>
                      <a:tailEnd type="none" w="med" len="med"/>
                    </a:lnB>
                  </a:tcPr>
                </a:tc>
                <a:tc>
                  <a:txBody>
                    <a:bodyPr/>
                    <a:lstStyle/>
                    <a:p>
                      <a:endParaRPr lang="en-US" sz="1800" dirty="0"/>
                    </a:p>
                  </a:txBody>
                  <a:tcPr>
                    <a:lnB w="19050" cap="flat" cmpd="sng" algn="ctr">
                      <a:solidFill>
                        <a:schemeClr val="tx1"/>
                      </a:solidFill>
                      <a:prstDash val="solid"/>
                      <a:round/>
                      <a:headEnd type="none" w="med" len="med"/>
                      <a:tailEnd type="none" w="med" len="med"/>
                    </a:lnB>
                  </a:tcPr>
                </a:tc>
                <a:tc>
                  <a:txBody>
                    <a:bodyPr/>
                    <a:lstStyle/>
                    <a:p>
                      <a:pPr algn="ctr"/>
                      <a:r>
                        <a:rPr lang="en-US" sz="1800" dirty="0"/>
                        <a:t>5D</a:t>
                      </a:r>
                    </a:p>
                  </a:txBody>
                  <a:tcPr>
                    <a:lnB w="19050" cap="flat" cmpd="sng" algn="ctr">
                      <a:solidFill>
                        <a:schemeClr val="tx1"/>
                      </a:solidFill>
                      <a:prstDash val="solid"/>
                      <a:round/>
                      <a:headEnd type="none" w="med" len="med"/>
                      <a:tailEnd type="none" w="med" len="med"/>
                    </a:lnB>
                  </a:tcPr>
                </a:tc>
                <a:tc>
                  <a:txBody>
                    <a:bodyPr/>
                    <a:lstStyle/>
                    <a:p>
                      <a:endParaRPr lang="en-US" sz="1800" dirty="0"/>
                    </a:p>
                  </a:txBody>
                  <a:tcPr>
                    <a:lnB w="19050" cap="flat" cmpd="sng" algn="ctr">
                      <a:solidFill>
                        <a:schemeClr val="tx1"/>
                      </a:solidFill>
                      <a:prstDash val="solid"/>
                      <a:round/>
                      <a:headEnd type="none" w="med" len="med"/>
                      <a:tailEnd type="none" w="med" len="med"/>
                    </a:lnB>
                  </a:tcPr>
                </a:tc>
                <a:tc>
                  <a:txBody>
                    <a:bodyPr/>
                    <a:lstStyle/>
                    <a:p>
                      <a:pPr algn="ctr"/>
                      <a:r>
                        <a:rPr lang="en-US" sz="1800" dirty="0"/>
                        <a:t>5E</a:t>
                      </a:r>
                    </a:p>
                  </a:txBody>
                  <a:tcPr>
                    <a:lnB w="19050" cap="flat" cmpd="sng" algn="ctr">
                      <a:solidFill>
                        <a:schemeClr val="tx1"/>
                      </a:solidFill>
                      <a:prstDash val="solid"/>
                      <a:round/>
                      <a:headEnd type="none" w="med" len="med"/>
                      <a:tailEnd type="none" w="med" len="med"/>
                    </a:lnB>
                  </a:tcPr>
                </a:tc>
                <a:tc>
                  <a:txBody>
                    <a:bodyPr/>
                    <a:lstStyle/>
                    <a:p>
                      <a:endParaRPr lang="en-US" sz="1800"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7700322"/>
                  </a:ext>
                </a:extLst>
              </a:tr>
            </a:tbl>
          </a:graphicData>
        </a:graphic>
      </p:graphicFrame>
    </p:spTree>
    <p:extLst>
      <p:ext uri="{BB962C8B-B14F-4D97-AF65-F5344CB8AC3E}">
        <p14:creationId xmlns:p14="http://schemas.microsoft.com/office/powerpoint/2010/main" val="16921078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231</TotalTime>
  <Words>1357</Words>
  <Application>Microsoft Office PowerPoint</Application>
  <PresentationFormat>Widescreen</PresentationFormat>
  <Paragraphs>267</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 3</vt:lpstr>
      <vt:lpstr>Facet</vt:lpstr>
      <vt:lpstr>Neural Network Interviews</vt:lpstr>
      <vt:lpstr>Interviewing Takes Practice</vt:lpstr>
      <vt:lpstr>Technical Interviews In Brief</vt:lpstr>
      <vt:lpstr>Today’s Learning Goals</vt:lpstr>
      <vt:lpstr>Today’s Activity</vt:lpstr>
      <vt:lpstr>Notes About Today’s Activity</vt:lpstr>
      <vt:lpstr>What makes for a good answer?</vt:lpstr>
      <vt:lpstr>Refine one answer in pairs/trios (8 mins)</vt:lpstr>
      <vt:lpstr>Refine one answer in groups (12 mins)</vt:lpstr>
      <vt:lpstr>Share answers with jigsaw group (20 mins)</vt:lpstr>
      <vt:lpstr>Conduct interviews in original pairs/trios (8 mins)</vt:lpstr>
      <vt:lpstr>Reflection</vt:lpstr>
      <vt:lpstr>Your Notecard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Braslow</dc:creator>
  <cp:lastModifiedBy>David Braslow</cp:lastModifiedBy>
  <cp:revision>41</cp:revision>
  <dcterms:created xsi:type="dcterms:W3CDTF">2019-04-24T19:52:08Z</dcterms:created>
  <dcterms:modified xsi:type="dcterms:W3CDTF">2019-05-16T19:24:47Z</dcterms:modified>
</cp:coreProperties>
</file>