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5" r:id="rId7"/>
    <p:sldId id="266"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5660" autoAdjust="0"/>
  </p:normalViewPr>
  <p:slideViewPr>
    <p:cSldViewPr snapToGrid="0">
      <p:cViewPr varScale="1">
        <p:scale>
          <a:sx n="128" d="100"/>
          <a:sy n="128" d="100"/>
        </p:scale>
        <p:origin x="106"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29EFD-DFBB-4EE0-8EC1-33E0519F88A0}" type="datetimeFigureOut">
              <a:rPr lang="en-US" smtClean="0"/>
              <a:t>5/8/2019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D7F83-DDF5-4111-826A-E30256BC3152}" type="slidenum">
              <a:rPr lang="en-US" smtClean="0"/>
              <a:t>‹#›</a:t>
            </a:fld>
            <a:endParaRPr lang="en-US"/>
          </a:p>
        </p:txBody>
      </p:sp>
    </p:spTree>
    <p:extLst>
      <p:ext uri="{BB962C8B-B14F-4D97-AF65-F5344CB8AC3E}">
        <p14:creationId xmlns:p14="http://schemas.microsoft.com/office/powerpoint/2010/main" val="169144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one idea for how to present this activity to the class: You, as the teacher of this class, want to learn how well connected the class is. Developing strong collaborative relationships within the class is important to you. This survey is a chance for you to learn without having to ask everyone, and it makes a great activity to boot. </a:t>
            </a:r>
          </a:p>
        </p:txBody>
      </p:sp>
      <p:sp>
        <p:nvSpPr>
          <p:cNvPr id="4" name="Slide Number Placeholder 3"/>
          <p:cNvSpPr>
            <a:spLocks noGrp="1"/>
          </p:cNvSpPr>
          <p:nvPr>
            <p:ph type="sldNum" sz="quarter" idx="5"/>
          </p:nvPr>
        </p:nvSpPr>
        <p:spPr/>
        <p:txBody>
          <a:bodyPr/>
          <a:lstStyle/>
          <a:p>
            <a:fld id="{FCCD7F83-DDF5-4111-826A-E30256BC3152}" type="slidenum">
              <a:rPr lang="en-US" smtClean="0"/>
              <a:t>2</a:t>
            </a:fld>
            <a:endParaRPr lang="en-US"/>
          </a:p>
        </p:txBody>
      </p:sp>
    </p:spTree>
    <p:extLst>
      <p:ext uri="{BB962C8B-B14F-4D97-AF65-F5344CB8AC3E}">
        <p14:creationId xmlns:p14="http://schemas.microsoft.com/office/powerpoint/2010/main" val="228939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Goals: This is a flipped lesson, so students should already know the basics of network analysis and </a:t>
            </a:r>
            <a:r>
              <a:rPr lang="en-US" dirty="0" err="1"/>
              <a:t>NetworkX</a:t>
            </a:r>
            <a:r>
              <a:rPr lang="en-US" dirty="0"/>
              <a:t>. This lesson is focused on applying those skills to a real-world network, interpreting the results, and using them to make recommendations.</a:t>
            </a:r>
          </a:p>
        </p:txBody>
      </p:sp>
      <p:sp>
        <p:nvSpPr>
          <p:cNvPr id="4" name="Slide Number Placeholder 3"/>
          <p:cNvSpPr>
            <a:spLocks noGrp="1"/>
          </p:cNvSpPr>
          <p:nvPr>
            <p:ph type="sldNum" sz="quarter" idx="5"/>
          </p:nvPr>
        </p:nvSpPr>
        <p:spPr/>
        <p:txBody>
          <a:bodyPr/>
          <a:lstStyle/>
          <a:p>
            <a:fld id="{FCCD7F83-DDF5-4111-826A-E30256BC3152}" type="slidenum">
              <a:rPr lang="en-US" smtClean="0"/>
              <a:t>3</a:t>
            </a:fld>
            <a:endParaRPr lang="en-US"/>
          </a:p>
        </p:txBody>
      </p:sp>
    </p:spTree>
    <p:extLst>
      <p:ext uri="{BB962C8B-B14F-4D97-AF65-F5344CB8AC3E}">
        <p14:creationId xmlns:p14="http://schemas.microsoft.com/office/powerpoint/2010/main" val="1624018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Activity: Walk through the steps for todays activity. Feel free to add in additional guidance for any of these steps if you feel it would be helpful for your class, such as assigning pairs or providing structure for sharing answers.</a:t>
            </a:r>
          </a:p>
        </p:txBody>
      </p:sp>
      <p:sp>
        <p:nvSpPr>
          <p:cNvPr id="4" name="Slide Number Placeholder 3"/>
          <p:cNvSpPr>
            <a:spLocks noGrp="1"/>
          </p:cNvSpPr>
          <p:nvPr>
            <p:ph type="sldNum" sz="quarter" idx="5"/>
          </p:nvPr>
        </p:nvSpPr>
        <p:spPr/>
        <p:txBody>
          <a:bodyPr/>
          <a:lstStyle/>
          <a:p>
            <a:fld id="{FCCD7F83-DDF5-4111-826A-E30256BC3152}" type="slidenum">
              <a:rPr lang="en-US" smtClean="0"/>
              <a:t>4</a:t>
            </a:fld>
            <a:endParaRPr lang="en-US"/>
          </a:p>
        </p:txBody>
      </p:sp>
    </p:spTree>
    <p:extLst>
      <p:ext uri="{BB962C8B-B14F-4D97-AF65-F5344CB8AC3E}">
        <p14:creationId xmlns:p14="http://schemas.microsoft.com/office/powerpoint/2010/main" val="4178225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This is your chance to head off potential issues. Warn them that the graph may have an unusual structure that will make it hard to interpret any graph metrics. Also warn them that some of the questions in the notebook are intentionally ambiguous to prompt discussion within groups about how best to approach the problem. Tell them that they may find it helpful to keep in mind the end goal, which is to make recommendations to you about class cohesion.</a:t>
            </a:r>
          </a:p>
        </p:txBody>
      </p:sp>
      <p:sp>
        <p:nvSpPr>
          <p:cNvPr id="4" name="Slide Number Placeholder 3"/>
          <p:cNvSpPr>
            <a:spLocks noGrp="1"/>
          </p:cNvSpPr>
          <p:nvPr>
            <p:ph type="sldNum" sz="quarter" idx="5"/>
          </p:nvPr>
        </p:nvSpPr>
        <p:spPr/>
        <p:txBody>
          <a:bodyPr/>
          <a:lstStyle/>
          <a:p>
            <a:fld id="{FCCD7F83-DDF5-4111-826A-E30256BC3152}" type="slidenum">
              <a:rPr lang="en-US" smtClean="0"/>
              <a:t>5</a:t>
            </a:fld>
            <a:endParaRPr lang="en-US"/>
          </a:p>
        </p:txBody>
      </p:sp>
    </p:spTree>
    <p:extLst>
      <p:ext uri="{BB962C8B-B14F-4D97-AF65-F5344CB8AC3E}">
        <p14:creationId xmlns:p14="http://schemas.microsoft.com/office/powerpoint/2010/main" val="2224550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up this slide when you’re ready for students to start working</a:t>
            </a:r>
          </a:p>
        </p:txBody>
      </p:sp>
      <p:sp>
        <p:nvSpPr>
          <p:cNvPr id="4" name="Slide Number Placeholder 3"/>
          <p:cNvSpPr>
            <a:spLocks noGrp="1"/>
          </p:cNvSpPr>
          <p:nvPr>
            <p:ph type="sldNum" sz="quarter" idx="5"/>
          </p:nvPr>
        </p:nvSpPr>
        <p:spPr/>
        <p:txBody>
          <a:bodyPr/>
          <a:lstStyle/>
          <a:p>
            <a:fld id="{FCCD7F83-DDF5-4111-826A-E30256BC3152}" type="slidenum">
              <a:rPr lang="en-US" smtClean="0"/>
              <a:t>6</a:t>
            </a:fld>
            <a:endParaRPr lang="en-US"/>
          </a:p>
        </p:txBody>
      </p:sp>
    </p:spTree>
    <p:extLst>
      <p:ext uri="{BB962C8B-B14F-4D97-AF65-F5344CB8AC3E}">
        <p14:creationId xmlns:p14="http://schemas.microsoft.com/office/powerpoint/2010/main" val="583266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up this slide when you’re ready to transition to group work. Reinforce the point that you want both the recommendation and the findings that support it. You can let them know that the timing is not strict.</a:t>
            </a:r>
          </a:p>
        </p:txBody>
      </p:sp>
      <p:sp>
        <p:nvSpPr>
          <p:cNvPr id="4" name="Slide Number Placeholder 3"/>
          <p:cNvSpPr>
            <a:spLocks noGrp="1"/>
          </p:cNvSpPr>
          <p:nvPr>
            <p:ph type="sldNum" sz="quarter" idx="5"/>
          </p:nvPr>
        </p:nvSpPr>
        <p:spPr/>
        <p:txBody>
          <a:bodyPr/>
          <a:lstStyle/>
          <a:p>
            <a:fld id="{FCCD7F83-DDF5-4111-826A-E30256BC3152}" type="slidenum">
              <a:rPr lang="en-US" smtClean="0"/>
              <a:t>7</a:t>
            </a:fld>
            <a:endParaRPr lang="en-US"/>
          </a:p>
        </p:txBody>
      </p:sp>
    </p:spTree>
    <p:extLst>
      <p:ext uri="{BB962C8B-B14F-4D97-AF65-F5344CB8AC3E}">
        <p14:creationId xmlns:p14="http://schemas.microsoft.com/office/powerpoint/2010/main" val="1730993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up this slide when you’re ready to have groups share out. In total, this section should take about 20 minutes</a:t>
            </a:r>
          </a:p>
        </p:txBody>
      </p:sp>
      <p:sp>
        <p:nvSpPr>
          <p:cNvPr id="4" name="Slide Number Placeholder 3"/>
          <p:cNvSpPr>
            <a:spLocks noGrp="1"/>
          </p:cNvSpPr>
          <p:nvPr>
            <p:ph type="sldNum" sz="quarter" idx="5"/>
          </p:nvPr>
        </p:nvSpPr>
        <p:spPr/>
        <p:txBody>
          <a:bodyPr/>
          <a:lstStyle/>
          <a:p>
            <a:fld id="{FCCD7F83-DDF5-4111-826A-E30256BC3152}" type="slidenum">
              <a:rPr lang="en-US" smtClean="0"/>
              <a:t>8</a:t>
            </a:fld>
            <a:endParaRPr lang="en-US"/>
          </a:p>
        </p:txBody>
      </p:sp>
    </p:spTree>
    <p:extLst>
      <p:ext uri="{BB962C8B-B14F-4D97-AF65-F5344CB8AC3E}">
        <p14:creationId xmlns:p14="http://schemas.microsoft.com/office/powerpoint/2010/main" val="1626080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Feel free to facilitate this whole group discussion however you like. I recommend going through each question, asking the question out loud to the class, solicit responses, and ask the class what they think of those responses.</a:t>
            </a:r>
          </a:p>
        </p:txBody>
      </p:sp>
      <p:sp>
        <p:nvSpPr>
          <p:cNvPr id="4" name="Slide Number Placeholder 3"/>
          <p:cNvSpPr>
            <a:spLocks noGrp="1"/>
          </p:cNvSpPr>
          <p:nvPr>
            <p:ph type="sldNum" sz="quarter" idx="5"/>
          </p:nvPr>
        </p:nvSpPr>
        <p:spPr/>
        <p:txBody>
          <a:bodyPr/>
          <a:lstStyle/>
          <a:p>
            <a:fld id="{FCCD7F83-DDF5-4111-826A-E30256BC3152}" type="slidenum">
              <a:rPr lang="en-US" smtClean="0"/>
              <a:t>9</a:t>
            </a:fld>
            <a:endParaRPr lang="en-US"/>
          </a:p>
        </p:txBody>
      </p:sp>
    </p:spTree>
    <p:extLst>
      <p:ext uri="{BB962C8B-B14F-4D97-AF65-F5344CB8AC3E}">
        <p14:creationId xmlns:p14="http://schemas.microsoft.com/office/powerpoint/2010/main" val="1454877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67572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300033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80711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656498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6314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52980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96475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28494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83275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61078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4B9D3E-6E2A-4981-83F4-010F32C81BAE}"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109301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4B9D3E-6E2A-4981-83F4-010F32C81BAE}" type="datetimeFigureOut">
              <a:rPr lang="en-US" smtClean="0"/>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0922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4B9D3E-6E2A-4981-83F4-010F32C81BAE}" type="datetimeFigureOut">
              <a:rPr lang="en-US" smtClean="0"/>
              <a:t>5/8/2019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137091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B9D3E-6E2A-4981-83F4-010F32C81BAE}" type="datetimeFigureOut">
              <a:rPr lang="en-US" smtClean="0"/>
              <a:t>5/8/2019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395931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4B9D3E-6E2A-4981-83F4-010F32C81BAE}"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59388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4B9D3E-6E2A-4981-83F4-010F32C81BAE}"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188854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4B9D3E-6E2A-4981-83F4-010F32C81BAE}" type="datetimeFigureOut">
              <a:rPr lang="en-US" smtClean="0"/>
              <a:t>5/8/2019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BCF93D-BDA7-4193-A7F5-C7219DDFA6DB}" type="slidenum">
              <a:rPr lang="en-US" smtClean="0"/>
              <a:t>‹#›</a:t>
            </a:fld>
            <a:endParaRPr lang="en-US"/>
          </a:p>
        </p:txBody>
      </p:sp>
    </p:spTree>
    <p:extLst>
      <p:ext uri="{BB962C8B-B14F-4D97-AF65-F5344CB8AC3E}">
        <p14:creationId xmlns:p14="http://schemas.microsoft.com/office/powerpoint/2010/main" val="3158205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1013-D926-498C-8DE8-7177AE3E23F5}"/>
              </a:ext>
            </a:extLst>
          </p:cNvPr>
          <p:cNvSpPr>
            <a:spLocks noGrp="1"/>
          </p:cNvSpPr>
          <p:nvPr>
            <p:ph type="ctrTitle"/>
          </p:nvPr>
        </p:nvSpPr>
        <p:spPr/>
        <p:txBody>
          <a:bodyPr/>
          <a:lstStyle/>
          <a:p>
            <a:r>
              <a:rPr lang="en-US" dirty="0"/>
              <a:t>Our Class Graph</a:t>
            </a:r>
          </a:p>
        </p:txBody>
      </p:sp>
      <p:sp>
        <p:nvSpPr>
          <p:cNvPr id="3" name="Subtitle 2">
            <a:extLst>
              <a:ext uri="{FF2B5EF4-FFF2-40B4-BE49-F238E27FC236}">
                <a16:creationId xmlns:a16="http://schemas.microsoft.com/office/drawing/2014/main" id="{2FC22F24-B633-47F4-88D8-174A2638A30A}"/>
              </a:ext>
            </a:extLst>
          </p:cNvPr>
          <p:cNvSpPr>
            <a:spLocks noGrp="1"/>
          </p:cNvSpPr>
          <p:nvPr>
            <p:ph type="subTitle" idx="1"/>
          </p:nvPr>
        </p:nvSpPr>
        <p:spPr/>
        <p:txBody>
          <a:bodyPr>
            <a:normAutofit/>
          </a:bodyPr>
          <a:lstStyle/>
          <a:p>
            <a:r>
              <a:rPr lang="en-US" sz="2600" u="sng" dirty="0">
                <a:solidFill>
                  <a:schemeClr val="tx1">
                    <a:lumMod val="85000"/>
                    <a:lumOff val="15000"/>
                  </a:schemeClr>
                </a:solidFill>
              </a:rPr>
              <a:t>Do Now</a:t>
            </a:r>
            <a:r>
              <a:rPr lang="en-US" sz="2600" dirty="0">
                <a:solidFill>
                  <a:schemeClr val="tx1">
                    <a:lumMod val="85000"/>
                    <a:lumOff val="15000"/>
                  </a:schemeClr>
                </a:solidFill>
              </a:rPr>
              <a:t>: Clone this lecture’s repository and open the </a:t>
            </a:r>
            <a:r>
              <a:rPr lang="en-US" sz="2600" dirty="0" err="1">
                <a:solidFill>
                  <a:schemeClr val="tx1">
                    <a:lumMod val="85000"/>
                    <a:lumOff val="15000"/>
                  </a:schemeClr>
                </a:solidFill>
              </a:rPr>
              <a:t>Jupyter</a:t>
            </a:r>
            <a:r>
              <a:rPr lang="en-US" sz="2600" dirty="0">
                <a:solidFill>
                  <a:schemeClr val="tx1">
                    <a:lumMod val="85000"/>
                    <a:lumOff val="15000"/>
                  </a:schemeClr>
                </a:solidFill>
              </a:rPr>
              <a:t> notebook</a:t>
            </a:r>
          </a:p>
        </p:txBody>
      </p:sp>
    </p:spTree>
    <p:extLst>
      <p:ext uri="{BB962C8B-B14F-4D97-AF65-F5344CB8AC3E}">
        <p14:creationId xmlns:p14="http://schemas.microsoft.com/office/powerpoint/2010/main" val="241812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F104-5A1B-4259-A8F8-82E57269D88D}"/>
              </a:ext>
            </a:extLst>
          </p:cNvPr>
          <p:cNvSpPr>
            <a:spLocks noGrp="1"/>
          </p:cNvSpPr>
          <p:nvPr>
            <p:ph type="title"/>
          </p:nvPr>
        </p:nvSpPr>
        <p:spPr/>
        <p:txBody>
          <a:bodyPr/>
          <a:lstStyle/>
          <a:p>
            <a:r>
              <a:rPr lang="en-US" dirty="0"/>
              <a:t>Do you all talk to each other? </a:t>
            </a:r>
          </a:p>
        </p:txBody>
      </p:sp>
      <p:pic>
        <p:nvPicPr>
          <p:cNvPr id="1026" name="Picture 2" descr="Image result for I don't know what's going on">
            <a:extLst>
              <a:ext uri="{FF2B5EF4-FFF2-40B4-BE49-F238E27FC236}">
                <a16:creationId xmlns:a16="http://schemas.microsoft.com/office/drawing/2014/main" id="{93B59D75-71DD-46A7-9F37-41D3ABB177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350"/>
          <a:stretch/>
        </p:blipFill>
        <p:spPr bwMode="auto">
          <a:xfrm>
            <a:off x="677334" y="1714135"/>
            <a:ext cx="2028825" cy="19786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F66CE2D-9F9E-47CF-8B90-0185D9A2639B}"/>
              </a:ext>
            </a:extLst>
          </p:cNvPr>
          <p:cNvPicPr>
            <a:picLocks noChangeAspect="1"/>
          </p:cNvPicPr>
          <p:nvPr/>
        </p:nvPicPr>
        <p:blipFill>
          <a:blip r:embed="rId4"/>
          <a:stretch>
            <a:fillRect/>
          </a:stretch>
        </p:blipFill>
        <p:spPr>
          <a:xfrm>
            <a:off x="3546985" y="1354016"/>
            <a:ext cx="6731110" cy="5240216"/>
          </a:xfrm>
          <a:prstGeom prst="rect">
            <a:avLst/>
          </a:prstGeom>
        </p:spPr>
      </p:pic>
    </p:spTree>
    <p:extLst>
      <p:ext uri="{BB962C8B-B14F-4D97-AF65-F5344CB8AC3E}">
        <p14:creationId xmlns:p14="http://schemas.microsoft.com/office/powerpoint/2010/main" val="258449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05AF-BB09-45DE-A9B2-7AB9D81705F2}"/>
              </a:ext>
            </a:extLst>
          </p:cNvPr>
          <p:cNvSpPr>
            <a:spLocks noGrp="1"/>
          </p:cNvSpPr>
          <p:nvPr>
            <p:ph type="title"/>
          </p:nvPr>
        </p:nvSpPr>
        <p:spPr/>
        <p:txBody>
          <a:bodyPr/>
          <a:lstStyle/>
          <a:p>
            <a:r>
              <a:rPr lang="en-US" dirty="0"/>
              <a:t>Today’s Learning Goals</a:t>
            </a:r>
          </a:p>
        </p:txBody>
      </p:sp>
      <p:sp>
        <p:nvSpPr>
          <p:cNvPr id="3" name="Content Placeholder 2">
            <a:extLst>
              <a:ext uri="{FF2B5EF4-FFF2-40B4-BE49-F238E27FC236}">
                <a16:creationId xmlns:a16="http://schemas.microsoft.com/office/drawing/2014/main" id="{A8DBEB79-6C9A-445A-B827-F9A1C5DD7400}"/>
              </a:ext>
            </a:extLst>
          </p:cNvPr>
          <p:cNvSpPr>
            <a:spLocks noGrp="1"/>
          </p:cNvSpPr>
          <p:nvPr>
            <p:ph idx="1"/>
          </p:nvPr>
        </p:nvSpPr>
        <p:spPr>
          <a:xfrm>
            <a:off x="677333" y="2160589"/>
            <a:ext cx="8920713" cy="3880773"/>
          </a:xfrm>
        </p:spPr>
        <p:txBody>
          <a:bodyPr>
            <a:normAutofit/>
          </a:bodyPr>
          <a:lstStyle/>
          <a:p>
            <a:r>
              <a:rPr lang="en-US" sz="2400" dirty="0"/>
              <a:t>Use </a:t>
            </a:r>
            <a:r>
              <a:rPr lang="en-US" sz="2400" dirty="0" err="1"/>
              <a:t>NetworkX</a:t>
            </a:r>
            <a:r>
              <a:rPr lang="en-US" sz="2400" dirty="0"/>
              <a:t> to visualize and analyze a network</a:t>
            </a:r>
          </a:p>
          <a:p>
            <a:endParaRPr lang="en-US" sz="2400" dirty="0"/>
          </a:p>
          <a:p>
            <a:r>
              <a:rPr lang="en-US" sz="2400" dirty="0"/>
              <a:t>Describe networks using concepts such as connectivity, centrality and communities</a:t>
            </a:r>
          </a:p>
          <a:p>
            <a:endParaRPr lang="en-US" sz="2400" dirty="0"/>
          </a:p>
          <a:p>
            <a:r>
              <a:rPr lang="en-US" sz="2400" dirty="0"/>
              <a:t>Use descriptive information about graphs to make real-world recommendations</a:t>
            </a:r>
          </a:p>
          <a:p>
            <a:pPr marL="0" indent="0">
              <a:buNone/>
            </a:pPr>
            <a:endParaRPr lang="en-US" sz="2400" dirty="0"/>
          </a:p>
        </p:txBody>
      </p:sp>
    </p:spTree>
    <p:extLst>
      <p:ext uri="{BB962C8B-B14F-4D97-AF65-F5344CB8AC3E}">
        <p14:creationId xmlns:p14="http://schemas.microsoft.com/office/powerpoint/2010/main" val="3005100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0F4E-AF9B-4218-A1EF-0ED6E0E1EA6D}"/>
              </a:ext>
            </a:extLst>
          </p:cNvPr>
          <p:cNvSpPr>
            <a:spLocks noGrp="1"/>
          </p:cNvSpPr>
          <p:nvPr>
            <p:ph type="title"/>
          </p:nvPr>
        </p:nvSpPr>
        <p:spPr/>
        <p:txBody>
          <a:bodyPr/>
          <a:lstStyle/>
          <a:p>
            <a:r>
              <a:rPr lang="en-US" dirty="0"/>
              <a:t>Today’s Activity</a:t>
            </a:r>
          </a:p>
        </p:txBody>
      </p:sp>
      <p:sp>
        <p:nvSpPr>
          <p:cNvPr id="3" name="Content Placeholder 2">
            <a:extLst>
              <a:ext uri="{FF2B5EF4-FFF2-40B4-BE49-F238E27FC236}">
                <a16:creationId xmlns:a16="http://schemas.microsoft.com/office/drawing/2014/main" id="{F10C7D6A-A772-4074-8BDA-23AFD2EDF8B7}"/>
              </a:ext>
            </a:extLst>
          </p:cNvPr>
          <p:cNvSpPr>
            <a:spLocks noGrp="1"/>
          </p:cNvSpPr>
          <p:nvPr>
            <p:ph idx="1"/>
          </p:nvPr>
        </p:nvSpPr>
        <p:spPr>
          <a:xfrm>
            <a:off x="475534" y="1507183"/>
            <a:ext cx="9122513" cy="5177396"/>
          </a:xfrm>
        </p:spPr>
        <p:txBody>
          <a:bodyPr>
            <a:normAutofit lnSpcReduction="10000"/>
          </a:bodyPr>
          <a:lstStyle/>
          <a:p>
            <a:pPr marL="0" indent="0">
              <a:buNone/>
            </a:pPr>
            <a:r>
              <a:rPr lang="en-US" sz="2400" dirty="0"/>
              <a:t>Activity Goal: Make recommendations to me, as your teacher, about how to improve class cohesion</a:t>
            </a:r>
          </a:p>
          <a:p>
            <a:pPr>
              <a:buFont typeface="+mj-lt"/>
              <a:buAutoNum type="arabicPeriod"/>
            </a:pPr>
            <a:endParaRPr lang="en-US" sz="2200" dirty="0"/>
          </a:p>
          <a:p>
            <a:pPr>
              <a:buFont typeface="+mj-lt"/>
              <a:buAutoNum type="arabicPeriod"/>
            </a:pPr>
            <a:r>
              <a:rPr lang="en-US" sz="2200" dirty="0"/>
              <a:t>Work in pairs to analyze our class’s responses using the </a:t>
            </a:r>
            <a:r>
              <a:rPr lang="en-US" sz="2200" dirty="0" err="1"/>
              <a:t>Jupyter</a:t>
            </a:r>
            <a:r>
              <a:rPr lang="en-US" sz="2200" dirty="0"/>
              <a:t> notebook (35 min)</a:t>
            </a:r>
          </a:p>
          <a:p>
            <a:pPr>
              <a:buFont typeface="+mj-lt"/>
              <a:buAutoNum type="arabicPeriod"/>
            </a:pPr>
            <a:endParaRPr lang="en-US" sz="2200" dirty="0"/>
          </a:p>
          <a:p>
            <a:pPr>
              <a:buFont typeface="+mj-lt"/>
              <a:buAutoNum type="arabicPeriod"/>
            </a:pPr>
            <a:r>
              <a:rPr lang="en-US" sz="2200" dirty="0"/>
              <a:t>Pairs will join up to make groups of four to discuss answers and pick one to share (15 min)</a:t>
            </a:r>
          </a:p>
          <a:p>
            <a:pPr>
              <a:buFont typeface="+mj-lt"/>
              <a:buAutoNum type="arabicPeriod"/>
            </a:pPr>
            <a:endParaRPr lang="en-US" sz="2200" dirty="0"/>
          </a:p>
          <a:p>
            <a:pPr>
              <a:buFont typeface="+mj-lt"/>
              <a:buAutoNum type="arabicPeriod"/>
            </a:pPr>
            <a:r>
              <a:rPr lang="en-US" sz="2200" dirty="0"/>
              <a:t>Each group will share with the class one recommendation and supporting findings (20 min)</a:t>
            </a:r>
          </a:p>
          <a:p>
            <a:pPr>
              <a:buFont typeface="+mj-lt"/>
              <a:buAutoNum type="arabicPeriod"/>
            </a:pPr>
            <a:endParaRPr lang="en-US" sz="2200" dirty="0"/>
          </a:p>
          <a:p>
            <a:pPr>
              <a:buFont typeface="+mj-lt"/>
              <a:buAutoNum type="arabicPeriod"/>
            </a:pPr>
            <a:r>
              <a:rPr lang="en-US" sz="2200" dirty="0"/>
              <a:t>Whole-class discussion about the activity (10 min)</a:t>
            </a:r>
          </a:p>
          <a:p>
            <a:endParaRPr lang="en-US" dirty="0"/>
          </a:p>
        </p:txBody>
      </p:sp>
      <p:pic>
        <p:nvPicPr>
          <p:cNvPr id="4" name="Picture 3">
            <a:extLst>
              <a:ext uri="{FF2B5EF4-FFF2-40B4-BE49-F238E27FC236}">
                <a16:creationId xmlns:a16="http://schemas.microsoft.com/office/drawing/2014/main" id="{461A216C-EEE1-4875-B219-D8B252CE9BD8}"/>
              </a:ext>
            </a:extLst>
          </p:cNvPr>
          <p:cNvPicPr>
            <a:picLocks noChangeAspect="1"/>
          </p:cNvPicPr>
          <p:nvPr/>
        </p:nvPicPr>
        <p:blipFill>
          <a:blip r:embed="rId3"/>
          <a:stretch>
            <a:fillRect/>
          </a:stretch>
        </p:blipFill>
        <p:spPr>
          <a:xfrm>
            <a:off x="9185715" y="2062368"/>
            <a:ext cx="1906903" cy="1679134"/>
          </a:xfrm>
          <a:prstGeom prst="rect">
            <a:avLst/>
          </a:prstGeom>
          <a:ln w="19050">
            <a:solidFill>
              <a:schemeClr val="tx1"/>
            </a:solidFill>
          </a:ln>
        </p:spPr>
      </p:pic>
    </p:spTree>
    <p:extLst>
      <p:ext uri="{BB962C8B-B14F-4D97-AF65-F5344CB8AC3E}">
        <p14:creationId xmlns:p14="http://schemas.microsoft.com/office/powerpoint/2010/main" val="360825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C140-DE2D-40AF-B661-D769B09A63AF}"/>
              </a:ext>
            </a:extLst>
          </p:cNvPr>
          <p:cNvSpPr>
            <a:spLocks noGrp="1"/>
          </p:cNvSpPr>
          <p:nvPr>
            <p:ph type="title"/>
          </p:nvPr>
        </p:nvSpPr>
        <p:spPr/>
        <p:txBody>
          <a:bodyPr/>
          <a:lstStyle/>
          <a:p>
            <a:r>
              <a:rPr lang="en-US" dirty="0"/>
              <a:t>Notes About Today’s Activity</a:t>
            </a:r>
          </a:p>
        </p:txBody>
      </p:sp>
      <p:sp>
        <p:nvSpPr>
          <p:cNvPr id="3" name="Content Placeholder 2">
            <a:extLst>
              <a:ext uri="{FF2B5EF4-FFF2-40B4-BE49-F238E27FC236}">
                <a16:creationId xmlns:a16="http://schemas.microsoft.com/office/drawing/2014/main" id="{2151D02B-B357-4647-A8D6-B3F16CB293C3}"/>
              </a:ext>
            </a:extLst>
          </p:cNvPr>
          <p:cNvSpPr>
            <a:spLocks noGrp="1"/>
          </p:cNvSpPr>
          <p:nvPr>
            <p:ph idx="1"/>
          </p:nvPr>
        </p:nvSpPr>
        <p:spPr>
          <a:xfrm>
            <a:off x="677334" y="1664839"/>
            <a:ext cx="9082242" cy="4583561"/>
          </a:xfrm>
        </p:spPr>
        <p:txBody>
          <a:bodyPr>
            <a:noAutofit/>
          </a:bodyPr>
          <a:lstStyle/>
          <a:p>
            <a:r>
              <a:rPr lang="en-US" sz="2200" dirty="0"/>
              <a:t>I have no idea what our class network actually looks like – it could be weird</a:t>
            </a:r>
          </a:p>
          <a:p>
            <a:endParaRPr lang="en-US" sz="2200" dirty="0"/>
          </a:p>
          <a:p>
            <a:r>
              <a:rPr lang="en-US" sz="2200" dirty="0"/>
              <a:t>You have a fair amount of leeway to interpret/answer some of the questions in the notebook. Feel free to be creative! </a:t>
            </a:r>
          </a:p>
          <a:p>
            <a:endParaRPr lang="en-US" sz="2200" dirty="0"/>
          </a:p>
          <a:p>
            <a:r>
              <a:rPr lang="en-US" sz="2200" dirty="0"/>
              <a:t>If you get stuck, there are hints at the bottom of the notebook</a:t>
            </a:r>
          </a:p>
          <a:p>
            <a:endParaRPr lang="en-US" sz="2200" dirty="0"/>
          </a:p>
          <a:p>
            <a:r>
              <a:rPr lang="en-US" sz="2200" dirty="0"/>
              <a:t>Task 5 in the Jupyter Notebook asks you to make recommendations to me for improving class cohesion. I promise to listen to your recommendations, but not necessarily to use them</a:t>
            </a:r>
          </a:p>
        </p:txBody>
      </p:sp>
    </p:spTree>
    <p:extLst>
      <p:ext uri="{BB962C8B-B14F-4D97-AF65-F5344CB8AC3E}">
        <p14:creationId xmlns:p14="http://schemas.microsoft.com/office/powerpoint/2010/main" val="141871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F92A-5637-4881-B04E-959FBADD3FEC}"/>
              </a:ext>
            </a:extLst>
          </p:cNvPr>
          <p:cNvSpPr>
            <a:spLocks noGrp="1"/>
          </p:cNvSpPr>
          <p:nvPr>
            <p:ph type="title"/>
          </p:nvPr>
        </p:nvSpPr>
        <p:spPr/>
        <p:txBody>
          <a:bodyPr>
            <a:normAutofit fontScale="90000"/>
          </a:bodyPr>
          <a:lstStyle/>
          <a:p>
            <a:r>
              <a:rPr lang="en-US" dirty="0"/>
              <a:t>Work in pairs to analyze our class’s responses using the </a:t>
            </a:r>
            <a:r>
              <a:rPr lang="en-US" dirty="0" err="1"/>
              <a:t>Jupyter</a:t>
            </a:r>
            <a:r>
              <a:rPr lang="en-US" dirty="0"/>
              <a:t> notebook (35 min)</a:t>
            </a:r>
          </a:p>
        </p:txBody>
      </p:sp>
      <p:sp>
        <p:nvSpPr>
          <p:cNvPr id="3" name="Content Placeholder 2">
            <a:extLst>
              <a:ext uri="{FF2B5EF4-FFF2-40B4-BE49-F238E27FC236}">
                <a16:creationId xmlns:a16="http://schemas.microsoft.com/office/drawing/2014/main" id="{31F2717A-7650-4FAC-9BC2-5AC959A36815}"/>
              </a:ext>
            </a:extLst>
          </p:cNvPr>
          <p:cNvSpPr>
            <a:spLocks noGrp="1"/>
          </p:cNvSpPr>
          <p:nvPr>
            <p:ph idx="1"/>
          </p:nvPr>
        </p:nvSpPr>
        <p:spPr/>
        <p:txBody>
          <a:bodyPr>
            <a:normAutofit/>
          </a:bodyPr>
          <a:lstStyle/>
          <a:p>
            <a:r>
              <a:rPr lang="en-US" sz="2400" dirty="0">
                <a:solidFill>
                  <a:schemeClr val="tx1">
                    <a:lumMod val="85000"/>
                    <a:lumOff val="15000"/>
                  </a:schemeClr>
                </a:solidFill>
              </a:rPr>
              <a:t>We have given you code to import and scrub the responses</a:t>
            </a:r>
          </a:p>
          <a:p>
            <a:endParaRPr lang="en-US" sz="2400" dirty="0"/>
          </a:p>
          <a:p>
            <a:r>
              <a:rPr lang="en-US" sz="2400" dirty="0"/>
              <a:t>There are hints at the bottom of the notebook</a:t>
            </a:r>
          </a:p>
          <a:p>
            <a:endParaRPr lang="en-US" sz="2400" dirty="0"/>
          </a:p>
          <a:p>
            <a:r>
              <a:rPr lang="en-US" sz="2400" dirty="0"/>
              <a:t>Raise your hand if you need assistance</a:t>
            </a:r>
          </a:p>
        </p:txBody>
      </p:sp>
    </p:spTree>
    <p:extLst>
      <p:ext uri="{BB962C8B-B14F-4D97-AF65-F5344CB8AC3E}">
        <p14:creationId xmlns:p14="http://schemas.microsoft.com/office/powerpoint/2010/main" val="189178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1D03-A047-46C3-9FB1-A953E9623FEA}"/>
              </a:ext>
            </a:extLst>
          </p:cNvPr>
          <p:cNvSpPr>
            <a:spLocks noGrp="1"/>
          </p:cNvSpPr>
          <p:nvPr>
            <p:ph type="title"/>
          </p:nvPr>
        </p:nvSpPr>
        <p:spPr/>
        <p:txBody>
          <a:bodyPr>
            <a:normAutofit fontScale="90000"/>
          </a:bodyPr>
          <a:lstStyle/>
          <a:p>
            <a:r>
              <a:rPr lang="en-US" dirty="0"/>
              <a:t>Pairs join to make groups of four to discuss answers and prepare to share (15 min)</a:t>
            </a:r>
          </a:p>
        </p:txBody>
      </p:sp>
      <p:sp>
        <p:nvSpPr>
          <p:cNvPr id="3" name="Content Placeholder 2">
            <a:extLst>
              <a:ext uri="{FF2B5EF4-FFF2-40B4-BE49-F238E27FC236}">
                <a16:creationId xmlns:a16="http://schemas.microsoft.com/office/drawing/2014/main" id="{BF24FBDB-690B-4398-A9E3-421A0B3808AF}"/>
              </a:ext>
            </a:extLst>
          </p:cNvPr>
          <p:cNvSpPr>
            <a:spLocks noGrp="1"/>
          </p:cNvSpPr>
          <p:nvPr>
            <p:ph idx="1"/>
          </p:nvPr>
        </p:nvSpPr>
        <p:spPr>
          <a:xfrm>
            <a:off x="677334" y="2160589"/>
            <a:ext cx="8596668" cy="4431458"/>
          </a:xfrm>
        </p:spPr>
        <p:txBody>
          <a:bodyPr>
            <a:normAutofit/>
          </a:bodyPr>
          <a:lstStyle/>
          <a:p>
            <a:r>
              <a:rPr lang="en-US" sz="2400" dirty="0">
                <a:solidFill>
                  <a:schemeClr val="tx1">
                    <a:lumMod val="85000"/>
                    <a:lumOff val="15000"/>
                  </a:schemeClr>
                </a:solidFill>
              </a:rPr>
              <a:t>In the next step of this activity, each group will present one recommendation and the findings that support that recommendation</a:t>
            </a:r>
            <a:endParaRPr lang="en-US" sz="2400" i="1" dirty="0">
              <a:solidFill>
                <a:schemeClr val="tx1">
                  <a:lumMod val="85000"/>
                  <a:lumOff val="15000"/>
                </a:schemeClr>
              </a:solidFill>
            </a:endParaRPr>
          </a:p>
          <a:p>
            <a:endParaRPr lang="en-US" sz="2400" dirty="0">
              <a:solidFill>
                <a:schemeClr val="tx1">
                  <a:lumMod val="85000"/>
                  <a:lumOff val="15000"/>
                </a:schemeClr>
              </a:solidFill>
            </a:endParaRPr>
          </a:p>
          <a:p>
            <a:r>
              <a:rPr lang="en-US" sz="2400" dirty="0">
                <a:solidFill>
                  <a:schemeClr val="tx1">
                    <a:lumMod val="85000"/>
                    <a:lumOff val="15000"/>
                  </a:schemeClr>
                </a:solidFill>
              </a:rPr>
              <a:t>You will have ~1 minute to share, and the class will have ~3 minutes to ask questions</a:t>
            </a:r>
          </a:p>
          <a:p>
            <a:endParaRPr lang="en-US" sz="2400" dirty="0">
              <a:solidFill>
                <a:schemeClr val="tx1">
                  <a:lumMod val="85000"/>
                  <a:lumOff val="15000"/>
                </a:schemeClr>
              </a:solidFill>
            </a:endParaRPr>
          </a:p>
          <a:p>
            <a:r>
              <a:rPr lang="en-US" sz="2400" dirty="0">
                <a:solidFill>
                  <a:schemeClr val="tx1">
                    <a:lumMod val="85000"/>
                    <a:lumOff val="15000"/>
                  </a:schemeClr>
                </a:solidFill>
              </a:rPr>
              <a:t>If you want to show text or a visual to the class, please email/Slack it to me</a:t>
            </a:r>
          </a:p>
          <a:p>
            <a:pPr marL="0" indent="0">
              <a:buNone/>
            </a:pPr>
            <a:endParaRPr lang="en-US" sz="2400" dirty="0"/>
          </a:p>
        </p:txBody>
      </p:sp>
    </p:spTree>
    <p:extLst>
      <p:ext uri="{BB962C8B-B14F-4D97-AF65-F5344CB8AC3E}">
        <p14:creationId xmlns:p14="http://schemas.microsoft.com/office/powerpoint/2010/main" val="284635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1D03-A047-46C3-9FB1-A953E9623FEA}"/>
              </a:ext>
            </a:extLst>
          </p:cNvPr>
          <p:cNvSpPr>
            <a:spLocks noGrp="1"/>
          </p:cNvSpPr>
          <p:nvPr>
            <p:ph type="title"/>
          </p:nvPr>
        </p:nvSpPr>
        <p:spPr>
          <a:xfrm>
            <a:off x="677334" y="609600"/>
            <a:ext cx="8596668" cy="1320800"/>
          </a:xfrm>
        </p:spPr>
        <p:txBody>
          <a:bodyPr>
            <a:normAutofit/>
          </a:bodyPr>
          <a:lstStyle/>
          <a:p>
            <a:r>
              <a:rPr lang="en-US" dirty="0"/>
              <a:t>Each group will share with the class one recommendation and supporting findings</a:t>
            </a:r>
          </a:p>
        </p:txBody>
      </p:sp>
      <p:sp>
        <p:nvSpPr>
          <p:cNvPr id="3" name="Content Placeholder 2">
            <a:extLst>
              <a:ext uri="{FF2B5EF4-FFF2-40B4-BE49-F238E27FC236}">
                <a16:creationId xmlns:a16="http://schemas.microsoft.com/office/drawing/2014/main" id="{BF24FBDB-690B-4398-A9E3-421A0B3808AF}"/>
              </a:ext>
            </a:extLst>
          </p:cNvPr>
          <p:cNvSpPr>
            <a:spLocks noGrp="1"/>
          </p:cNvSpPr>
          <p:nvPr>
            <p:ph idx="1"/>
          </p:nvPr>
        </p:nvSpPr>
        <p:spPr/>
        <p:txBody>
          <a:bodyPr>
            <a:normAutofit/>
          </a:bodyPr>
          <a:lstStyle/>
          <a:p>
            <a:r>
              <a:rPr lang="en-US" sz="2400" dirty="0">
                <a:solidFill>
                  <a:schemeClr val="tx1">
                    <a:lumMod val="85000"/>
                    <a:lumOff val="15000"/>
                  </a:schemeClr>
                </a:solidFill>
              </a:rPr>
              <a:t>You will have ~1 minute to share</a:t>
            </a:r>
          </a:p>
          <a:p>
            <a:endParaRPr lang="en-US" sz="2400" dirty="0">
              <a:solidFill>
                <a:schemeClr val="tx1">
                  <a:lumMod val="85000"/>
                  <a:lumOff val="15000"/>
                </a:schemeClr>
              </a:solidFill>
            </a:endParaRPr>
          </a:p>
          <a:p>
            <a:r>
              <a:rPr lang="en-US" sz="2400" dirty="0">
                <a:solidFill>
                  <a:schemeClr val="tx1">
                    <a:lumMod val="85000"/>
                    <a:lumOff val="15000"/>
                  </a:schemeClr>
                </a:solidFill>
              </a:rPr>
              <a:t>The class will have ~3 minutes to ask questions</a:t>
            </a:r>
          </a:p>
        </p:txBody>
      </p:sp>
    </p:spTree>
    <p:extLst>
      <p:ext uri="{BB962C8B-B14F-4D97-AF65-F5344CB8AC3E}">
        <p14:creationId xmlns:p14="http://schemas.microsoft.com/office/powerpoint/2010/main" val="349536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1C56-CE15-46F9-B04A-962C31FA0E0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9B1D89A-508D-4076-A72E-3CB23A32623C}"/>
              </a:ext>
            </a:extLst>
          </p:cNvPr>
          <p:cNvSpPr>
            <a:spLocks noGrp="1"/>
          </p:cNvSpPr>
          <p:nvPr>
            <p:ph idx="1"/>
          </p:nvPr>
        </p:nvSpPr>
        <p:spPr>
          <a:xfrm>
            <a:off x="677334" y="1456735"/>
            <a:ext cx="8596668" cy="4584628"/>
          </a:xfrm>
        </p:spPr>
        <p:txBody>
          <a:bodyPr>
            <a:normAutofit lnSpcReduction="10000"/>
          </a:bodyPr>
          <a:lstStyle/>
          <a:p>
            <a:r>
              <a:rPr lang="en-US" sz="2400" dirty="0"/>
              <a:t>Did you see any overarching themes in our findings or recommendations?</a:t>
            </a:r>
          </a:p>
          <a:p>
            <a:endParaRPr lang="en-US" sz="2400" dirty="0"/>
          </a:p>
          <a:p>
            <a:r>
              <a:rPr lang="en-US" sz="2400" dirty="0"/>
              <a:t>What were some limitations to our analysis? How might you change the survey or analysis to address them?</a:t>
            </a:r>
          </a:p>
          <a:p>
            <a:endParaRPr lang="en-US" sz="2400" dirty="0"/>
          </a:p>
          <a:p>
            <a:r>
              <a:rPr lang="en-US" sz="2400" dirty="0"/>
              <a:t>Could this class graph be useful for anything other than recommendations for me?</a:t>
            </a:r>
          </a:p>
          <a:p>
            <a:endParaRPr lang="en-US" sz="2400" dirty="0"/>
          </a:p>
          <a:p>
            <a:r>
              <a:rPr lang="en-US" sz="2400" dirty="0"/>
              <a:t>Do you think I should actually act on any of your recommendations? Why or why not?</a:t>
            </a:r>
          </a:p>
        </p:txBody>
      </p:sp>
    </p:spTree>
    <p:extLst>
      <p:ext uri="{BB962C8B-B14F-4D97-AF65-F5344CB8AC3E}">
        <p14:creationId xmlns:p14="http://schemas.microsoft.com/office/powerpoint/2010/main" val="25317120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115</TotalTime>
  <Words>815</Words>
  <Application>Microsoft Office PowerPoint</Application>
  <PresentationFormat>Widescreen</PresentationFormat>
  <Paragraphs>67</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Our Class Graph</vt:lpstr>
      <vt:lpstr>Do you all talk to each other? </vt:lpstr>
      <vt:lpstr>Today’s Learning Goals</vt:lpstr>
      <vt:lpstr>Today’s Activity</vt:lpstr>
      <vt:lpstr>Notes About Today’s Activity</vt:lpstr>
      <vt:lpstr>Work in pairs to analyze our class’s responses using the Jupyter notebook (35 min)</vt:lpstr>
      <vt:lpstr>Pairs join to make groups of four to discuss answers and prepare to share (15 min)</vt:lpstr>
      <vt:lpstr>Each group will share with the class one recommendation and supporting findings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Braslow</dc:creator>
  <cp:lastModifiedBy>David Braslow</cp:lastModifiedBy>
  <cp:revision>18</cp:revision>
  <dcterms:created xsi:type="dcterms:W3CDTF">2019-04-24T19:52:08Z</dcterms:created>
  <dcterms:modified xsi:type="dcterms:W3CDTF">2019-05-08T12:52:07Z</dcterms:modified>
</cp:coreProperties>
</file>