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15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Sale Price Increase by Feature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 Price Increase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Was Renovated</c:v>
                </c:pt>
                <c:pt idx="1">
                  <c:v>Each Additional Bathroom*</c:v>
                </c:pt>
                <c:pt idx="2">
                  <c:v>Each Point on King County Grade*</c:v>
                </c:pt>
                <c:pt idx="3">
                  <c:v>Waterfront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0.24652214977639875</c:v>
                </c:pt>
                <c:pt idx="1">
                  <c:v>0.30058877074796708</c:v>
                </c:pt>
                <c:pt idx="2">
                  <c:v>0.5420554834704725</c:v>
                </c:pt>
                <c:pt idx="3">
                  <c:v>1.7745975598804153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1-4169-A639-17E6ABFD4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494755056"/>
        <c:axId val="4947560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Coef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Was Renovated</c:v>
                      </c:pt>
                      <c:pt idx="1">
                        <c:v>Each Additional Bathroom*</c:v>
                      </c:pt>
                      <c:pt idx="2">
                        <c:v>Each Point on King County Grade*</c:v>
                      </c:pt>
                      <c:pt idx="3">
                        <c:v>Waterfront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9.5699999999999993E-2</c:v>
                      </c:pt>
                      <c:pt idx="1">
                        <c:v>0.11413999999999999</c:v>
                      </c:pt>
                      <c:pt idx="2">
                        <c:v>0.18809999999999999</c:v>
                      </c:pt>
                      <c:pt idx="3">
                        <c:v>0.44319999999999998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6F1-4169-A639-17E6ABFD4AA8}"/>
                  </c:ext>
                </c:extLst>
              </c15:ser>
            </c15:filteredBarSeries>
          </c:ext>
        </c:extLst>
      </c:barChart>
      <c:catAx>
        <c:axId val="494755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56040"/>
        <c:crosses val="autoZero"/>
        <c:auto val="1"/>
        <c:lblAlgn val="ctr"/>
        <c:lblOffset val="100"/>
        <c:noMultiLvlLbl val="0"/>
      </c:catAx>
      <c:valAx>
        <c:axId val="494756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5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975F-9FC8-480D-BACE-D23270257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 Real Estate:</a:t>
            </a:r>
            <a:br>
              <a:rPr lang="en-US" dirty="0"/>
            </a:br>
            <a:r>
              <a:rPr lang="en-US" sz="2600" dirty="0"/>
              <a:t>Modeling Sale Prices with Multiple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44632-48DE-43B6-A4A7-33690ED76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Braslow</a:t>
            </a:r>
          </a:p>
          <a:p>
            <a:r>
              <a:rPr lang="en-US" dirty="0"/>
              <a:t>March 6, 2019</a:t>
            </a:r>
          </a:p>
        </p:txBody>
      </p:sp>
    </p:spTree>
    <p:extLst>
      <p:ext uri="{BB962C8B-B14F-4D97-AF65-F5344CB8AC3E}">
        <p14:creationId xmlns:p14="http://schemas.microsoft.com/office/powerpoint/2010/main" val="18333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8D-01AE-4D3A-ADEF-2779F0A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F820-3BC8-48AD-83A9-8F2A6327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analysis includes 21,597 houses sold in King’s County from May 2014 to May 2015.</a:t>
            </a:r>
          </a:p>
          <a:p>
            <a:r>
              <a:rPr lang="en-US" dirty="0"/>
              <a:t>Our dataset includes many features of these houses, which I will use to predict sale prices. For example: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Number of Bedrooms</a:t>
            </a:r>
          </a:p>
          <a:p>
            <a:r>
              <a:rPr lang="en-US" dirty="0"/>
              <a:t>This model may be useful for King County residents in a number of ways.</a:t>
            </a:r>
          </a:p>
          <a:p>
            <a:pPr lvl="1"/>
            <a:r>
              <a:rPr lang="en-US" dirty="0"/>
              <a:t>House sellers can better determine their list prices</a:t>
            </a:r>
          </a:p>
          <a:p>
            <a:pPr lvl="1"/>
            <a:r>
              <a:rPr lang="en-US" dirty="0"/>
              <a:t>House buyers can better determine how much to offer</a:t>
            </a:r>
          </a:p>
          <a:p>
            <a:pPr lvl="1"/>
            <a:r>
              <a:rPr lang="en-US" dirty="0"/>
              <a:t>Homeowners can understand the potential value of renovations</a:t>
            </a:r>
          </a:p>
        </p:txBody>
      </p:sp>
    </p:spTree>
    <p:extLst>
      <p:ext uri="{BB962C8B-B14F-4D97-AF65-F5344CB8AC3E}">
        <p14:creationId xmlns:p14="http://schemas.microsoft.com/office/powerpoint/2010/main" val="63389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5392-979E-44E9-B83A-D6EDBC07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Houses Sell for Under $1m,</a:t>
            </a:r>
            <a:br>
              <a:rPr lang="en-US" dirty="0"/>
            </a:br>
            <a:r>
              <a:rPr lang="en-US" dirty="0"/>
              <a:t>with Some Large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B448-7A37-4C1F-83F2-19344070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670" y="2160589"/>
            <a:ext cx="3051332" cy="3880773"/>
          </a:xfrm>
        </p:spPr>
        <p:txBody>
          <a:bodyPr/>
          <a:lstStyle/>
          <a:p>
            <a:r>
              <a:rPr lang="en-US" dirty="0"/>
              <a:t>House sale prices in Kings County range from $78k to $7.7m</a:t>
            </a:r>
          </a:p>
          <a:p>
            <a:r>
              <a:rPr lang="en-US" dirty="0"/>
              <a:t>Most houses sell for under $1m, with a median sale price of $450k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A29C-6A8F-4741-9EDA-514A28D8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6" y="1930400"/>
            <a:ext cx="5721115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528B-6397-4E3B-98FB-BDE41D0C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Explains Most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F7C5-7AD2-426D-8E27-9F174126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160" y="1930400"/>
            <a:ext cx="3360320" cy="3880773"/>
          </a:xfrm>
        </p:spPr>
        <p:txBody>
          <a:bodyPr/>
          <a:lstStyle/>
          <a:p>
            <a:r>
              <a:rPr lang="en-US" dirty="0"/>
              <a:t>The regression model used for this analysis explains 84% of the variation in house sale prices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0E0F7D-7D65-410D-B9E1-4352E6D6FDBB}"/>
              </a:ext>
            </a:extLst>
          </p:cNvPr>
          <p:cNvSpPr/>
          <p:nvPr/>
        </p:nvSpPr>
        <p:spPr>
          <a:xfrm>
            <a:off x="953984" y="2287979"/>
            <a:ext cx="4318660" cy="43186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1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BFBF5-4D26-4DBD-8E95-BB7DDB704471}"/>
              </a:ext>
            </a:extLst>
          </p:cNvPr>
          <p:cNvSpPr/>
          <p:nvPr/>
        </p:nvSpPr>
        <p:spPr>
          <a:xfrm>
            <a:off x="1248795" y="2879766"/>
            <a:ext cx="3726873" cy="3726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dirty="0"/>
              <a:t>84%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AA83A-4424-4A4E-AABE-318EBF038FD8}"/>
              </a:ext>
            </a:extLst>
          </p:cNvPr>
          <p:cNvSpPr txBox="1"/>
          <p:nvPr/>
        </p:nvSpPr>
        <p:spPr>
          <a:xfrm>
            <a:off x="789219" y="1702525"/>
            <a:ext cx="464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Variation in House Sale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F548D-303D-4DB9-BBC8-9E242ED3BA87}"/>
              </a:ext>
            </a:extLst>
          </p:cNvPr>
          <p:cNvSpPr txBox="1"/>
          <p:nvPr/>
        </p:nvSpPr>
        <p:spPr>
          <a:xfrm>
            <a:off x="2200007" y="2341033"/>
            <a:ext cx="182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52F53-B86C-47D8-9C5B-5E83530674BD}"/>
              </a:ext>
            </a:extLst>
          </p:cNvPr>
          <p:cNvSpPr txBox="1"/>
          <p:nvPr/>
        </p:nvSpPr>
        <p:spPr>
          <a:xfrm>
            <a:off x="2200007" y="3468133"/>
            <a:ext cx="182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Explained</a:t>
            </a:r>
          </a:p>
        </p:txBody>
      </p:sp>
    </p:spTree>
    <p:extLst>
      <p:ext uri="{BB962C8B-B14F-4D97-AF65-F5344CB8AC3E}">
        <p14:creationId xmlns:p14="http://schemas.microsoft.com/office/powerpoint/2010/main" val="336155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532F-1085-4317-A267-EA044231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Location, Location,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E144-B659-4D2C-A3DA-064FC450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888" y="1362893"/>
            <a:ext cx="3179911" cy="4554581"/>
          </a:xfrm>
        </p:spPr>
        <p:txBody>
          <a:bodyPr/>
          <a:lstStyle/>
          <a:p>
            <a:r>
              <a:rPr lang="en-US" dirty="0"/>
              <a:t>More expensive houses are located toward the middle of King County, or on the waterfront to the west.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7697D-8565-42EB-800F-66B85C1A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9" y="1362893"/>
            <a:ext cx="4548365" cy="48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9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BCEA-8132-44E7-B958-111221FC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F90D456-1664-48B3-B2F7-468F2776F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953959"/>
              </p:ext>
            </p:extLst>
          </p:nvPr>
        </p:nvGraphicFramePr>
        <p:xfrm>
          <a:off x="89506" y="1476103"/>
          <a:ext cx="6119706" cy="4617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1225EC-09EE-47AC-AA58-3BD0388BCF11}"/>
              </a:ext>
            </a:extLst>
          </p:cNvPr>
          <p:cNvSpPr txBox="1"/>
          <p:nvPr/>
        </p:nvSpPr>
        <p:spPr>
          <a:xfrm>
            <a:off x="431073" y="6505302"/>
            <a:ext cx="611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Values are approximate, based on an aggregate of multiple estimates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93F1FB-0C10-4B30-9405-B4D2BCA5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471" y="1476103"/>
            <a:ext cx="3179911" cy="4554581"/>
          </a:xfrm>
        </p:spPr>
        <p:txBody>
          <a:bodyPr/>
          <a:lstStyle/>
          <a:p>
            <a:r>
              <a:rPr lang="en-US" dirty="0"/>
              <a:t>Waterfront properties are far more valuable than comparable properties not on the water</a:t>
            </a:r>
          </a:p>
          <a:p>
            <a:r>
              <a:rPr lang="en-US" dirty="0"/>
              <a:t>The King County Grade system is a useful predictor of sales prices</a:t>
            </a:r>
          </a:p>
          <a:p>
            <a:r>
              <a:rPr lang="en-US" dirty="0"/>
              <a:t>Additional bathrooms increase home values substantially</a:t>
            </a:r>
          </a:p>
          <a:p>
            <a:r>
              <a:rPr lang="en-US" dirty="0"/>
              <a:t>Renovations can improve house value</a:t>
            </a:r>
          </a:p>
        </p:txBody>
      </p:sp>
    </p:spTree>
    <p:extLst>
      <p:ext uri="{BB962C8B-B14F-4D97-AF65-F5344CB8AC3E}">
        <p14:creationId xmlns:p14="http://schemas.microsoft.com/office/powerpoint/2010/main" val="297663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8D-01AE-4D3A-ADEF-2779F0A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F820-3BC8-48AD-83A9-8F2A6327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available from King County about house sales can be used to predict house prices fairly well.</a:t>
            </a:r>
          </a:p>
          <a:p>
            <a:endParaRPr lang="en-US" dirty="0"/>
          </a:p>
          <a:p>
            <a:r>
              <a:rPr lang="en-US" dirty="0"/>
              <a:t>Future analyses using more sophisticated modeling approaches may provide even more predictive power.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94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277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King County Real Estate: Modeling Sale Prices with Multiple Regression</vt:lpstr>
      <vt:lpstr>Overview</vt:lpstr>
      <vt:lpstr>Most Houses Sell for Under $1m, with Some Large Outliers</vt:lpstr>
      <vt:lpstr>Regression Model Explains Most Variation</vt:lpstr>
      <vt:lpstr>Location, Location, Location</vt:lpstr>
      <vt:lpstr>Key Features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Braslow, David Arthur</dc:creator>
  <cp:lastModifiedBy>Braslow, David Arthur</cp:lastModifiedBy>
  <cp:revision>8</cp:revision>
  <dcterms:created xsi:type="dcterms:W3CDTF">2019-03-06T15:29:37Z</dcterms:created>
  <dcterms:modified xsi:type="dcterms:W3CDTF">2019-03-06T18:15:00Z</dcterms:modified>
</cp:coreProperties>
</file>