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94660"/>
  </p:normalViewPr>
  <p:slideViewPr>
    <p:cSldViewPr snapToGrid="0">
      <p:cViewPr>
        <p:scale>
          <a:sx n="100" d="100"/>
          <a:sy n="100" d="100"/>
        </p:scale>
        <p:origin x="18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ocuments\GitHub\dsc-4-final-project-online-ds-sp-000\bar_cha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Proportion of Identity Comments that are Toxic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male</c:v>
                </c:pt>
                <c:pt idx="1">
                  <c:v>female</c:v>
                </c:pt>
                <c:pt idx="2">
                  <c:v>homosexual_gay_or_lesbian</c:v>
                </c:pt>
                <c:pt idx="3">
                  <c:v>christian</c:v>
                </c:pt>
                <c:pt idx="4">
                  <c:v>jewish</c:v>
                </c:pt>
                <c:pt idx="5">
                  <c:v>muslim</c:v>
                </c:pt>
                <c:pt idx="6">
                  <c:v>black</c:v>
                </c:pt>
                <c:pt idx="7">
                  <c:v>white</c:v>
                </c:pt>
                <c:pt idx="8">
                  <c:v>psychiatric_or_mental_illness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0.103737</c:v>
                </c:pt>
                <c:pt idx="1">
                  <c:v>9.0408000000000002E-2</c:v>
                </c:pt>
                <c:pt idx="2">
                  <c:v>0.204819</c:v>
                </c:pt>
                <c:pt idx="3">
                  <c:v>5.5274999999999998E-2</c:v>
                </c:pt>
                <c:pt idx="4">
                  <c:v>9.0234999999999996E-2</c:v>
                </c:pt>
                <c:pt idx="5">
                  <c:v>0.13674800000000001</c:v>
                </c:pt>
                <c:pt idx="6">
                  <c:v>0.22294700000000001</c:v>
                </c:pt>
                <c:pt idx="7">
                  <c:v>0.186857</c:v>
                </c:pt>
                <c:pt idx="8">
                  <c:v>0.124736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0F-49F2-8A5E-1D7E9103921D}"/>
            </c:ext>
          </c:extLst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Proportion of All Comments that Mention Identity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male</c:v>
                </c:pt>
                <c:pt idx="1">
                  <c:v>female</c:v>
                </c:pt>
                <c:pt idx="2">
                  <c:v>homosexual_gay_or_lesbian</c:v>
                </c:pt>
                <c:pt idx="3">
                  <c:v>christian</c:v>
                </c:pt>
                <c:pt idx="4">
                  <c:v>jewish</c:v>
                </c:pt>
                <c:pt idx="5">
                  <c:v>muslim</c:v>
                </c:pt>
                <c:pt idx="6">
                  <c:v>black</c:v>
                </c:pt>
                <c:pt idx="7">
                  <c:v>white</c:v>
                </c:pt>
                <c:pt idx="8">
                  <c:v>psychiatric_or_mental_illness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0.107505</c:v>
                </c:pt>
                <c:pt idx="1">
                  <c:v>0.12898899999999999</c:v>
                </c:pt>
                <c:pt idx="2">
                  <c:v>2.5013000000000001E-2</c:v>
                </c:pt>
                <c:pt idx="3">
                  <c:v>9.4330999999999998E-2</c:v>
                </c:pt>
                <c:pt idx="4">
                  <c:v>1.8731000000000001E-2</c:v>
                </c:pt>
                <c:pt idx="5">
                  <c:v>5.0115E-2</c:v>
                </c:pt>
                <c:pt idx="6">
                  <c:v>3.5395000000000003E-2</c:v>
                </c:pt>
                <c:pt idx="7">
                  <c:v>5.7116E-2</c:v>
                </c:pt>
                <c:pt idx="8">
                  <c:v>1.1779E-2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0F-49F2-8A5E-1D7E910392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76826864"/>
        <c:axId val="476822600"/>
      </c:barChart>
      <c:catAx>
        <c:axId val="476826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822600"/>
        <c:crosses val="autoZero"/>
        <c:auto val="1"/>
        <c:lblAlgn val="ctr"/>
        <c:lblOffset val="100"/>
        <c:noMultiLvlLbl val="0"/>
      </c:catAx>
      <c:valAx>
        <c:axId val="476822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826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EF7-43EA-A33F-2778779F762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EF7-43EA-A33F-2778779F762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EF7-43EA-A33F-2778779F762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Sheet2!$A$2:$A$6</c:f>
              <c:strCache>
                <c:ptCount val="5"/>
                <c:pt idx="0">
                  <c:v>Naïve Bayes</c:v>
                </c:pt>
                <c:pt idx="1">
                  <c:v>Kaggle Benchmark</c:v>
                </c:pt>
                <c:pt idx="2">
                  <c:v>Bidirectional LSTM</c:v>
                </c:pt>
                <c:pt idx="3">
                  <c:v>Bidirectional LSTM x2</c:v>
                </c:pt>
                <c:pt idx="4">
                  <c:v>Kaggle Top Score</c:v>
                </c:pt>
              </c:strCache>
            </c:strRef>
          </c:cat>
          <c:val>
            <c:numRef>
              <c:f>Sheet2!$B$2:$B$6</c:f>
              <c:numCache>
                <c:formatCode>0.00</c:formatCode>
                <c:ptCount val="5"/>
                <c:pt idx="0">
                  <c:v>0.8266</c:v>
                </c:pt>
                <c:pt idx="1">
                  <c:v>0.88349999999999995</c:v>
                </c:pt>
                <c:pt idx="2">
                  <c:v>0.88649999999999995</c:v>
                </c:pt>
                <c:pt idx="3">
                  <c:v>0.90149999999999997</c:v>
                </c:pt>
                <c:pt idx="4">
                  <c:v>0.94410000000000005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F7-43EA-A33F-2778779F76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778672"/>
        <c:axId val="490779000"/>
      </c:barChart>
      <c:catAx>
        <c:axId val="49077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779000"/>
        <c:crosses val="autoZero"/>
        <c:auto val="1"/>
        <c:lblAlgn val="ctr"/>
        <c:lblOffset val="100"/>
        <c:noMultiLvlLbl val="0"/>
      </c:catAx>
      <c:valAx>
        <c:axId val="490779000"/>
        <c:scaling>
          <c:orientation val="minMax"/>
          <c:max val="1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Combined Metric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778672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BF079C-0BB0-4B25-83A2-E02D78DB1AA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B9161C-8647-41D7-B68B-72C99C7B25E8}">
      <dgm:prSet/>
      <dgm:spPr/>
      <dgm:t>
        <a:bodyPr/>
        <a:lstStyle/>
        <a:p>
          <a:r>
            <a:rPr lang="en-US" dirty="0"/>
            <a:t>I can predict comment toxicity well using Bidirectional neural networks</a:t>
          </a:r>
        </a:p>
      </dgm:t>
    </dgm:pt>
    <dgm:pt modelId="{3336D596-12F3-4CA7-B16F-AE43F5F3660E}" type="parTrans" cxnId="{31FFCEF4-68D8-4940-93EB-311B4152E5DB}">
      <dgm:prSet/>
      <dgm:spPr/>
      <dgm:t>
        <a:bodyPr/>
        <a:lstStyle/>
        <a:p>
          <a:endParaRPr lang="en-US"/>
        </a:p>
      </dgm:t>
    </dgm:pt>
    <dgm:pt modelId="{7C0EDF70-F954-40FD-9325-931B88C52D38}" type="sibTrans" cxnId="{31FFCEF4-68D8-4940-93EB-311B4152E5DB}">
      <dgm:prSet/>
      <dgm:spPr/>
      <dgm:t>
        <a:bodyPr/>
        <a:lstStyle/>
        <a:p>
          <a:endParaRPr lang="en-US"/>
        </a:p>
      </dgm:t>
    </dgm:pt>
    <dgm:pt modelId="{701A9274-4EFD-42EA-AE38-365A1E359BDD}">
      <dgm:prSet/>
      <dgm:spPr/>
      <dgm:t>
        <a:bodyPr/>
        <a:lstStyle/>
        <a:p>
          <a:r>
            <a:rPr lang="en-US"/>
            <a:t>This will be useful for flagging comments for removal</a:t>
          </a:r>
        </a:p>
      </dgm:t>
    </dgm:pt>
    <dgm:pt modelId="{E951CDB0-7F5D-49A2-8193-8463234A7D4A}" type="parTrans" cxnId="{BCAE388B-5242-467F-BB1C-71720374EA3E}">
      <dgm:prSet/>
      <dgm:spPr/>
      <dgm:t>
        <a:bodyPr/>
        <a:lstStyle/>
        <a:p>
          <a:endParaRPr lang="en-US"/>
        </a:p>
      </dgm:t>
    </dgm:pt>
    <dgm:pt modelId="{B3B53975-BA16-4C21-89AF-4F35FC58470C}" type="sibTrans" cxnId="{BCAE388B-5242-467F-BB1C-71720374EA3E}">
      <dgm:prSet/>
      <dgm:spPr/>
      <dgm:t>
        <a:bodyPr/>
        <a:lstStyle/>
        <a:p>
          <a:endParaRPr lang="en-US"/>
        </a:p>
      </dgm:t>
    </dgm:pt>
    <dgm:pt modelId="{4384E21E-5178-49A5-B91F-21DEE3AEDD17}">
      <dgm:prSet/>
      <dgm:spPr/>
      <dgm:t>
        <a:bodyPr/>
        <a:lstStyle/>
        <a:p>
          <a:r>
            <a:rPr lang="en-US"/>
            <a:t>Race-based toxicity is particularly challenging to identify</a:t>
          </a:r>
        </a:p>
      </dgm:t>
    </dgm:pt>
    <dgm:pt modelId="{1BFC51DF-74F2-4E80-8E90-89AE364119A6}" type="parTrans" cxnId="{C4D5232B-D6C7-4DC4-A0A8-2D017162B9D4}">
      <dgm:prSet/>
      <dgm:spPr/>
      <dgm:t>
        <a:bodyPr/>
        <a:lstStyle/>
        <a:p>
          <a:endParaRPr lang="en-US"/>
        </a:p>
      </dgm:t>
    </dgm:pt>
    <dgm:pt modelId="{FE4BDD25-D000-4C54-8FB6-58004914FA76}" type="sibTrans" cxnId="{C4D5232B-D6C7-4DC4-A0A8-2D017162B9D4}">
      <dgm:prSet/>
      <dgm:spPr/>
      <dgm:t>
        <a:bodyPr/>
        <a:lstStyle/>
        <a:p>
          <a:endParaRPr lang="en-US"/>
        </a:p>
      </dgm:t>
    </dgm:pt>
    <dgm:pt modelId="{2DA39B19-DBF7-443A-9DCB-7C8598D7EDD6}">
      <dgm:prSet/>
      <dgm:spPr/>
      <dgm:t>
        <a:bodyPr/>
        <a:lstStyle/>
        <a:p>
          <a:r>
            <a:rPr lang="en-US"/>
            <a:t>Model improvement is possible with more computing resources </a:t>
          </a:r>
        </a:p>
      </dgm:t>
    </dgm:pt>
    <dgm:pt modelId="{79479B86-37A5-4C2C-8484-9065307CC7BB}" type="parTrans" cxnId="{40202FD5-604C-4E96-A6E7-EEBD95BAE449}">
      <dgm:prSet/>
      <dgm:spPr/>
      <dgm:t>
        <a:bodyPr/>
        <a:lstStyle/>
        <a:p>
          <a:endParaRPr lang="en-US"/>
        </a:p>
      </dgm:t>
    </dgm:pt>
    <dgm:pt modelId="{DA99C609-4EEB-44A7-8B34-79227B66018A}" type="sibTrans" cxnId="{40202FD5-604C-4E96-A6E7-EEBD95BAE449}">
      <dgm:prSet/>
      <dgm:spPr/>
      <dgm:t>
        <a:bodyPr/>
        <a:lstStyle/>
        <a:p>
          <a:endParaRPr lang="en-US"/>
        </a:p>
      </dgm:t>
    </dgm:pt>
    <dgm:pt modelId="{781412BE-F364-4662-9192-E1527562C9CC}" type="pres">
      <dgm:prSet presAssocID="{C3BF079C-0BB0-4B25-83A2-E02D78DB1AAE}" presName="linear" presStyleCnt="0">
        <dgm:presLayoutVars>
          <dgm:animLvl val="lvl"/>
          <dgm:resizeHandles val="exact"/>
        </dgm:presLayoutVars>
      </dgm:prSet>
      <dgm:spPr/>
    </dgm:pt>
    <dgm:pt modelId="{AF834553-9E29-4372-B177-E19C5DC395D2}" type="pres">
      <dgm:prSet presAssocID="{26B9161C-8647-41D7-B68B-72C99C7B25E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B1E706C-4A73-4E89-9334-33D4347D9351}" type="pres">
      <dgm:prSet presAssocID="{7C0EDF70-F954-40FD-9325-931B88C52D38}" presName="spacer" presStyleCnt="0"/>
      <dgm:spPr/>
    </dgm:pt>
    <dgm:pt modelId="{EAAC02DC-175B-47A1-A687-071E226715CD}" type="pres">
      <dgm:prSet presAssocID="{701A9274-4EFD-42EA-AE38-365A1E359BD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D4B50EE-6543-4017-9D36-ED6442812866}" type="pres">
      <dgm:prSet presAssocID="{B3B53975-BA16-4C21-89AF-4F35FC58470C}" presName="spacer" presStyleCnt="0"/>
      <dgm:spPr/>
    </dgm:pt>
    <dgm:pt modelId="{CCBD3F4F-C55B-4FE1-B42F-AB3BD3FB8BE1}" type="pres">
      <dgm:prSet presAssocID="{4384E21E-5178-49A5-B91F-21DEE3AEDD1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E4C63AC-20B2-493F-98A1-97AF2B763AC3}" type="pres">
      <dgm:prSet presAssocID="{FE4BDD25-D000-4C54-8FB6-58004914FA76}" presName="spacer" presStyleCnt="0"/>
      <dgm:spPr/>
    </dgm:pt>
    <dgm:pt modelId="{70D96767-4A10-400B-B5BE-8EFC7AEFEDB3}" type="pres">
      <dgm:prSet presAssocID="{2DA39B19-DBF7-443A-9DCB-7C8598D7EDD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D7D2D0F-09EF-47AE-9352-76E3A9328D51}" type="presOf" srcId="{26B9161C-8647-41D7-B68B-72C99C7B25E8}" destId="{AF834553-9E29-4372-B177-E19C5DC395D2}" srcOrd="0" destOrd="0" presId="urn:microsoft.com/office/officeart/2005/8/layout/vList2"/>
    <dgm:cxn modelId="{C4D5232B-D6C7-4DC4-A0A8-2D017162B9D4}" srcId="{C3BF079C-0BB0-4B25-83A2-E02D78DB1AAE}" destId="{4384E21E-5178-49A5-B91F-21DEE3AEDD17}" srcOrd="2" destOrd="0" parTransId="{1BFC51DF-74F2-4E80-8E90-89AE364119A6}" sibTransId="{FE4BDD25-D000-4C54-8FB6-58004914FA76}"/>
    <dgm:cxn modelId="{982C2656-B3E4-4947-8565-3D5B4A4CFF84}" type="presOf" srcId="{701A9274-4EFD-42EA-AE38-365A1E359BDD}" destId="{EAAC02DC-175B-47A1-A687-071E226715CD}" srcOrd="0" destOrd="0" presId="urn:microsoft.com/office/officeart/2005/8/layout/vList2"/>
    <dgm:cxn modelId="{BCAE388B-5242-467F-BB1C-71720374EA3E}" srcId="{C3BF079C-0BB0-4B25-83A2-E02D78DB1AAE}" destId="{701A9274-4EFD-42EA-AE38-365A1E359BDD}" srcOrd="1" destOrd="0" parTransId="{E951CDB0-7F5D-49A2-8193-8463234A7D4A}" sibTransId="{B3B53975-BA16-4C21-89AF-4F35FC58470C}"/>
    <dgm:cxn modelId="{3CE56D93-9E1D-4006-896D-2A4F4C05CC12}" type="presOf" srcId="{C3BF079C-0BB0-4B25-83A2-E02D78DB1AAE}" destId="{781412BE-F364-4662-9192-E1527562C9CC}" srcOrd="0" destOrd="0" presId="urn:microsoft.com/office/officeart/2005/8/layout/vList2"/>
    <dgm:cxn modelId="{7196FC9E-C91C-4D0A-96D6-D8F477B5570D}" type="presOf" srcId="{4384E21E-5178-49A5-B91F-21DEE3AEDD17}" destId="{CCBD3F4F-C55B-4FE1-B42F-AB3BD3FB8BE1}" srcOrd="0" destOrd="0" presId="urn:microsoft.com/office/officeart/2005/8/layout/vList2"/>
    <dgm:cxn modelId="{4B3401C9-31A0-4F1B-808A-250C4E669A55}" type="presOf" srcId="{2DA39B19-DBF7-443A-9DCB-7C8598D7EDD6}" destId="{70D96767-4A10-400B-B5BE-8EFC7AEFEDB3}" srcOrd="0" destOrd="0" presId="urn:microsoft.com/office/officeart/2005/8/layout/vList2"/>
    <dgm:cxn modelId="{40202FD5-604C-4E96-A6E7-EEBD95BAE449}" srcId="{C3BF079C-0BB0-4B25-83A2-E02D78DB1AAE}" destId="{2DA39B19-DBF7-443A-9DCB-7C8598D7EDD6}" srcOrd="3" destOrd="0" parTransId="{79479B86-37A5-4C2C-8484-9065307CC7BB}" sibTransId="{DA99C609-4EEB-44A7-8B34-79227B66018A}"/>
    <dgm:cxn modelId="{31FFCEF4-68D8-4940-93EB-311B4152E5DB}" srcId="{C3BF079C-0BB0-4B25-83A2-E02D78DB1AAE}" destId="{26B9161C-8647-41D7-B68B-72C99C7B25E8}" srcOrd="0" destOrd="0" parTransId="{3336D596-12F3-4CA7-B16F-AE43F5F3660E}" sibTransId="{7C0EDF70-F954-40FD-9325-931B88C52D38}"/>
    <dgm:cxn modelId="{973348AB-16DF-4B82-94EE-3F49FD593163}" type="presParOf" srcId="{781412BE-F364-4662-9192-E1527562C9CC}" destId="{AF834553-9E29-4372-B177-E19C5DC395D2}" srcOrd="0" destOrd="0" presId="urn:microsoft.com/office/officeart/2005/8/layout/vList2"/>
    <dgm:cxn modelId="{2A273C37-41AE-412B-B4EC-3578E6306079}" type="presParOf" srcId="{781412BE-F364-4662-9192-E1527562C9CC}" destId="{BB1E706C-4A73-4E89-9334-33D4347D9351}" srcOrd="1" destOrd="0" presId="urn:microsoft.com/office/officeart/2005/8/layout/vList2"/>
    <dgm:cxn modelId="{B8B8C93D-14FE-41B3-A0F9-474EF58A49DE}" type="presParOf" srcId="{781412BE-F364-4662-9192-E1527562C9CC}" destId="{EAAC02DC-175B-47A1-A687-071E226715CD}" srcOrd="2" destOrd="0" presId="urn:microsoft.com/office/officeart/2005/8/layout/vList2"/>
    <dgm:cxn modelId="{A394272E-2F3D-4998-8586-B2BC1587E7F0}" type="presParOf" srcId="{781412BE-F364-4662-9192-E1527562C9CC}" destId="{7D4B50EE-6543-4017-9D36-ED6442812866}" srcOrd="3" destOrd="0" presId="urn:microsoft.com/office/officeart/2005/8/layout/vList2"/>
    <dgm:cxn modelId="{90B90B6E-5349-450A-AB4D-E9AA60FDD0A8}" type="presParOf" srcId="{781412BE-F364-4662-9192-E1527562C9CC}" destId="{CCBD3F4F-C55B-4FE1-B42F-AB3BD3FB8BE1}" srcOrd="4" destOrd="0" presId="urn:microsoft.com/office/officeart/2005/8/layout/vList2"/>
    <dgm:cxn modelId="{F00515CF-BEB8-4EB4-9E6A-DD14CF5E6124}" type="presParOf" srcId="{781412BE-F364-4662-9192-E1527562C9CC}" destId="{DE4C63AC-20B2-493F-98A1-97AF2B763AC3}" srcOrd="5" destOrd="0" presId="urn:microsoft.com/office/officeart/2005/8/layout/vList2"/>
    <dgm:cxn modelId="{367C351C-DDB3-42A6-8EDA-2585C1D2C4A7}" type="presParOf" srcId="{781412BE-F364-4662-9192-E1527562C9CC}" destId="{70D96767-4A10-400B-B5BE-8EFC7AEFEDB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834553-9E29-4372-B177-E19C5DC395D2}">
      <dsp:nvSpPr>
        <dsp:cNvPr id="0" name=""/>
        <dsp:cNvSpPr/>
      </dsp:nvSpPr>
      <dsp:spPr>
        <a:xfrm>
          <a:off x="0" y="65298"/>
          <a:ext cx="8596312" cy="8880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 can predict comment toxicity well using Bidirectional neural networks</a:t>
          </a:r>
        </a:p>
      </dsp:txBody>
      <dsp:txXfrm>
        <a:off x="43350" y="108648"/>
        <a:ext cx="8509612" cy="801330"/>
      </dsp:txXfrm>
    </dsp:sp>
    <dsp:sp modelId="{EAAC02DC-175B-47A1-A687-071E226715CD}">
      <dsp:nvSpPr>
        <dsp:cNvPr id="0" name=""/>
        <dsp:cNvSpPr/>
      </dsp:nvSpPr>
      <dsp:spPr>
        <a:xfrm>
          <a:off x="0" y="1019568"/>
          <a:ext cx="8596312" cy="888030"/>
        </a:xfrm>
        <a:prstGeom prst="roundRect">
          <a:avLst/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This will be useful for flagging comments for removal</a:t>
          </a:r>
        </a:p>
      </dsp:txBody>
      <dsp:txXfrm>
        <a:off x="43350" y="1062918"/>
        <a:ext cx="8509612" cy="801330"/>
      </dsp:txXfrm>
    </dsp:sp>
    <dsp:sp modelId="{CCBD3F4F-C55B-4FE1-B42F-AB3BD3FB8BE1}">
      <dsp:nvSpPr>
        <dsp:cNvPr id="0" name=""/>
        <dsp:cNvSpPr/>
      </dsp:nvSpPr>
      <dsp:spPr>
        <a:xfrm>
          <a:off x="0" y="1973838"/>
          <a:ext cx="8596312" cy="888030"/>
        </a:xfrm>
        <a:prstGeom prst="roundRect">
          <a:avLst/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Race-based toxicity is particularly challenging to identify</a:t>
          </a:r>
        </a:p>
      </dsp:txBody>
      <dsp:txXfrm>
        <a:off x="43350" y="2017188"/>
        <a:ext cx="8509612" cy="801330"/>
      </dsp:txXfrm>
    </dsp:sp>
    <dsp:sp modelId="{70D96767-4A10-400B-B5BE-8EFC7AEFEDB3}">
      <dsp:nvSpPr>
        <dsp:cNvPr id="0" name=""/>
        <dsp:cNvSpPr/>
      </dsp:nvSpPr>
      <dsp:spPr>
        <a:xfrm>
          <a:off x="0" y="2928108"/>
          <a:ext cx="8596312" cy="888030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Model improvement is possible with more computing resources </a:t>
          </a:r>
        </a:p>
      </dsp:txBody>
      <dsp:txXfrm>
        <a:off x="43350" y="2971458"/>
        <a:ext cx="8509612" cy="801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058F-619A-463D-8F70-015F701B89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Toxic Comment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D6E1B-E0EA-4873-B72A-383B26F70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Braslow</a:t>
            </a:r>
          </a:p>
          <a:p>
            <a:r>
              <a:rPr lang="en-US" dirty="0"/>
              <a:t>May 8, 2019</a:t>
            </a:r>
          </a:p>
        </p:txBody>
      </p:sp>
    </p:spTree>
    <p:extLst>
      <p:ext uri="{BB962C8B-B14F-4D97-AF65-F5344CB8AC3E}">
        <p14:creationId xmlns:p14="http://schemas.microsoft.com/office/powerpoint/2010/main" val="395042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75005-28B7-420B-B1CD-EA92F94F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7317-F711-415D-A8AC-1BB2F0CAB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473"/>
            <a:ext cx="8596668" cy="4750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	</a:t>
            </a:r>
          </a:p>
          <a:p>
            <a:pPr marL="0" indent="0">
              <a:buNone/>
            </a:pPr>
            <a:r>
              <a:rPr lang="en-US" sz="2400" dirty="0"/>
              <a:t>2018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C19BE-517D-49CB-8DD4-4E065438C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607" y="1394035"/>
            <a:ext cx="8051180" cy="2189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0AA7E7-2D20-4A58-A1FB-7B6E0B0EF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607" y="4066094"/>
            <a:ext cx="8051180" cy="21823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E602C8-ACD9-484B-A846-3F3468785D42}"/>
              </a:ext>
            </a:extLst>
          </p:cNvPr>
          <p:cNvSpPr/>
          <p:nvPr/>
        </p:nvSpPr>
        <p:spPr>
          <a:xfrm>
            <a:off x="1546303" y="6200165"/>
            <a:ext cx="7649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Detect toxic comments ― </a:t>
            </a:r>
            <a:r>
              <a:rPr lang="en-US" i="1" dirty="0"/>
              <a:t>and</a:t>
            </a:r>
            <a:r>
              <a:rPr lang="en-US" dirty="0"/>
              <a:t> minimize unintended model bias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6275B2-D547-49DE-B192-D282575187D1}"/>
              </a:ext>
            </a:extLst>
          </p:cNvPr>
          <p:cNvSpPr/>
          <p:nvPr/>
        </p:nvSpPr>
        <p:spPr>
          <a:xfrm>
            <a:off x="1546303" y="3578148"/>
            <a:ext cx="7649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Detect toxic comments</a:t>
            </a:r>
          </a:p>
        </p:txBody>
      </p:sp>
    </p:spTree>
    <p:extLst>
      <p:ext uri="{BB962C8B-B14F-4D97-AF65-F5344CB8AC3E}">
        <p14:creationId xmlns:p14="http://schemas.microsoft.com/office/powerpoint/2010/main" val="125876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B87D-58B4-4759-B353-216AFCE2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Attributes</a:t>
            </a:r>
          </a:p>
        </p:txBody>
      </p:sp>
      <p:pic>
        <p:nvPicPr>
          <p:cNvPr id="1026" name="Picture 2" descr="https://cdn-images-1.medium.com/max/2600/1*O3GtrnHNGJZLKrgFVYlMvQ.png">
            <a:extLst>
              <a:ext uri="{FF2B5EF4-FFF2-40B4-BE49-F238E27FC236}">
                <a16:creationId xmlns:a16="http://schemas.microsoft.com/office/drawing/2014/main" id="{AAA4A6EB-2578-4BD5-9055-8D49A551FA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51"/>
          <a:stretch/>
        </p:blipFill>
        <p:spPr bwMode="auto">
          <a:xfrm>
            <a:off x="4975668" y="89764"/>
            <a:ext cx="4540039" cy="667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25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3CAF-ED14-415D-826D-783375A55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345B1ED-4AFD-4C7E-AD42-7829440E10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0200128"/>
              </p:ext>
            </p:extLst>
          </p:nvPr>
        </p:nvGraphicFramePr>
        <p:xfrm>
          <a:off x="134469" y="1269999"/>
          <a:ext cx="8821272" cy="5426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018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3CAF-ED14-415D-826D-783375A5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33B2E4-DF2A-4BB0-A088-CC1E4D2CD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2637" y="57849"/>
            <a:ext cx="5567457" cy="6742302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867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3CAF-ED14-415D-826D-783375A5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5817517-FD05-47CA-9F86-2D7D1544E8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00069"/>
              </p:ext>
            </p:extLst>
          </p:nvPr>
        </p:nvGraphicFramePr>
        <p:xfrm>
          <a:off x="677334" y="1407458"/>
          <a:ext cx="7668808" cy="5100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974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3CAF-ED14-415D-826D-783375A5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Subgroup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B1B950-E218-4E7C-9F8F-5F1CE815C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911496"/>
              </p:ext>
            </p:extLst>
          </p:nvPr>
        </p:nvGraphicFramePr>
        <p:xfrm>
          <a:off x="401443" y="1654728"/>
          <a:ext cx="8162694" cy="4593673"/>
        </p:xfrm>
        <a:graphic>
          <a:graphicData uri="http://schemas.openxmlformats.org/drawingml/2006/table">
            <a:tbl>
              <a:tblPr/>
              <a:tblGrid>
                <a:gridCol w="3337905">
                  <a:extLst>
                    <a:ext uri="{9D8B030D-6E8A-4147-A177-3AD203B41FA5}">
                      <a16:colId xmlns:a16="http://schemas.microsoft.com/office/drawing/2014/main" val="2534158080"/>
                    </a:ext>
                  </a:extLst>
                </a:gridCol>
                <a:gridCol w="1608263">
                  <a:extLst>
                    <a:ext uri="{9D8B030D-6E8A-4147-A177-3AD203B41FA5}">
                      <a16:colId xmlns:a16="http://schemas.microsoft.com/office/drawing/2014/main" val="3373920458"/>
                    </a:ext>
                  </a:extLst>
                </a:gridCol>
                <a:gridCol w="1608263">
                  <a:extLst>
                    <a:ext uri="{9D8B030D-6E8A-4147-A177-3AD203B41FA5}">
                      <a16:colId xmlns:a16="http://schemas.microsoft.com/office/drawing/2014/main" val="2205240658"/>
                    </a:ext>
                  </a:extLst>
                </a:gridCol>
                <a:gridCol w="1608263">
                  <a:extLst>
                    <a:ext uri="{9D8B030D-6E8A-4147-A177-3AD203B41FA5}">
                      <a16:colId xmlns:a16="http://schemas.microsoft.com/office/drawing/2014/main" val="3550808297"/>
                    </a:ext>
                  </a:extLst>
                </a:gridCol>
              </a:tblGrid>
              <a:tr h="59273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Subgroup AUC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BPSN AUC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BNSP AUC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44595"/>
                  </a:ext>
                </a:extLst>
              </a:tr>
              <a:tr h="44454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8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794920"/>
                  </a:ext>
                </a:extLst>
              </a:tr>
              <a:tr h="44454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female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56910"/>
                  </a:ext>
                </a:extLst>
              </a:tr>
              <a:tr h="44454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homosexual_gay_or_lesbian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E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A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18612"/>
                  </a:ext>
                </a:extLst>
              </a:tr>
              <a:tr h="44454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christian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D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983030"/>
                  </a:ext>
                </a:extLst>
              </a:tr>
              <a:tr h="44454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jewish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A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1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756100"/>
                  </a:ext>
                </a:extLst>
              </a:tr>
              <a:tr h="44454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muslim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8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85246"/>
                  </a:ext>
                </a:extLst>
              </a:tr>
              <a:tr h="44454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black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9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061091"/>
                  </a:ext>
                </a:extLst>
              </a:tr>
              <a:tr h="44454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C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878757"/>
                  </a:ext>
                </a:extLst>
              </a:tr>
              <a:tr h="44454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psychiatric_or_mental_illness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A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E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274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52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3CAF-ED14-415D-826D-783375A55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7ABE0A-D558-487C-8F73-9F162D587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520356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28340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Toxic Comment Classification</vt:lpstr>
      <vt:lpstr>Overview</vt:lpstr>
      <vt:lpstr>Identity Attributes</vt:lpstr>
      <vt:lpstr>Data Exploration</vt:lpstr>
      <vt:lpstr>Model Architecture</vt:lpstr>
      <vt:lpstr>Results</vt:lpstr>
      <vt:lpstr>Subgroup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Toxic Comment Classification</dc:title>
  <dc:creator>David Braslow</dc:creator>
  <cp:lastModifiedBy>David Braslow</cp:lastModifiedBy>
  <cp:revision>1</cp:revision>
  <dcterms:created xsi:type="dcterms:W3CDTF">2019-05-09T21:07:13Z</dcterms:created>
  <dcterms:modified xsi:type="dcterms:W3CDTF">2019-05-09T21:07:54Z</dcterms:modified>
</cp:coreProperties>
</file>