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9" r:id="rId4"/>
    <p:sldId id="266" r:id="rId5"/>
    <p:sldId id="260"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2" autoAdjust="0"/>
    <p:restoredTop sz="86573" autoAdjust="0"/>
  </p:normalViewPr>
  <p:slideViewPr>
    <p:cSldViewPr snapToGrid="0">
      <p:cViewPr varScale="1">
        <p:scale>
          <a:sx n="180" d="100"/>
          <a:sy n="180" d="100"/>
        </p:scale>
        <p:origin x="58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vid\Documents\GitHub\dsc-4-final-project-online-ds-sp-000\bar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Sheet2!$B$1</c:f>
              <c:strCache>
                <c:ptCount val="1"/>
                <c:pt idx="0">
                  <c:v>Score</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3EF7-43EA-A33F-2778779F7622}"/>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2-3EF7-43EA-A33F-2778779F7622}"/>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3EF7-43EA-A33F-2778779F7622}"/>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Sheet2!$A$2:$A$6</c:f>
              <c:strCache>
                <c:ptCount val="5"/>
                <c:pt idx="0">
                  <c:v>Naïve Bayes</c:v>
                </c:pt>
                <c:pt idx="1">
                  <c:v>Kaggle Benchmark</c:v>
                </c:pt>
                <c:pt idx="2">
                  <c:v>Bidirectional LSTM</c:v>
                </c:pt>
                <c:pt idx="3">
                  <c:v>Bidirectional LSTM x2</c:v>
                </c:pt>
                <c:pt idx="4">
                  <c:v>Kaggle Top Score</c:v>
                </c:pt>
              </c:strCache>
            </c:strRef>
          </c:cat>
          <c:val>
            <c:numRef>
              <c:f>Sheet2!$B$2:$B$6</c:f>
              <c:numCache>
                <c:formatCode>0.00</c:formatCode>
                <c:ptCount val="5"/>
                <c:pt idx="0">
                  <c:v>0.8266</c:v>
                </c:pt>
                <c:pt idx="1">
                  <c:v>0.88349999999999995</c:v>
                </c:pt>
                <c:pt idx="2">
                  <c:v>0.88649999999999995</c:v>
                </c:pt>
                <c:pt idx="3">
                  <c:v>0.90149999999999997</c:v>
                </c:pt>
                <c:pt idx="4">
                  <c:v>0.94410000000000005</c:v>
                </c:pt>
              </c:numCache>
            </c:numRef>
          </c:val>
          <c:extLst>
            <c:ext xmlns:c16="http://schemas.microsoft.com/office/drawing/2014/chart" uri="{C3380CC4-5D6E-409C-BE32-E72D297353CC}">
              <c16:uniqueId val="{00000000-3EF7-43EA-A33F-2778779F7622}"/>
            </c:ext>
          </c:extLst>
        </c:ser>
        <c:dLbls>
          <c:showLegendKey val="0"/>
          <c:showVal val="0"/>
          <c:showCatName val="0"/>
          <c:showSerName val="0"/>
          <c:showPercent val="0"/>
          <c:showBubbleSize val="0"/>
        </c:dLbls>
        <c:gapWidth val="219"/>
        <c:overlap val="-27"/>
        <c:axId val="490778672"/>
        <c:axId val="490779000"/>
      </c:barChart>
      <c:catAx>
        <c:axId val="49077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9000"/>
        <c:crosses val="autoZero"/>
        <c:auto val="1"/>
        <c:lblAlgn val="ctr"/>
        <c:lblOffset val="100"/>
        <c:noMultiLvlLbl val="0"/>
      </c:catAx>
      <c:valAx>
        <c:axId val="490779000"/>
        <c:scaling>
          <c:orientation val="minMax"/>
          <c:max val="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Combined Metric Score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90778672"/>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F079C-0BB0-4B25-83A2-E02D78DB1AA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6B9161C-8647-41D7-B68B-72C99C7B25E8}">
      <dgm:prSet/>
      <dgm:spPr/>
      <dgm:t>
        <a:bodyPr/>
        <a:lstStyle/>
        <a:p>
          <a:r>
            <a:rPr lang="en-US" dirty="0"/>
            <a:t>I can predict the timing of aperiodic earthquakes moderately well using gradient-boosted trees</a:t>
          </a:r>
        </a:p>
      </dgm:t>
    </dgm:pt>
    <dgm:pt modelId="{3336D596-12F3-4CA7-B16F-AE43F5F3660E}" type="parTrans" cxnId="{31FFCEF4-68D8-4940-93EB-311B4152E5DB}">
      <dgm:prSet/>
      <dgm:spPr/>
      <dgm:t>
        <a:bodyPr/>
        <a:lstStyle/>
        <a:p>
          <a:endParaRPr lang="en-US"/>
        </a:p>
      </dgm:t>
    </dgm:pt>
    <dgm:pt modelId="{7C0EDF70-F954-40FD-9325-931B88C52D38}" type="sibTrans" cxnId="{31FFCEF4-68D8-4940-93EB-311B4152E5DB}">
      <dgm:prSet/>
      <dgm:spPr/>
      <dgm:t>
        <a:bodyPr/>
        <a:lstStyle/>
        <a:p>
          <a:endParaRPr lang="en-US"/>
        </a:p>
      </dgm:t>
    </dgm:pt>
    <dgm:pt modelId="{701A9274-4EFD-42EA-AE38-365A1E359BDD}">
      <dgm:prSet/>
      <dgm:spPr/>
      <dgm:t>
        <a:bodyPr/>
        <a:lstStyle/>
        <a:p>
          <a:r>
            <a:rPr lang="en-US" dirty="0"/>
            <a:t>This can be useful for advancing seismology research and for improving public earthquake warning systems</a:t>
          </a:r>
        </a:p>
      </dgm:t>
    </dgm:pt>
    <dgm:pt modelId="{E951CDB0-7F5D-49A2-8193-8463234A7D4A}" type="parTrans" cxnId="{BCAE388B-5242-467F-BB1C-71720374EA3E}">
      <dgm:prSet/>
      <dgm:spPr/>
      <dgm:t>
        <a:bodyPr/>
        <a:lstStyle/>
        <a:p>
          <a:endParaRPr lang="en-US"/>
        </a:p>
      </dgm:t>
    </dgm:pt>
    <dgm:pt modelId="{B3B53975-BA16-4C21-89AF-4F35FC58470C}" type="sibTrans" cxnId="{BCAE388B-5242-467F-BB1C-71720374EA3E}">
      <dgm:prSet/>
      <dgm:spPr/>
      <dgm:t>
        <a:bodyPr/>
        <a:lstStyle/>
        <a:p>
          <a:endParaRPr lang="en-US"/>
        </a:p>
      </dgm:t>
    </dgm:pt>
    <dgm:pt modelId="{4384E21E-5178-49A5-B91F-21DEE3AEDD17}">
      <dgm:prSet/>
      <dgm:spPr/>
      <dgm:t>
        <a:bodyPr/>
        <a:lstStyle/>
        <a:p>
          <a:r>
            <a:rPr lang="en-US" dirty="0"/>
            <a:t>Model improvement may be possible using continuous acoustic data, rather than relying on acoustic snippets</a:t>
          </a:r>
        </a:p>
      </dgm:t>
    </dgm:pt>
    <dgm:pt modelId="{1BFC51DF-74F2-4E80-8E90-89AE364119A6}" type="parTrans" cxnId="{C4D5232B-D6C7-4DC4-A0A8-2D017162B9D4}">
      <dgm:prSet/>
      <dgm:spPr/>
      <dgm:t>
        <a:bodyPr/>
        <a:lstStyle/>
        <a:p>
          <a:endParaRPr lang="en-US"/>
        </a:p>
      </dgm:t>
    </dgm:pt>
    <dgm:pt modelId="{FE4BDD25-D000-4C54-8FB6-58004914FA76}" type="sibTrans" cxnId="{C4D5232B-D6C7-4DC4-A0A8-2D017162B9D4}">
      <dgm:prSet/>
      <dgm:spPr/>
      <dgm:t>
        <a:bodyPr/>
        <a:lstStyle/>
        <a:p>
          <a:endParaRPr lang="en-US"/>
        </a:p>
      </dgm:t>
    </dgm:pt>
    <dgm:pt modelId="{2DA39B19-DBF7-443A-9DCB-7C8598D7EDD6}">
      <dgm:prSet/>
      <dgm:spPr/>
      <dgm:t>
        <a:bodyPr/>
        <a:lstStyle/>
        <a:p>
          <a:r>
            <a:rPr lang="en-US" dirty="0"/>
            <a:t>Additional computing resources could yield further improvements with more feature engineering and model testing</a:t>
          </a:r>
        </a:p>
      </dgm:t>
    </dgm:pt>
    <dgm:pt modelId="{79479B86-37A5-4C2C-8484-9065307CC7BB}" type="parTrans" cxnId="{40202FD5-604C-4E96-A6E7-EEBD95BAE449}">
      <dgm:prSet/>
      <dgm:spPr/>
      <dgm:t>
        <a:bodyPr/>
        <a:lstStyle/>
        <a:p>
          <a:endParaRPr lang="en-US"/>
        </a:p>
      </dgm:t>
    </dgm:pt>
    <dgm:pt modelId="{DA99C609-4EEB-44A7-8B34-79227B66018A}" type="sibTrans" cxnId="{40202FD5-604C-4E96-A6E7-EEBD95BAE449}">
      <dgm:prSet/>
      <dgm:spPr/>
      <dgm:t>
        <a:bodyPr/>
        <a:lstStyle/>
        <a:p>
          <a:endParaRPr lang="en-US"/>
        </a:p>
      </dgm:t>
    </dgm:pt>
    <dgm:pt modelId="{781412BE-F364-4662-9192-E1527562C9CC}" type="pres">
      <dgm:prSet presAssocID="{C3BF079C-0BB0-4B25-83A2-E02D78DB1AAE}" presName="linear" presStyleCnt="0">
        <dgm:presLayoutVars>
          <dgm:animLvl val="lvl"/>
          <dgm:resizeHandles val="exact"/>
        </dgm:presLayoutVars>
      </dgm:prSet>
      <dgm:spPr/>
    </dgm:pt>
    <dgm:pt modelId="{AF834553-9E29-4372-B177-E19C5DC395D2}" type="pres">
      <dgm:prSet presAssocID="{26B9161C-8647-41D7-B68B-72C99C7B25E8}" presName="parentText" presStyleLbl="node1" presStyleIdx="0" presStyleCnt="4">
        <dgm:presLayoutVars>
          <dgm:chMax val="0"/>
          <dgm:bulletEnabled val="1"/>
        </dgm:presLayoutVars>
      </dgm:prSet>
      <dgm:spPr/>
    </dgm:pt>
    <dgm:pt modelId="{BB1E706C-4A73-4E89-9334-33D4347D9351}" type="pres">
      <dgm:prSet presAssocID="{7C0EDF70-F954-40FD-9325-931B88C52D38}" presName="spacer" presStyleCnt="0"/>
      <dgm:spPr/>
    </dgm:pt>
    <dgm:pt modelId="{EAAC02DC-175B-47A1-A687-071E226715CD}" type="pres">
      <dgm:prSet presAssocID="{701A9274-4EFD-42EA-AE38-365A1E359BDD}" presName="parentText" presStyleLbl="node1" presStyleIdx="1" presStyleCnt="4">
        <dgm:presLayoutVars>
          <dgm:chMax val="0"/>
          <dgm:bulletEnabled val="1"/>
        </dgm:presLayoutVars>
      </dgm:prSet>
      <dgm:spPr/>
    </dgm:pt>
    <dgm:pt modelId="{7D4B50EE-6543-4017-9D36-ED6442812866}" type="pres">
      <dgm:prSet presAssocID="{B3B53975-BA16-4C21-89AF-4F35FC58470C}" presName="spacer" presStyleCnt="0"/>
      <dgm:spPr/>
    </dgm:pt>
    <dgm:pt modelId="{CCBD3F4F-C55B-4FE1-B42F-AB3BD3FB8BE1}" type="pres">
      <dgm:prSet presAssocID="{4384E21E-5178-49A5-B91F-21DEE3AEDD17}" presName="parentText" presStyleLbl="node1" presStyleIdx="2" presStyleCnt="4">
        <dgm:presLayoutVars>
          <dgm:chMax val="0"/>
          <dgm:bulletEnabled val="1"/>
        </dgm:presLayoutVars>
      </dgm:prSet>
      <dgm:spPr/>
    </dgm:pt>
    <dgm:pt modelId="{DE4C63AC-20B2-493F-98A1-97AF2B763AC3}" type="pres">
      <dgm:prSet presAssocID="{FE4BDD25-D000-4C54-8FB6-58004914FA76}" presName="spacer" presStyleCnt="0"/>
      <dgm:spPr/>
    </dgm:pt>
    <dgm:pt modelId="{70D96767-4A10-400B-B5BE-8EFC7AEFEDB3}" type="pres">
      <dgm:prSet presAssocID="{2DA39B19-DBF7-443A-9DCB-7C8598D7EDD6}" presName="parentText" presStyleLbl="node1" presStyleIdx="3" presStyleCnt="4">
        <dgm:presLayoutVars>
          <dgm:chMax val="0"/>
          <dgm:bulletEnabled val="1"/>
        </dgm:presLayoutVars>
      </dgm:prSet>
      <dgm:spPr/>
    </dgm:pt>
  </dgm:ptLst>
  <dgm:cxnLst>
    <dgm:cxn modelId="{5D7D2D0F-09EF-47AE-9352-76E3A9328D51}" type="presOf" srcId="{26B9161C-8647-41D7-B68B-72C99C7B25E8}" destId="{AF834553-9E29-4372-B177-E19C5DC395D2}" srcOrd="0" destOrd="0" presId="urn:microsoft.com/office/officeart/2005/8/layout/vList2"/>
    <dgm:cxn modelId="{C4D5232B-D6C7-4DC4-A0A8-2D017162B9D4}" srcId="{C3BF079C-0BB0-4B25-83A2-E02D78DB1AAE}" destId="{4384E21E-5178-49A5-B91F-21DEE3AEDD17}" srcOrd="2" destOrd="0" parTransId="{1BFC51DF-74F2-4E80-8E90-89AE364119A6}" sibTransId="{FE4BDD25-D000-4C54-8FB6-58004914FA76}"/>
    <dgm:cxn modelId="{982C2656-B3E4-4947-8565-3D5B4A4CFF84}" type="presOf" srcId="{701A9274-4EFD-42EA-AE38-365A1E359BDD}" destId="{EAAC02DC-175B-47A1-A687-071E226715CD}" srcOrd="0" destOrd="0" presId="urn:microsoft.com/office/officeart/2005/8/layout/vList2"/>
    <dgm:cxn modelId="{BCAE388B-5242-467F-BB1C-71720374EA3E}" srcId="{C3BF079C-0BB0-4B25-83A2-E02D78DB1AAE}" destId="{701A9274-4EFD-42EA-AE38-365A1E359BDD}" srcOrd="1" destOrd="0" parTransId="{E951CDB0-7F5D-49A2-8193-8463234A7D4A}" sibTransId="{B3B53975-BA16-4C21-89AF-4F35FC58470C}"/>
    <dgm:cxn modelId="{3CE56D93-9E1D-4006-896D-2A4F4C05CC12}" type="presOf" srcId="{C3BF079C-0BB0-4B25-83A2-E02D78DB1AAE}" destId="{781412BE-F364-4662-9192-E1527562C9CC}" srcOrd="0" destOrd="0" presId="urn:microsoft.com/office/officeart/2005/8/layout/vList2"/>
    <dgm:cxn modelId="{7196FC9E-C91C-4D0A-96D6-D8F477B5570D}" type="presOf" srcId="{4384E21E-5178-49A5-B91F-21DEE3AEDD17}" destId="{CCBD3F4F-C55B-4FE1-B42F-AB3BD3FB8BE1}" srcOrd="0" destOrd="0" presId="urn:microsoft.com/office/officeart/2005/8/layout/vList2"/>
    <dgm:cxn modelId="{4B3401C9-31A0-4F1B-808A-250C4E669A55}" type="presOf" srcId="{2DA39B19-DBF7-443A-9DCB-7C8598D7EDD6}" destId="{70D96767-4A10-400B-B5BE-8EFC7AEFEDB3}" srcOrd="0" destOrd="0" presId="urn:microsoft.com/office/officeart/2005/8/layout/vList2"/>
    <dgm:cxn modelId="{40202FD5-604C-4E96-A6E7-EEBD95BAE449}" srcId="{C3BF079C-0BB0-4B25-83A2-E02D78DB1AAE}" destId="{2DA39B19-DBF7-443A-9DCB-7C8598D7EDD6}" srcOrd="3" destOrd="0" parTransId="{79479B86-37A5-4C2C-8484-9065307CC7BB}" sibTransId="{DA99C609-4EEB-44A7-8B34-79227B66018A}"/>
    <dgm:cxn modelId="{31FFCEF4-68D8-4940-93EB-311B4152E5DB}" srcId="{C3BF079C-0BB0-4B25-83A2-E02D78DB1AAE}" destId="{26B9161C-8647-41D7-B68B-72C99C7B25E8}" srcOrd="0" destOrd="0" parTransId="{3336D596-12F3-4CA7-B16F-AE43F5F3660E}" sibTransId="{7C0EDF70-F954-40FD-9325-931B88C52D38}"/>
    <dgm:cxn modelId="{973348AB-16DF-4B82-94EE-3F49FD593163}" type="presParOf" srcId="{781412BE-F364-4662-9192-E1527562C9CC}" destId="{AF834553-9E29-4372-B177-E19C5DC395D2}" srcOrd="0" destOrd="0" presId="urn:microsoft.com/office/officeart/2005/8/layout/vList2"/>
    <dgm:cxn modelId="{2A273C37-41AE-412B-B4EC-3578E6306079}" type="presParOf" srcId="{781412BE-F364-4662-9192-E1527562C9CC}" destId="{BB1E706C-4A73-4E89-9334-33D4347D9351}" srcOrd="1" destOrd="0" presId="urn:microsoft.com/office/officeart/2005/8/layout/vList2"/>
    <dgm:cxn modelId="{B8B8C93D-14FE-41B3-A0F9-474EF58A49DE}" type="presParOf" srcId="{781412BE-F364-4662-9192-E1527562C9CC}" destId="{EAAC02DC-175B-47A1-A687-071E226715CD}" srcOrd="2" destOrd="0" presId="urn:microsoft.com/office/officeart/2005/8/layout/vList2"/>
    <dgm:cxn modelId="{A394272E-2F3D-4998-8586-B2BC1587E7F0}" type="presParOf" srcId="{781412BE-F364-4662-9192-E1527562C9CC}" destId="{7D4B50EE-6543-4017-9D36-ED6442812866}" srcOrd="3" destOrd="0" presId="urn:microsoft.com/office/officeart/2005/8/layout/vList2"/>
    <dgm:cxn modelId="{90B90B6E-5349-450A-AB4D-E9AA60FDD0A8}" type="presParOf" srcId="{781412BE-F364-4662-9192-E1527562C9CC}" destId="{CCBD3F4F-C55B-4FE1-B42F-AB3BD3FB8BE1}" srcOrd="4" destOrd="0" presId="urn:microsoft.com/office/officeart/2005/8/layout/vList2"/>
    <dgm:cxn modelId="{F00515CF-BEB8-4EB4-9E6A-DD14CF5E6124}" type="presParOf" srcId="{781412BE-F364-4662-9192-E1527562C9CC}" destId="{DE4C63AC-20B2-493F-98A1-97AF2B763AC3}" srcOrd="5" destOrd="0" presId="urn:microsoft.com/office/officeart/2005/8/layout/vList2"/>
    <dgm:cxn modelId="{367C351C-DDB3-42A6-8EDA-2585C1D2C4A7}" type="presParOf" srcId="{781412BE-F364-4662-9192-E1527562C9CC}" destId="{70D96767-4A10-400B-B5BE-8EFC7AEFED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34553-9E29-4372-B177-E19C5DC395D2}">
      <dsp:nvSpPr>
        <dsp:cNvPr id="0" name=""/>
        <dsp:cNvSpPr/>
      </dsp:nvSpPr>
      <dsp:spPr>
        <a:xfrm>
          <a:off x="0" y="61858"/>
          <a:ext cx="9304866" cy="8880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 can predict the timing of aperiodic earthquakes moderately well using gradient-boosted trees</a:t>
          </a:r>
        </a:p>
      </dsp:txBody>
      <dsp:txXfrm>
        <a:off x="43350" y="105208"/>
        <a:ext cx="9218166" cy="801330"/>
      </dsp:txXfrm>
    </dsp:sp>
    <dsp:sp modelId="{EAAC02DC-175B-47A1-A687-071E226715CD}">
      <dsp:nvSpPr>
        <dsp:cNvPr id="0" name=""/>
        <dsp:cNvSpPr/>
      </dsp:nvSpPr>
      <dsp:spPr>
        <a:xfrm>
          <a:off x="0" y="1016128"/>
          <a:ext cx="9304866" cy="88803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can be useful for advancing seismology research and for improving public earthquake warning systems</a:t>
          </a:r>
        </a:p>
      </dsp:txBody>
      <dsp:txXfrm>
        <a:off x="43350" y="1059478"/>
        <a:ext cx="9218166" cy="801330"/>
      </dsp:txXfrm>
    </dsp:sp>
    <dsp:sp modelId="{CCBD3F4F-C55B-4FE1-B42F-AB3BD3FB8BE1}">
      <dsp:nvSpPr>
        <dsp:cNvPr id="0" name=""/>
        <dsp:cNvSpPr/>
      </dsp:nvSpPr>
      <dsp:spPr>
        <a:xfrm>
          <a:off x="0" y="1970399"/>
          <a:ext cx="9304866" cy="88803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Model improvement may be possible using continuous acoustic data, rather than relying on acoustic snippets</a:t>
          </a:r>
        </a:p>
      </dsp:txBody>
      <dsp:txXfrm>
        <a:off x="43350" y="2013749"/>
        <a:ext cx="9218166" cy="801330"/>
      </dsp:txXfrm>
    </dsp:sp>
    <dsp:sp modelId="{70D96767-4A10-400B-B5BE-8EFC7AEFEDB3}">
      <dsp:nvSpPr>
        <dsp:cNvPr id="0" name=""/>
        <dsp:cNvSpPr/>
      </dsp:nvSpPr>
      <dsp:spPr>
        <a:xfrm>
          <a:off x="0" y="2924669"/>
          <a:ext cx="9304866" cy="88803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Additional computing resources could yield further improvements with more feature engineering and model testing</a:t>
          </a:r>
        </a:p>
      </dsp:txBody>
      <dsp:txXfrm>
        <a:off x="43350" y="2968019"/>
        <a:ext cx="9218166"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A4AAA-C7CC-4538-89B9-C10A4CDB940C}"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39E34-7C2D-4E6F-A565-DA613DB4B82C}" type="slidenum">
              <a:rPr lang="en-US" smtClean="0"/>
              <a:t>‹#›</a:t>
            </a:fld>
            <a:endParaRPr lang="en-US"/>
          </a:p>
        </p:txBody>
      </p:sp>
    </p:spTree>
    <p:extLst>
      <p:ext uri="{BB962C8B-B14F-4D97-AF65-F5344CB8AC3E}">
        <p14:creationId xmlns:p14="http://schemas.microsoft.com/office/powerpoint/2010/main" val="399049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ature.com/articles/ncomms11104"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oi.org/10.1002/2017GL074677"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data are from an experiment conducted on rock in a double direct shear geometry subjected to bi-axial loading, </a:t>
            </a:r>
            <a:r>
              <a:rPr lang="en-US" sz="1200" b="0" i="0" u="none" strike="noStrike" kern="1200" dirty="0">
                <a:solidFill>
                  <a:schemeClr val="tx1"/>
                </a:solidFill>
                <a:effectLst/>
                <a:latin typeface="+mn-lt"/>
                <a:ea typeface="+mn-ea"/>
                <a:cs typeface="+mn-cs"/>
                <a:hlinkClick r:id="rId3"/>
              </a:rPr>
              <a:t>a classic laboratory earthquake model</a:t>
            </a:r>
            <a:r>
              <a:rPr lang="en-US" sz="1200" b="0" i="0" kern="1200" dirty="0">
                <a:solidFill>
                  <a:schemeClr val="tx1"/>
                </a:solidFill>
                <a:effectLst/>
                <a:latin typeface="+mn-lt"/>
                <a:ea typeface="+mn-ea"/>
                <a:cs typeface="+mn-cs"/>
              </a:rPr>
              <a:t> (fig. a)</a:t>
            </a:r>
          </a:p>
          <a:p>
            <a:pPr fontAlgn="base"/>
            <a:r>
              <a:rPr lang="en-US" sz="1200" b="0" i="0" kern="1200" dirty="0">
                <a:solidFill>
                  <a:schemeClr val="tx1"/>
                </a:solidFill>
                <a:effectLst/>
                <a:latin typeface="+mn-lt"/>
                <a:ea typeface="+mn-ea"/>
                <a:cs typeface="+mn-cs"/>
              </a:rPr>
              <a:t>Two fault gouge layers are sheared simultaneously while subjected to a constant normal load and a prescribed shear velocity. The laboratory faults fail in repetitive cycles of stick and slip that is meant to mimic the cycle of loading and failure on tectonic faults. While the experiment is considerably simpler than a fault in Earth, it shares many physical characteristics. (fig. b)</a:t>
            </a:r>
          </a:p>
          <a:p>
            <a:pPr fontAlgn="base"/>
            <a:r>
              <a:rPr lang="en-US" sz="1200" b="0" i="0" kern="1200" dirty="0">
                <a:solidFill>
                  <a:schemeClr val="tx1"/>
                </a:solidFill>
                <a:effectLst/>
                <a:latin typeface="+mn-lt"/>
                <a:ea typeface="+mn-ea"/>
                <a:cs typeface="+mn-cs"/>
              </a:rPr>
              <a:t>Los Alamos' </a:t>
            </a:r>
            <a:r>
              <a:rPr lang="en-US" sz="1200" b="0" i="0" u="none" strike="noStrike" kern="1200" dirty="0">
                <a:solidFill>
                  <a:schemeClr val="tx1"/>
                </a:solidFill>
                <a:effectLst/>
                <a:latin typeface="+mn-lt"/>
                <a:ea typeface="+mn-ea"/>
                <a:cs typeface="+mn-cs"/>
                <a:hlinkClick r:id="rId4"/>
              </a:rPr>
              <a:t>initial work</a:t>
            </a:r>
            <a:r>
              <a:rPr lang="en-US" sz="1200" b="0" i="0" kern="1200" dirty="0">
                <a:solidFill>
                  <a:schemeClr val="tx1"/>
                </a:solidFill>
                <a:effectLst/>
                <a:latin typeface="+mn-lt"/>
                <a:ea typeface="+mn-ea"/>
                <a:cs typeface="+mn-cs"/>
              </a:rPr>
              <a:t> showed that the prediction of laboratory earthquakes from continuous seismic data is possible in the case of quasi-periodic laboratory seismic cycles. In this competition, the team has provided a much more challenging dataset with considerably more aperiodic earthquake failures.</a:t>
            </a:r>
          </a:p>
          <a:p>
            <a:endParaRPr lang="en-US" dirty="0"/>
          </a:p>
        </p:txBody>
      </p:sp>
      <p:sp>
        <p:nvSpPr>
          <p:cNvPr id="4" name="Slide Number Placeholder 3"/>
          <p:cNvSpPr>
            <a:spLocks noGrp="1"/>
          </p:cNvSpPr>
          <p:nvPr>
            <p:ph type="sldNum" sz="quarter" idx="5"/>
          </p:nvPr>
        </p:nvSpPr>
        <p:spPr/>
        <p:txBody>
          <a:bodyPr/>
          <a:lstStyle/>
          <a:p>
            <a:fld id="{50539E34-7C2D-4E6F-A565-DA613DB4B82C}" type="slidenum">
              <a:rPr lang="en-US" smtClean="0"/>
              <a:t>3</a:t>
            </a:fld>
            <a:endParaRPr lang="en-US"/>
          </a:p>
        </p:txBody>
      </p:sp>
    </p:spTree>
    <p:extLst>
      <p:ext uri="{BB962C8B-B14F-4D97-AF65-F5344CB8AC3E}">
        <p14:creationId xmlns:p14="http://schemas.microsoft.com/office/powerpoint/2010/main" val="211724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LANL-Earthquake-Predi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058F-619A-463D-8F70-015F701B89BD}"/>
              </a:ext>
            </a:extLst>
          </p:cNvPr>
          <p:cNvSpPr>
            <a:spLocks noGrp="1"/>
          </p:cNvSpPr>
          <p:nvPr>
            <p:ph type="ctrTitle"/>
          </p:nvPr>
        </p:nvSpPr>
        <p:spPr>
          <a:xfrm>
            <a:off x="603250" y="2404534"/>
            <a:ext cx="8670753" cy="1646302"/>
          </a:xfrm>
        </p:spPr>
        <p:txBody>
          <a:bodyPr/>
          <a:lstStyle/>
          <a:p>
            <a:r>
              <a:rPr lang="en-US" dirty="0"/>
              <a:t>Flatiron Capstone Project: LANL Earthquake Detection</a:t>
            </a:r>
          </a:p>
        </p:txBody>
      </p:sp>
      <p:sp>
        <p:nvSpPr>
          <p:cNvPr id="3" name="Subtitle 2">
            <a:extLst>
              <a:ext uri="{FF2B5EF4-FFF2-40B4-BE49-F238E27FC236}">
                <a16:creationId xmlns:a16="http://schemas.microsoft.com/office/drawing/2014/main" id="{284D6E1B-E0EA-4873-B72A-383B26F7056C}"/>
              </a:ext>
            </a:extLst>
          </p:cNvPr>
          <p:cNvSpPr>
            <a:spLocks noGrp="1"/>
          </p:cNvSpPr>
          <p:nvPr>
            <p:ph type="subTitle" idx="1"/>
          </p:nvPr>
        </p:nvSpPr>
        <p:spPr/>
        <p:txBody>
          <a:bodyPr/>
          <a:lstStyle/>
          <a:p>
            <a:r>
              <a:rPr lang="en-US" dirty="0"/>
              <a:t>David Braslow</a:t>
            </a:r>
          </a:p>
          <a:p>
            <a:r>
              <a:rPr lang="en-US" dirty="0"/>
              <a:t>May 17, 2019</a:t>
            </a:r>
          </a:p>
        </p:txBody>
      </p:sp>
    </p:spTree>
    <p:extLst>
      <p:ext uri="{BB962C8B-B14F-4D97-AF65-F5344CB8AC3E}">
        <p14:creationId xmlns:p14="http://schemas.microsoft.com/office/powerpoint/2010/main" val="395042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5005-28B7-420B-B1CD-EA92F94F6A4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9F37317-F711-415D-A8AC-1BB2F0CAB025}"/>
              </a:ext>
            </a:extLst>
          </p:cNvPr>
          <p:cNvSpPr>
            <a:spLocks noGrp="1"/>
          </p:cNvSpPr>
          <p:nvPr>
            <p:ph idx="1"/>
          </p:nvPr>
        </p:nvSpPr>
        <p:spPr>
          <a:xfrm>
            <a:off x="1033346" y="5078476"/>
            <a:ext cx="8690518" cy="607236"/>
          </a:xfrm>
        </p:spPr>
        <p:txBody>
          <a:bodyPr>
            <a:normAutofit/>
          </a:bodyPr>
          <a:lstStyle/>
          <a:p>
            <a:pPr marL="0" indent="0">
              <a:buNone/>
            </a:pPr>
            <a:r>
              <a:rPr lang="en-US" sz="2400" dirty="0">
                <a:hlinkClick r:id="rId2"/>
              </a:rPr>
              <a:t>https://www.kaggle.com/c/LANL-Earthquake-Prediction</a:t>
            </a:r>
            <a:endParaRPr lang="en-US" sz="2400" dirty="0"/>
          </a:p>
        </p:txBody>
      </p:sp>
      <p:pic>
        <p:nvPicPr>
          <p:cNvPr id="8" name="Picture 7">
            <a:extLst>
              <a:ext uri="{FF2B5EF4-FFF2-40B4-BE49-F238E27FC236}">
                <a16:creationId xmlns:a16="http://schemas.microsoft.com/office/drawing/2014/main" id="{C62867FA-E9C1-4C7D-BA3C-1F28A32B9694}"/>
              </a:ext>
            </a:extLst>
          </p:cNvPr>
          <p:cNvPicPr>
            <a:picLocks noChangeAspect="1"/>
          </p:cNvPicPr>
          <p:nvPr/>
        </p:nvPicPr>
        <p:blipFill>
          <a:blip r:embed="rId3"/>
          <a:stretch>
            <a:fillRect/>
          </a:stretch>
        </p:blipFill>
        <p:spPr>
          <a:xfrm>
            <a:off x="553844" y="1823900"/>
            <a:ext cx="11084312" cy="3024116"/>
          </a:xfrm>
          <a:prstGeom prst="rect">
            <a:avLst/>
          </a:prstGeom>
        </p:spPr>
      </p:pic>
    </p:spTree>
    <p:extLst>
      <p:ext uri="{BB962C8B-B14F-4D97-AF65-F5344CB8AC3E}">
        <p14:creationId xmlns:p14="http://schemas.microsoft.com/office/powerpoint/2010/main" val="125876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BB87D-58B4-4759-B353-216AFCE2332A}"/>
              </a:ext>
            </a:extLst>
          </p:cNvPr>
          <p:cNvSpPr>
            <a:spLocks noGrp="1"/>
          </p:cNvSpPr>
          <p:nvPr>
            <p:ph type="title"/>
          </p:nvPr>
        </p:nvSpPr>
        <p:spPr>
          <a:xfrm>
            <a:off x="677334" y="609600"/>
            <a:ext cx="8596668" cy="739465"/>
          </a:xfrm>
        </p:spPr>
        <p:txBody>
          <a:bodyPr/>
          <a:lstStyle/>
          <a:p>
            <a:r>
              <a:rPr lang="en-US" dirty="0"/>
              <a:t>Predicting “Time to Failure”</a:t>
            </a:r>
          </a:p>
        </p:txBody>
      </p:sp>
      <p:pic>
        <p:nvPicPr>
          <p:cNvPr id="3" name="Picture 2">
            <a:extLst>
              <a:ext uri="{FF2B5EF4-FFF2-40B4-BE49-F238E27FC236}">
                <a16:creationId xmlns:a16="http://schemas.microsoft.com/office/drawing/2014/main" id="{8F04AA5F-BABE-40F2-A7A1-54A3BECAB9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828"/>
          <a:stretch/>
        </p:blipFill>
        <p:spPr bwMode="auto">
          <a:xfrm>
            <a:off x="116418" y="1349066"/>
            <a:ext cx="8638880" cy="5187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bquakes">
            <a:extLst>
              <a:ext uri="{FF2B5EF4-FFF2-40B4-BE49-F238E27FC236}">
                <a16:creationId xmlns:a16="http://schemas.microsoft.com/office/drawing/2014/main" id="{41DFB94E-D57A-4DF8-BCB1-0EA2AE6FC2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36" b="56605"/>
          <a:stretch/>
        </p:blipFill>
        <p:spPr bwMode="auto">
          <a:xfrm>
            <a:off x="9004167" y="287868"/>
            <a:ext cx="3071415" cy="253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5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6DCA-8047-4206-9E87-F9F2EFA19A24}"/>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55DCA0D4-23A6-47E6-89E2-06F5AEF0C0BA}"/>
              </a:ext>
            </a:extLst>
          </p:cNvPr>
          <p:cNvSpPr>
            <a:spLocks noGrp="1"/>
          </p:cNvSpPr>
          <p:nvPr>
            <p:ph idx="1"/>
          </p:nvPr>
        </p:nvSpPr>
        <p:spPr/>
        <p:txBody>
          <a:bodyPr/>
          <a:lstStyle/>
          <a:p>
            <a:r>
              <a:rPr lang="en-US" dirty="0"/>
              <a:t>Divided original acoustic file into ~13,000 training samples</a:t>
            </a:r>
          </a:p>
          <a:p>
            <a:r>
              <a:rPr lang="en-US" dirty="0"/>
              <a:t>Generated ~500 features for each training and test sample</a:t>
            </a:r>
          </a:p>
          <a:p>
            <a:r>
              <a:rPr lang="en-US" dirty="0"/>
              <a:t>Used these features to make predictions about time to failure</a:t>
            </a:r>
          </a:p>
        </p:txBody>
      </p:sp>
    </p:spTree>
    <p:extLst>
      <p:ext uri="{BB962C8B-B14F-4D97-AF65-F5344CB8AC3E}">
        <p14:creationId xmlns:p14="http://schemas.microsoft.com/office/powerpoint/2010/main" val="92896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Modeling</a:t>
            </a:r>
          </a:p>
        </p:txBody>
      </p:sp>
    </p:spTree>
    <p:extLst>
      <p:ext uri="{BB962C8B-B14F-4D97-AF65-F5344CB8AC3E}">
        <p14:creationId xmlns:p14="http://schemas.microsoft.com/office/powerpoint/2010/main" val="148867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Results</a:t>
            </a:r>
          </a:p>
        </p:txBody>
      </p:sp>
      <p:graphicFrame>
        <p:nvGraphicFramePr>
          <p:cNvPr id="5" name="Chart 4">
            <a:extLst>
              <a:ext uri="{FF2B5EF4-FFF2-40B4-BE49-F238E27FC236}">
                <a16:creationId xmlns:a16="http://schemas.microsoft.com/office/drawing/2014/main" id="{F5817517-FD05-47CA-9F86-2D7D1544E87F}"/>
              </a:ext>
            </a:extLst>
          </p:cNvPr>
          <p:cNvGraphicFramePr>
            <a:graphicFrameLocks/>
          </p:cNvGraphicFramePr>
          <p:nvPr>
            <p:extLst>
              <p:ext uri="{D42A27DB-BD31-4B8C-83A1-F6EECF244321}">
                <p14:modId xmlns:p14="http://schemas.microsoft.com/office/powerpoint/2010/main" val="130300069"/>
              </p:ext>
            </p:extLst>
          </p:nvPr>
        </p:nvGraphicFramePr>
        <p:xfrm>
          <a:off x="677334" y="1407458"/>
          <a:ext cx="7668808" cy="51009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974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p:txBody>
          <a:bodyPr/>
          <a:lstStyle/>
          <a:p>
            <a:r>
              <a:rPr lang="en-US" dirty="0"/>
              <a:t>Feature </a:t>
            </a:r>
            <a:r>
              <a:rPr lang="en-US" dirty="0" err="1"/>
              <a:t>Importances</a:t>
            </a:r>
            <a:endParaRPr lang="en-US" dirty="0"/>
          </a:p>
        </p:txBody>
      </p:sp>
    </p:spTree>
    <p:extLst>
      <p:ext uri="{BB962C8B-B14F-4D97-AF65-F5344CB8AC3E}">
        <p14:creationId xmlns:p14="http://schemas.microsoft.com/office/powerpoint/2010/main" val="53952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CAF-ED14-415D-826D-783375A5545A}"/>
              </a:ext>
            </a:extLst>
          </p:cNvPr>
          <p:cNvSpPr>
            <a:spLocks noGrp="1"/>
          </p:cNvSpPr>
          <p:nvPr>
            <p:ph type="title"/>
          </p:nvPr>
        </p:nvSpPr>
        <p:spPr>
          <a:xfrm>
            <a:off x="677334" y="609600"/>
            <a:ext cx="8596668" cy="1320800"/>
          </a:xfrm>
        </p:spPr>
        <p:txBody>
          <a:bodyPr>
            <a:normAutofit/>
          </a:bodyPr>
          <a:lstStyle/>
          <a:p>
            <a:r>
              <a:rPr lang="en-US"/>
              <a:t>Conclusion</a:t>
            </a:r>
            <a:endParaRPr lang="en-US" dirty="0"/>
          </a:p>
        </p:txBody>
      </p:sp>
      <p:graphicFrame>
        <p:nvGraphicFramePr>
          <p:cNvPr id="5" name="Content Placeholder 2">
            <a:extLst>
              <a:ext uri="{FF2B5EF4-FFF2-40B4-BE49-F238E27FC236}">
                <a16:creationId xmlns:a16="http://schemas.microsoft.com/office/drawing/2014/main" id="{DE7ABE0A-D558-487C-8F73-9F162D587024}"/>
              </a:ext>
            </a:extLst>
          </p:cNvPr>
          <p:cNvGraphicFramePr>
            <a:graphicFrameLocks noGrp="1"/>
          </p:cNvGraphicFramePr>
          <p:nvPr>
            <p:ph idx="1"/>
            <p:extLst>
              <p:ext uri="{D42A27DB-BD31-4B8C-83A1-F6EECF244321}">
                <p14:modId xmlns:p14="http://schemas.microsoft.com/office/powerpoint/2010/main" val="1681476027"/>
              </p:ext>
            </p:extLst>
          </p:nvPr>
        </p:nvGraphicFramePr>
        <p:xfrm>
          <a:off x="364067" y="2171700"/>
          <a:ext cx="9304867" cy="387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8340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149</Words>
  <Application>Microsoft Office PowerPoint</Application>
  <PresentationFormat>Widescreen</PresentationFormat>
  <Paragraphs>23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Flatiron Capstone Project: LANL Earthquake Detection</vt:lpstr>
      <vt:lpstr>Overview</vt:lpstr>
      <vt:lpstr>Predicting “Time to Failure”</vt:lpstr>
      <vt:lpstr>Data Processing</vt:lpstr>
      <vt:lpstr>Modeling</vt:lpstr>
      <vt:lpstr>Results</vt:lpstr>
      <vt:lpstr>Feature Importances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 Comment Classification</dc:title>
  <dc:creator>David Braslow</dc:creator>
  <cp:lastModifiedBy>David Braslow</cp:lastModifiedBy>
  <cp:revision>7</cp:revision>
  <dcterms:created xsi:type="dcterms:W3CDTF">2019-05-09T21:07:13Z</dcterms:created>
  <dcterms:modified xsi:type="dcterms:W3CDTF">2019-05-17T20:16:24Z</dcterms:modified>
</cp:coreProperties>
</file>