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6" r:id="rId5"/>
    <p:sldId id="267"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86573" autoAdjust="0"/>
  </p:normalViewPr>
  <p:slideViewPr>
    <p:cSldViewPr snapToGrid="0">
      <p:cViewPr varScale="1">
        <p:scale>
          <a:sx n="103" d="100"/>
          <a:sy n="103" d="100"/>
        </p:scale>
        <p:origin x="86"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vid\Documents\GitHub\dsc-5-capstone-project-online-ds-sp-000\bar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Sheet2!$B$1</c:f>
              <c:strCache>
                <c:ptCount val="1"/>
                <c:pt idx="0">
                  <c:v>Test Score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Dummy</c:v>
                </c:pt>
                <c:pt idx="1">
                  <c:v>Random Forest</c:v>
                </c:pt>
                <c:pt idx="2">
                  <c:v>Gradient Boosting Machine</c:v>
                </c:pt>
                <c:pt idx="3">
                  <c:v>Kaggle Top Score</c:v>
                </c:pt>
              </c:strCache>
            </c:strRef>
          </c:cat>
          <c:val>
            <c:numRef>
              <c:f>Sheet2!$B$2:$B$5</c:f>
              <c:numCache>
                <c:formatCode>0.00</c:formatCode>
                <c:ptCount val="4"/>
                <c:pt idx="0">
                  <c:v>2.96</c:v>
                </c:pt>
                <c:pt idx="1">
                  <c:v>1.93</c:v>
                </c:pt>
                <c:pt idx="2">
                  <c:v>1.93</c:v>
                </c:pt>
              </c:numCache>
            </c:numRef>
          </c:val>
          <c:extLst>
            <c:ext xmlns:c16="http://schemas.microsoft.com/office/drawing/2014/chart" uri="{C3380CC4-5D6E-409C-BE32-E72D297353CC}">
              <c16:uniqueId val="{00000000-BF84-4E79-8AD8-676A4DB0C674}"/>
            </c:ext>
          </c:extLst>
        </c:ser>
        <c:ser>
          <c:idx val="1"/>
          <c:order val="1"/>
          <c:tx>
            <c:strRef>
              <c:f>Sheet2!$C$1</c:f>
              <c:strCache>
                <c:ptCount val="1"/>
                <c:pt idx="0">
                  <c:v>Kaggle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Dummy</c:v>
                </c:pt>
                <c:pt idx="1">
                  <c:v>Random Forest</c:v>
                </c:pt>
                <c:pt idx="2">
                  <c:v>Gradient Boosting Machine</c:v>
                </c:pt>
                <c:pt idx="3">
                  <c:v>Kaggle Top Score</c:v>
                </c:pt>
              </c:strCache>
            </c:strRef>
          </c:cat>
          <c:val>
            <c:numRef>
              <c:f>Sheet2!$C$2:$C$5</c:f>
              <c:numCache>
                <c:formatCode>General</c:formatCode>
                <c:ptCount val="4"/>
                <c:pt idx="1">
                  <c:v>1.51</c:v>
                </c:pt>
                <c:pt idx="2">
                  <c:v>1.53</c:v>
                </c:pt>
                <c:pt idx="3" formatCode="0.00">
                  <c:v>1.21</c:v>
                </c:pt>
              </c:numCache>
            </c:numRef>
          </c:val>
          <c:extLst>
            <c:ext xmlns:c16="http://schemas.microsoft.com/office/drawing/2014/chart" uri="{C3380CC4-5D6E-409C-BE32-E72D297353CC}">
              <c16:uniqueId val="{00000001-BF84-4E79-8AD8-676A4DB0C674}"/>
            </c:ext>
          </c:extLst>
        </c:ser>
        <c:dLbls>
          <c:showLegendKey val="0"/>
          <c:showVal val="0"/>
          <c:showCatName val="0"/>
          <c:showSerName val="0"/>
          <c:showPercent val="0"/>
          <c:showBubbleSize val="0"/>
        </c:dLbls>
        <c:gapWidth val="219"/>
        <c:axId val="490778672"/>
        <c:axId val="490779000"/>
      </c:barChart>
      <c:catAx>
        <c:axId val="4907786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9000"/>
        <c:crosses val="autoZero"/>
        <c:auto val="1"/>
        <c:lblAlgn val="ctr"/>
        <c:lblOffset val="100"/>
        <c:noMultiLvlLbl val="0"/>
      </c:catAx>
      <c:valAx>
        <c:axId val="490779000"/>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Mean Absolute</a:t>
                </a:r>
                <a:r>
                  <a:rPr lang="en-US" baseline="0"/>
                  <a:t> Deviation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8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DF481-C8ED-493B-84DB-7F0ED40E90A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4FF55A53-2725-4770-AAFE-D1956CC75AAB}">
      <dgm:prSet/>
      <dgm:spPr/>
      <dgm:t>
        <a:bodyPr/>
        <a:lstStyle/>
        <a:p>
          <a:r>
            <a:rPr lang="en-US" dirty="0"/>
            <a:t>Extract and augment acoustic snippets from original acoustic file</a:t>
          </a:r>
        </a:p>
      </dgm:t>
    </dgm:pt>
    <dgm:pt modelId="{51195368-B770-4195-8886-59B3825C275F}" type="parTrans" cxnId="{9516B22C-679E-4D12-82F9-3D2C3DC04FF3}">
      <dgm:prSet/>
      <dgm:spPr/>
      <dgm:t>
        <a:bodyPr/>
        <a:lstStyle/>
        <a:p>
          <a:endParaRPr lang="en-US"/>
        </a:p>
      </dgm:t>
    </dgm:pt>
    <dgm:pt modelId="{A7B242F3-FFC9-4730-B2E1-B6548B15DD91}" type="sibTrans" cxnId="{9516B22C-679E-4D12-82F9-3D2C3DC04FF3}">
      <dgm:prSet/>
      <dgm:spPr/>
      <dgm:t>
        <a:bodyPr/>
        <a:lstStyle/>
        <a:p>
          <a:endParaRPr lang="en-US"/>
        </a:p>
      </dgm:t>
    </dgm:pt>
    <dgm:pt modelId="{C837E45A-738E-494F-99FD-C28B3BC57B58}">
      <dgm:prSet/>
      <dgm:spPr/>
      <dgm:t>
        <a:bodyPr/>
        <a:lstStyle/>
        <a:p>
          <a:r>
            <a:rPr lang="en-US" dirty="0"/>
            <a:t>Generate over 2000 features for each training and test sample</a:t>
          </a:r>
        </a:p>
      </dgm:t>
    </dgm:pt>
    <dgm:pt modelId="{4B759BFC-D2AD-406F-973E-5B3D642DDA32}" type="parTrans" cxnId="{7561A599-6AC6-481E-9747-874B12836ED7}">
      <dgm:prSet/>
      <dgm:spPr/>
      <dgm:t>
        <a:bodyPr/>
        <a:lstStyle/>
        <a:p>
          <a:endParaRPr lang="en-US"/>
        </a:p>
      </dgm:t>
    </dgm:pt>
    <dgm:pt modelId="{B3328BBC-325B-4D88-B9B8-8E8596303481}" type="sibTrans" cxnId="{7561A599-6AC6-481E-9747-874B12836ED7}">
      <dgm:prSet/>
      <dgm:spPr/>
      <dgm:t>
        <a:bodyPr/>
        <a:lstStyle/>
        <a:p>
          <a:endParaRPr lang="en-US"/>
        </a:p>
      </dgm:t>
    </dgm:pt>
    <dgm:pt modelId="{4F342961-C8BB-4DDD-8D7B-97620B7BB4A4}">
      <dgm:prSet/>
      <dgm:spPr/>
      <dgm:t>
        <a:bodyPr/>
        <a:lstStyle/>
        <a:p>
          <a:r>
            <a:rPr lang="en-US" dirty="0"/>
            <a:t>Select features that are useful for predicting “time to failure”</a:t>
          </a:r>
        </a:p>
      </dgm:t>
    </dgm:pt>
    <dgm:pt modelId="{9903C638-2627-46DF-9B07-6904EF5FBBB2}" type="parTrans" cxnId="{55A83054-3940-4CDB-B193-270A5E96462A}">
      <dgm:prSet/>
      <dgm:spPr/>
      <dgm:t>
        <a:bodyPr/>
        <a:lstStyle/>
        <a:p>
          <a:endParaRPr lang="en-US"/>
        </a:p>
      </dgm:t>
    </dgm:pt>
    <dgm:pt modelId="{3B936F18-B19A-454F-B728-2C67F2FBCF19}" type="sibTrans" cxnId="{55A83054-3940-4CDB-B193-270A5E96462A}">
      <dgm:prSet/>
      <dgm:spPr/>
      <dgm:t>
        <a:bodyPr/>
        <a:lstStyle/>
        <a:p>
          <a:endParaRPr lang="en-US"/>
        </a:p>
      </dgm:t>
    </dgm:pt>
    <dgm:pt modelId="{29C2C5E9-807D-414A-8614-D5A95BE997C0}" type="pres">
      <dgm:prSet presAssocID="{E5BDF481-C8ED-493B-84DB-7F0ED40E90A5}" presName="outerComposite" presStyleCnt="0">
        <dgm:presLayoutVars>
          <dgm:chMax val="5"/>
          <dgm:dir/>
          <dgm:resizeHandles val="exact"/>
        </dgm:presLayoutVars>
      </dgm:prSet>
      <dgm:spPr/>
    </dgm:pt>
    <dgm:pt modelId="{94C86B23-C246-4AFA-A6B1-C6BAF8561515}" type="pres">
      <dgm:prSet presAssocID="{E5BDF481-C8ED-493B-84DB-7F0ED40E90A5}" presName="dummyMaxCanvas" presStyleCnt="0">
        <dgm:presLayoutVars/>
      </dgm:prSet>
      <dgm:spPr/>
    </dgm:pt>
    <dgm:pt modelId="{9CD1F70E-6719-4D54-A9ED-380C8AE6F6D4}" type="pres">
      <dgm:prSet presAssocID="{E5BDF481-C8ED-493B-84DB-7F0ED40E90A5}" presName="ThreeNodes_1" presStyleLbl="node1" presStyleIdx="0" presStyleCnt="3">
        <dgm:presLayoutVars>
          <dgm:bulletEnabled val="1"/>
        </dgm:presLayoutVars>
      </dgm:prSet>
      <dgm:spPr/>
    </dgm:pt>
    <dgm:pt modelId="{396B1752-E510-454D-BDF2-6AB77F837623}" type="pres">
      <dgm:prSet presAssocID="{E5BDF481-C8ED-493B-84DB-7F0ED40E90A5}" presName="ThreeNodes_2" presStyleLbl="node1" presStyleIdx="1" presStyleCnt="3">
        <dgm:presLayoutVars>
          <dgm:bulletEnabled val="1"/>
        </dgm:presLayoutVars>
      </dgm:prSet>
      <dgm:spPr/>
    </dgm:pt>
    <dgm:pt modelId="{F2D91C1B-2E7E-40D5-8A6E-FAC3850FF4D7}" type="pres">
      <dgm:prSet presAssocID="{E5BDF481-C8ED-493B-84DB-7F0ED40E90A5}" presName="ThreeNodes_3" presStyleLbl="node1" presStyleIdx="2" presStyleCnt="3">
        <dgm:presLayoutVars>
          <dgm:bulletEnabled val="1"/>
        </dgm:presLayoutVars>
      </dgm:prSet>
      <dgm:spPr/>
    </dgm:pt>
    <dgm:pt modelId="{7A926AC1-733F-440E-B1F0-956307B5A494}" type="pres">
      <dgm:prSet presAssocID="{E5BDF481-C8ED-493B-84DB-7F0ED40E90A5}" presName="ThreeConn_1-2" presStyleLbl="fgAccFollowNode1" presStyleIdx="0" presStyleCnt="2">
        <dgm:presLayoutVars>
          <dgm:bulletEnabled val="1"/>
        </dgm:presLayoutVars>
      </dgm:prSet>
      <dgm:spPr/>
    </dgm:pt>
    <dgm:pt modelId="{F0D53270-CD5F-46EA-926A-F016050BA554}" type="pres">
      <dgm:prSet presAssocID="{E5BDF481-C8ED-493B-84DB-7F0ED40E90A5}" presName="ThreeConn_2-3" presStyleLbl="fgAccFollowNode1" presStyleIdx="1" presStyleCnt="2">
        <dgm:presLayoutVars>
          <dgm:bulletEnabled val="1"/>
        </dgm:presLayoutVars>
      </dgm:prSet>
      <dgm:spPr/>
    </dgm:pt>
    <dgm:pt modelId="{20A5BA7E-1430-4BEE-A767-B8D7EE44E950}" type="pres">
      <dgm:prSet presAssocID="{E5BDF481-C8ED-493B-84DB-7F0ED40E90A5}" presName="ThreeNodes_1_text" presStyleLbl="node1" presStyleIdx="2" presStyleCnt="3">
        <dgm:presLayoutVars>
          <dgm:bulletEnabled val="1"/>
        </dgm:presLayoutVars>
      </dgm:prSet>
      <dgm:spPr/>
    </dgm:pt>
    <dgm:pt modelId="{75A040D5-38AD-45E5-B267-03E9723A2D0A}" type="pres">
      <dgm:prSet presAssocID="{E5BDF481-C8ED-493B-84DB-7F0ED40E90A5}" presName="ThreeNodes_2_text" presStyleLbl="node1" presStyleIdx="2" presStyleCnt="3">
        <dgm:presLayoutVars>
          <dgm:bulletEnabled val="1"/>
        </dgm:presLayoutVars>
      </dgm:prSet>
      <dgm:spPr/>
    </dgm:pt>
    <dgm:pt modelId="{34B0AF8B-3731-4ACD-8903-AC1D4FB5FB4C}" type="pres">
      <dgm:prSet presAssocID="{E5BDF481-C8ED-493B-84DB-7F0ED40E90A5}" presName="ThreeNodes_3_text" presStyleLbl="node1" presStyleIdx="2" presStyleCnt="3">
        <dgm:presLayoutVars>
          <dgm:bulletEnabled val="1"/>
        </dgm:presLayoutVars>
      </dgm:prSet>
      <dgm:spPr/>
    </dgm:pt>
  </dgm:ptLst>
  <dgm:cxnLst>
    <dgm:cxn modelId="{9516B22C-679E-4D12-82F9-3D2C3DC04FF3}" srcId="{E5BDF481-C8ED-493B-84DB-7F0ED40E90A5}" destId="{4FF55A53-2725-4770-AAFE-D1956CC75AAB}" srcOrd="0" destOrd="0" parTransId="{51195368-B770-4195-8886-59B3825C275F}" sibTransId="{A7B242F3-FFC9-4730-B2E1-B6548B15DD91}"/>
    <dgm:cxn modelId="{80083A37-236D-4B12-9A4B-F5A2F45C9AE1}" type="presOf" srcId="{4FF55A53-2725-4770-AAFE-D1956CC75AAB}" destId="{9CD1F70E-6719-4D54-A9ED-380C8AE6F6D4}" srcOrd="0" destOrd="0" presId="urn:microsoft.com/office/officeart/2005/8/layout/vProcess5"/>
    <dgm:cxn modelId="{2009C548-D6B5-4F3C-9775-AFDD04E9A87C}" type="presOf" srcId="{4FF55A53-2725-4770-AAFE-D1956CC75AAB}" destId="{20A5BA7E-1430-4BEE-A767-B8D7EE44E950}" srcOrd="1" destOrd="0" presId="urn:microsoft.com/office/officeart/2005/8/layout/vProcess5"/>
    <dgm:cxn modelId="{55A83054-3940-4CDB-B193-270A5E96462A}" srcId="{E5BDF481-C8ED-493B-84DB-7F0ED40E90A5}" destId="{4F342961-C8BB-4DDD-8D7B-97620B7BB4A4}" srcOrd="2" destOrd="0" parTransId="{9903C638-2627-46DF-9B07-6904EF5FBBB2}" sibTransId="{3B936F18-B19A-454F-B728-2C67F2FBCF19}"/>
    <dgm:cxn modelId="{6B074857-40AC-497A-A373-A7BE1FA63FC5}" type="presOf" srcId="{4F342961-C8BB-4DDD-8D7B-97620B7BB4A4}" destId="{34B0AF8B-3731-4ACD-8903-AC1D4FB5FB4C}" srcOrd="1" destOrd="0" presId="urn:microsoft.com/office/officeart/2005/8/layout/vProcess5"/>
    <dgm:cxn modelId="{E0AE4083-D7A5-4657-B2AF-C69AC814CDDA}" type="presOf" srcId="{B3328BBC-325B-4D88-B9B8-8E8596303481}" destId="{F0D53270-CD5F-46EA-926A-F016050BA554}" srcOrd="0" destOrd="0" presId="urn:microsoft.com/office/officeart/2005/8/layout/vProcess5"/>
    <dgm:cxn modelId="{C37B518C-EBE9-4A4E-B46D-FCE1A84D8BC2}" type="presOf" srcId="{C837E45A-738E-494F-99FD-C28B3BC57B58}" destId="{396B1752-E510-454D-BDF2-6AB77F837623}" srcOrd="0" destOrd="0" presId="urn:microsoft.com/office/officeart/2005/8/layout/vProcess5"/>
    <dgm:cxn modelId="{F0F7BD92-C269-4898-BEC6-A07A32E8E134}" type="presOf" srcId="{E5BDF481-C8ED-493B-84DB-7F0ED40E90A5}" destId="{29C2C5E9-807D-414A-8614-D5A95BE997C0}" srcOrd="0" destOrd="0" presId="urn:microsoft.com/office/officeart/2005/8/layout/vProcess5"/>
    <dgm:cxn modelId="{7561A599-6AC6-481E-9747-874B12836ED7}" srcId="{E5BDF481-C8ED-493B-84DB-7F0ED40E90A5}" destId="{C837E45A-738E-494F-99FD-C28B3BC57B58}" srcOrd="1" destOrd="0" parTransId="{4B759BFC-D2AD-406F-973E-5B3D642DDA32}" sibTransId="{B3328BBC-325B-4D88-B9B8-8E8596303481}"/>
    <dgm:cxn modelId="{2931259C-4388-46D3-BAE6-67116BA9F826}" type="presOf" srcId="{4F342961-C8BB-4DDD-8D7B-97620B7BB4A4}" destId="{F2D91C1B-2E7E-40D5-8A6E-FAC3850FF4D7}" srcOrd="0" destOrd="0" presId="urn:microsoft.com/office/officeart/2005/8/layout/vProcess5"/>
    <dgm:cxn modelId="{5D563E9D-4BDC-426F-B5E3-AA19168D3275}" type="presOf" srcId="{A7B242F3-FFC9-4730-B2E1-B6548B15DD91}" destId="{7A926AC1-733F-440E-B1F0-956307B5A494}" srcOrd="0" destOrd="0" presId="urn:microsoft.com/office/officeart/2005/8/layout/vProcess5"/>
    <dgm:cxn modelId="{4CBA95A6-9165-4995-B13E-871888E0F2A9}" type="presOf" srcId="{C837E45A-738E-494F-99FD-C28B3BC57B58}" destId="{75A040D5-38AD-45E5-B267-03E9723A2D0A}" srcOrd="1" destOrd="0" presId="urn:microsoft.com/office/officeart/2005/8/layout/vProcess5"/>
    <dgm:cxn modelId="{ED00748E-95DF-4D7E-9A70-412BB9070CF4}" type="presParOf" srcId="{29C2C5E9-807D-414A-8614-D5A95BE997C0}" destId="{94C86B23-C246-4AFA-A6B1-C6BAF8561515}" srcOrd="0" destOrd="0" presId="urn:microsoft.com/office/officeart/2005/8/layout/vProcess5"/>
    <dgm:cxn modelId="{7C0FF4A9-35D6-4A23-884C-F84D32C9E24E}" type="presParOf" srcId="{29C2C5E9-807D-414A-8614-D5A95BE997C0}" destId="{9CD1F70E-6719-4D54-A9ED-380C8AE6F6D4}" srcOrd="1" destOrd="0" presId="urn:microsoft.com/office/officeart/2005/8/layout/vProcess5"/>
    <dgm:cxn modelId="{5AC7B915-1172-4563-9E90-7F8BD7EADE31}" type="presParOf" srcId="{29C2C5E9-807D-414A-8614-D5A95BE997C0}" destId="{396B1752-E510-454D-BDF2-6AB77F837623}" srcOrd="2" destOrd="0" presId="urn:microsoft.com/office/officeart/2005/8/layout/vProcess5"/>
    <dgm:cxn modelId="{4EF60A73-CEA0-43A0-A7B1-EB7FBE8F3070}" type="presParOf" srcId="{29C2C5E9-807D-414A-8614-D5A95BE997C0}" destId="{F2D91C1B-2E7E-40D5-8A6E-FAC3850FF4D7}" srcOrd="3" destOrd="0" presId="urn:microsoft.com/office/officeart/2005/8/layout/vProcess5"/>
    <dgm:cxn modelId="{65439A34-D748-43D4-9114-9B4FF7099AB3}" type="presParOf" srcId="{29C2C5E9-807D-414A-8614-D5A95BE997C0}" destId="{7A926AC1-733F-440E-B1F0-956307B5A494}" srcOrd="4" destOrd="0" presId="urn:microsoft.com/office/officeart/2005/8/layout/vProcess5"/>
    <dgm:cxn modelId="{BB9C9B8E-68D9-4B90-B95B-B95E980F92CA}" type="presParOf" srcId="{29C2C5E9-807D-414A-8614-D5A95BE997C0}" destId="{F0D53270-CD5F-46EA-926A-F016050BA554}" srcOrd="5" destOrd="0" presId="urn:microsoft.com/office/officeart/2005/8/layout/vProcess5"/>
    <dgm:cxn modelId="{0A85CF34-67A4-4913-ABDA-8C9836D40DB9}" type="presParOf" srcId="{29C2C5E9-807D-414A-8614-D5A95BE997C0}" destId="{20A5BA7E-1430-4BEE-A767-B8D7EE44E950}" srcOrd="6" destOrd="0" presId="urn:microsoft.com/office/officeart/2005/8/layout/vProcess5"/>
    <dgm:cxn modelId="{413F7D2D-6B98-4DED-83BF-ED70C68D16AF}" type="presParOf" srcId="{29C2C5E9-807D-414A-8614-D5A95BE997C0}" destId="{75A040D5-38AD-45E5-B267-03E9723A2D0A}" srcOrd="7" destOrd="0" presId="urn:microsoft.com/office/officeart/2005/8/layout/vProcess5"/>
    <dgm:cxn modelId="{D62CEE86-F26B-46F8-B133-223CBC989CA8}" type="presParOf" srcId="{29C2C5E9-807D-414A-8614-D5A95BE997C0}" destId="{34B0AF8B-3731-4ACD-8903-AC1D4FB5FB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BF079C-0BB0-4B25-83A2-E02D78DB1AA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6B9161C-8647-41D7-B68B-72C99C7B25E8}">
      <dgm:prSet/>
      <dgm:spPr/>
      <dgm:t>
        <a:bodyPr/>
        <a:lstStyle/>
        <a:p>
          <a:r>
            <a:rPr lang="en-US" dirty="0"/>
            <a:t>I can predict the timing of aperiodic earthquakes moderately well using tree-based approaches</a:t>
          </a:r>
        </a:p>
      </dgm:t>
    </dgm:pt>
    <dgm:pt modelId="{3336D596-12F3-4CA7-B16F-AE43F5F3660E}" type="parTrans" cxnId="{31FFCEF4-68D8-4940-93EB-311B4152E5DB}">
      <dgm:prSet/>
      <dgm:spPr/>
      <dgm:t>
        <a:bodyPr/>
        <a:lstStyle/>
        <a:p>
          <a:endParaRPr lang="en-US"/>
        </a:p>
      </dgm:t>
    </dgm:pt>
    <dgm:pt modelId="{7C0EDF70-F954-40FD-9325-931B88C52D38}" type="sibTrans" cxnId="{31FFCEF4-68D8-4940-93EB-311B4152E5DB}">
      <dgm:prSet/>
      <dgm:spPr/>
      <dgm:t>
        <a:bodyPr/>
        <a:lstStyle/>
        <a:p>
          <a:endParaRPr lang="en-US"/>
        </a:p>
      </dgm:t>
    </dgm:pt>
    <dgm:pt modelId="{701A9274-4EFD-42EA-AE38-365A1E359BDD}">
      <dgm:prSet/>
      <dgm:spPr/>
      <dgm:t>
        <a:bodyPr/>
        <a:lstStyle/>
        <a:p>
          <a:r>
            <a:rPr lang="en-US" dirty="0"/>
            <a:t>This can be useful for advancing seismology research and for improving public earthquake warning systems</a:t>
          </a:r>
        </a:p>
      </dgm:t>
    </dgm:pt>
    <dgm:pt modelId="{E951CDB0-7F5D-49A2-8193-8463234A7D4A}" type="parTrans" cxnId="{BCAE388B-5242-467F-BB1C-71720374EA3E}">
      <dgm:prSet/>
      <dgm:spPr/>
      <dgm:t>
        <a:bodyPr/>
        <a:lstStyle/>
        <a:p>
          <a:endParaRPr lang="en-US"/>
        </a:p>
      </dgm:t>
    </dgm:pt>
    <dgm:pt modelId="{B3B53975-BA16-4C21-89AF-4F35FC58470C}" type="sibTrans" cxnId="{BCAE388B-5242-467F-BB1C-71720374EA3E}">
      <dgm:prSet/>
      <dgm:spPr/>
      <dgm:t>
        <a:bodyPr/>
        <a:lstStyle/>
        <a:p>
          <a:endParaRPr lang="en-US"/>
        </a:p>
      </dgm:t>
    </dgm:pt>
    <dgm:pt modelId="{4384E21E-5178-49A5-B91F-21DEE3AEDD17}">
      <dgm:prSet/>
      <dgm:spPr/>
      <dgm:t>
        <a:bodyPr/>
        <a:lstStyle/>
        <a:p>
          <a:r>
            <a:rPr lang="en-US" dirty="0"/>
            <a:t>Model improvement may be possible using continuous acoustic data, rather than relying on acoustic snippets</a:t>
          </a:r>
        </a:p>
      </dgm:t>
    </dgm:pt>
    <dgm:pt modelId="{1BFC51DF-74F2-4E80-8E90-89AE364119A6}" type="parTrans" cxnId="{C4D5232B-D6C7-4DC4-A0A8-2D017162B9D4}">
      <dgm:prSet/>
      <dgm:spPr/>
      <dgm:t>
        <a:bodyPr/>
        <a:lstStyle/>
        <a:p>
          <a:endParaRPr lang="en-US"/>
        </a:p>
      </dgm:t>
    </dgm:pt>
    <dgm:pt modelId="{FE4BDD25-D000-4C54-8FB6-58004914FA76}" type="sibTrans" cxnId="{C4D5232B-D6C7-4DC4-A0A8-2D017162B9D4}">
      <dgm:prSet/>
      <dgm:spPr/>
      <dgm:t>
        <a:bodyPr/>
        <a:lstStyle/>
        <a:p>
          <a:endParaRPr lang="en-US"/>
        </a:p>
      </dgm:t>
    </dgm:pt>
    <dgm:pt modelId="{2DA39B19-DBF7-443A-9DCB-7C8598D7EDD6}">
      <dgm:prSet/>
      <dgm:spPr/>
      <dgm:t>
        <a:bodyPr/>
        <a:lstStyle/>
        <a:p>
          <a:r>
            <a:rPr lang="en-US" dirty="0"/>
            <a:t>Additional computing resources could yield further improvements with more feature engineering and model testing</a:t>
          </a:r>
        </a:p>
      </dgm:t>
    </dgm:pt>
    <dgm:pt modelId="{79479B86-37A5-4C2C-8484-9065307CC7BB}" type="parTrans" cxnId="{40202FD5-604C-4E96-A6E7-EEBD95BAE449}">
      <dgm:prSet/>
      <dgm:spPr/>
      <dgm:t>
        <a:bodyPr/>
        <a:lstStyle/>
        <a:p>
          <a:endParaRPr lang="en-US"/>
        </a:p>
      </dgm:t>
    </dgm:pt>
    <dgm:pt modelId="{DA99C609-4EEB-44A7-8B34-79227B66018A}" type="sibTrans" cxnId="{40202FD5-604C-4E96-A6E7-EEBD95BAE449}">
      <dgm:prSet/>
      <dgm:spPr/>
      <dgm:t>
        <a:bodyPr/>
        <a:lstStyle/>
        <a:p>
          <a:endParaRPr lang="en-US"/>
        </a:p>
      </dgm:t>
    </dgm:pt>
    <dgm:pt modelId="{781412BE-F364-4662-9192-E1527562C9CC}" type="pres">
      <dgm:prSet presAssocID="{C3BF079C-0BB0-4B25-83A2-E02D78DB1AAE}" presName="linear" presStyleCnt="0">
        <dgm:presLayoutVars>
          <dgm:animLvl val="lvl"/>
          <dgm:resizeHandles val="exact"/>
        </dgm:presLayoutVars>
      </dgm:prSet>
      <dgm:spPr/>
    </dgm:pt>
    <dgm:pt modelId="{AF834553-9E29-4372-B177-E19C5DC395D2}" type="pres">
      <dgm:prSet presAssocID="{26B9161C-8647-41D7-B68B-72C99C7B25E8}" presName="parentText" presStyleLbl="node1" presStyleIdx="0" presStyleCnt="4">
        <dgm:presLayoutVars>
          <dgm:chMax val="0"/>
          <dgm:bulletEnabled val="1"/>
        </dgm:presLayoutVars>
      </dgm:prSet>
      <dgm:spPr/>
    </dgm:pt>
    <dgm:pt modelId="{BB1E706C-4A73-4E89-9334-33D4347D9351}" type="pres">
      <dgm:prSet presAssocID="{7C0EDF70-F954-40FD-9325-931B88C52D38}" presName="spacer" presStyleCnt="0"/>
      <dgm:spPr/>
    </dgm:pt>
    <dgm:pt modelId="{EAAC02DC-175B-47A1-A687-071E226715CD}" type="pres">
      <dgm:prSet presAssocID="{701A9274-4EFD-42EA-AE38-365A1E359BDD}" presName="parentText" presStyleLbl="node1" presStyleIdx="1" presStyleCnt="4">
        <dgm:presLayoutVars>
          <dgm:chMax val="0"/>
          <dgm:bulletEnabled val="1"/>
        </dgm:presLayoutVars>
      </dgm:prSet>
      <dgm:spPr/>
    </dgm:pt>
    <dgm:pt modelId="{7D4B50EE-6543-4017-9D36-ED6442812866}" type="pres">
      <dgm:prSet presAssocID="{B3B53975-BA16-4C21-89AF-4F35FC58470C}" presName="spacer" presStyleCnt="0"/>
      <dgm:spPr/>
    </dgm:pt>
    <dgm:pt modelId="{CCBD3F4F-C55B-4FE1-B42F-AB3BD3FB8BE1}" type="pres">
      <dgm:prSet presAssocID="{4384E21E-5178-49A5-B91F-21DEE3AEDD17}" presName="parentText" presStyleLbl="node1" presStyleIdx="2" presStyleCnt="4">
        <dgm:presLayoutVars>
          <dgm:chMax val="0"/>
          <dgm:bulletEnabled val="1"/>
        </dgm:presLayoutVars>
      </dgm:prSet>
      <dgm:spPr/>
    </dgm:pt>
    <dgm:pt modelId="{DE4C63AC-20B2-493F-98A1-97AF2B763AC3}" type="pres">
      <dgm:prSet presAssocID="{FE4BDD25-D000-4C54-8FB6-58004914FA76}" presName="spacer" presStyleCnt="0"/>
      <dgm:spPr/>
    </dgm:pt>
    <dgm:pt modelId="{70D96767-4A10-400B-B5BE-8EFC7AEFEDB3}" type="pres">
      <dgm:prSet presAssocID="{2DA39B19-DBF7-443A-9DCB-7C8598D7EDD6}" presName="parentText" presStyleLbl="node1" presStyleIdx="3" presStyleCnt="4">
        <dgm:presLayoutVars>
          <dgm:chMax val="0"/>
          <dgm:bulletEnabled val="1"/>
        </dgm:presLayoutVars>
      </dgm:prSet>
      <dgm:spPr/>
    </dgm:pt>
  </dgm:ptLst>
  <dgm:cxnLst>
    <dgm:cxn modelId="{5D7D2D0F-09EF-47AE-9352-76E3A9328D51}" type="presOf" srcId="{26B9161C-8647-41D7-B68B-72C99C7B25E8}" destId="{AF834553-9E29-4372-B177-E19C5DC395D2}" srcOrd="0" destOrd="0" presId="urn:microsoft.com/office/officeart/2005/8/layout/vList2"/>
    <dgm:cxn modelId="{C4D5232B-D6C7-4DC4-A0A8-2D017162B9D4}" srcId="{C3BF079C-0BB0-4B25-83A2-E02D78DB1AAE}" destId="{4384E21E-5178-49A5-B91F-21DEE3AEDD17}" srcOrd="2" destOrd="0" parTransId="{1BFC51DF-74F2-4E80-8E90-89AE364119A6}" sibTransId="{FE4BDD25-D000-4C54-8FB6-58004914FA76}"/>
    <dgm:cxn modelId="{982C2656-B3E4-4947-8565-3D5B4A4CFF84}" type="presOf" srcId="{701A9274-4EFD-42EA-AE38-365A1E359BDD}" destId="{EAAC02DC-175B-47A1-A687-071E226715CD}" srcOrd="0" destOrd="0" presId="urn:microsoft.com/office/officeart/2005/8/layout/vList2"/>
    <dgm:cxn modelId="{BCAE388B-5242-467F-BB1C-71720374EA3E}" srcId="{C3BF079C-0BB0-4B25-83A2-E02D78DB1AAE}" destId="{701A9274-4EFD-42EA-AE38-365A1E359BDD}" srcOrd="1" destOrd="0" parTransId="{E951CDB0-7F5D-49A2-8193-8463234A7D4A}" sibTransId="{B3B53975-BA16-4C21-89AF-4F35FC58470C}"/>
    <dgm:cxn modelId="{3CE56D93-9E1D-4006-896D-2A4F4C05CC12}" type="presOf" srcId="{C3BF079C-0BB0-4B25-83A2-E02D78DB1AAE}" destId="{781412BE-F364-4662-9192-E1527562C9CC}" srcOrd="0" destOrd="0" presId="urn:microsoft.com/office/officeart/2005/8/layout/vList2"/>
    <dgm:cxn modelId="{7196FC9E-C91C-4D0A-96D6-D8F477B5570D}" type="presOf" srcId="{4384E21E-5178-49A5-B91F-21DEE3AEDD17}" destId="{CCBD3F4F-C55B-4FE1-B42F-AB3BD3FB8BE1}" srcOrd="0" destOrd="0" presId="urn:microsoft.com/office/officeart/2005/8/layout/vList2"/>
    <dgm:cxn modelId="{4B3401C9-31A0-4F1B-808A-250C4E669A55}" type="presOf" srcId="{2DA39B19-DBF7-443A-9DCB-7C8598D7EDD6}" destId="{70D96767-4A10-400B-B5BE-8EFC7AEFEDB3}" srcOrd="0" destOrd="0" presId="urn:microsoft.com/office/officeart/2005/8/layout/vList2"/>
    <dgm:cxn modelId="{40202FD5-604C-4E96-A6E7-EEBD95BAE449}" srcId="{C3BF079C-0BB0-4B25-83A2-E02D78DB1AAE}" destId="{2DA39B19-DBF7-443A-9DCB-7C8598D7EDD6}" srcOrd="3" destOrd="0" parTransId="{79479B86-37A5-4C2C-8484-9065307CC7BB}" sibTransId="{DA99C609-4EEB-44A7-8B34-79227B66018A}"/>
    <dgm:cxn modelId="{31FFCEF4-68D8-4940-93EB-311B4152E5DB}" srcId="{C3BF079C-0BB0-4B25-83A2-E02D78DB1AAE}" destId="{26B9161C-8647-41D7-B68B-72C99C7B25E8}" srcOrd="0" destOrd="0" parTransId="{3336D596-12F3-4CA7-B16F-AE43F5F3660E}" sibTransId="{7C0EDF70-F954-40FD-9325-931B88C52D38}"/>
    <dgm:cxn modelId="{973348AB-16DF-4B82-94EE-3F49FD593163}" type="presParOf" srcId="{781412BE-F364-4662-9192-E1527562C9CC}" destId="{AF834553-9E29-4372-B177-E19C5DC395D2}" srcOrd="0" destOrd="0" presId="urn:microsoft.com/office/officeart/2005/8/layout/vList2"/>
    <dgm:cxn modelId="{2A273C37-41AE-412B-B4EC-3578E6306079}" type="presParOf" srcId="{781412BE-F364-4662-9192-E1527562C9CC}" destId="{BB1E706C-4A73-4E89-9334-33D4347D9351}" srcOrd="1" destOrd="0" presId="urn:microsoft.com/office/officeart/2005/8/layout/vList2"/>
    <dgm:cxn modelId="{B8B8C93D-14FE-41B3-A0F9-474EF58A49DE}" type="presParOf" srcId="{781412BE-F364-4662-9192-E1527562C9CC}" destId="{EAAC02DC-175B-47A1-A687-071E226715CD}" srcOrd="2" destOrd="0" presId="urn:microsoft.com/office/officeart/2005/8/layout/vList2"/>
    <dgm:cxn modelId="{A394272E-2F3D-4998-8586-B2BC1587E7F0}" type="presParOf" srcId="{781412BE-F364-4662-9192-E1527562C9CC}" destId="{7D4B50EE-6543-4017-9D36-ED6442812866}" srcOrd="3" destOrd="0" presId="urn:microsoft.com/office/officeart/2005/8/layout/vList2"/>
    <dgm:cxn modelId="{90B90B6E-5349-450A-AB4D-E9AA60FDD0A8}" type="presParOf" srcId="{781412BE-F364-4662-9192-E1527562C9CC}" destId="{CCBD3F4F-C55B-4FE1-B42F-AB3BD3FB8BE1}" srcOrd="4" destOrd="0" presId="urn:microsoft.com/office/officeart/2005/8/layout/vList2"/>
    <dgm:cxn modelId="{F00515CF-BEB8-4EB4-9E6A-DD14CF5E6124}" type="presParOf" srcId="{781412BE-F364-4662-9192-E1527562C9CC}" destId="{DE4C63AC-20B2-493F-98A1-97AF2B763AC3}" srcOrd="5" destOrd="0" presId="urn:microsoft.com/office/officeart/2005/8/layout/vList2"/>
    <dgm:cxn modelId="{367C351C-DDB3-42A6-8EDA-2585C1D2C4A7}" type="presParOf" srcId="{781412BE-F364-4662-9192-E1527562C9CC}" destId="{70D96767-4A10-400B-B5BE-8EFC7AEFED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1F70E-6719-4D54-A9ED-380C8AE6F6D4}">
      <dsp:nvSpPr>
        <dsp:cNvPr id="0" name=""/>
        <dsp:cNvSpPr/>
      </dsp:nvSpPr>
      <dsp:spPr>
        <a:xfrm>
          <a:off x="0" y="0"/>
          <a:ext cx="7306865" cy="116443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Extract and augment acoustic snippets from original acoustic file</a:t>
          </a:r>
        </a:p>
      </dsp:txBody>
      <dsp:txXfrm>
        <a:off x="34105" y="34105"/>
        <a:ext cx="6050353" cy="1096221"/>
      </dsp:txXfrm>
    </dsp:sp>
    <dsp:sp modelId="{396B1752-E510-454D-BDF2-6AB77F837623}">
      <dsp:nvSpPr>
        <dsp:cNvPr id="0" name=""/>
        <dsp:cNvSpPr/>
      </dsp:nvSpPr>
      <dsp:spPr>
        <a:xfrm>
          <a:off x="644723" y="1358502"/>
          <a:ext cx="7306865" cy="1164431"/>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Generate over 2000 features for each training and test sample</a:t>
          </a:r>
        </a:p>
      </dsp:txBody>
      <dsp:txXfrm>
        <a:off x="678828" y="1392607"/>
        <a:ext cx="5837051" cy="1096221"/>
      </dsp:txXfrm>
    </dsp:sp>
    <dsp:sp modelId="{F2D91C1B-2E7E-40D5-8A6E-FAC3850FF4D7}">
      <dsp:nvSpPr>
        <dsp:cNvPr id="0" name=""/>
        <dsp:cNvSpPr/>
      </dsp:nvSpPr>
      <dsp:spPr>
        <a:xfrm>
          <a:off x="1289446" y="2717005"/>
          <a:ext cx="7306865" cy="1164431"/>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Select features that are useful for predicting “time to failure”</a:t>
          </a:r>
        </a:p>
      </dsp:txBody>
      <dsp:txXfrm>
        <a:off x="1323551" y="2751110"/>
        <a:ext cx="5837051" cy="1096221"/>
      </dsp:txXfrm>
    </dsp:sp>
    <dsp:sp modelId="{7A926AC1-733F-440E-B1F0-956307B5A494}">
      <dsp:nvSpPr>
        <dsp:cNvPr id="0" name=""/>
        <dsp:cNvSpPr/>
      </dsp:nvSpPr>
      <dsp:spPr>
        <a:xfrm>
          <a:off x="6549984" y="883026"/>
          <a:ext cx="756880" cy="756880"/>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F0D53270-CD5F-46EA-926A-F016050BA554}">
      <dsp:nvSpPr>
        <dsp:cNvPr id="0" name=""/>
        <dsp:cNvSpPr/>
      </dsp:nvSpPr>
      <dsp:spPr>
        <a:xfrm>
          <a:off x="7194708" y="2233766"/>
          <a:ext cx="756880" cy="756880"/>
        </a:xfrm>
        <a:prstGeom prst="downArrow">
          <a:avLst>
            <a:gd name="adj1" fmla="val 55000"/>
            <a:gd name="adj2" fmla="val 45000"/>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4553-9E29-4372-B177-E19C5DC395D2}">
      <dsp:nvSpPr>
        <dsp:cNvPr id="0" name=""/>
        <dsp:cNvSpPr/>
      </dsp:nvSpPr>
      <dsp:spPr>
        <a:xfrm>
          <a:off x="0" y="61858"/>
          <a:ext cx="9304866" cy="8880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 can predict the timing of aperiodic earthquakes moderately well using tree-based approaches</a:t>
          </a:r>
        </a:p>
      </dsp:txBody>
      <dsp:txXfrm>
        <a:off x="43350" y="105208"/>
        <a:ext cx="9218166" cy="801330"/>
      </dsp:txXfrm>
    </dsp:sp>
    <dsp:sp modelId="{EAAC02DC-175B-47A1-A687-071E226715CD}">
      <dsp:nvSpPr>
        <dsp:cNvPr id="0" name=""/>
        <dsp:cNvSpPr/>
      </dsp:nvSpPr>
      <dsp:spPr>
        <a:xfrm>
          <a:off x="0" y="1016128"/>
          <a:ext cx="9304866" cy="88803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can be useful for advancing seismology research and for improving public earthquake warning systems</a:t>
          </a:r>
        </a:p>
      </dsp:txBody>
      <dsp:txXfrm>
        <a:off x="43350" y="1059478"/>
        <a:ext cx="9218166" cy="801330"/>
      </dsp:txXfrm>
    </dsp:sp>
    <dsp:sp modelId="{CCBD3F4F-C55B-4FE1-B42F-AB3BD3FB8BE1}">
      <dsp:nvSpPr>
        <dsp:cNvPr id="0" name=""/>
        <dsp:cNvSpPr/>
      </dsp:nvSpPr>
      <dsp:spPr>
        <a:xfrm>
          <a:off x="0" y="1970399"/>
          <a:ext cx="9304866" cy="88803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Model improvement may be possible using continuous acoustic data, rather than relying on acoustic snippets</a:t>
          </a:r>
        </a:p>
      </dsp:txBody>
      <dsp:txXfrm>
        <a:off x="43350" y="2013749"/>
        <a:ext cx="9218166" cy="801330"/>
      </dsp:txXfrm>
    </dsp:sp>
    <dsp:sp modelId="{70D96767-4A10-400B-B5BE-8EFC7AEFEDB3}">
      <dsp:nvSpPr>
        <dsp:cNvPr id="0" name=""/>
        <dsp:cNvSpPr/>
      </dsp:nvSpPr>
      <dsp:spPr>
        <a:xfrm>
          <a:off x="0" y="2924669"/>
          <a:ext cx="9304866" cy="88803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Additional computing resources could yield further improvements with more feature engineering and model testing</a:t>
          </a:r>
        </a:p>
      </dsp:txBody>
      <dsp:txXfrm>
        <a:off x="43350" y="2968019"/>
        <a:ext cx="9218166"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A4AAA-C7CC-4538-89B9-C10A4CDB940C}"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39E34-7C2D-4E6F-A565-DA613DB4B82C}" type="slidenum">
              <a:rPr lang="en-US" smtClean="0"/>
              <a:t>‹#›</a:t>
            </a:fld>
            <a:endParaRPr lang="en-US"/>
          </a:p>
        </p:txBody>
      </p:sp>
    </p:spTree>
    <p:extLst>
      <p:ext uri="{BB962C8B-B14F-4D97-AF65-F5344CB8AC3E}">
        <p14:creationId xmlns:p14="http://schemas.microsoft.com/office/powerpoint/2010/main" val="399049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ture.com/articles/ncomms11104"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i.org/10.1002/2017GL07467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data are from an experiment conducted on rock in a double direct shear geometry subjected to bi-axial loading, </a:t>
            </a:r>
            <a:r>
              <a:rPr lang="en-US" sz="1200" b="0" i="0" u="none" strike="noStrike" kern="1200" dirty="0">
                <a:solidFill>
                  <a:schemeClr val="tx1"/>
                </a:solidFill>
                <a:effectLst/>
                <a:latin typeface="+mn-lt"/>
                <a:ea typeface="+mn-ea"/>
                <a:cs typeface="+mn-cs"/>
                <a:hlinkClick r:id="rId3"/>
              </a:rPr>
              <a:t>a classic laboratory earthquake model</a:t>
            </a:r>
            <a:r>
              <a:rPr lang="en-US" sz="1200" b="0" i="0" kern="1200" dirty="0">
                <a:solidFill>
                  <a:schemeClr val="tx1"/>
                </a:solidFill>
                <a:effectLst/>
                <a:latin typeface="+mn-lt"/>
                <a:ea typeface="+mn-ea"/>
                <a:cs typeface="+mn-cs"/>
              </a:rPr>
              <a:t> (fig. a)</a:t>
            </a:r>
          </a:p>
          <a:p>
            <a:pPr fontAlgn="base"/>
            <a:r>
              <a:rPr lang="en-US" sz="1200" b="0" i="0" kern="1200" dirty="0">
                <a:solidFill>
                  <a:schemeClr val="tx1"/>
                </a:solidFill>
                <a:effectLst/>
                <a:latin typeface="+mn-lt"/>
                <a:ea typeface="+mn-ea"/>
                <a:cs typeface="+mn-cs"/>
              </a:rPr>
              <a:t>Two fault gouge layers are sheared simultaneously while subjected to a constant normal load and a prescribed shear velocity. The laboratory faults fail in repetitive cycles of stick and slip that is meant to mimic the cycle of loading and failure on tectonic faults. While the experiment is considerably simpler than a fault in Earth, it shares many physical characteristics. (fig. b)</a:t>
            </a:r>
          </a:p>
          <a:p>
            <a:pPr fontAlgn="base"/>
            <a:r>
              <a:rPr lang="en-US" sz="1200" b="0" i="0" kern="1200" dirty="0">
                <a:solidFill>
                  <a:schemeClr val="tx1"/>
                </a:solidFill>
                <a:effectLst/>
                <a:latin typeface="+mn-lt"/>
                <a:ea typeface="+mn-ea"/>
                <a:cs typeface="+mn-cs"/>
              </a:rPr>
              <a:t>Los Alamos' </a:t>
            </a:r>
            <a:r>
              <a:rPr lang="en-US" sz="1200" b="0" i="0" u="none" strike="noStrike" kern="1200" dirty="0">
                <a:solidFill>
                  <a:schemeClr val="tx1"/>
                </a:solidFill>
                <a:effectLst/>
                <a:latin typeface="+mn-lt"/>
                <a:ea typeface="+mn-ea"/>
                <a:cs typeface="+mn-cs"/>
                <a:hlinkClick r:id="rId4"/>
              </a:rPr>
              <a:t>initial work</a:t>
            </a:r>
            <a:r>
              <a:rPr lang="en-US" sz="1200" b="0" i="0" kern="1200" dirty="0">
                <a:solidFill>
                  <a:schemeClr val="tx1"/>
                </a:solidFill>
                <a:effectLst/>
                <a:latin typeface="+mn-lt"/>
                <a:ea typeface="+mn-ea"/>
                <a:cs typeface="+mn-cs"/>
              </a:rPr>
              <a:t> showed that the prediction of laboratory earthquakes from continuous seismic data is possible in the case of quasi-periodic laboratory seismic cycles. In this competition, the team has provided a much more challenging dataset with considerably more aperiodic earthquake failures.</a:t>
            </a:r>
          </a:p>
          <a:p>
            <a:endParaRPr lang="en-US" dirty="0"/>
          </a:p>
        </p:txBody>
      </p:sp>
      <p:sp>
        <p:nvSpPr>
          <p:cNvPr id="4" name="Slide Number Placeholder 3"/>
          <p:cNvSpPr>
            <a:spLocks noGrp="1"/>
          </p:cNvSpPr>
          <p:nvPr>
            <p:ph type="sldNum" sz="quarter" idx="5"/>
          </p:nvPr>
        </p:nvSpPr>
        <p:spPr/>
        <p:txBody>
          <a:bodyPr/>
          <a:lstStyle/>
          <a:p>
            <a:fld id="{50539E34-7C2D-4E6F-A565-DA613DB4B82C}" type="slidenum">
              <a:rPr lang="en-US" smtClean="0"/>
              <a:t>3</a:t>
            </a:fld>
            <a:endParaRPr lang="en-US"/>
          </a:p>
        </p:txBody>
      </p:sp>
    </p:spTree>
    <p:extLst>
      <p:ext uri="{BB962C8B-B14F-4D97-AF65-F5344CB8AC3E}">
        <p14:creationId xmlns:p14="http://schemas.microsoft.com/office/powerpoint/2010/main" val="21172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LANL-Earthquak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058F-619A-463D-8F70-015F701B89BD}"/>
              </a:ext>
            </a:extLst>
          </p:cNvPr>
          <p:cNvSpPr>
            <a:spLocks noGrp="1"/>
          </p:cNvSpPr>
          <p:nvPr>
            <p:ph type="ctrTitle"/>
          </p:nvPr>
        </p:nvSpPr>
        <p:spPr>
          <a:xfrm>
            <a:off x="603250" y="2404534"/>
            <a:ext cx="8670753" cy="1646302"/>
          </a:xfrm>
        </p:spPr>
        <p:txBody>
          <a:bodyPr/>
          <a:lstStyle/>
          <a:p>
            <a:r>
              <a:rPr lang="en-US" dirty="0"/>
              <a:t>Flatiron Capstone Project: LANL Earthquake Detection</a:t>
            </a:r>
          </a:p>
        </p:txBody>
      </p:sp>
      <p:sp>
        <p:nvSpPr>
          <p:cNvPr id="3" name="Subtitle 2">
            <a:extLst>
              <a:ext uri="{FF2B5EF4-FFF2-40B4-BE49-F238E27FC236}">
                <a16:creationId xmlns:a16="http://schemas.microsoft.com/office/drawing/2014/main" id="{284D6E1B-E0EA-4873-B72A-383B26F7056C}"/>
              </a:ext>
            </a:extLst>
          </p:cNvPr>
          <p:cNvSpPr>
            <a:spLocks noGrp="1"/>
          </p:cNvSpPr>
          <p:nvPr>
            <p:ph type="subTitle" idx="1"/>
          </p:nvPr>
        </p:nvSpPr>
        <p:spPr/>
        <p:txBody>
          <a:bodyPr/>
          <a:lstStyle/>
          <a:p>
            <a:r>
              <a:rPr lang="en-US" dirty="0"/>
              <a:t>David Braslow</a:t>
            </a:r>
          </a:p>
          <a:p>
            <a:r>
              <a:rPr lang="en-US" dirty="0"/>
              <a:t>May 17, 2019</a:t>
            </a:r>
          </a:p>
        </p:txBody>
      </p:sp>
    </p:spTree>
    <p:extLst>
      <p:ext uri="{BB962C8B-B14F-4D97-AF65-F5344CB8AC3E}">
        <p14:creationId xmlns:p14="http://schemas.microsoft.com/office/powerpoint/2010/main" val="39504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5005-28B7-420B-B1CD-EA92F94F6A4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F37317-F711-415D-A8AC-1BB2F0CAB025}"/>
              </a:ext>
            </a:extLst>
          </p:cNvPr>
          <p:cNvSpPr>
            <a:spLocks noGrp="1"/>
          </p:cNvSpPr>
          <p:nvPr>
            <p:ph idx="1"/>
          </p:nvPr>
        </p:nvSpPr>
        <p:spPr>
          <a:xfrm>
            <a:off x="1033346" y="5078476"/>
            <a:ext cx="8690518" cy="607236"/>
          </a:xfrm>
        </p:spPr>
        <p:txBody>
          <a:bodyPr>
            <a:normAutofit/>
          </a:bodyPr>
          <a:lstStyle/>
          <a:p>
            <a:pPr marL="0" indent="0">
              <a:buNone/>
            </a:pPr>
            <a:r>
              <a:rPr lang="en-US" sz="2400" dirty="0">
                <a:hlinkClick r:id="rId2"/>
              </a:rPr>
              <a:t>https://www.kaggle.com/c/LANL-Earthquake-Prediction</a:t>
            </a:r>
            <a:endParaRPr lang="en-US" sz="2400" dirty="0"/>
          </a:p>
        </p:txBody>
      </p:sp>
      <p:pic>
        <p:nvPicPr>
          <p:cNvPr id="8" name="Picture 7">
            <a:extLst>
              <a:ext uri="{FF2B5EF4-FFF2-40B4-BE49-F238E27FC236}">
                <a16:creationId xmlns:a16="http://schemas.microsoft.com/office/drawing/2014/main" id="{C62867FA-E9C1-4C7D-BA3C-1F28A32B9694}"/>
              </a:ext>
            </a:extLst>
          </p:cNvPr>
          <p:cNvPicPr>
            <a:picLocks noChangeAspect="1"/>
          </p:cNvPicPr>
          <p:nvPr/>
        </p:nvPicPr>
        <p:blipFill>
          <a:blip r:embed="rId3"/>
          <a:stretch>
            <a:fillRect/>
          </a:stretch>
        </p:blipFill>
        <p:spPr>
          <a:xfrm>
            <a:off x="553844" y="1823900"/>
            <a:ext cx="11084312" cy="3024116"/>
          </a:xfrm>
          <a:prstGeom prst="rect">
            <a:avLst/>
          </a:prstGeom>
        </p:spPr>
      </p:pic>
    </p:spTree>
    <p:extLst>
      <p:ext uri="{BB962C8B-B14F-4D97-AF65-F5344CB8AC3E}">
        <p14:creationId xmlns:p14="http://schemas.microsoft.com/office/powerpoint/2010/main" val="12587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B87D-58B4-4759-B353-216AFCE2332A}"/>
              </a:ext>
            </a:extLst>
          </p:cNvPr>
          <p:cNvSpPr>
            <a:spLocks noGrp="1"/>
          </p:cNvSpPr>
          <p:nvPr>
            <p:ph type="title"/>
          </p:nvPr>
        </p:nvSpPr>
        <p:spPr>
          <a:xfrm>
            <a:off x="677334" y="609600"/>
            <a:ext cx="8596668" cy="739465"/>
          </a:xfrm>
        </p:spPr>
        <p:txBody>
          <a:bodyPr/>
          <a:lstStyle/>
          <a:p>
            <a:r>
              <a:rPr lang="en-US" dirty="0"/>
              <a:t>Predicting “Time to Failure”</a:t>
            </a:r>
          </a:p>
        </p:txBody>
      </p:sp>
      <p:pic>
        <p:nvPicPr>
          <p:cNvPr id="3" name="Picture 2">
            <a:extLst>
              <a:ext uri="{FF2B5EF4-FFF2-40B4-BE49-F238E27FC236}">
                <a16:creationId xmlns:a16="http://schemas.microsoft.com/office/drawing/2014/main" id="{8F04AA5F-BABE-40F2-A7A1-54A3BECAB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28"/>
          <a:stretch/>
        </p:blipFill>
        <p:spPr bwMode="auto">
          <a:xfrm>
            <a:off x="116418" y="1349066"/>
            <a:ext cx="8638880" cy="5187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bquakes">
            <a:extLst>
              <a:ext uri="{FF2B5EF4-FFF2-40B4-BE49-F238E27FC236}">
                <a16:creationId xmlns:a16="http://schemas.microsoft.com/office/drawing/2014/main" id="{41DFB94E-D57A-4DF8-BCB1-0EA2AE6FC2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36" b="56605"/>
          <a:stretch/>
        </p:blipFill>
        <p:spPr bwMode="auto">
          <a:xfrm>
            <a:off x="9004167" y="287868"/>
            <a:ext cx="3071415" cy="253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6DCA-8047-4206-9E87-F9F2EFA19A24}"/>
              </a:ext>
            </a:extLst>
          </p:cNvPr>
          <p:cNvSpPr>
            <a:spLocks noGrp="1"/>
          </p:cNvSpPr>
          <p:nvPr>
            <p:ph type="title"/>
          </p:nvPr>
        </p:nvSpPr>
        <p:spPr>
          <a:xfrm>
            <a:off x="677334" y="609600"/>
            <a:ext cx="8596668" cy="1320800"/>
          </a:xfrm>
        </p:spPr>
        <p:txBody>
          <a:bodyPr>
            <a:normAutofit/>
          </a:bodyPr>
          <a:lstStyle/>
          <a:p>
            <a:r>
              <a:rPr lang="en-US" dirty="0"/>
              <a:t>Data Processing</a:t>
            </a:r>
          </a:p>
        </p:txBody>
      </p:sp>
      <p:graphicFrame>
        <p:nvGraphicFramePr>
          <p:cNvPr id="5" name="Content Placeholder 2">
            <a:extLst>
              <a:ext uri="{FF2B5EF4-FFF2-40B4-BE49-F238E27FC236}">
                <a16:creationId xmlns:a16="http://schemas.microsoft.com/office/drawing/2014/main" id="{97C08277-D02C-4AA9-8AFA-683FA01A8D36}"/>
              </a:ext>
            </a:extLst>
          </p:cNvPr>
          <p:cNvGraphicFramePr>
            <a:graphicFrameLocks noGrp="1"/>
          </p:cNvGraphicFramePr>
          <p:nvPr>
            <p:ph idx="1"/>
            <p:extLst>
              <p:ext uri="{D42A27DB-BD31-4B8C-83A1-F6EECF244321}">
                <p14:modId xmlns:p14="http://schemas.microsoft.com/office/powerpoint/2010/main" val="238872242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96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91A2-AE16-4275-B417-B80B62F4A646}"/>
              </a:ext>
            </a:extLst>
          </p:cNvPr>
          <p:cNvSpPr>
            <a:spLocks noGrp="1"/>
          </p:cNvSpPr>
          <p:nvPr>
            <p:ph type="title"/>
          </p:nvPr>
        </p:nvSpPr>
        <p:spPr/>
        <p:txBody>
          <a:bodyPr/>
          <a:lstStyle/>
          <a:p>
            <a:r>
              <a:rPr lang="en-US" dirty="0"/>
              <a:t>Modeling Approaches</a:t>
            </a:r>
          </a:p>
        </p:txBody>
      </p:sp>
      <p:sp>
        <p:nvSpPr>
          <p:cNvPr id="3" name="Content Placeholder 2">
            <a:extLst>
              <a:ext uri="{FF2B5EF4-FFF2-40B4-BE49-F238E27FC236}">
                <a16:creationId xmlns:a16="http://schemas.microsoft.com/office/drawing/2014/main" id="{C8B25D37-336F-4A0D-9B7C-B93169323548}"/>
              </a:ext>
            </a:extLst>
          </p:cNvPr>
          <p:cNvSpPr>
            <a:spLocks noGrp="1"/>
          </p:cNvSpPr>
          <p:nvPr>
            <p:ph idx="1"/>
          </p:nvPr>
        </p:nvSpPr>
        <p:spPr/>
        <p:txBody>
          <a:bodyPr/>
          <a:lstStyle/>
          <a:p>
            <a:r>
              <a:rPr lang="en-US" dirty="0"/>
              <a:t>Random Forest</a:t>
            </a:r>
          </a:p>
          <a:p>
            <a:endParaRPr lang="en-US" dirty="0"/>
          </a:p>
          <a:p>
            <a:endParaRPr lang="en-US" dirty="0"/>
          </a:p>
          <a:p>
            <a:endParaRPr lang="en-US" dirty="0"/>
          </a:p>
          <a:p>
            <a:endParaRPr lang="en-US" dirty="0"/>
          </a:p>
          <a:p>
            <a:endParaRPr lang="en-US" dirty="0"/>
          </a:p>
          <a:p>
            <a:endParaRPr lang="en-US" dirty="0"/>
          </a:p>
          <a:p>
            <a:r>
              <a:rPr lang="en-US" dirty="0"/>
              <a:t>Gradient-Boosting Machine</a:t>
            </a:r>
          </a:p>
        </p:txBody>
      </p:sp>
      <p:pic>
        <p:nvPicPr>
          <p:cNvPr id="4" name="Picture 2" descr="https://i1.wp.com/dataaspirant.com/wp-content/uploads/2017/04/Random-Forest-Introduction.jpg?resize=690%2C345">
            <a:extLst>
              <a:ext uri="{FF2B5EF4-FFF2-40B4-BE49-F238E27FC236}">
                <a16:creationId xmlns:a16="http://schemas.microsoft.com/office/drawing/2014/main" id="{7669E620-0066-4307-A415-3F3AFF6C8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3" t="1440" r="21355" b="31586"/>
          <a:stretch/>
        </p:blipFill>
        <p:spPr bwMode="auto">
          <a:xfrm>
            <a:off x="3162078" y="1464151"/>
            <a:ext cx="4930588" cy="220083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descr="Image result for gradient boosting regression">
            <a:extLst>
              <a:ext uri="{FF2B5EF4-FFF2-40B4-BE49-F238E27FC236}">
                <a16:creationId xmlns:a16="http://schemas.microsoft.com/office/drawing/2014/main" id="{EB85D3C6-BF4E-4A2D-88FC-2E3EE44B5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93" y="4226274"/>
            <a:ext cx="4733925" cy="177165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1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Results</a:t>
            </a:r>
          </a:p>
        </p:txBody>
      </p:sp>
      <p:graphicFrame>
        <p:nvGraphicFramePr>
          <p:cNvPr id="4" name="Chart 3">
            <a:extLst>
              <a:ext uri="{FF2B5EF4-FFF2-40B4-BE49-F238E27FC236}">
                <a16:creationId xmlns:a16="http://schemas.microsoft.com/office/drawing/2014/main" id="{F5817517-FD05-47CA-9F86-2D7D1544E87F}"/>
              </a:ext>
            </a:extLst>
          </p:cNvPr>
          <p:cNvGraphicFramePr>
            <a:graphicFrameLocks/>
          </p:cNvGraphicFramePr>
          <p:nvPr>
            <p:extLst>
              <p:ext uri="{D42A27DB-BD31-4B8C-83A1-F6EECF244321}">
                <p14:modId xmlns:p14="http://schemas.microsoft.com/office/powerpoint/2010/main" val="742039221"/>
              </p:ext>
            </p:extLst>
          </p:nvPr>
        </p:nvGraphicFramePr>
        <p:xfrm>
          <a:off x="939955" y="1269999"/>
          <a:ext cx="7527538" cy="5286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974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a:xfrm>
            <a:off x="677334" y="609600"/>
            <a:ext cx="8596668" cy="1320800"/>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DE7ABE0A-D558-487C-8F73-9F162D587024}"/>
              </a:ext>
            </a:extLst>
          </p:cNvPr>
          <p:cNvGraphicFramePr>
            <a:graphicFrameLocks noGrp="1"/>
          </p:cNvGraphicFramePr>
          <p:nvPr>
            <p:ph idx="1"/>
            <p:extLst>
              <p:ext uri="{D42A27DB-BD31-4B8C-83A1-F6EECF244321}">
                <p14:modId xmlns:p14="http://schemas.microsoft.com/office/powerpoint/2010/main" val="2528392184"/>
              </p:ext>
            </p:extLst>
          </p:nvPr>
        </p:nvGraphicFramePr>
        <p:xfrm>
          <a:off x="364067" y="2171700"/>
          <a:ext cx="9304867" cy="387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834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154</Words>
  <Application>Microsoft Office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Flatiron Capstone Project: LANL Earthquake Detection</vt:lpstr>
      <vt:lpstr>Overview</vt:lpstr>
      <vt:lpstr>Predicting “Time to Failure”</vt:lpstr>
      <vt:lpstr>Data Processing</vt:lpstr>
      <vt:lpstr>Modeling Approaches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Flatiron Capstone Project: LANL Earthquake Detection</dc:title>
  <dc:creator>David Braslow</dc:creator>
  <cp:lastModifiedBy>David Braslow</cp:lastModifiedBy>
  <cp:revision>6</cp:revision>
  <dcterms:created xsi:type="dcterms:W3CDTF">2019-05-20T20:06:15Z</dcterms:created>
  <dcterms:modified xsi:type="dcterms:W3CDTF">2019-05-22T13:47:56Z</dcterms:modified>
</cp:coreProperties>
</file>