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1" r:id="rId5"/>
    <p:sldId id="260"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86573" autoAdjust="0"/>
  </p:normalViewPr>
  <p:slideViewPr>
    <p:cSldViewPr snapToGrid="0">
      <p:cViewPr varScale="1">
        <p:scale>
          <a:sx n="180" d="100"/>
          <a:sy n="180" d="100"/>
        </p:scale>
        <p:origin x="58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vid\Documents\GitHub\dsc-4-final-project-online-ds-sp-000\bar_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Proportion of Identity Comments that are Toxic</c:v>
                </c:pt>
              </c:strCache>
            </c:strRef>
          </c:tx>
          <c:spPr>
            <a:solidFill>
              <a:schemeClr val="accent2"/>
            </a:solidFill>
            <a:ln>
              <a:noFill/>
            </a:ln>
            <a:effectLst/>
          </c:spPr>
          <c:invertIfNegative val="0"/>
          <c:cat>
            <c:strRef>
              <c:f>Sheet1!$A$2:$A$10</c:f>
              <c:strCache>
                <c:ptCount val="9"/>
                <c:pt idx="0">
                  <c:v>male</c:v>
                </c:pt>
                <c:pt idx="1">
                  <c:v>female</c:v>
                </c:pt>
                <c:pt idx="2">
                  <c:v>homosexual_gay_or_lesbian</c:v>
                </c:pt>
                <c:pt idx="3">
                  <c:v>christian</c:v>
                </c:pt>
                <c:pt idx="4">
                  <c:v>jewish</c:v>
                </c:pt>
                <c:pt idx="5">
                  <c:v>muslim</c:v>
                </c:pt>
                <c:pt idx="6">
                  <c:v>black</c:v>
                </c:pt>
                <c:pt idx="7">
                  <c:v>white</c:v>
                </c:pt>
                <c:pt idx="8">
                  <c:v>psychiatric_or_mental_illness</c:v>
                </c:pt>
              </c:strCache>
            </c:strRef>
          </c:cat>
          <c:val>
            <c:numRef>
              <c:f>Sheet1!$C$2:$C$10</c:f>
              <c:numCache>
                <c:formatCode>0%</c:formatCode>
                <c:ptCount val="9"/>
                <c:pt idx="0">
                  <c:v>0.103737</c:v>
                </c:pt>
                <c:pt idx="1">
                  <c:v>9.0408000000000002E-2</c:v>
                </c:pt>
                <c:pt idx="2">
                  <c:v>0.204819</c:v>
                </c:pt>
                <c:pt idx="3">
                  <c:v>5.5274999999999998E-2</c:v>
                </c:pt>
                <c:pt idx="4">
                  <c:v>9.0234999999999996E-2</c:v>
                </c:pt>
                <c:pt idx="5">
                  <c:v>0.13674800000000001</c:v>
                </c:pt>
                <c:pt idx="6">
                  <c:v>0.22294700000000001</c:v>
                </c:pt>
                <c:pt idx="7">
                  <c:v>0.186857</c:v>
                </c:pt>
                <c:pt idx="8">
                  <c:v>0.124736</c:v>
                </c:pt>
              </c:numCache>
            </c:numRef>
          </c:val>
          <c:extLst>
            <c:ext xmlns:c16="http://schemas.microsoft.com/office/drawing/2014/chart" uri="{C3380CC4-5D6E-409C-BE32-E72D297353CC}">
              <c16:uniqueId val="{00000000-890F-49F2-8A5E-1D7E9103921D}"/>
            </c:ext>
          </c:extLst>
        </c:ser>
        <c:ser>
          <c:idx val="0"/>
          <c:order val="1"/>
          <c:tx>
            <c:strRef>
              <c:f>Sheet1!$B$1</c:f>
              <c:strCache>
                <c:ptCount val="1"/>
                <c:pt idx="0">
                  <c:v>Proportion of All Comments that Mention Identity</c:v>
                </c:pt>
              </c:strCache>
            </c:strRef>
          </c:tx>
          <c:spPr>
            <a:solidFill>
              <a:srgbClr val="7030A0"/>
            </a:solidFill>
            <a:ln>
              <a:noFill/>
            </a:ln>
            <a:effectLst/>
          </c:spPr>
          <c:invertIfNegative val="0"/>
          <c:cat>
            <c:strRef>
              <c:f>Sheet1!$A$2:$A$10</c:f>
              <c:strCache>
                <c:ptCount val="9"/>
                <c:pt idx="0">
                  <c:v>male</c:v>
                </c:pt>
                <c:pt idx="1">
                  <c:v>female</c:v>
                </c:pt>
                <c:pt idx="2">
                  <c:v>homosexual_gay_or_lesbian</c:v>
                </c:pt>
                <c:pt idx="3">
                  <c:v>christian</c:v>
                </c:pt>
                <c:pt idx="4">
                  <c:v>jewish</c:v>
                </c:pt>
                <c:pt idx="5">
                  <c:v>muslim</c:v>
                </c:pt>
                <c:pt idx="6">
                  <c:v>black</c:v>
                </c:pt>
                <c:pt idx="7">
                  <c:v>white</c:v>
                </c:pt>
                <c:pt idx="8">
                  <c:v>psychiatric_or_mental_illness</c:v>
                </c:pt>
              </c:strCache>
            </c:strRef>
          </c:cat>
          <c:val>
            <c:numRef>
              <c:f>Sheet1!$B$2:$B$10</c:f>
              <c:numCache>
                <c:formatCode>0%</c:formatCode>
                <c:ptCount val="9"/>
                <c:pt idx="0">
                  <c:v>0.107505</c:v>
                </c:pt>
                <c:pt idx="1">
                  <c:v>0.12898899999999999</c:v>
                </c:pt>
                <c:pt idx="2">
                  <c:v>2.5013000000000001E-2</c:v>
                </c:pt>
                <c:pt idx="3">
                  <c:v>9.4330999999999998E-2</c:v>
                </c:pt>
                <c:pt idx="4">
                  <c:v>1.8731000000000001E-2</c:v>
                </c:pt>
                <c:pt idx="5">
                  <c:v>5.0115E-2</c:v>
                </c:pt>
                <c:pt idx="6">
                  <c:v>3.5395000000000003E-2</c:v>
                </c:pt>
                <c:pt idx="7">
                  <c:v>5.7116E-2</c:v>
                </c:pt>
                <c:pt idx="8">
                  <c:v>1.1779E-2</c:v>
                </c:pt>
              </c:numCache>
            </c:numRef>
          </c:val>
          <c:extLst>
            <c:ext xmlns:c16="http://schemas.microsoft.com/office/drawing/2014/chart" uri="{C3380CC4-5D6E-409C-BE32-E72D297353CC}">
              <c16:uniqueId val="{00000001-890F-49F2-8A5E-1D7E9103921D}"/>
            </c:ext>
          </c:extLst>
        </c:ser>
        <c:dLbls>
          <c:showLegendKey val="0"/>
          <c:showVal val="0"/>
          <c:showCatName val="0"/>
          <c:showSerName val="0"/>
          <c:showPercent val="0"/>
          <c:showBubbleSize val="0"/>
        </c:dLbls>
        <c:gapWidth val="182"/>
        <c:axId val="476826864"/>
        <c:axId val="476822600"/>
      </c:barChart>
      <c:catAx>
        <c:axId val="476826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6822600"/>
        <c:crosses val="autoZero"/>
        <c:auto val="1"/>
        <c:lblAlgn val="ctr"/>
        <c:lblOffset val="100"/>
        <c:noMultiLvlLbl val="0"/>
      </c:catAx>
      <c:valAx>
        <c:axId val="47682260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682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c:f>
              <c:strCache>
                <c:ptCount val="1"/>
                <c:pt idx="0">
                  <c:v>Score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3EF7-43EA-A33F-2778779F762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2-3EF7-43EA-A33F-2778779F7622}"/>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3EF7-43EA-A33F-2778779F7622}"/>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Naïve Bayes</c:v>
                </c:pt>
                <c:pt idx="1">
                  <c:v>Kaggle Benchmark</c:v>
                </c:pt>
                <c:pt idx="2">
                  <c:v>Bidirectional LSTM</c:v>
                </c:pt>
                <c:pt idx="3">
                  <c:v>Bidirectional LSTM x2</c:v>
                </c:pt>
                <c:pt idx="4">
                  <c:v>Kaggle Top Score</c:v>
                </c:pt>
              </c:strCache>
            </c:strRef>
          </c:cat>
          <c:val>
            <c:numRef>
              <c:f>Sheet2!$B$2:$B$6</c:f>
              <c:numCache>
                <c:formatCode>0.00</c:formatCode>
                <c:ptCount val="5"/>
                <c:pt idx="0">
                  <c:v>0.8266</c:v>
                </c:pt>
                <c:pt idx="1">
                  <c:v>0.88349999999999995</c:v>
                </c:pt>
                <c:pt idx="2">
                  <c:v>0.88649999999999995</c:v>
                </c:pt>
                <c:pt idx="3">
                  <c:v>0.90149999999999997</c:v>
                </c:pt>
                <c:pt idx="4">
                  <c:v>0.94410000000000005</c:v>
                </c:pt>
              </c:numCache>
            </c:numRef>
          </c:val>
          <c:extLst>
            <c:ext xmlns:c16="http://schemas.microsoft.com/office/drawing/2014/chart" uri="{C3380CC4-5D6E-409C-BE32-E72D297353CC}">
              <c16:uniqueId val="{00000000-3EF7-43EA-A33F-2778779F7622}"/>
            </c:ext>
          </c:extLst>
        </c:ser>
        <c:dLbls>
          <c:showLegendKey val="0"/>
          <c:showVal val="0"/>
          <c:showCatName val="0"/>
          <c:showSerName val="0"/>
          <c:showPercent val="0"/>
          <c:showBubbleSize val="0"/>
        </c:dLbls>
        <c:gapWidth val="219"/>
        <c:overlap val="-27"/>
        <c:axId val="490778672"/>
        <c:axId val="490779000"/>
      </c:barChart>
      <c:catAx>
        <c:axId val="49077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9000"/>
        <c:crosses val="autoZero"/>
        <c:auto val="1"/>
        <c:lblAlgn val="ctr"/>
        <c:lblOffset val="100"/>
        <c:noMultiLvlLbl val="0"/>
      </c:catAx>
      <c:valAx>
        <c:axId val="490779000"/>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Combined Metric Score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8672"/>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F079C-0BB0-4B25-83A2-E02D78DB1A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B9161C-8647-41D7-B68B-72C99C7B25E8}">
      <dgm:prSet/>
      <dgm:spPr/>
      <dgm:t>
        <a:bodyPr/>
        <a:lstStyle/>
        <a:p>
          <a:r>
            <a:rPr lang="en-US" dirty="0"/>
            <a:t>I can predict comment toxicity well using Bidirectional neural networks</a:t>
          </a:r>
        </a:p>
      </dgm:t>
    </dgm:pt>
    <dgm:pt modelId="{3336D596-12F3-4CA7-B16F-AE43F5F3660E}" type="parTrans" cxnId="{31FFCEF4-68D8-4940-93EB-311B4152E5DB}">
      <dgm:prSet/>
      <dgm:spPr/>
      <dgm:t>
        <a:bodyPr/>
        <a:lstStyle/>
        <a:p>
          <a:endParaRPr lang="en-US"/>
        </a:p>
      </dgm:t>
    </dgm:pt>
    <dgm:pt modelId="{7C0EDF70-F954-40FD-9325-931B88C52D38}" type="sibTrans" cxnId="{31FFCEF4-68D8-4940-93EB-311B4152E5DB}">
      <dgm:prSet/>
      <dgm:spPr/>
      <dgm:t>
        <a:bodyPr/>
        <a:lstStyle/>
        <a:p>
          <a:endParaRPr lang="en-US"/>
        </a:p>
      </dgm:t>
    </dgm:pt>
    <dgm:pt modelId="{701A9274-4EFD-42EA-AE38-365A1E359BDD}">
      <dgm:prSet/>
      <dgm:spPr/>
      <dgm:t>
        <a:bodyPr/>
        <a:lstStyle/>
        <a:p>
          <a:r>
            <a:rPr lang="en-US"/>
            <a:t>This will be useful for flagging comments for removal</a:t>
          </a:r>
        </a:p>
      </dgm:t>
    </dgm:pt>
    <dgm:pt modelId="{E951CDB0-7F5D-49A2-8193-8463234A7D4A}" type="parTrans" cxnId="{BCAE388B-5242-467F-BB1C-71720374EA3E}">
      <dgm:prSet/>
      <dgm:spPr/>
      <dgm:t>
        <a:bodyPr/>
        <a:lstStyle/>
        <a:p>
          <a:endParaRPr lang="en-US"/>
        </a:p>
      </dgm:t>
    </dgm:pt>
    <dgm:pt modelId="{B3B53975-BA16-4C21-89AF-4F35FC58470C}" type="sibTrans" cxnId="{BCAE388B-5242-467F-BB1C-71720374EA3E}">
      <dgm:prSet/>
      <dgm:spPr/>
      <dgm:t>
        <a:bodyPr/>
        <a:lstStyle/>
        <a:p>
          <a:endParaRPr lang="en-US"/>
        </a:p>
      </dgm:t>
    </dgm:pt>
    <dgm:pt modelId="{4384E21E-5178-49A5-B91F-21DEE3AEDD17}">
      <dgm:prSet/>
      <dgm:spPr/>
      <dgm:t>
        <a:bodyPr/>
        <a:lstStyle/>
        <a:p>
          <a:r>
            <a:rPr lang="en-US"/>
            <a:t>Race-based toxicity is particularly challenging to identify</a:t>
          </a:r>
        </a:p>
      </dgm:t>
    </dgm:pt>
    <dgm:pt modelId="{1BFC51DF-74F2-4E80-8E90-89AE364119A6}" type="parTrans" cxnId="{C4D5232B-D6C7-4DC4-A0A8-2D017162B9D4}">
      <dgm:prSet/>
      <dgm:spPr/>
      <dgm:t>
        <a:bodyPr/>
        <a:lstStyle/>
        <a:p>
          <a:endParaRPr lang="en-US"/>
        </a:p>
      </dgm:t>
    </dgm:pt>
    <dgm:pt modelId="{FE4BDD25-D000-4C54-8FB6-58004914FA76}" type="sibTrans" cxnId="{C4D5232B-D6C7-4DC4-A0A8-2D017162B9D4}">
      <dgm:prSet/>
      <dgm:spPr/>
      <dgm:t>
        <a:bodyPr/>
        <a:lstStyle/>
        <a:p>
          <a:endParaRPr lang="en-US"/>
        </a:p>
      </dgm:t>
    </dgm:pt>
    <dgm:pt modelId="{2DA39B19-DBF7-443A-9DCB-7C8598D7EDD6}">
      <dgm:prSet/>
      <dgm:spPr/>
      <dgm:t>
        <a:bodyPr/>
        <a:lstStyle/>
        <a:p>
          <a:r>
            <a:rPr lang="en-US"/>
            <a:t>Model improvement is possible with more computing resources </a:t>
          </a:r>
        </a:p>
      </dgm:t>
    </dgm:pt>
    <dgm:pt modelId="{79479B86-37A5-4C2C-8484-9065307CC7BB}" type="parTrans" cxnId="{40202FD5-604C-4E96-A6E7-EEBD95BAE449}">
      <dgm:prSet/>
      <dgm:spPr/>
      <dgm:t>
        <a:bodyPr/>
        <a:lstStyle/>
        <a:p>
          <a:endParaRPr lang="en-US"/>
        </a:p>
      </dgm:t>
    </dgm:pt>
    <dgm:pt modelId="{DA99C609-4EEB-44A7-8B34-79227B66018A}" type="sibTrans" cxnId="{40202FD5-604C-4E96-A6E7-EEBD95BAE449}">
      <dgm:prSet/>
      <dgm:spPr/>
      <dgm:t>
        <a:bodyPr/>
        <a:lstStyle/>
        <a:p>
          <a:endParaRPr lang="en-US"/>
        </a:p>
      </dgm:t>
    </dgm:pt>
    <dgm:pt modelId="{781412BE-F364-4662-9192-E1527562C9CC}" type="pres">
      <dgm:prSet presAssocID="{C3BF079C-0BB0-4B25-83A2-E02D78DB1AAE}" presName="linear" presStyleCnt="0">
        <dgm:presLayoutVars>
          <dgm:animLvl val="lvl"/>
          <dgm:resizeHandles val="exact"/>
        </dgm:presLayoutVars>
      </dgm:prSet>
      <dgm:spPr/>
    </dgm:pt>
    <dgm:pt modelId="{AF834553-9E29-4372-B177-E19C5DC395D2}" type="pres">
      <dgm:prSet presAssocID="{26B9161C-8647-41D7-B68B-72C99C7B25E8}" presName="parentText" presStyleLbl="node1" presStyleIdx="0" presStyleCnt="4">
        <dgm:presLayoutVars>
          <dgm:chMax val="0"/>
          <dgm:bulletEnabled val="1"/>
        </dgm:presLayoutVars>
      </dgm:prSet>
      <dgm:spPr/>
    </dgm:pt>
    <dgm:pt modelId="{BB1E706C-4A73-4E89-9334-33D4347D9351}" type="pres">
      <dgm:prSet presAssocID="{7C0EDF70-F954-40FD-9325-931B88C52D38}" presName="spacer" presStyleCnt="0"/>
      <dgm:spPr/>
    </dgm:pt>
    <dgm:pt modelId="{EAAC02DC-175B-47A1-A687-071E226715CD}" type="pres">
      <dgm:prSet presAssocID="{701A9274-4EFD-42EA-AE38-365A1E359BDD}" presName="parentText" presStyleLbl="node1" presStyleIdx="1" presStyleCnt="4">
        <dgm:presLayoutVars>
          <dgm:chMax val="0"/>
          <dgm:bulletEnabled val="1"/>
        </dgm:presLayoutVars>
      </dgm:prSet>
      <dgm:spPr/>
    </dgm:pt>
    <dgm:pt modelId="{7D4B50EE-6543-4017-9D36-ED6442812866}" type="pres">
      <dgm:prSet presAssocID="{B3B53975-BA16-4C21-89AF-4F35FC58470C}" presName="spacer" presStyleCnt="0"/>
      <dgm:spPr/>
    </dgm:pt>
    <dgm:pt modelId="{CCBD3F4F-C55B-4FE1-B42F-AB3BD3FB8BE1}" type="pres">
      <dgm:prSet presAssocID="{4384E21E-5178-49A5-B91F-21DEE3AEDD17}" presName="parentText" presStyleLbl="node1" presStyleIdx="2" presStyleCnt="4">
        <dgm:presLayoutVars>
          <dgm:chMax val="0"/>
          <dgm:bulletEnabled val="1"/>
        </dgm:presLayoutVars>
      </dgm:prSet>
      <dgm:spPr/>
    </dgm:pt>
    <dgm:pt modelId="{DE4C63AC-20B2-493F-98A1-97AF2B763AC3}" type="pres">
      <dgm:prSet presAssocID="{FE4BDD25-D000-4C54-8FB6-58004914FA76}" presName="spacer" presStyleCnt="0"/>
      <dgm:spPr/>
    </dgm:pt>
    <dgm:pt modelId="{70D96767-4A10-400B-B5BE-8EFC7AEFEDB3}" type="pres">
      <dgm:prSet presAssocID="{2DA39B19-DBF7-443A-9DCB-7C8598D7EDD6}" presName="parentText" presStyleLbl="node1" presStyleIdx="3" presStyleCnt="4">
        <dgm:presLayoutVars>
          <dgm:chMax val="0"/>
          <dgm:bulletEnabled val="1"/>
        </dgm:presLayoutVars>
      </dgm:prSet>
      <dgm:spPr/>
    </dgm:pt>
  </dgm:ptLst>
  <dgm:cxnLst>
    <dgm:cxn modelId="{5D7D2D0F-09EF-47AE-9352-76E3A9328D51}" type="presOf" srcId="{26B9161C-8647-41D7-B68B-72C99C7B25E8}" destId="{AF834553-9E29-4372-B177-E19C5DC395D2}" srcOrd="0" destOrd="0" presId="urn:microsoft.com/office/officeart/2005/8/layout/vList2"/>
    <dgm:cxn modelId="{C4D5232B-D6C7-4DC4-A0A8-2D017162B9D4}" srcId="{C3BF079C-0BB0-4B25-83A2-E02D78DB1AAE}" destId="{4384E21E-5178-49A5-B91F-21DEE3AEDD17}" srcOrd="2" destOrd="0" parTransId="{1BFC51DF-74F2-4E80-8E90-89AE364119A6}" sibTransId="{FE4BDD25-D000-4C54-8FB6-58004914FA76}"/>
    <dgm:cxn modelId="{982C2656-B3E4-4947-8565-3D5B4A4CFF84}" type="presOf" srcId="{701A9274-4EFD-42EA-AE38-365A1E359BDD}" destId="{EAAC02DC-175B-47A1-A687-071E226715CD}" srcOrd="0" destOrd="0" presId="urn:microsoft.com/office/officeart/2005/8/layout/vList2"/>
    <dgm:cxn modelId="{BCAE388B-5242-467F-BB1C-71720374EA3E}" srcId="{C3BF079C-0BB0-4B25-83A2-E02D78DB1AAE}" destId="{701A9274-4EFD-42EA-AE38-365A1E359BDD}" srcOrd="1" destOrd="0" parTransId="{E951CDB0-7F5D-49A2-8193-8463234A7D4A}" sibTransId="{B3B53975-BA16-4C21-89AF-4F35FC58470C}"/>
    <dgm:cxn modelId="{3CE56D93-9E1D-4006-896D-2A4F4C05CC12}" type="presOf" srcId="{C3BF079C-0BB0-4B25-83A2-E02D78DB1AAE}" destId="{781412BE-F364-4662-9192-E1527562C9CC}" srcOrd="0" destOrd="0" presId="urn:microsoft.com/office/officeart/2005/8/layout/vList2"/>
    <dgm:cxn modelId="{7196FC9E-C91C-4D0A-96D6-D8F477B5570D}" type="presOf" srcId="{4384E21E-5178-49A5-B91F-21DEE3AEDD17}" destId="{CCBD3F4F-C55B-4FE1-B42F-AB3BD3FB8BE1}" srcOrd="0" destOrd="0" presId="urn:microsoft.com/office/officeart/2005/8/layout/vList2"/>
    <dgm:cxn modelId="{4B3401C9-31A0-4F1B-808A-250C4E669A55}" type="presOf" srcId="{2DA39B19-DBF7-443A-9DCB-7C8598D7EDD6}" destId="{70D96767-4A10-400B-B5BE-8EFC7AEFEDB3}" srcOrd="0" destOrd="0" presId="urn:microsoft.com/office/officeart/2005/8/layout/vList2"/>
    <dgm:cxn modelId="{40202FD5-604C-4E96-A6E7-EEBD95BAE449}" srcId="{C3BF079C-0BB0-4B25-83A2-E02D78DB1AAE}" destId="{2DA39B19-DBF7-443A-9DCB-7C8598D7EDD6}" srcOrd="3" destOrd="0" parTransId="{79479B86-37A5-4C2C-8484-9065307CC7BB}" sibTransId="{DA99C609-4EEB-44A7-8B34-79227B66018A}"/>
    <dgm:cxn modelId="{31FFCEF4-68D8-4940-93EB-311B4152E5DB}" srcId="{C3BF079C-0BB0-4B25-83A2-E02D78DB1AAE}" destId="{26B9161C-8647-41D7-B68B-72C99C7B25E8}" srcOrd="0" destOrd="0" parTransId="{3336D596-12F3-4CA7-B16F-AE43F5F3660E}" sibTransId="{7C0EDF70-F954-40FD-9325-931B88C52D38}"/>
    <dgm:cxn modelId="{973348AB-16DF-4B82-94EE-3F49FD593163}" type="presParOf" srcId="{781412BE-F364-4662-9192-E1527562C9CC}" destId="{AF834553-9E29-4372-B177-E19C5DC395D2}" srcOrd="0" destOrd="0" presId="urn:microsoft.com/office/officeart/2005/8/layout/vList2"/>
    <dgm:cxn modelId="{2A273C37-41AE-412B-B4EC-3578E6306079}" type="presParOf" srcId="{781412BE-F364-4662-9192-E1527562C9CC}" destId="{BB1E706C-4A73-4E89-9334-33D4347D9351}" srcOrd="1" destOrd="0" presId="urn:microsoft.com/office/officeart/2005/8/layout/vList2"/>
    <dgm:cxn modelId="{B8B8C93D-14FE-41B3-A0F9-474EF58A49DE}" type="presParOf" srcId="{781412BE-F364-4662-9192-E1527562C9CC}" destId="{EAAC02DC-175B-47A1-A687-071E226715CD}" srcOrd="2" destOrd="0" presId="urn:microsoft.com/office/officeart/2005/8/layout/vList2"/>
    <dgm:cxn modelId="{A394272E-2F3D-4998-8586-B2BC1587E7F0}" type="presParOf" srcId="{781412BE-F364-4662-9192-E1527562C9CC}" destId="{7D4B50EE-6543-4017-9D36-ED6442812866}" srcOrd="3" destOrd="0" presId="urn:microsoft.com/office/officeart/2005/8/layout/vList2"/>
    <dgm:cxn modelId="{90B90B6E-5349-450A-AB4D-E9AA60FDD0A8}" type="presParOf" srcId="{781412BE-F364-4662-9192-E1527562C9CC}" destId="{CCBD3F4F-C55B-4FE1-B42F-AB3BD3FB8BE1}" srcOrd="4" destOrd="0" presId="urn:microsoft.com/office/officeart/2005/8/layout/vList2"/>
    <dgm:cxn modelId="{F00515CF-BEB8-4EB4-9E6A-DD14CF5E6124}" type="presParOf" srcId="{781412BE-F364-4662-9192-E1527562C9CC}" destId="{DE4C63AC-20B2-493F-98A1-97AF2B763AC3}" srcOrd="5" destOrd="0" presId="urn:microsoft.com/office/officeart/2005/8/layout/vList2"/>
    <dgm:cxn modelId="{367C351C-DDB3-42A6-8EDA-2585C1D2C4A7}" type="presParOf" srcId="{781412BE-F364-4662-9192-E1527562C9CC}" destId="{70D96767-4A10-400B-B5BE-8EFC7AEFED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4553-9E29-4372-B177-E19C5DC395D2}">
      <dsp:nvSpPr>
        <dsp:cNvPr id="0" name=""/>
        <dsp:cNvSpPr/>
      </dsp:nvSpPr>
      <dsp:spPr>
        <a:xfrm>
          <a:off x="0" y="65298"/>
          <a:ext cx="8596312" cy="8880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can predict comment toxicity well using Bidirectional neural networks</a:t>
          </a:r>
        </a:p>
      </dsp:txBody>
      <dsp:txXfrm>
        <a:off x="43350" y="108648"/>
        <a:ext cx="8509612" cy="801330"/>
      </dsp:txXfrm>
    </dsp:sp>
    <dsp:sp modelId="{EAAC02DC-175B-47A1-A687-071E226715CD}">
      <dsp:nvSpPr>
        <dsp:cNvPr id="0" name=""/>
        <dsp:cNvSpPr/>
      </dsp:nvSpPr>
      <dsp:spPr>
        <a:xfrm>
          <a:off x="0" y="1019568"/>
          <a:ext cx="8596312" cy="8880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will be useful for flagging comments for removal</a:t>
          </a:r>
        </a:p>
      </dsp:txBody>
      <dsp:txXfrm>
        <a:off x="43350" y="1062918"/>
        <a:ext cx="8509612" cy="801330"/>
      </dsp:txXfrm>
    </dsp:sp>
    <dsp:sp modelId="{CCBD3F4F-C55B-4FE1-B42F-AB3BD3FB8BE1}">
      <dsp:nvSpPr>
        <dsp:cNvPr id="0" name=""/>
        <dsp:cNvSpPr/>
      </dsp:nvSpPr>
      <dsp:spPr>
        <a:xfrm>
          <a:off x="0" y="1973838"/>
          <a:ext cx="8596312" cy="8880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Race-based toxicity is particularly challenging to identify</a:t>
          </a:r>
        </a:p>
      </dsp:txBody>
      <dsp:txXfrm>
        <a:off x="43350" y="2017188"/>
        <a:ext cx="8509612" cy="801330"/>
      </dsp:txXfrm>
    </dsp:sp>
    <dsp:sp modelId="{70D96767-4A10-400B-B5BE-8EFC7AEFEDB3}">
      <dsp:nvSpPr>
        <dsp:cNvPr id="0" name=""/>
        <dsp:cNvSpPr/>
      </dsp:nvSpPr>
      <dsp:spPr>
        <a:xfrm>
          <a:off x="0" y="2928108"/>
          <a:ext cx="8596312" cy="8880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Model improvement is possible with more computing resources </a:t>
          </a:r>
        </a:p>
      </dsp:txBody>
      <dsp:txXfrm>
        <a:off x="43350" y="2971458"/>
        <a:ext cx="8509612"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A4AAA-C7CC-4538-89B9-C10A4CDB940C}"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39E34-7C2D-4E6F-A565-DA613DB4B82C}" type="slidenum">
              <a:rPr lang="en-US" smtClean="0"/>
              <a:t>‹#›</a:t>
            </a:fld>
            <a:endParaRPr lang="en-US"/>
          </a:p>
        </p:txBody>
      </p:sp>
    </p:spTree>
    <p:extLst>
      <p:ext uri="{BB962C8B-B14F-4D97-AF65-F5344CB8AC3E}">
        <p14:creationId xmlns:p14="http://schemas.microsoft.com/office/powerpoint/2010/main" val="399049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ture.com/articles/ncomms11104"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1002/2017GL07467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data are from an experiment conducted on rock in a double direct shear geometry subjected to bi-axial loading, </a:t>
            </a:r>
            <a:r>
              <a:rPr lang="en-US" sz="1200" b="0" i="0" u="none" strike="noStrike" kern="1200" dirty="0">
                <a:solidFill>
                  <a:schemeClr val="tx1"/>
                </a:solidFill>
                <a:effectLst/>
                <a:latin typeface="+mn-lt"/>
                <a:ea typeface="+mn-ea"/>
                <a:cs typeface="+mn-cs"/>
                <a:hlinkClick r:id="rId3"/>
              </a:rPr>
              <a:t>a classic laboratory earthquake model</a:t>
            </a:r>
            <a:r>
              <a:rPr lang="en-US" sz="1200" b="0" i="0" kern="1200" dirty="0">
                <a:solidFill>
                  <a:schemeClr val="tx1"/>
                </a:solidFill>
                <a:effectLst/>
                <a:latin typeface="+mn-lt"/>
                <a:ea typeface="+mn-ea"/>
                <a:cs typeface="+mn-cs"/>
              </a:rPr>
              <a:t> (fig. a)</a:t>
            </a:r>
          </a:p>
          <a:p>
            <a:pPr fontAlgn="base"/>
            <a:r>
              <a:rPr lang="en-US" sz="1200" b="0" i="0" kern="1200" dirty="0">
                <a:solidFill>
                  <a:schemeClr val="tx1"/>
                </a:solidFill>
                <a:effectLst/>
                <a:latin typeface="+mn-lt"/>
                <a:ea typeface="+mn-ea"/>
                <a:cs typeface="+mn-cs"/>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 (fig. b)</a:t>
            </a:r>
          </a:p>
          <a:p>
            <a:pPr fontAlgn="base"/>
            <a:r>
              <a:rPr lang="en-US" sz="1200" b="0" i="0" kern="1200" dirty="0">
                <a:solidFill>
                  <a:schemeClr val="tx1"/>
                </a:solidFill>
                <a:effectLst/>
                <a:latin typeface="+mn-lt"/>
                <a:ea typeface="+mn-ea"/>
                <a:cs typeface="+mn-cs"/>
              </a:rPr>
              <a:t>Los Alamos' </a:t>
            </a:r>
            <a:r>
              <a:rPr lang="en-US" sz="1200" b="0" i="0" u="none" strike="noStrike" kern="1200" dirty="0">
                <a:solidFill>
                  <a:schemeClr val="tx1"/>
                </a:solidFill>
                <a:effectLst/>
                <a:latin typeface="+mn-lt"/>
                <a:ea typeface="+mn-ea"/>
                <a:cs typeface="+mn-cs"/>
                <a:hlinkClick r:id="rId4"/>
              </a:rPr>
              <a:t>initial work</a:t>
            </a:r>
            <a:r>
              <a:rPr lang="en-US" sz="1200" b="0" i="0" kern="1200" dirty="0">
                <a:solidFill>
                  <a:schemeClr val="tx1"/>
                </a:solidFill>
                <a:effectLst/>
                <a:latin typeface="+mn-lt"/>
                <a:ea typeface="+mn-ea"/>
                <a:cs typeface="+mn-cs"/>
              </a:rPr>
              <a:t> showed that the prediction of laboratory earthquakes from continuous seismic data is possible in the case of quasi-periodic laboratory seismic cycles. In this competition, the team has provided a much more challenging dataset with considerably more aperiodic earthquake failures.</a:t>
            </a:r>
          </a:p>
          <a:p>
            <a:endParaRPr lang="en-US" dirty="0"/>
          </a:p>
        </p:txBody>
      </p:sp>
      <p:sp>
        <p:nvSpPr>
          <p:cNvPr id="4" name="Slide Number Placeholder 3"/>
          <p:cNvSpPr>
            <a:spLocks noGrp="1"/>
          </p:cNvSpPr>
          <p:nvPr>
            <p:ph type="sldNum" sz="quarter" idx="5"/>
          </p:nvPr>
        </p:nvSpPr>
        <p:spPr/>
        <p:txBody>
          <a:bodyPr/>
          <a:lstStyle/>
          <a:p>
            <a:fld id="{50539E34-7C2D-4E6F-A565-DA613DB4B82C}" type="slidenum">
              <a:rPr lang="en-US" smtClean="0"/>
              <a:t>3</a:t>
            </a:fld>
            <a:endParaRPr lang="en-US"/>
          </a:p>
        </p:txBody>
      </p:sp>
    </p:spTree>
    <p:extLst>
      <p:ext uri="{BB962C8B-B14F-4D97-AF65-F5344CB8AC3E}">
        <p14:creationId xmlns:p14="http://schemas.microsoft.com/office/powerpoint/2010/main" val="21172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LANL-Earthquak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58F-619A-463D-8F70-015F701B89BD}"/>
              </a:ext>
            </a:extLst>
          </p:cNvPr>
          <p:cNvSpPr>
            <a:spLocks noGrp="1"/>
          </p:cNvSpPr>
          <p:nvPr>
            <p:ph type="ctrTitle"/>
          </p:nvPr>
        </p:nvSpPr>
        <p:spPr>
          <a:xfrm>
            <a:off x="603250" y="2404534"/>
            <a:ext cx="8670753" cy="1646302"/>
          </a:xfrm>
        </p:spPr>
        <p:txBody>
          <a:bodyPr/>
          <a:lstStyle/>
          <a:p>
            <a:r>
              <a:rPr lang="en-US" dirty="0"/>
              <a:t>Flatiron Capstone Project: LANL Earthquake Detection</a:t>
            </a:r>
          </a:p>
        </p:txBody>
      </p:sp>
      <p:sp>
        <p:nvSpPr>
          <p:cNvPr id="3" name="Subtitle 2">
            <a:extLst>
              <a:ext uri="{FF2B5EF4-FFF2-40B4-BE49-F238E27FC236}">
                <a16:creationId xmlns:a16="http://schemas.microsoft.com/office/drawing/2014/main" id="{284D6E1B-E0EA-4873-B72A-383B26F7056C}"/>
              </a:ext>
            </a:extLst>
          </p:cNvPr>
          <p:cNvSpPr>
            <a:spLocks noGrp="1"/>
          </p:cNvSpPr>
          <p:nvPr>
            <p:ph type="subTitle" idx="1"/>
          </p:nvPr>
        </p:nvSpPr>
        <p:spPr/>
        <p:txBody>
          <a:bodyPr/>
          <a:lstStyle/>
          <a:p>
            <a:r>
              <a:rPr lang="en-US" dirty="0"/>
              <a:t>David Braslow</a:t>
            </a:r>
          </a:p>
          <a:p>
            <a:r>
              <a:rPr lang="en-US" dirty="0"/>
              <a:t>May 17, 2019</a:t>
            </a:r>
          </a:p>
        </p:txBody>
      </p:sp>
    </p:spTree>
    <p:extLst>
      <p:ext uri="{BB962C8B-B14F-4D97-AF65-F5344CB8AC3E}">
        <p14:creationId xmlns:p14="http://schemas.microsoft.com/office/powerpoint/2010/main" val="39504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5005-28B7-420B-B1CD-EA92F94F6A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F37317-F711-415D-A8AC-1BB2F0CAB025}"/>
              </a:ext>
            </a:extLst>
          </p:cNvPr>
          <p:cNvSpPr>
            <a:spLocks noGrp="1"/>
          </p:cNvSpPr>
          <p:nvPr>
            <p:ph idx="1"/>
          </p:nvPr>
        </p:nvSpPr>
        <p:spPr>
          <a:xfrm>
            <a:off x="1033346" y="5078476"/>
            <a:ext cx="8690518" cy="607236"/>
          </a:xfrm>
        </p:spPr>
        <p:txBody>
          <a:bodyPr>
            <a:normAutofit/>
          </a:bodyPr>
          <a:lstStyle/>
          <a:p>
            <a:pPr marL="0" indent="0">
              <a:buNone/>
            </a:pPr>
            <a:r>
              <a:rPr lang="en-US" sz="2400" dirty="0">
                <a:hlinkClick r:id="rId2"/>
              </a:rPr>
              <a:t>https://www.kaggle.com/c/LANL-Earthquake-Prediction</a:t>
            </a:r>
            <a:endParaRPr lang="en-US" sz="2400" dirty="0"/>
          </a:p>
        </p:txBody>
      </p:sp>
      <p:pic>
        <p:nvPicPr>
          <p:cNvPr id="8" name="Picture 7">
            <a:extLst>
              <a:ext uri="{FF2B5EF4-FFF2-40B4-BE49-F238E27FC236}">
                <a16:creationId xmlns:a16="http://schemas.microsoft.com/office/drawing/2014/main" id="{C62867FA-E9C1-4C7D-BA3C-1F28A32B9694}"/>
              </a:ext>
            </a:extLst>
          </p:cNvPr>
          <p:cNvPicPr>
            <a:picLocks noChangeAspect="1"/>
          </p:cNvPicPr>
          <p:nvPr/>
        </p:nvPicPr>
        <p:blipFill>
          <a:blip r:embed="rId3"/>
          <a:stretch>
            <a:fillRect/>
          </a:stretch>
        </p:blipFill>
        <p:spPr>
          <a:xfrm>
            <a:off x="553844" y="1823900"/>
            <a:ext cx="11084312" cy="3024116"/>
          </a:xfrm>
          <a:prstGeom prst="rect">
            <a:avLst/>
          </a:prstGeom>
        </p:spPr>
      </p:pic>
    </p:spTree>
    <p:extLst>
      <p:ext uri="{BB962C8B-B14F-4D97-AF65-F5344CB8AC3E}">
        <p14:creationId xmlns:p14="http://schemas.microsoft.com/office/powerpoint/2010/main" val="12587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B87D-58B4-4759-B353-216AFCE2332A}"/>
              </a:ext>
            </a:extLst>
          </p:cNvPr>
          <p:cNvSpPr>
            <a:spLocks noGrp="1"/>
          </p:cNvSpPr>
          <p:nvPr>
            <p:ph type="title"/>
          </p:nvPr>
        </p:nvSpPr>
        <p:spPr>
          <a:xfrm>
            <a:off x="677334" y="609600"/>
            <a:ext cx="8596668" cy="739465"/>
          </a:xfrm>
        </p:spPr>
        <p:txBody>
          <a:bodyPr/>
          <a:lstStyle/>
          <a:p>
            <a:r>
              <a:rPr lang="en-US" dirty="0"/>
              <a:t>Predicting “Time to Failure”</a:t>
            </a:r>
          </a:p>
        </p:txBody>
      </p:sp>
      <p:pic>
        <p:nvPicPr>
          <p:cNvPr id="3" name="Picture 2">
            <a:extLst>
              <a:ext uri="{FF2B5EF4-FFF2-40B4-BE49-F238E27FC236}">
                <a16:creationId xmlns:a16="http://schemas.microsoft.com/office/drawing/2014/main" id="{8F04AA5F-BABE-40F2-A7A1-54A3BECA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349065"/>
            <a:ext cx="8638880" cy="5393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bquakes">
            <a:extLst>
              <a:ext uri="{FF2B5EF4-FFF2-40B4-BE49-F238E27FC236}">
                <a16:creationId xmlns:a16="http://schemas.microsoft.com/office/drawing/2014/main" id="{41DFB94E-D57A-4DF8-BCB1-0EA2AE6FC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0"/>
            <a:ext cx="4457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lstStyle/>
          <a:p>
            <a:r>
              <a:rPr lang="en-US" dirty="0"/>
              <a:t>Data Exploration</a:t>
            </a:r>
          </a:p>
        </p:txBody>
      </p:sp>
      <p:graphicFrame>
        <p:nvGraphicFramePr>
          <p:cNvPr id="9" name="Chart 8">
            <a:extLst>
              <a:ext uri="{FF2B5EF4-FFF2-40B4-BE49-F238E27FC236}">
                <a16:creationId xmlns:a16="http://schemas.microsoft.com/office/drawing/2014/main" id="{A345B1ED-4AFD-4C7E-AD42-7829440E10D4}"/>
              </a:ext>
            </a:extLst>
          </p:cNvPr>
          <p:cNvGraphicFramePr>
            <a:graphicFrameLocks/>
          </p:cNvGraphicFramePr>
          <p:nvPr>
            <p:extLst>
              <p:ext uri="{D42A27DB-BD31-4B8C-83A1-F6EECF244321}">
                <p14:modId xmlns:p14="http://schemas.microsoft.com/office/powerpoint/2010/main" val="2550200128"/>
              </p:ext>
            </p:extLst>
          </p:nvPr>
        </p:nvGraphicFramePr>
        <p:xfrm>
          <a:off x="134469" y="1269999"/>
          <a:ext cx="8821272" cy="54266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018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Model Architecture</a:t>
            </a:r>
          </a:p>
        </p:txBody>
      </p:sp>
      <p:pic>
        <p:nvPicPr>
          <p:cNvPr id="5" name="Content Placeholder 4" descr="A screenshot of a cell phone&#10;&#10;Description automatically generated">
            <a:extLst>
              <a:ext uri="{FF2B5EF4-FFF2-40B4-BE49-F238E27FC236}">
                <a16:creationId xmlns:a16="http://schemas.microsoft.com/office/drawing/2014/main" id="{DC33B2E4-DF2A-4BB0-A088-CC1E4D2CDBAE}"/>
              </a:ext>
            </a:extLst>
          </p:cNvPr>
          <p:cNvPicPr>
            <a:picLocks noGrp="1" noChangeAspect="1"/>
          </p:cNvPicPr>
          <p:nvPr>
            <p:ph idx="1"/>
          </p:nvPr>
        </p:nvPicPr>
        <p:blipFill>
          <a:blip r:embed="rId2"/>
          <a:stretch>
            <a:fillRect/>
          </a:stretch>
        </p:blipFill>
        <p:spPr>
          <a:xfrm>
            <a:off x="4822637" y="57849"/>
            <a:ext cx="5567457" cy="6742302"/>
          </a:xfrm>
          <a:ln w="12700">
            <a:solidFill>
              <a:schemeClr val="tx1"/>
            </a:solidFill>
          </a:ln>
        </p:spPr>
      </p:pic>
    </p:spTree>
    <p:extLst>
      <p:ext uri="{BB962C8B-B14F-4D97-AF65-F5344CB8AC3E}">
        <p14:creationId xmlns:p14="http://schemas.microsoft.com/office/powerpoint/2010/main" val="148867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Results</a:t>
            </a:r>
          </a:p>
        </p:txBody>
      </p:sp>
      <p:graphicFrame>
        <p:nvGraphicFramePr>
          <p:cNvPr id="5" name="Chart 4">
            <a:extLst>
              <a:ext uri="{FF2B5EF4-FFF2-40B4-BE49-F238E27FC236}">
                <a16:creationId xmlns:a16="http://schemas.microsoft.com/office/drawing/2014/main" id="{F5817517-FD05-47CA-9F86-2D7D1544E87F}"/>
              </a:ext>
            </a:extLst>
          </p:cNvPr>
          <p:cNvGraphicFramePr>
            <a:graphicFrameLocks/>
          </p:cNvGraphicFramePr>
          <p:nvPr>
            <p:extLst>
              <p:ext uri="{D42A27DB-BD31-4B8C-83A1-F6EECF244321}">
                <p14:modId xmlns:p14="http://schemas.microsoft.com/office/powerpoint/2010/main" val="130300069"/>
              </p:ext>
            </p:extLst>
          </p:nvPr>
        </p:nvGraphicFramePr>
        <p:xfrm>
          <a:off x="677334" y="1407458"/>
          <a:ext cx="7668808" cy="5100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9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Subgroup Results</a:t>
            </a:r>
          </a:p>
        </p:txBody>
      </p:sp>
      <p:graphicFrame>
        <p:nvGraphicFramePr>
          <p:cNvPr id="4" name="Table 3">
            <a:extLst>
              <a:ext uri="{FF2B5EF4-FFF2-40B4-BE49-F238E27FC236}">
                <a16:creationId xmlns:a16="http://schemas.microsoft.com/office/drawing/2014/main" id="{9EB1B950-E218-4E7C-9F8F-5F1CE815C23D}"/>
              </a:ext>
            </a:extLst>
          </p:cNvPr>
          <p:cNvGraphicFramePr>
            <a:graphicFrameLocks noGrp="1"/>
          </p:cNvGraphicFramePr>
          <p:nvPr>
            <p:extLst>
              <p:ext uri="{D42A27DB-BD31-4B8C-83A1-F6EECF244321}">
                <p14:modId xmlns:p14="http://schemas.microsoft.com/office/powerpoint/2010/main" val="2721911496"/>
              </p:ext>
            </p:extLst>
          </p:nvPr>
        </p:nvGraphicFramePr>
        <p:xfrm>
          <a:off x="401443" y="1654728"/>
          <a:ext cx="8162694" cy="4593673"/>
        </p:xfrm>
        <a:graphic>
          <a:graphicData uri="http://schemas.openxmlformats.org/drawingml/2006/table">
            <a:tbl>
              <a:tblPr/>
              <a:tblGrid>
                <a:gridCol w="3337905">
                  <a:extLst>
                    <a:ext uri="{9D8B030D-6E8A-4147-A177-3AD203B41FA5}">
                      <a16:colId xmlns:a16="http://schemas.microsoft.com/office/drawing/2014/main" val="2534158080"/>
                    </a:ext>
                  </a:extLst>
                </a:gridCol>
                <a:gridCol w="1608263">
                  <a:extLst>
                    <a:ext uri="{9D8B030D-6E8A-4147-A177-3AD203B41FA5}">
                      <a16:colId xmlns:a16="http://schemas.microsoft.com/office/drawing/2014/main" val="3373920458"/>
                    </a:ext>
                  </a:extLst>
                </a:gridCol>
                <a:gridCol w="1608263">
                  <a:extLst>
                    <a:ext uri="{9D8B030D-6E8A-4147-A177-3AD203B41FA5}">
                      <a16:colId xmlns:a16="http://schemas.microsoft.com/office/drawing/2014/main" val="2205240658"/>
                    </a:ext>
                  </a:extLst>
                </a:gridCol>
                <a:gridCol w="1608263">
                  <a:extLst>
                    <a:ext uri="{9D8B030D-6E8A-4147-A177-3AD203B41FA5}">
                      <a16:colId xmlns:a16="http://schemas.microsoft.com/office/drawing/2014/main" val="3550808297"/>
                    </a:ext>
                  </a:extLst>
                </a:gridCol>
              </a:tblGrid>
              <a:tr h="592732">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r>
                        <a:rPr lang="en-US" sz="1600" b="1" i="0" u="none" strike="noStrike">
                          <a:solidFill>
                            <a:srgbClr val="000000"/>
                          </a:solidFill>
                          <a:effectLst/>
                          <a:latin typeface="Arial" panose="020B0604020202020204" pitchFamily="34" charset="0"/>
                        </a:rPr>
                        <a:t>Subgroup AUC</a:t>
                      </a:r>
                    </a:p>
                  </a:txBody>
                  <a:tcPr marL="7620" marR="7620" marT="7620" marB="0" anchor="ctr">
                    <a:lnL>
                      <a:noFill/>
                    </a:lnL>
                    <a:lnR>
                      <a:noFill/>
                    </a:lnR>
                    <a:lnT>
                      <a:noFill/>
                    </a:lnT>
                    <a:lnB>
                      <a:noFill/>
                    </a:lnB>
                  </a:tcPr>
                </a:tc>
                <a:tc>
                  <a:txBody>
                    <a:bodyPr/>
                    <a:lstStyle/>
                    <a:p>
                      <a:pPr algn="ctr" fontAlgn="ctr"/>
                      <a:r>
                        <a:rPr lang="en-US" sz="1600" b="1" i="0" u="none" strike="noStrike">
                          <a:solidFill>
                            <a:srgbClr val="000000"/>
                          </a:solidFill>
                          <a:effectLst/>
                          <a:latin typeface="Arial" panose="020B0604020202020204" pitchFamily="34" charset="0"/>
                        </a:rPr>
                        <a:t>BPSN AUC</a:t>
                      </a:r>
                    </a:p>
                  </a:txBody>
                  <a:tcPr marL="7620" marR="7620" marT="7620" marB="0" anchor="ctr">
                    <a:lnL>
                      <a:noFill/>
                    </a:lnL>
                    <a:lnR>
                      <a:noFill/>
                    </a:lnR>
                    <a:lnT>
                      <a:noFill/>
                    </a:lnT>
                    <a:lnB>
                      <a:noFill/>
                    </a:lnB>
                  </a:tcPr>
                </a:tc>
                <a:tc>
                  <a:txBody>
                    <a:bodyPr/>
                    <a:lstStyle/>
                    <a:p>
                      <a:pPr algn="ctr" fontAlgn="ctr"/>
                      <a:r>
                        <a:rPr lang="en-US" sz="1600" b="1" i="0" u="none" strike="noStrike">
                          <a:solidFill>
                            <a:srgbClr val="000000"/>
                          </a:solidFill>
                          <a:effectLst/>
                          <a:latin typeface="Arial" panose="020B0604020202020204" pitchFamily="34" charset="0"/>
                        </a:rPr>
                        <a:t>BNSP AUC</a:t>
                      </a:r>
                    </a:p>
                  </a:txBody>
                  <a:tcPr marL="7620" marR="7620" marT="7620" marB="0" anchor="ctr">
                    <a:lnL>
                      <a:noFill/>
                    </a:lnL>
                    <a:lnR>
                      <a:noFill/>
                    </a:lnR>
                    <a:lnT>
                      <a:noFill/>
                    </a:lnT>
                    <a:lnB>
                      <a:noFill/>
                    </a:lnB>
                  </a:tcPr>
                </a:tc>
                <a:extLst>
                  <a:ext uri="{0D108BD9-81ED-4DB2-BD59-A6C34878D82A}">
                    <a16:rowId xmlns:a16="http://schemas.microsoft.com/office/drawing/2014/main" val="119244595"/>
                  </a:ext>
                </a:extLst>
              </a:tr>
              <a:tr h="444549">
                <a:tc>
                  <a:txBody>
                    <a:bodyPr/>
                    <a:lstStyle/>
                    <a:p>
                      <a:pPr algn="r" fontAlgn="ctr"/>
                      <a:r>
                        <a:rPr lang="en-US" sz="1600" b="1" i="0" u="none" strike="noStrike">
                          <a:solidFill>
                            <a:srgbClr val="000000"/>
                          </a:solidFill>
                          <a:effectLst/>
                          <a:latin typeface="Arial" panose="020B0604020202020204" pitchFamily="34" charset="0"/>
                        </a:rPr>
                        <a:t>male</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0.88</a:t>
                      </a:r>
                    </a:p>
                  </a:txBody>
                  <a:tcPr marL="7620" marR="7620" marT="7620" marB="0" anchor="ctr">
                    <a:lnL>
                      <a:noFill/>
                    </a:lnL>
                    <a:lnR>
                      <a:noFill/>
                    </a:lnR>
                    <a:lnT>
                      <a:noFill/>
                    </a:lnT>
                    <a:lnB>
                      <a:noFill/>
                    </a:lnB>
                    <a:solidFill>
                      <a:srgbClr val="FBD8DB"/>
                    </a:solidFill>
                  </a:tcPr>
                </a:tc>
                <a:tc>
                  <a:txBody>
                    <a:bodyPr/>
                    <a:lstStyle/>
                    <a:p>
                      <a:pPr algn="ctr" fontAlgn="ctr"/>
                      <a:r>
                        <a:rPr lang="en-US" sz="1600" b="0" i="0" u="none" strike="noStrike">
                          <a:solidFill>
                            <a:srgbClr val="000000"/>
                          </a:solidFill>
                          <a:effectLst/>
                          <a:latin typeface="Arial" panose="020B0604020202020204" pitchFamily="34" charset="0"/>
                        </a:rPr>
                        <a:t>0.92</a:t>
                      </a:r>
                    </a:p>
                  </a:txBody>
                  <a:tcPr marL="7620" marR="7620" marT="7620" marB="0" anchor="ctr">
                    <a:lnL>
                      <a:noFill/>
                    </a:lnL>
                    <a:lnR>
                      <a:noFill/>
                    </a:lnR>
                    <a:lnT>
                      <a:noFill/>
                    </a:lnT>
                    <a:lnB>
                      <a:noFill/>
                    </a:lnB>
                    <a:solidFill>
                      <a:srgbClr val="FBE5E8"/>
                    </a:solidFill>
                  </a:tcPr>
                </a:tc>
                <a:tc>
                  <a:txBody>
                    <a:bodyPr/>
                    <a:lstStyle/>
                    <a:p>
                      <a:pPr algn="ctr" fontAlgn="ctr"/>
                      <a:r>
                        <a:rPr lang="en-US" sz="1600" b="0" i="0" u="none" strike="noStrike">
                          <a:solidFill>
                            <a:srgbClr val="000000"/>
                          </a:solidFill>
                          <a:effectLst/>
                          <a:latin typeface="Arial" panose="020B0604020202020204" pitchFamily="34" charset="0"/>
                        </a:rPr>
                        <a:t>0.93</a:t>
                      </a:r>
                    </a:p>
                  </a:txBody>
                  <a:tcPr marL="7620" marR="7620" marT="7620" marB="0" anchor="ctr">
                    <a:lnL>
                      <a:noFill/>
                    </a:lnL>
                    <a:lnR>
                      <a:noFill/>
                    </a:lnR>
                    <a:lnT>
                      <a:noFill/>
                    </a:lnT>
                    <a:lnB>
                      <a:noFill/>
                    </a:lnB>
                    <a:solidFill>
                      <a:srgbClr val="FBE6E9"/>
                    </a:solidFill>
                  </a:tcPr>
                </a:tc>
                <a:extLst>
                  <a:ext uri="{0D108BD9-81ED-4DB2-BD59-A6C34878D82A}">
                    <a16:rowId xmlns:a16="http://schemas.microsoft.com/office/drawing/2014/main" val="2450794920"/>
                  </a:ext>
                </a:extLst>
              </a:tr>
              <a:tr h="444549">
                <a:tc>
                  <a:txBody>
                    <a:bodyPr/>
                    <a:lstStyle/>
                    <a:p>
                      <a:pPr algn="r" fontAlgn="ctr"/>
                      <a:r>
                        <a:rPr lang="en-US" sz="1600" b="1" i="0" u="none" strike="noStrike">
                          <a:solidFill>
                            <a:srgbClr val="000000"/>
                          </a:solidFill>
                          <a:effectLst/>
                          <a:latin typeface="Arial" panose="020B0604020202020204" pitchFamily="34" charset="0"/>
                        </a:rPr>
                        <a:t>female</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0.94</a:t>
                      </a:r>
                    </a:p>
                  </a:txBody>
                  <a:tcPr marL="7620" marR="7620" marT="7620" marB="0" anchor="ctr">
                    <a:lnL>
                      <a:noFill/>
                    </a:lnL>
                    <a:lnR>
                      <a:noFill/>
                    </a:lnR>
                    <a:lnT>
                      <a:noFill/>
                    </a:lnT>
                    <a:lnB>
                      <a:noFill/>
                    </a:lnB>
                    <a:solidFill>
                      <a:srgbClr val="FBEAED"/>
                    </a:solidFill>
                  </a:tcPr>
                </a:tc>
                <a:tc>
                  <a:txBody>
                    <a:bodyPr/>
                    <a:lstStyle/>
                    <a:p>
                      <a:pPr algn="ctr" fontAlgn="ctr"/>
                      <a:r>
                        <a:rPr lang="en-US" sz="1600" b="0" i="0" u="none" strike="noStrike">
                          <a:solidFill>
                            <a:srgbClr val="000000"/>
                          </a:solidFill>
                          <a:effectLst/>
                          <a:latin typeface="Arial" panose="020B0604020202020204" pitchFamily="34" charset="0"/>
                        </a:rPr>
                        <a:t>0.92</a:t>
                      </a:r>
                    </a:p>
                  </a:txBody>
                  <a:tcPr marL="7620" marR="7620" marT="7620" marB="0" anchor="ctr">
                    <a:lnL>
                      <a:noFill/>
                    </a:lnL>
                    <a:lnR>
                      <a:noFill/>
                    </a:lnR>
                    <a:lnT>
                      <a:noFill/>
                    </a:lnT>
                    <a:lnB>
                      <a:noFill/>
                    </a:lnB>
                    <a:solidFill>
                      <a:srgbClr val="FBE5E8"/>
                    </a:solidFill>
                  </a:tcPr>
                </a:tc>
                <a:tc>
                  <a:txBody>
                    <a:bodyPr/>
                    <a:lstStyle/>
                    <a:p>
                      <a:pPr algn="ctr" fontAlgn="ctr"/>
                      <a:r>
                        <a:rPr lang="en-US" sz="1600" b="0" i="0" u="none" strike="noStrike">
                          <a:solidFill>
                            <a:srgbClr val="000000"/>
                          </a:solidFill>
                          <a:effectLst/>
                          <a:latin typeface="Arial" panose="020B0604020202020204" pitchFamily="34" charset="0"/>
                        </a:rPr>
                        <a:t>0.96</a:t>
                      </a:r>
                    </a:p>
                  </a:txBody>
                  <a:tcPr marL="7620" marR="7620" marT="7620" marB="0" anchor="ctr">
                    <a:lnL>
                      <a:noFill/>
                    </a:lnL>
                    <a:lnR>
                      <a:noFill/>
                    </a:lnR>
                    <a:lnT>
                      <a:noFill/>
                    </a:lnT>
                    <a:lnB>
                      <a:noFill/>
                    </a:lnB>
                    <a:solidFill>
                      <a:srgbClr val="FBF0F3"/>
                    </a:solidFill>
                  </a:tcPr>
                </a:tc>
                <a:extLst>
                  <a:ext uri="{0D108BD9-81ED-4DB2-BD59-A6C34878D82A}">
                    <a16:rowId xmlns:a16="http://schemas.microsoft.com/office/drawing/2014/main" val="66656910"/>
                  </a:ext>
                </a:extLst>
              </a:tr>
              <a:tr h="444549">
                <a:tc>
                  <a:txBody>
                    <a:bodyPr/>
                    <a:lstStyle/>
                    <a:p>
                      <a:pPr algn="r" fontAlgn="ctr"/>
                      <a:r>
                        <a:rPr lang="en-US" sz="1600" b="1" i="0" u="none" strike="noStrike">
                          <a:solidFill>
                            <a:srgbClr val="000000"/>
                          </a:solidFill>
                          <a:effectLst/>
                          <a:latin typeface="Arial" panose="020B0604020202020204" pitchFamily="34" charset="0"/>
                        </a:rPr>
                        <a:t>homosexual_gay_or_lesbian</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0.84</a:t>
                      </a:r>
                    </a:p>
                  </a:txBody>
                  <a:tcPr marL="7620" marR="7620" marT="7620" marB="0" anchor="ctr">
                    <a:lnL>
                      <a:noFill/>
                    </a:lnL>
                    <a:lnR>
                      <a:noFill/>
                    </a:lnR>
                    <a:lnT>
                      <a:noFill/>
                    </a:lnT>
                    <a:lnB>
                      <a:noFill/>
                    </a:lnB>
                    <a:solidFill>
                      <a:srgbClr val="FACED0"/>
                    </a:solidFill>
                  </a:tcPr>
                </a:tc>
                <a:tc>
                  <a:txBody>
                    <a:bodyPr/>
                    <a:lstStyle/>
                    <a:p>
                      <a:pPr algn="ctr" fontAlgn="ctr"/>
                      <a:r>
                        <a:rPr lang="en-US" sz="1600" b="0" i="0" u="none" strike="noStrike">
                          <a:solidFill>
                            <a:srgbClr val="000000"/>
                          </a:solidFill>
                          <a:effectLst/>
                          <a:latin typeface="Arial" panose="020B0604020202020204" pitchFamily="34" charset="0"/>
                        </a:rPr>
                        <a:t>0.78</a:t>
                      </a:r>
                    </a:p>
                  </a:txBody>
                  <a:tcPr marL="7620" marR="7620" marT="7620" marB="0" anchor="ctr">
                    <a:lnL>
                      <a:noFill/>
                    </a:lnL>
                    <a:lnR>
                      <a:noFill/>
                    </a:lnR>
                    <a:lnT>
                      <a:noFill/>
                    </a:lnT>
                    <a:lnB>
                      <a:noFill/>
                    </a:lnB>
                    <a:solidFill>
                      <a:srgbClr val="FABABC"/>
                    </a:solidFill>
                  </a:tcPr>
                </a:tc>
                <a:tc>
                  <a:txBody>
                    <a:bodyPr/>
                    <a:lstStyle/>
                    <a:p>
                      <a:pPr algn="ctr" fontAlgn="ctr"/>
                      <a:r>
                        <a:rPr lang="en-US" sz="1600" b="0" i="0" u="none" strike="noStrike">
                          <a:solidFill>
                            <a:srgbClr val="000000"/>
                          </a:solidFill>
                          <a:effectLst/>
                          <a:latin typeface="Arial" panose="020B0604020202020204" pitchFamily="34" charset="0"/>
                        </a:rPr>
                        <a:t>0.98</a:t>
                      </a:r>
                    </a:p>
                  </a:txBody>
                  <a:tcPr marL="7620" marR="7620" marT="7620" marB="0" anchor="ctr">
                    <a:lnL>
                      <a:noFill/>
                    </a:lnL>
                    <a:lnR>
                      <a:noFill/>
                    </a:lnR>
                    <a:lnT>
                      <a:noFill/>
                    </a:lnT>
                    <a:lnB>
                      <a:noFill/>
                    </a:lnB>
                    <a:solidFill>
                      <a:srgbClr val="FBF4F7"/>
                    </a:solidFill>
                  </a:tcPr>
                </a:tc>
                <a:extLst>
                  <a:ext uri="{0D108BD9-81ED-4DB2-BD59-A6C34878D82A}">
                    <a16:rowId xmlns:a16="http://schemas.microsoft.com/office/drawing/2014/main" val="3991618612"/>
                  </a:ext>
                </a:extLst>
              </a:tr>
              <a:tr h="444549">
                <a:tc>
                  <a:txBody>
                    <a:bodyPr/>
                    <a:lstStyle/>
                    <a:p>
                      <a:pPr algn="r" fontAlgn="ctr"/>
                      <a:r>
                        <a:rPr lang="en-US" sz="1600" b="1" i="0" u="none" strike="noStrike">
                          <a:solidFill>
                            <a:srgbClr val="000000"/>
                          </a:solidFill>
                          <a:effectLst/>
                          <a:latin typeface="Arial" panose="020B0604020202020204" pitchFamily="34" charset="0"/>
                        </a:rPr>
                        <a:t>christian</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0.90</a:t>
                      </a:r>
                    </a:p>
                  </a:txBody>
                  <a:tcPr marL="7620" marR="7620" marT="7620" marB="0" anchor="ctr">
                    <a:lnL>
                      <a:noFill/>
                    </a:lnL>
                    <a:lnR>
                      <a:noFill/>
                    </a:lnR>
                    <a:lnT>
                      <a:noFill/>
                    </a:lnT>
                    <a:lnB>
                      <a:noFill/>
                    </a:lnB>
                    <a:solidFill>
                      <a:srgbClr val="FBDDDF"/>
                    </a:solidFill>
                  </a:tcPr>
                </a:tc>
                <a:tc>
                  <a:txBody>
                    <a:bodyPr/>
                    <a:lstStyle/>
                    <a:p>
                      <a:pPr algn="ctr" fontAlgn="ctr"/>
                      <a:r>
                        <a:rPr lang="en-US" sz="1600" b="0" i="0" u="none" strike="noStrike">
                          <a:solidFill>
                            <a:srgbClr val="000000"/>
                          </a:solidFill>
                          <a:effectLst/>
                          <a:latin typeface="Arial" panose="020B0604020202020204" pitchFamily="34" charset="0"/>
                        </a:rPr>
                        <a:t>0.95</a:t>
                      </a:r>
                    </a:p>
                  </a:txBody>
                  <a:tcPr marL="7620" marR="7620" marT="7620" marB="0" anchor="ctr">
                    <a:lnL>
                      <a:noFill/>
                    </a:lnL>
                    <a:lnR>
                      <a:noFill/>
                    </a:lnR>
                    <a:lnT>
                      <a:noFill/>
                    </a:lnT>
                    <a:lnB>
                      <a:noFill/>
                    </a:lnB>
                    <a:solidFill>
                      <a:srgbClr val="FBEEF1"/>
                    </a:solidFill>
                  </a:tcPr>
                </a:tc>
                <a:tc>
                  <a:txBody>
                    <a:bodyPr/>
                    <a:lstStyle/>
                    <a:p>
                      <a:pPr algn="ctr" fontAlgn="ctr"/>
                      <a:r>
                        <a:rPr lang="en-US" sz="1600" b="0" i="0" u="none" strike="noStrike">
                          <a:solidFill>
                            <a:srgbClr val="000000"/>
                          </a:solidFill>
                          <a:effectLst/>
                          <a:latin typeface="Arial" panose="020B0604020202020204" pitchFamily="34" charset="0"/>
                        </a:rPr>
                        <a:t>0.89</a:t>
                      </a:r>
                    </a:p>
                  </a:txBody>
                  <a:tcPr marL="7620" marR="7620" marT="7620" marB="0" anchor="ctr">
                    <a:lnL>
                      <a:noFill/>
                    </a:lnL>
                    <a:lnR>
                      <a:noFill/>
                    </a:lnR>
                    <a:lnT>
                      <a:noFill/>
                    </a:lnT>
                    <a:lnB>
                      <a:noFill/>
                    </a:lnB>
                    <a:solidFill>
                      <a:srgbClr val="FBDBDE"/>
                    </a:solidFill>
                  </a:tcPr>
                </a:tc>
                <a:extLst>
                  <a:ext uri="{0D108BD9-81ED-4DB2-BD59-A6C34878D82A}">
                    <a16:rowId xmlns:a16="http://schemas.microsoft.com/office/drawing/2014/main" val="2597983030"/>
                  </a:ext>
                </a:extLst>
              </a:tr>
              <a:tr h="444549">
                <a:tc>
                  <a:txBody>
                    <a:bodyPr/>
                    <a:lstStyle/>
                    <a:p>
                      <a:pPr algn="r" fontAlgn="ctr"/>
                      <a:r>
                        <a:rPr lang="en-US" sz="1600" b="1" i="0" u="none" strike="noStrike">
                          <a:solidFill>
                            <a:srgbClr val="000000"/>
                          </a:solidFill>
                          <a:effectLst/>
                          <a:latin typeface="Arial" panose="020B0604020202020204" pitchFamily="34" charset="0"/>
                        </a:rPr>
                        <a:t>jewish</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0.88</a:t>
                      </a:r>
                    </a:p>
                  </a:txBody>
                  <a:tcPr marL="7620" marR="7620" marT="7620" marB="0" anchor="ctr">
                    <a:lnL>
                      <a:noFill/>
                    </a:lnL>
                    <a:lnR>
                      <a:noFill/>
                    </a:lnR>
                    <a:lnT>
                      <a:noFill/>
                    </a:lnT>
                    <a:lnB>
                      <a:noFill/>
                    </a:lnB>
                    <a:solidFill>
                      <a:srgbClr val="FBDADC"/>
                    </a:solidFill>
                  </a:tcPr>
                </a:tc>
                <a:tc>
                  <a:txBody>
                    <a:bodyPr/>
                    <a:lstStyle/>
                    <a:p>
                      <a:pPr algn="ctr" fontAlgn="ctr"/>
                      <a:r>
                        <a:rPr lang="en-US" sz="1600" b="0" i="0" u="none" strike="noStrike">
                          <a:solidFill>
                            <a:srgbClr val="000000"/>
                          </a:solidFill>
                          <a:effectLst/>
                          <a:latin typeface="Arial" panose="020B0604020202020204" pitchFamily="34" charset="0"/>
                        </a:rPr>
                        <a:t>0.91</a:t>
                      </a:r>
                    </a:p>
                  </a:txBody>
                  <a:tcPr marL="7620" marR="7620" marT="7620" marB="0" anchor="ctr">
                    <a:lnL>
                      <a:noFill/>
                    </a:lnL>
                    <a:lnR>
                      <a:noFill/>
                    </a:lnR>
                    <a:lnT>
                      <a:noFill/>
                    </a:lnT>
                    <a:lnB>
                      <a:noFill/>
                    </a:lnB>
                    <a:solidFill>
                      <a:srgbClr val="FBE1E4"/>
                    </a:solidFill>
                  </a:tcPr>
                </a:tc>
                <a:tc>
                  <a:txBody>
                    <a:bodyPr/>
                    <a:lstStyle/>
                    <a:p>
                      <a:pPr algn="ctr" fontAlgn="ctr"/>
                      <a:r>
                        <a:rPr lang="en-US" sz="1600" b="0" i="0" u="none" strike="noStrike">
                          <a:solidFill>
                            <a:srgbClr val="000000"/>
                          </a:solidFill>
                          <a:effectLst/>
                          <a:latin typeface="Arial" panose="020B0604020202020204" pitchFamily="34" charset="0"/>
                        </a:rPr>
                        <a:t>0.93</a:t>
                      </a:r>
                    </a:p>
                  </a:txBody>
                  <a:tcPr marL="7620" marR="7620" marT="7620" marB="0" anchor="ctr">
                    <a:lnL>
                      <a:noFill/>
                    </a:lnL>
                    <a:lnR>
                      <a:noFill/>
                    </a:lnR>
                    <a:lnT>
                      <a:noFill/>
                    </a:lnT>
                    <a:lnB>
                      <a:noFill/>
                    </a:lnB>
                    <a:solidFill>
                      <a:srgbClr val="FBE7EA"/>
                    </a:solidFill>
                  </a:tcPr>
                </a:tc>
                <a:extLst>
                  <a:ext uri="{0D108BD9-81ED-4DB2-BD59-A6C34878D82A}">
                    <a16:rowId xmlns:a16="http://schemas.microsoft.com/office/drawing/2014/main" val="4044756100"/>
                  </a:ext>
                </a:extLst>
              </a:tr>
              <a:tr h="444549">
                <a:tc>
                  <a:txBody>
                    <a:bodyPr/>
                    <a:lstStyle/>
                    <a:p>
                      <a:pPr algn="r" fontAlgn="ctr"/>
                      <a:r>
                        <a:rPr lang="en-US" sz="1600" b="1" i="0" u="none" strike="noStrike">
                          <a:solidFill>
                            <a:srgbClr val="000000"/>
                          </a:solidFill>
                          <a:effectLst/>
                          <a:latin typeface="Arial" panose="020B0604020202020204" pitchFamily="34" charset="0"/>
                        </a:rPr>
                        <a:t>muslim</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0.82</a:t>
                      </a:r>
                    </a:p>
                  </a:txBody>
                  <a:tcPr marL="7620" marR="7620" marT="7620" marB="0" anchor="ctr">
                    <a:lnL>
                      <a:noFill/>
                    </a:lnL>
                    <a:lnR>
                      <a:noFill/>
                    </a:lnR>
                    <a:lnT>
                      <a:noFill/>
                    </a:lnT>
                    <a:lnB>
                      <a:noFill/>
                    </a:lnB>
                    <a:solidFill>
                      <a:srgbClr val="FAC8CA"/>
                    </a:solidFill>
                  </a:tcPr>
                </a:tc>
                <a:tc>
                  <a:txBody>
                    <a:bodyPr/>
                    <a:lstStyle/>
                    <a:p>
                      <a:pPr algn="ctr" fontAlgn="ctr"/>
                      <a:r>
                        <a:rPr lang="en-US" sz="1600" b="0" i="0" u="none" strike="noStrike">
                          <a:solidFill>
                            <a:srgbClr val="000000"/>
                          </a:solidFill>
                          <a:effectLst/>
                          <a:latin typeface="Arial" panose="020B0604020202020204" pitchFamily="34" charset="0"/>
                        </a:rPr>
                        <a:t>0.88</a:t>
                      </a:r>
                    </a:p>
                  </a:txBody>
                  <a:tcPr marL="7620" marR="7620" marT="7620" marB="0" anchor="ctr">
                    <a:lnL>
                      <a:noFill/>
                    </a:lnL>
                    <a:lnR>
                      <a:noFill/>
                    </a:lnR>
                    <a:lnT>
                      <a:noFill/>
                    </a:lnT>
                    <a:lnB>
                      <a:noFill/>
                    </a:lnB>
                    <a:solidFill>
                      <a:srgbClr val="FBD9DC"/>
                    </a:solidFill>
                  </a:tcPr>
                </a:tc>
                <a:tc>
                  <a:txBody>
                    <a:bodyPr/>
                    <a:lstStyle/>
                    <a:p>
                      <a:pPr algn="ctr" fontAlgn="ctr"/>
                      <a:r>
                        <a:rPr lang="en-US" sz="1600" b="0" i="0" u="none" strike="noStrike">
                          <a:solidFill>
                            <a:srgbClr val="000000"/>
                          </a:solidFill>
                          <a:effectLst/>
                          <a:latin typeface="Arial" panose="020B0604020202020204" pitchFamily="34" charset="0"/>
                        </a:rPr>
                        <a:t>0.93</a:t>
                      </a:r>
                    </a:p>
                  </a:txBody>
                  <a:tcPr marL="7620" marR="7620" marT="7620" marB="0" anchor="ctr">
                    <a:lnL>
                      <a:noFill/>
                    </a:lnL>
                    <a:lnR>
                      <a:noFill/>
                    </a:lnR>
                    <a:lnT>
                      <a:noFill/>
                    </a:lnT>
                    <a:lnB>
                      <a:noFill/>
                    </a:lnB>
                    <a:solidFill>
                      <a:srgbClr val="FBE7E9"/>
                    </a:solidFill>
                  </a:tcPr>
                </a:tc>
                <a:extLst>
                  <a:ext uri="{0D108BD9-81ED-4DB2-BD59-A6C34878D82A}">
                    <a16:rowId xmlns:a16="http://schemas.microsoft.com/office/drawing/2014/main" val="158085246"/>
                  </a:ext>
                </a:extLst>
              </a:tr>
              <a:tr h="444549">
                <a:tc>
                  <a:txBody>
                    <a:bodyPr/>
                    <a:lstStyle/>
                    <a:p>
                      <a:pPr algn="r" fontAlgn="ctr"/>
                      <a:r>
                        <a:rPr lang="en-US" sz="1600" b="1" i="0" u="none" strike="noStrike">
                          <a:solidFill>
                            <a:srgbClr val="000000"/>
                          </a:solidFill>
                          <a:effectLst/>
                          <a:latin typeface="Arial" panose="020B0604020202020204" pitchFamily="34" charset="0"/>
                        </a:rPr>
                        <a:t>black</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0.83</a:t>
                      </a:r>
                    </a:p>
                  </a:txBody>
                  <a:tcPr marL="7620" marR="7620" marT="7620" marB="0" anchor="ctr">
                    <a:lnL>
                      <a:noFill/>
                    </a:lnL>
                    <a:lnR>
                      <a:noFill/>
                    </a:lnR>
                    <a:lnT>
                      <a:noFill/>
                    </a:lnT>
                    <a:lnB>
                      <a:noFill/>
                    </a:lnB>
                    <a:solidFill>
                      <a:srgbClr val="FAC9CC"/>
                    </a:solidFill>
                  </a:tcPr>
                </a:tc>
                <a:tc>
                  <a:txBody>
                    <a:bodyPr/>
                    <a:lstStyle/>
                    <a:p>
                      <a:pPr algn="ctr" fontAlgn="ctr"/>
                      <a:r>
                        <a:rPr lang="en-US" sz="1600" b="0" i="0" u="none" strike="noStrike">
                          <a:solidFill>
                            <a:srgbClr val="000000"/>
                          </a:solidFill>
                          <a:effectLst/>
                          <a:latin typeface="Arial" panose="020B0604020202020204" pitchFamily="34" charset="0"/>
                        </a:rPr>
                        <a:t>0.77</a:t>
                      </a:r>
                    </a:p>
                  </a:txBody>
                  <a:tcPr marL="7620" marR="7620" marT="7620" marB="0" anchor="ctr">
                    <a:lnL>
                      <a:noFill/>
                    </a:lnL>
                    <a:lnR>
                      <a:noFill/>
                    </a:lnR>
                    <a:lnT>
                      <a:noFill/>
                    </a:lnT>
                    <a:lnB>
                      <a:noFill/>
                    </a:lnB>
                    <a:solidFill>
                      <a:srgbClr val="FAB9BB"/>
                    </a:solidFill>
                  </a:tcPr>
                </a:tc>
                <a:tc>
                  <a:txBody>
                    <a:bodyPr/>
                    <a:lstStyle/>
                    <a:p>
                      <a:pPr algn="ctr" fontAlgn="ctr"/>
                      <a:r>
                        <a:rPr lang="en-US" sz="1600" b="0" i="0" u="none" strike="noStrike">
                          <a:solidFill>
                            <a:srgbClr val="000000"/>
                          </a:solidFill>
                          <a:effectLst/>
                          <a:latin typeface="Arial" panose="020B0604020202020204" pitchFamily="34" charset="0"/>
                        </a:rPr>
                        <a:t>0.97</a:t>
                      </a:r>
                    </a:p>
                  </a:txBody>
                  <a:tcPr marL="7620" marR="7620" marT="7620" marB="0" anchor="ctr">
                    <a:lnL>
                      <a:noFill/>
                    </a:lnL>
                    <a:lnR>
                      <a:noFill/>
                    </a:lnR>
                    <a:lnT>
                      <a:noFill/>
                    </a:lnT>
                    <a:lnB>
                      <a:noFill/>
                    </a:lnB>
                    <a:solidFill>
                      <a:srgbClr val="FBF4F7"/>
                    </a:solidFill>
                  </a:tcPr>
                </a:tc>
                <a:extLst>
                  <a:ext uri="{0D108BD9-81ED-4DB2-BD59-A6C34878D82A}">
                    <a16:rowId xmlns:a16="http://schemas.microsoft.com/office/drawing/2014/main" val="2321061091"/>
                  </a:ext>
                </a:extLst>
              </a:tr>
              <a:tr h="444549">
                <a:tc>
                  <a:txBody>
                    <a:bodyPr/>
                    <a:lstStyle/>
                    <a:p>
                      <a:pPr algn="r" fontAlgn="ctr"/>
                      <a:r>
                        <a:rPr lang="en-US" sz="1600" b="1" i="0" u="none" strike="noStrike">
                          <a:solidFill>
                            <a:srgbClr val="000000"/>
                          </a:solidFill>
                          <a:effectLst/>
                          <a:latin typeface="Arial" panose="020B0604020202020204" pitchFamily="34" charset="0"/>
                        </a:rPr>
                        <a:t>white</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0.82</a:t>
                      </a:r>
                    </a:p>
                  </a:txBody>
                  <a:tcPr marL="7620" marR="7620" marT="7620" marB="0" anchor="ctr">
                    <a:lnL>
                      <a:noFill/>
                    </a:lnL>
                    <a:lnR>
                      <a:noFill/>
                    </a:lnR>
                    <a:lnT>
                      <a:noFill/>
                    </a:lnT>
                    <a:lnB>
                      <a:noFill/>
                    </a:lnB>
                    <a:solidFill>
                      <a:srgbClr val="FAC7CA"/>
                    </a:solidFill>
                  </a:tcPr>
                </a:tc>
                <a:tc>
                  <a:txBody>
                    <a:bodyPr/>
                    <a:lstStyle/>
                    <a:p>
                      <a:pPr algn="ctr" fontAlgn="ctr"/>
                      <a:r>
                        <a:rPr lang="en-US" sz="1600" b="0" i="0" u="none" strike="noStrike">
                          <a:solidFill>
                            <a:srgbClr val="000000"/>
                          </a:solidFill>
                          <a:effectLst/>
                          <a:latin typeface="Arial" panose="020B0604020202020204" pitchFamily="34" charset="0"/>
                        </a:rPr>
                        <a:t>0.84</a:t>
                      </a:r>
                    </a:p>
                  </a:txBody>
                  <a:tcPr marL="7620" marR="7620" marT="7620" marB="0" anchor="ctr">
                    <a:lnL>
                      <a:noFill/>
                    </a:lnL>
                    <a:lnR>
                      <a:noFill/>
                    </a:lnR>
                    <a:lnT>
                      <a:noFill/>
                    </a:lnT>
                    <a:lnB>
                      <a:noFill/>
                    </a:lnB>
                    <a:solidFill>
                      <a:srgbClr val="FACCCF"/>
                    </a:solidFill>
                  </a:tcPr>
                </a:tc>
                <a:tc>
                  <a:txBody>
                    <a:bodyPr/>
                    <a:lstStyle/>
                    <a:p>
                      <a:pPr algn="ctr" fontAlgn="ctr"/>
                      <a:r>
                        <a:rPr lang="en-US" sz="1600" b="0" i="0" u="none" strike="noStrike">
                          <a:solidFill>
                            <a:srgbClr val="000000"/>
                          </a:solidFill>
                          <a:effectLst/>
                          <a:latin typeface="Arial" panose="020B0604020202020204" pitchFamily="34" charset="0"/>
                        </a:rPr>
                        <a:t>0.95</a:t>
                      </a:r>
                    </a:p>
                  </a:txBody>
                  <a:tcPr marL="7620" marR="7620" marT="7620" marB="0" anchor="ctr">
                    <a:lnL>
                      <a:noFill/>
                    </a:lnL>
                    <a:lnR>
                      <a:noFill/>
                    </a:lnR>
                    <a:lnT>
                      <a:noFill/>
                    </a:lnT>
                    <a:lnB>
                      <a:noFill/>
                    </a:lnB>
                    <a:solidFill>
                      <a:srgbClr val="FBEDF0"/>
                    </a:solidFill>
                  </a:tcPr>
                </a:tc>
                <a:extLst>
                  <a:ext uri="{0D108BD9-81ED-4DB2-BD59-A6C34878D82A}">
                    <a16:rowId xmlns:a16="http://schemas.microsoft.com/office/drawing/2014/main" val="529878757"/>
                  </a:ext>
                </a:extLst>
              </a:tr>
              <a:tr h="444549">
                <a:tc>
                  <a:txBody>
                    <a:bodyPr/>
                    <a:lstStyle/>
                    <a:p>
                      <a:pPr algn="r" fontAlgn="ctr"/>
                      <a:r>
                        <a:rPr lang="en-US" sz="1600" b="1" i="0" u="none" strike="noStrike">
                          <a:solidFill>
                            <a:srgbClr val="000000"/>
                          </a:solidFill>
                          <a:effectLst/>
                          <a:latin typeface="Arial" panose="020B0604020202020204" pitchFamily="34" charset="0"/>
                        </a:rPr>
                        <a:t>psychiatric_or_mental_illness</a:t>
                      </a:r>
                    </a:p>
                  </a:txBody>
                  <a:tcPr marL="7620" marR="7620" marT="7620" marB="0" anchor="ctr">
                    <a:lnL>
                      <a:noFill/>
                    </a:lnL>
                    <a:lnR>
                      <a:noFill/>
                    </a:lnR>
                    <a:lnT>
                      <a:noFill/>
                    </a:lnT>
                    <a:lnB>
                      <a:noFill/>
                    </a:lnB>
                  </a:tcPr>
                </a:tc>
                <a:tc>
                  <a:txBody>
                    <a:bodyPr/>
                    <a:lstStyle/>
                    <a:p>
                      <a:pPr algn="ctr" fontAlgn="ctr"/>
                      <a:r>
                        <a:rPr lang="en-US" sz="1600" b="0" i="0" u="none" strike="noStrike">
                          <a:solidFill>
                            <a:srgbClr val="000000"/>
                          </a:solidFill>
                          <a:effectLst/>
                          <a:latin typeface="Arial" panose="020B0604020202020204" pitchFamily="34" charset="0"/>
                        </a:rPr>
                        <a:t>0.88</a:t>
                      </a:r>
                    </a:p>
                  </a:txBody>
                  <a:tcPr marL="7620" marR="7620" marT="7620" marB="0" anchor="ctr">
                    <a:lnL>
                      <a:noFill/>
                    </a:lnL>
                    <a:lnR>
                      <a:noFill/>
                    </a:lnR>
                    <a:lnT>
                      <a:noFill/>
                    </a:lnT>
                    <a:lnB>
                      <a:noFill/>
                    </a:lnB>
                    <a:solidFill>
                      <a:srgbClr val="FBDADC"/>
                    </a:solidFill>
                  </a:tcPr>
                </a:tc>
                <a:tc>
                  <a:txBody>
                    <a:bodyPr/>
                    <a:lstStyle/>
                    <a:p>
                      <a:pPr algn="ctr" fontAlgn="ctr"/>
                      <a:r>
                        <a:rPr lang="en-US" sz="1600" b="0" i="0" u="none" strike="noStrike">
                          <a:solidFill>
                            <a:srgbClr val="000000"/>
                          </a:solidFill>
                          <a:effectLst/>
                          <a:latin typeface="Arial" panose="020B0604020202020204" pitchFamily="34" charset="0"/>
                        </a:rPr>
                        <a:t>0.97</a:t>
                      </a:r>
                    </a:p>
                  </a:txBody>
                  <a:tcPr marL="7620" marR="7620" marT="7620" marB="0" anchor="ctr">
                    <a:lnL>
                      <a:noFill/>
                    </a:lnL>
                    <a:lnR>
                      <a:noFill/>
                    </a:lnR>
                    <a:lnT>
                      <a:noFill/>
                    </a:lnT>
                    <a:lnB>
                      <a:noFill/>
                    </a:lnB>
                    <a:solidFill>
                      <a:srgbClr val="FBF2F5"/>
                    </a:solidFill>
                  </a:tcPr>
                </a:tc>
                <a:tc>
                  <a:txBody>
                    <a:bodyPr/>
                    <a:lstStyle/>
                    <a:p>
                      <a:pPr algn="ctr" fontAlgn="ctr"/>
                      <a:r>
                        <a:rPr lang="en-US" sz="1600" b="0" i="0" u="none" strike="noStrike" dirty="0">
                          <a:solidFill>
                            <a:srgbClr val="000000"/>
                          </a:solidFill>
                          <a:effectLst/>
                          <a:latin typeface="Arial" panose="020B0604020202020204" pitchFamily="34" charset="0"/>
                        </a:rPr>
                        <a:t>0.85</a:t>
                      </a:r>
                    </a:p>
                  </a:txBody>
                  <a:tcPr marL="7620" marR="7620" marT="7620" marB="0" anchor="ctr">
                    <a:lnL>
                      <a:noFill/>
                    </a:lnL>
                    <a:lnR>
                      <a:noFill/>
                    </a:lnR>
                    <a:lnT>
                      <a:noFill/>
                    </a:lnT>
                    <a:lnB>
                      <a:noFill/>
                    </a:lnB>
                    <a:solidFill>
                      <a:srgbClr val="FACED1"/>
                    </a:solidFill>
                  </a:tcPr>
                </a:tc>
                <a:extLst>
                  <a:ext uri="{0D108BD9-81ED-4DB2-BD59-A6C34878D82A}">
                    <a16:rowId xmlns:a16="http://schemas.microsoft.com/office/drawing/2014/main" val="2533274958"/>
                  </a:ext>
                </a:extLst>
              </a:tr>
            </a:tbl>
          </a:graphicData>
        </a:graphic>
      </p:graphicFrame>
    </p:spTree>
    <p:extLst>
      <p:ext uri="{BB962C8B-B14F-4D97-AF65-F5344CB8AC3E}">
        <p14:creationId xmlns:p14="http://schemas.microsoft.com/office/powerpoint/2010/main" val="53952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DE7ABE0A-D558-487C-8F73-9F162D587024}"/>
              </a:ext>
            </a:extLst>
          </p:cNvPr>
          <p:cNvGraphicFramePr>
            <a:graphicFrameLocks noGrp="1"/>
          </p:cNvGraphicFramePr>
          <p:nvPr>
            <p:ph idx="1"/>
            <p:extLst>
              <p:ext uri="{D42A27DB-BD31-4B8C-83A1-F6EECF244321}">
                <p14:modId xmlns:p14="http://schemas.microsoft.com/office/powerpoint/2010/main" val="150520356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34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151</Words>
  <Application>Microsoft Office PowerPoint</Application>
  <PresentationFormat>Widescreen</PresentationFormat>
  <Paragraphs>59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Flatiron Capstone Project: LANL Earthquake Detection</vt:lpstr>
      <vt:lpstr>Overview</vt:lpstr>
      <vt:lpstr>Predicting “Time to Failure”</vt:lpstr>
      <vt:lpstr>Data Exploration</vt:lpstr>
      <vt:lpstr>Model Architecture</vt:lpstr>
      <vt:lpstr>Results</vt:lpstr>
      <vt:lpstr>Subgroup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dc:title>
  <dc:creator>David Braslow</dc:creator>
  <cp:lastModifiedBy>David Braslow</cp:lastModifiedBy>
  <cp:revision>3</cp:revision>
  <dcterms:created xsi:type="dcterms:W3CDTF">2019-05-09T21:07:13Z</dcterms:created>
  <dcterms:modified xsi:type="dcterms:W3CDTF">2019-05-17T14:55:11Z</dcterms:modified>
</cp:coreProperties>
</file>