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53" r:id="rId2"/>
    <p:sldId id="317" r:id="rId3"/>
    <p:sldId id="338" r:id="rId4"/>
    <p:sldId id="330" r:id="rId5"/>
    <p:sldId id="354" r:id="rId6"/>
    <p:sldId id="355" r:id="rId7"/>
    <p:sldId id="357" r:id="rId8"/>
    <p:sldId id="356" r:id="rId9"/>
    <p:sldId id="358" r:id="rId10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210" userDrawn="1">
          <p15:clr>
            <a:srgbClr val="A4A3A4"/>
          </p15:clr>
        </p15:guide>
        <p15:guide id="8" pos="3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492C-B00A-564D-AAEA-E6A037FAF6E1}" v="5" dt="2019-11-10T16:58:2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 autoAdjust="0"/>
    <p:restoredTop sz="94723" autoAdjust="0"/>
  </p:normalViewPr>
  <p:slideViewPr>
    <p:cSldViewPr>
      <p:cViewPr varScale="1">
        <p:scale>
          <a:sx n="113" d="100"/>
          <a:sy n="113" d="100"/>
        </p:scale>
        <p:origin x="138" y="102"/>
      </p:cViewPr>
      <p:guideLst>
        <p:guide orient="horz" pos="3884"/>
        <p:guide pos="3840"/>
        <p:guide pos="302"/>
        <p:guide orient="horz" pos="2260"/>
        <p:guide orient="horz" pos="890"/>
        <p:guide orient="horz" pos="618"/>
        <p:guide orient="horz" pos="210"/>
        <p:guide pos="39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ayford" userId="352ffcfb20603a86" providerId="LiveId" clId="{2718492C-B00A-564D-AAEA-E6A037FAF6E1}"/>
    <pc:docChg chg="undo custSel modSld">
      <pc:chgData name="David Brayford" userId="352ffcfb20603a86" providerId="LiveId" clId="{2718492C-B00A-564D-AAEA-E6A037FAF6E1}" dt="2019-11-10T16:58:28.258" v="110" actId="20577"/>
      <pc:docMkLst>
        <pc:docMk/>
      </pc:docMkLst>
      <pc:sldChg chg="addSp modSp">
        <pc:chgData name="David Brayford" userId="352ffcfb20603a86" providerId="LiveId" clId="{2718492C-B00A-564D-AAEA-E6A037FAF6E1}" dt="2019-11-10T16:58:28.258" v="110" actId="20577"/>
        <pc:sldMkLst>
          <pc:docMk/>
          <pc:sldMk cId="433238893" sldId="330"/>
        </pc:sldMkLst>
        <pc:spChg chg="mod">
          <ac:chgData name="David Brayford" userId="352ffcfb20603a86" providerId="LiveId" clId="{2718492C-B00A-564D-AAEA-E6A037FAF6E1}" dt="2019-11-10T16:38:09.837" v="24" actId="1076"/>
          <ac:spMkLst>
            <pc:docMk/>
            <pc:sldMk cId="433238893" sldId="330"/>
            <ac:spMk id="6" creationId="{00000000-0000-0000-0000-000000000000}"/>
          </ac:spMkLst>
        </pc:spChg>
        <pc:spChg chg="add mod">
          <ac:chgData name="David Brayford" userId="352ffcfb20603a86" providerId="LiveId" clId="{2718492C-B00A-564D-AAEA-E6A037FAF6E1}" dt="2019-11-10T16:58:28.258" v="110" actId="20577"/>
          <ac:spMkLst>
            <pc:docMk/>
            <pc:sldMk cId="433238893" sldId="330"/>
            <ac:spMk id="12" creationId="{4E7E9397-9B95-BA4C-A846-704DD03408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4BD089-8A0D-C540-9FDE-525BDFD3E38D}" type="datetimeFigureOut">
              <a:t>11/25/2019</a:t>
            </a:fld>
            <a:endParaRPr lang="de-DE"/>
          </a:p>
        </p:txBody>
      </p:sp>
      <p:sp>
        <p:nvSpPr>
          <p:cNvPr id="6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6F9DC0-F094-8F48-B3AE-FB781DFEB35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38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6F9DC0-F094-8F48-B3AE-FB781DFEB35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215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6F9DC0-F094-8F48-B3AE-FB781DFEB35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927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90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87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0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8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6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A931-8A70-A846-B9BE-EEF683BEDD3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7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62300" y="2672884"/>
            <a:ext cx="6320913" cy="123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6" name="Bild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6" name="Bild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12192000" cy="6858000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pic>
        <p:nvPicPr>
          <p:cNvPr id="7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el + 2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79424" y="1412876"/>
            <a:ext cx="5580000" cy="475199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77037" y="1412876"/>
            <a:ext cx="5580000" cy="475199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9" name="Bild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2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79424" y="1412875"/>
            <a:ext cx="5580000" cy="4751999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77037" y="1412875"/>
            <a:ext cx="5580000" cy="4751999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2 Inhalte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3" y="1412875"/>
            <a:ext cx="11377613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 bwMode="auto">
          <a:xfrm>
            <a:off x="479424" y="3897850"/>
            <a:ext cx="11377614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9" name="Bild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2 Inhalte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3" y="1412875"/>
            <a:ext cx="11377613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 bwMode="auto">
          <a:xfrm>
            <a:off x="479424" y="3897850"/>
            <a:ext cx="11377614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8" name="Bild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3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auto">
          <a:xfrm>
            <a:off x="8210237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 bwMode="auto">
          <a:xfrm>
            <a:off x="4344831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3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en-GB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auto">
          <a:xfrm>
            <a:off x="8210237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 bwMode="auto">
          <a:xfrm>
            <a:off x="4344831" y="1412875"/>
            <a:ext cx="36468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131720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Intel Round Table | Dr. David Brayford | 13.03.2019 </a:t>
            </a:r>
          </a:p>
        </p:txBody>
      </p:sp>
      <p:pic>
        <p:nvPicPr>
          <p:cNvPr id="9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1"/>
          <p:cNvGrpSpPr/>
          <p:nvPr userDrawn="1"/>
        </p:nvGrpSpPr>
        <p:grpSpPr bwMode="auto">
          <a:xfrm>
            <a:off x="0" y="0"/>
            <a:ext cx="12192000" cy="6165850"/>
            <a:chOff x="0" y="0"/>
            <a:chExt cx="12192000" cy="6165850"/>
          </a:xfrm>
        </p:grpSpPr>
        <p:pic>
          <p:nvPicPr>
            <p:cNvPr id="5" name="Bild 9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>
              <a:off x="0" y="0"/>
              <a:ext cx="12192000" cy="6165850"/>
            </a:xfrm>
            <a:prstGeom prst="rect">
              <a:avLst/>
            </a:prstGeom>
          </p:spPr>
        </p:pic>
        <p:sp>
          <p:nvSpPr>
            <p:cNvPr id="6" name="Rechteck 15"/>
            <p:cNvSpPr/>
            <p:nvPr userDrawn="1"/>
          </p:nvSpPr>
          <p:spPr bwMode="auto">
            <a:xfrm>
              <a:off x="0" y="0"/>
              <a:ext cx="12192000" cy="6165850"/>
            </a:xfrm>
            <a:prstGeom prst="rect">
              <a:avLst/>
            </a:prstGeom>
            <a:gradFill>
              <a:gsLst>
                <a:gs pos="0">
                  <a:srgbClr val="137DFF">
                    <a:alpha val="80000"/>
                  </a:srgbClr>
                </a:gs>
                <a:gs pos="50000">
                  <a:srgbClr val="003980">
                    <a:alpha val="69804"/>
                  </a:srgbClr>
                </a:gs>
                <a:gs pos="100000">
                  <a:srgbClr val="00234E">
                    <a:alpha val="69804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8" name="Inhaltsplatzhalter 11"/>
          <p:cNvSpPr>
            <a:spLocks noGrp="1"/>
          </p:cNvSpPr>
          <p:nvPr>
            <p:ph sz="quarter" idx="13"/>
          </p:nvPr>
        </p:nvSpPr>
        <p:spPr bwMode="auto">
          <a:xfrm>
            <a:off x="479425" y="3897313"/>
            <a:ext cx="5580062" cy="1326105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lIns="288000" tIns="108000" rIns="216000" bIns="108000" anchor="b" anchorCtr="0">
            <a:sp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0" name="Bild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+ 4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auto">
          <a:xfrm>
            <a:off x="9175038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 bwMode="auto">
          <a:xfrm>
            <a:off x="3377488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 bwMode="auto">
          <a:xfrm>
            <a:off x="6275552" y="1413413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1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4 Inhalte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auto">
          <a:xfrm>
            <a:off x="9175038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 bwMode="auto">
          <a:xfrm>
            <a:off x="3377488" y="1412875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 bwMode="auto">
          <a:xfrm>
            <a:off x="6275552" y="1413413"/>
            <a:ext cx="2682000" cy="475199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0" name="Bild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+ 4 Inhalte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auto">
          <a:xfrm>
            <a:off x="6277038" y="1412875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 bwMode="auto">
          <a:xfrm>
            <a:off x="479424" y="3897850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 bwMode="auto">
          <a:xfrm>
            <a:off x="6277038" y="3897850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1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4 Inhalte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auto">
          <a:xfrm>
            <a:off x="6277038" y="1412875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 bwMode="auto">
          <a:xfrm>
            <a:off x="479424" y="3897850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 bwMode="auto">
          <a:xfrm>
            <a:off x="6277038" y="3897850"/>
            <a:ext cx="5580000" cy="2268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10" name="Bild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2 Boxen Eyecatch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77038" y="1412875"/>
            <a:ext cx="5580000" cy="4752975"/>
          </a:xfrm>
          <a:prstGeom prst="rect">
            <a:avLst/>
          </a:prstGeom>
          <a:solidFill>
            <a:schemeClr val="tx2"/>
          </a:solidFill>
          <a:ln w="38100" cap="sq">
            <a:noFill/>
            <a:miter lim="800000"/>
          </a:ln>
        </p:spPr>
        <p:txBody>
          <a:bodyPr vert="horz" wrap="square" lIns="180000" tIns="144000" rIns="180000" bIns="144000" rtlCol="0">
            <a:noAutofit/>
          </a:bodyPr>
          <a:lstStyle>
            <a:lvl1pPr marL="252000" indent="-252000">
              <a:defRPr lang="de-DE" sz="2200">
                <a:solidFill>
                  <a:schemeClr val="bg1"/>
                </a:solidFill>
                <a:latin typeface="Arial"/>
                <a:ea typeface="Arial"/>
                <a:cs typeface="Arial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</a:lstStyle>
          <a:p>
            <a:pPr marL="252000" lvl="0" indent="-252000" algn="l" defTabSz="9144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 bwMode="auto">
          <a:xfrm>
            <a:off x="479425" y="1412874"/>
            <a:ext cx="5580000" cy="4752975"/>
          </a:xfrm>
          <a:prstGeom prst="rect">
            <a:avLst/>
          </a:prstGeom>
          <a:ln w="38100" cap="sq">
            <a:solidFill>
              <a:schemeClr val="bg2"/>
            </a:solidFill>
            <a:miter lim="800000"/>
          </a:ln>
        </p:spPr>
        <p:txBody>
          <a:bodyPr lIns="180000" tIns="144000" rIns="180000" bIns="144000">
            <a:noAutofit/>
          </a:bodyPr>
          <a:lstStyle>
            <a:lvl1pPr>
              <a:defRPr lang="de-DE" sz="2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2 Boxen Eyecatch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77038" y="1412875"/>
            <a:ext cx="5580000" cy="4752975"/>
          </a:xfrm>
          <a:prstGeom prst="rect">
            <a:avLst/>
          </a:prstGeom>
          <a:solidFill>
            <a:schemeClr val="tx2"/>
          </a:solidFill>
          <a:ln w="38100" cap="sq">
            <a:noFill/>
            <a:miter lim="800000"/>
          </a:ln>
        </p:spPr>
        <p:txBody>
          <a:bodyPr vert="horz" wrap="square" lIns="180000" tIns="144000" rIns="180000" bIns="144000" rtlCol="0">
            <a:noAutofit/>
          </a:bodyPr>
          <a:lstStyle>
            <a:lvl1pPr marL="252000" indent="-252000">
              <a:defRPr lang="de-DE" sz="2200">
                <a:solidFill>
                  <a:schemeClr val="bg1"/>
                </a:solidFill>
                <a:latin typeface="Arial"/>
                <a:ea typeface="Arial"/>
                <a:cs typeface="Arial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</a:lstStyle>
          <a:p>
            <a:pPr marL="252000" lvl="0" indent="-252000" algn="l" defTabSz="9144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 bwMode="auto">
          <a:xfrm>
            <a:off x="479425" y="1412875"/>
            <a:ext cx="5580000" cy="4752975"/>
          </a:xfrm>
          <a:prstGeom prst="rect">
            <a:avLst/>
          </a:prstGeom>
          <a:ln w="38100" cap="sq">
            <a:solidFill>
              <a:schemeClr val="bg2"/>
            </a:solidFill>
            <a:miter lim="800000"/>
          </a:ln>
        </p:spPr>
        <p:txBody>
          <a:bodyPr lIns="180000" tIns="144000" rIns="180000" bIns="144000">
            <a:noAutofit/>
          </a:bodyPr>
          <a:lstStyle>
            <a:lvl1pPr>
              <a:defRPr lang="de-DE" sz="2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8" name="Bild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Text Eyecatcher li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5" y="333375"/>
            <a:ext cx="10182599" cy="360099"/>
          </a:xfrm>
        </p:spPr>
        <p:txBody>
          <a:bodyPr anchor="t" anchorCtr="0"/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377488" y="1412875"/>
            <a:ext cx="8479550" cy="4752000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79424" y="1412875"/>
            <a:ext cx="2682875" cy="4752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80000" tIns="144000" rIns="180000" bIns="144000" rtlCol="0">
            <a:noAutofit/>
          </a:bodyPr>
          <a:lstStyle>
            <a:lvl1pPr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>
              <a:lnSpc>
                <a:spcPct val="100000"/>
              </a:lnSpc>
              <a:spcBef>
                <a:spcPts val="400"/>
              </a:spcBef>
              <a:buFont typeface="Arial"/>
              <a:buNone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9" name="Bild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Text Eyecatcher li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3377488" y="1412875"/>
            <a:ext cx="8479550" cy="4752000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79424" y="1412875"/>
            <a:ext cx="2682875" cy="4752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80000" tIns="144000" rIns="180000" bIns="144000" rtlCol="0">
            <a:noAutofit/>
          </a:bodyPr>
          <a:lstStyle>
            <a:lvl1pPr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>
              <a:lnSpc>
                <a:spcPct val="100000"/>
              </a:lnSpc>
              <a:spcBef>
                <a:spcPts val="400"/>
              </a:spcBef>
              <a:buFont typeface="Arial"/>
              <a:buNone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8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Text Eyecatcher rech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5" y="333375"/>
            <a:ext cx="10182599" cy="360099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8478127" cy="4751999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9175750" y="1412875"/>
            <a:ext cx="2681288" cy="4751999"/>
          </a:xfrm>
          <a:prstGeom prst="rect">
            <a:avLst/>
          </a:prstGeom>
          <a:solidFill>
            <a:schemeClr val="tx2"/>
          </a:solidFill>
        </p:spPr>
        <p:txBody>
          <a:bodyPr wrap="square" lIns="180000" tIns="144000" rIns="180000" bIns="144000" rtlCol="0">
            <a:noAutofit/>
          </a:bodyPr>
          <a:lstStyle>
            <a:lvl1pPr marL="0" indent="0">
              <a:buNone/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9" name="Bild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Text Eyecatcher rech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8478127" cy="4751999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9175750" y="1412875"/>
            <a:ext cx="2681288" cy="4751999"/>
          </a:xfrm>
          <a:prstGeom prst="rect">
            <a:avLst/>
          </a:prstGeom>
          <a:solidFill>
            <a:schemeClr val="tx2"/>
          </a:solidFill>
        </p:spPr>
        <p:txBody>
          <a:bodyPr wrap="square" lIns="180000" tIns="144000" rIns="180000" bIns="144000" rtlCol="0">
            <a:noAutofit/>
          </a:bodyPr>
          <a:lstStyle>
            <a:lvl1pPr marL="0" indent="0">
              <a:buNone/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Titel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Grafik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11"/>
          <p:cNvSpPr/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 userDrawn="1"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8" name="Inhaltsplatzhalter 11"/>
          <p:cNvSpPr>
            <a:spLocks noGrp="1"/>
          </p:cNvSpPr>
          <p:nvPr userDrawn="1">
            <p:ph sz="quarter" idx="13"/>
          </p:nvPr>
        </p:nvSpPr>
        <p:spPr bwMode="auto">
          <a:xfrm>
            <a:off x="479425" y="3897313"/>
            <a:ext cx="5580062" cy="1326105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lIns="288000" tIns="108000" rIns="216000" bIns="108000" anchor="t" anchorCtr="0">
            <a:sp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+ Bild Eyecatcher li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377488" y="1412875"/>
            <a:ext cx="8479550" cy="47520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79424" y="1412875"/>
            <a:ext cx="2682875" cy="4752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80000" tIns="144000" rIns="180000" bIns="144000" rtlCol="0">
            <a:noAutofit/>
          </a:bodyPr>
          <a:lstStyle>
            <a:lvl1pPr marL="0" indent="0">
              <a:buFontTx/>
              <a:buNone/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>
              <a:lnSpc>
                <a:spcPct val="100000"/>
              </a:lnSpc>
              <a:spcBef>
                <a:spcPts val="400"/>
              </a:spcBef>
              <a:buFont typeface="Arial"/>
              <a:buNone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9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+ Bild Eyecatcher li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377488" y="1412875"/>
            <a:ext cx="8479550" cy="47520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7" name="Bild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79424" y="1412875"/>
            <a:ext cx="2682875" cy="4752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80000" tIns="144000" rIns="180000" bIns="144000" rtlCol="0">
            <a:noAutofit/>
          </a:bodyPr>
          <a:lstStyle>
            <a:lvl1pPr marL="0" indent="0">
              <a:buFontTx/>
              <a:buNone/>
              <a:defRPr lang="de-DE" sz="2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>
              <a:lnSpc>
                <a:spcPct val="100000"/>
              </a:lnSpc>
              <a:spcBef>
                <a:spcPts val="400"/>
              </a:spcBef>
              <a:buFont typeface="Arial"/>
              <a:buNone/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hteck 1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Bild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uer Verlauf">
    <p:bg>
      <p:bgPr>
        <a:gradFill>
          <a:gsLst>
            <a:gs pos="0">
              <a:srgbClr val="137DFF">
                <a:alpha val="80000"/>
              </a:srgbClr>
            </a:gs>
            <a:gs pos="50000">
              <a:srgbClr val="003980">
                <a:alpha val="70000"/>
              </a:srgbClr>
            </a:gs>
            <a:gs pos="100000">
              <a:srgbClr val="00234E">
                <a:alpha val="70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uer Title">
    <p:bg>
      <p:bgPr>
        <a:gradFill>
          <a:gsLst>
            <a:gs pos="0">
              <a:srgbClr val="137DFF">
                <a:alpha val="80000"/>
              </a:srgbClr>
            </a:gs>
            <a:gs pos="50000">
              <a:srgbClr val="003980">
                <a:alpha val="69804"/>
              </a:srgbClr>
            </a:gs>
            <a:gs pos="100000">
              <a:srgbClr val="00234E">
                <a:alpha val="69804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uer Verlauf Title + Subtitle">
    <p:bg>
      <p:bgPr>
        <a:gradFill>
          <a:gsLst>
            <a:gs pos="0">
              <a:srgbClr val="137DFF">
                <a:alpha val="80000"/>
              </a:srgbClr>
            </a:gs>
            <a:gs pos="50000">
              <a:srgbClr val="003980">
                <a:alpha val="69804"/>
              </a:srgbClr>
            </a:gs>
            <a:gs pos="100000">
              <a:srgbClr val="00234E">
                <a:alpha val="69804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rgbClr val="AFD7F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7490" y="1600203"/>
            <a:ext cx="10889396" cy="46265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4AF68-98B1-4DD1-9D6C-558B3C44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Titel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096000" y="-12063"/>
            <a:ext cx="6096000" cy="6870063"/>
          </a:xfrm>
          <a:prstGeom prst="rect">
            <a:avLst/>
          </a:prstGeom>
        </p:spPr>
      </p:pic>
      <p:pic>
        <p:nvPicPr>
          <p:cNvPr id="5" name="Grafik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0"/>
            <a:ext cx="7752184" cy="6858000"/>
          </a:xfrm>
          <a:prstGeom prst="rect">
            <a:avLst/>
          </a:prstGeom>
        </p:spPr>
      </p:pic>
      <p:sp>
        <p:nvSpPr>
          <p:cNvPr id="6" name="Rechteck 11"/>
          <p:cNvSpPr/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7" name="Grafik 24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184231" y="5841395"/>
            <a:ext cx="3800351" cy="855575"/>
          </a:xfrm>
          <a:prstGeom prst="rect">
            <a:avLst/>
          </a:prstGeom>
        </p:spPr>
      </p:pic>
      <p:pic>
        <p:nvPicPr>
          <p:cNvPr id="8" name="Bild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Titelslide 3">
    <p:bg>
      <p:bgPr>
        <a:gradFill>
          <a:gsLst>
            <a:gs pos="0">
              <a:srgbClr val="137DFF">
                <a:alpha val="80000"/>
              </a:srgbClr>
            </a:gs>
            <a:gs pos="50000">
              <a:srgbClr val="003980">
                <a:alpha val="69804"/>
              </a:srgbClr>
            </a:gs>
            <a:gs pos="100000">
              <a:srgbClr val="00234E">
                <a:alpha val="69804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1"/>
          <p:cNvSpPr>
            <a:spLocks noGrp="1"/>
          </p:cNvSpPr>
          <p:nvPr>
            <p:ph sz="quarter" idx="13"/>
          </p:nvPr>
        </p:nvSpPr>
        <p:spPr bwMode="auto">
          <a:xfrm>
            <a:off x="479425" y="3897313"/>
            <a:ext cx="5580062" cy="1326105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lIns="288000" tIns="108000" rIns="216000" bIns="108000" anchor="b" anchorCtr="0">
            <a:sp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5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slide 3">
    <p:bg>
      <p:bgPr>
        <a:gradFill>
          <a:gsLst>
            <a:gs pos="0">
              <a:srgbClr val="137DFF">
                <a:alpha val="80000"/>
              </a:srgbClr>
            </a:gs>
            <a:gs pos="50000">
              <a:srgbClr val="003980">
                <a:alpha val="69804"/>
              </a:srgbClr>
            </a:gs>
            <a:gs pos="100000">
              <a:srgbClr val="00234E">
                <a:alpha val="7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1"/>
          <p:cNvSpPr>
            <a:spLocks noGrp="1"/>
          </p:cNvSpPr>
          <p:nvPr>
            <p:ph sz="quarter" idx="13"/>
          </p:nvPr>
        </p:nvSpPr>
        <p:spPr bwMode="auto">
          <a:xfrm>
            <a:off x="479425" y="3897313"/>
            <a:ext cx="5580062" cy="1326105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wrap="square" lIns="288000" tIns="108000" rIns="216000" bIns="108000" anchor="b" anchorCtr="0">
            <a:sp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pic>
        <p:nvPicPr>
          <p:cNvPr id="5" name="Bild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6"/>
            <a:ext cx="11377614" cy="475199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8" name="Bild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4" y="1412875"/>
            <a:ext cx="11377614" cy="4751999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8" name="Bild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_Sub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479425" y="1412875"/>
            <a:ext cx="11377614" cy="4752975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  <a:endParaRPr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auto">
          <a:xfrm>
            <a:off x="479426" y="638073"/>
            <a:ext cx="10474456" cy="360099"/>
          </a:xfrm>
        </p:spPr>
        <p:txBody>
          <a:bodyPr anchor="b" anchorCtr="0">
            <a:noAutofit/>
          </a:bodyPr>
          <a:lstStyle>
            <a:lvl1pPr>
              <a:defRPr sz="2600"/>
            </a:lvl1pPr>
          </a:lstStyle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9425" y="333375"/>
            <a:ext cx="10474325" cy="2555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pic>
        <p:nvPicPr>
          <p:cNvPr id="9" name="Bild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193463" y="333375"/>
            <a:ext cx="663575" cy="66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479426" y="333375"/>
            <a:ext cx="10474456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9425" y="1412875"/>
            <a:ext cx="11377614" cy="47529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79425" y="6541108"/>
            <a:ext cx="13898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Intel Round Table | Dr. David Brayford | 13.03.2019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534052" y="6541108"/>
            <a:ext cx="32298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accent5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B2DB4FC9-BFE1-2046-B7CF-BF700D81BD1A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93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>
        <a:lnSpc>
          <a:spcPct val="90000"/>
        </a:lnSpc>
        <a:spcBef>
          <a:spcPts val="0"/>
        </a:spcBef>
        <a:buNone/>
        <a:defRPr sz="2600">
          <a:solidFill>
            <a:schemeClr val="tx1"/>
          </a:solidFill>
          <a:latin typeface="Arial"/>
          <a:ea typeface="Arial"/>
          <a:cs typeface="Arial"/>
        </a:defRPr>
      </a:lvl1pPr>
    </p:titleStyle>
    <p:bodyStyle>
      <a:lvl1pPr marL="252000" indent="-252000" algn="l" defTabSz="914400">
        <a:lnSpc>
          <a:spcPct val="100000"/>
        </a:lnSpc>
        <a:spcBef>
          <a:spcPts val="400"/>
        </a:spcBef>
        <a:buFont typeface="Arial"/>
        <a:buChar char="•"/>
        <a:defRPr sz="2200">
          <a:solidFill>
            <a:schemeClr val="tx1"/>
          </a:solidFill>
          <a:latin typeface="Arial"/>
          <a:ea typeface="Arial"/>
          <a:cs typeface="Arial"/>
        </a:defRPr>
      </a:lvl1pPr>
      <a:lvl2pPr marL="504000" indent="-252000" algn="l" defTabSz="914400">
        <a:lnSpc>
          <a:spcPct val="100000"/>
        </a:lnSpc>
        <a:spcBef>
          <a:spcPts val="400"/>
        </a:spcBef>
        <a:buFont typeface="Arial"/>
        <a:buChar char="•"/>
        <a:defRPr sz="2200">
          <a:solidFill>
            <a:schemeClr val="tx1"/>
          </a:solidFill>
          <a:latin typeface="Arial"/>
          <a:ea typeface="Arial"/>
          <a:cs typeface="Arial"/>
        </a:defRPr>
      </a:lvl2pPr>
      <a:lvl3pPr marL="756000" indent="-252000" algn="l" defTabSz="914400">
        <a:lnSpc>
          <a:spcPct val="100000"/>
        </a:lnSpc>
        <a:spcBef>
          <a:spcPts val="400"/>
        </a:spcBef>
        <a:buFont typeface="Arial"/>
        <a:buChar char="•"/>
        <a:defRPr sz="2200">
          <a:solidFill>
            <a:schemeClr val="tx1"/>
          </a:solidFill>
          <a:latin typeface="Arial"/>
          <a:ea typeface="Arial"/>
          <a:cs typeface="Arial"/>
        </a:defRPr>
      </a:lvl3pPr>
      <a:lvl4pPr marL="1008000" indent="-252000" algn="l" defTabSz="914400">
        <a:lnSpc>
          <a:spcPct val="100000"/>
        </a:lnSpc>
        <a:spcBef>
          <a:spcPts val="400"/>
        </a:spcBef>
        <a:buFont typeface="Arial"/>
        <a:buChar char="•"/>
        <a:defRPr sz="2200">
          <a:solidFill>
            <a:schemeClr val="tx1"/>
          </a:solidFill>
          <a:latin typeface="Arial"/>
          <a:ea typeface="Arial"/>
          <a:cs typeface="Arial"/>
        </a:defRPr>
      </a:lvl4pPr>
      <a:lvl5pPr marL="1260000" indent="-252000" algn="l" defTabSz="914400">
        <a:lnSpc>
          <a:spcPct val="100000"/>
        </a:lnSpc>
        <a:spcBef>
          <a:spcPts val="400"/>
        </a:spcBef>
        <a:buFont typeface="Arial"/>
        <a:buChar char="•"/>
        <a:defRPr sz="220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4"/>
          <p:cNvSpPr>
            <a:spLocks noGrp="1"/>
          </p:cNvSpPr>
          <p:nvPr>
            <p:ph sz="quarter" idx="13"/>
          </p:nvPr>
        </p:nvSpPr>
        <p:spPr bwMode="auto">
          <a:xfrm>
            <a:off x="263352" y="3861048"/>
            <a:ext cx="9649024" cy="1880103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400" dirty="0"/>
              <a:t>Using Charliecloud to </a:t>
            </a:r>
            <a:r>
              <a:rPr lang="en-US" sz="3400" dirty="0" smtClean="0"/>
              <a:t>Deploy Containerized Workflows </a:t>
            </a:r>
            <a:r>
              <a:rPr lang="en-US" sz="3400" dirty="0"/>
              <a:t>on a Secure HPC </a:t>
            </a:r>
            <a:r>
              <a:rPr lang="en-US" sz="3400" dirty="0" smtClean="0"/>
              <a:t>System.</a:t>
            </a:r>
            <a:r>
              <a:rPr lang="de-DE" sz="3400" dirty="0">
                <a:solidFill>
                  <a:srgbClr val="FFFFFF"/>
                </a:solidFill>
              </a:rPr>
              <a:t/>
            </a:r>
            <a:br>
              <a:rPr lang="de-DE" sz="34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/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 smtClean="0">
                <a:solidFill>
                  <a:srgbClr val="FFFFFF"/>
                </a:solidFill>
              </a:rPr>
              <a:t>10.12.2019</a:t>
            </a:r>
            <a:r>
              <a:rPr lang="de-DE" sz="2000" dirty="0">
                <a:solidFill>
                  <a:srgbClr val="FFFFFF"/>
                </a:solidFill>
              </a:rPr>
              <a:t>| </a:t>
            </a:r>
            <a:r>
              <a:rPr lang="de-DE" sz="2000" dirty="0" smtClean="0">
                <a:solidFill>
                  <a:srgbClr val="FFFFFF"/>
                </a:solidFill>
              </a:rPr>
              <a:t>David </a:t>
            </a:r>
            <a:r>
              <a:rPr lang="de-DE" sz="2000" dirty="0">
                <a:solidFill>
                  <a:srgbClr val="FFFFFF"/>
                </a:solidFill>
              </a:rPr>
              <a:t>Brayford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B4FC9-BFE1-2046-B7CF-BF700D81BD1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81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79426" y="333375"/>
            <a:ext cx="10474456" cy="747897"/>
          </a:xfrm>
        </p:spPr>
        <p:txBody>
          <a:bodyPr/>
          <a:lstStyle/>
          <a:p>
            <a:r>
              <a:rPr lang="en-US" sz="2800" dirty="0" smtClean="0"/>
              <a:t>HPC Workflows </a:t>
            </a:r>
            <a:r>
              <a:rPr lang="en-US" sz="2800" dirty="0"/>
              <a:t>in a </a:t>
            </a:r>
            <a:r>
              <a:rPr lang="en-US" sz="2800" b="1" dirty="0">
                <a:solidFill>
                  <a:schemeClr val="accent6"/>
                </a:solidFill>
              </a:rPr>
              <a:t>Container</a:t>
            </a:r>
            <a:br>
              <a:rPr lang="en-US" sz="2800" b="1" dirty="0">
                <a:solidFill>
                  <a:schemeClr val="accent6"/>
                </a:solidFill>
              </a:rPr>
            </a:b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69738" y="6540500"/>
            <a:ext cx="322262" cy="153988"/>
          </a:xfrm>
        </p:spPr>
        <p:txBody>
          <a:bodyPr/>
          <a:lstStyle/>
          <a:p>
            <a:pPr>
              <a:defRPr/>
            </a:pPr>
            <a:fld id="{B2DB4FC9-BFE1-2046-B7CF-BF700D81BD1A}" type="slidenum">
              <a:rPr lang="uk-UA" smtClean="0"/>
              <a:t>2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890837" y="189808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Transition </a:t>
            </a:r>
            <a:r>
              <a:rPr lang="en-US" sz="2400" dirty="0" smtClean="0">
                <a:solidFill>
                  <a:schemeClr val="bg1"/>
                </a:solidFill>
              </a:rPr>
              <a:t>Non-HPC </a:t>
            </a:r>
            <a:r>
              <a:rPr lang="en-US" sz="2400" dirty="0" smtClean="0">
                <a:solidFill>
                  <a:schemeClr val="bg1"/>
                </a:solidFill>
              </a:rPr>
              <a:t>workflows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from the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laptop to supercomputer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with minimal effort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Bild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6" y="3585683"/>
            <a:ext cx="1542189" cy="105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673062" y="4153161"/>
            <a:ext cx="845876" cy="1"/>
          </a:xfrm>
          <a:prstGeom prst="straightConnector1">
            <a:avLst/>
          </a:prstGeom>
          <a:ln w="762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52153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</a:rPr>
              <a:t>“It just works”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479425" y="1412875"/>
            <a:ext cx="11305207" cy="4752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6120" y="3587750"/>
            <a:ext cx="1121649" cy="1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B62E47-2245-4184-914D-6943223C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488" y="1412874"/>
            <a:ext cx="8479550" cy="4752001"/>
          </a:xfrm>
        </p:spPr>
        <p:txBody>
          <a:bodyPr lIns="36000" tIns="0" rIns="36000" bIns="144000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Mechanism for deploying </a:t>
            </a:r>
            <a:r>
              <a:rPr lang="en-US" sz="2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Containers</a:t>
            </a:r>
            <a:r>
              <a:rPr lang="en-US" sz="2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at LRZ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00" b="1" dirty="0">
              <a:solidFill>
                <a:schemeClr val="accent6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Download </a:t>
            </a:r>
            <a:r>
              <a:rPr lang="en-US" sz="2300" dirty="0" smtClean="0">
                <a:cs typeface="Times New Roman" panose="02020603050405020304" pitchFamily="18" charset="0"/>
              </a:rPr>
              <a:t>or create a Docker Image</a:t>
            </a: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Modify the Linux Docker image for </a:t>
            </a:r>
            <a:r>
              <a:rPr lang="en-US" sz="2300" dirty="0" smtClean="0">
                <a:cs typeface="Times New Roman" panose="02020603050405020304" pitchFamily="18" charset="0"/>
              </a:rPr>
              <a:t>HPC</a:t>
            </a: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Copy the </a:t>
            </a:r>
            <a:r>
              <a:rPr lang="en-US" sz="2300" dirty="0" smtClean="0">
                <a:cs typeface="Times New Roman" panose="02020603050405020304" pitchFamily="18" charset="0"/>
              </a:rPr>
              <a:t>data </a:t>
            </a:r>
            <a:r>
              <a:rPr lang="en-US" sz="2300" dirty="0">
                <a:cs typeface="Times New Roman" panose="02020603050405020304" pitchFamily="18" charset="0"/>
              </a:rPr>
              <a:t>and execution scripts to the modified Docker image</a:t>
            </a:r>
          </a:p>
          <a:p>
            <a:pPr lvl="1">
              <a:lnSpc>
                <a:spcPct val="120000"/>
              </a:lnSpc>
            </a:pP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Convert to a </a:t>
            </a:r>
            <a:r>
              <a:rPr lang="en-US" sz="2300" dirty="0" err="1">
                <a:cs typeface="Times New Roman" panose="02020603050405020304" pitchFamily="18" charset="0"/>
              </a:rPr>
              <a:t>Charliecloud</a:t>
            </a:r>
            <a:r>
              <a:rPr lang="en-US" sz="2300" dirty="0">
                <a:cs typeface="Times New Roman" panose="02020603050405020304" pitchFamily="18" charset="0"/>
              </a:rPr>
              <a:t> UDSS and copy the file to the HPC system</a:t>
            </a:r>
          </a:p>
          <a:p>
            <a:pPr lvl="1">
              <a:lnSpc>
                <a:spcPct val="120000"/>
              </a:lnSpc>
            </a:pP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Load the </a:t>
            </a:r>
            <a:r>
              <a:rPr lang="en-US" sz="2300" dirty="0" smtClean="0">
                <a:cs typeface="Times New Roman" panose="02020603050405020304" pitchFamily="18" charset="0"/>
              </a:rPr>
              <a:t>Charliecloud </a:t>
            </a:r>
            <a:r>
              <a:rPr lang="en-US" sz="2300" dirty="0"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20000"/>
              </a:lnSpc>
            </a:pPr>
            <a:endParaRPr lang="en-US" sz="23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300" dirty="0">
                <a:cs typeface="Times New Roman" panose="02020603050405020304" pitchFamily="18" charset="0"/>
              </a:rPr>
              <a:t>Execute on </a:t>
            </a:r>
            <a:r>
              <a:rPr lang="en-US" sz="2300" dirty="0" err="1" smtClean="0">
                <a:cs typeface="Times New Roman" panose="02020603050405020304" pitchFamily="18" charset="0"/>
              </a:rPr>
              <a:t>SuperMUC</a:t>
            </a:r>
            <a:r>
              <a:rPr lang="en-US" sz="2300" dirty="0" smtClean="0">
                <a:cs typeface="Times New Roman" panose="02020603050405020304" pitchFamily="18" charset="0"/>
              </a:rPr>
              <a:t>-NG or Linux Cluster </a:t>
            </a:r>
            <a:r>
              <a:rPr lang="en-US" sz="2300" dirty="0">
                <a:cs typeface="Times New Roman" panose="02020603050405020304" pitchFamily="18" charset="0"/>
              </a:rPr>
              <a:t>via Slurm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solidFill>
            <a:schemeClr val="accent4"/>
          </a:solidFill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Deploy</a:t>
            </a:r>
            <a:r>
              <a:rPr lang="en-US" sz="2800" dirty="0" smtClean="0"/>
              <a:t>ing Containers </a:t>
            </a:r>
            <a:r>
              <a:rPr lang="en-US" sz="2800" dirty="0"/>
              <a:t>on Secure HPC </a:t>
            </a:r>
            <a:r>
              <a:rPr lang="en-US" sz="2800" dirty="0" smtClean="0"/>
              <a:t>Systems at LRZ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Deployment@LRZ</a:t>
            </a:r>
            <a:endParaRPr lang="de-DE" dirty="0"/>
          </a:p>
          <a:p>
            <a:endParaRPr lang="de-DE" dirty="0"/>
          </a:p>
        </p:txBody>
      </p:sp>
      <p:sp>
        <p:nvSpPr>
          <p:cNvPr id="24" name="AutoShape 16"/>
          <p:cNvSpPr>
            <a:spLocks noChangeAspect="1" noChangeArrowheads="1" noTextEdit="1"/>
          </p:cNvSpPr>
          <p:nvPr/>
        </p:nvSpPr>
        <p:spPr bwMode="auto">
          <a:xfrm>
            <a:off x="1416050" y="2708275"/>
            <a:ext cx="6111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aseline="-25000" dirty="0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1531938" y="2892425"/>
            <a:ext cx="9525" cy="47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1579563" y="2959100"/>
            <a:ext cx="4763" cy="4763"/>
          </a:xfrm>
          <a:custGeom>
            <a:avLst/>
            <a:gdLst>
              <a:gd name="T0" fmla="*/ 0 w 1"/>
              <a:gd name="T1" fmla="*/ 1 h 1"/>
              <a:gd name="T2" fmla="*/ 1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574800" y="3027363"/>
            <a:ext cx="9525" cy="9525"/>
          </a:xfrm>
          <a:custGeom>
            <a:avLst/>
            <a:gdLst>
              <a:gd name="T0" fmla="*/ 1 w 2"/>
              <a:gd name="T1" fmla="*/ 2 h 2"/>
              <a:gd name="T2" fmla="*/ 2 w 2"/>
              <a:gd name="T3" fmla="*/ 1 h 2"/>
              <a:gd name="T4" fmla="*/ 1 w 2"/>
              <a:gd name="T5" fmla="*/ 0 h 2"/>
              <a:gd name="T6" fmla="*/ 1 w 2"/>
              <a:gd name="T7" fmla="*/ 1 h 2"/>
              <a:gd name="T8" fmla="*/ 1 w 2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2"/>
                </a:moveTo>
                <a:cubicBezTo>
                  <a:pt x="2" y="2"/>
                  <a:pt x="2" y="1"/>
                  <a:pt x="2" y="1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0" y="0"/>
                  <a:pt x="1" y="1"/>
                </a:cubicBezTo>
                <a:cubicBezTo>
                  <a:pt x="1" y="1"/>
                  <a:pt x="1" y="2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1522413" y="2998788"/>
            <a:ext cx="9525" cy="9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1662113" y="2925763"/>
            <a:ext cx="4763" cy="9525"/>
          </a:xfrm>
          <a:custGeom>
            <a:avLst/>
            <a:gdLst>
              <a:gd name="T0" fmla="*/ 0 w 1"/>
              <a:gd name="T1" fmla="*/ 0 h 2"/>
              <a:gd name="T2" fmla="*/ 0 w 1"/>
              <a:gd name="T3" fmla="*/ 1 h 2"/>
              <a:gd name="T4" fmla="*/ 0 w 1"/>
              <a:gd name="T5" fmla="*/ 1 h 2"/>
              <a:gd name="T6" fmla="*/ 1 w 1"/>
              <a:gd name="T7" fmla="*/ 1 h 2"/>
              <a:gd name="T8" fmla="*/ 0 w 1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1762125" y="2852738"/>
            <a:ext cx="9525" cy="9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1792288" y="2887663"/>
            <a:ext cx="9525" cy="9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714500" y="2944813"/>
            <a:ext cx="9525" cy="9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1839913" y="2906713"/>
            <a:ext cx="9525" cy="9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6" name="Group 30"/>
          <p:cNvGrpSpPr>
            <a:grpSpLocks noChangeAspect="1"/>
          </p:cNvGrpSpPr>
          <p:nvPr/>
        </p:nvGrpSpPr>
        <p:grpSpPr bwMode="auto">
          <a:xfrm>
            <a:off x="1092200" y="2156619"/>
            <a:ext cx="1244600" cy="1392237"/>
            <a:chOff x="688" y="1089"/>
            <a:chExt cx="784" cy="877"/>
          </a:xfrm>
        </p:grpSpPr>
        <p:sp>
          <p:nvSpPr>
            <p:cNvPr id="37" name="AutoShape 29"/>
            <p:cNvSpPr>
              <a:spLocks noChangeAspect="1" noChangeArrowheads="1" noTextEdit="1"/>
            </p:cNvSpPr>
            <p:nvPr/>
          </p:nvSpPr>
          <p:spPr bwMode="auto">
            <a:xfrm>
              <a:off x="688" y="1089"/>
              <a:ext cx="784" cy="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688" y="1089"/>
              <a:ext cx="784" cy="743"/>
            </a:xfrm>
            <a:custGeom>
              <a:avLst/>
              <a:gdLst>
                <a:gd name="T0" fmla="*/ 411 w 411"/>
                <a:gd name="T1" fmla="*/ 0 h 389"/>
                <a:gd name="T2" fmla="*/ 0 w 411"/>
                <a:gd name="T3" fmla="*/ 22 h 389"/>
                <a:gd name="T4" fmla="*/ 101 w 411"/>
                <a:gd name="T5" fmla="*/ 68 h 389"/>
                <a:gd name="T6" fmla="*/ 35 w 411"/>
                <a:gd name="T7" fmla="*/ 389 h 389"/>
                <a:gd name="T8" fmla="*/ 95 w 411"/>
                <a:gd name="T9" fmla="*/ 375 h 389"/>
                <a:gd name="T10" fmla="*/ 190 w 411"/>
                <a:gd name="T11" fmla="*/ 68 h 389"/>
                <a:gd name="T12" fmla="*/ 124 w 411"/>
                <a:gd name="T13" fmla="*/ 22 h 389"/>
                <a:gd name="T14" fmla="*/ 289 w 411"/>
                <a:gd name="T15" fmla="*/ 68 h 389"/>
                <a:gd name="T16" fmla="*/ 222 w 411"/>
                <a:gd name="T17" fmla="*/ 266 h 389"/>
                <a:gd name="T18" fmla="*/ 315 w 411"/>
                <a:gd name="T19" fmla="*/ 389 h 389"/>
                <a:gd name="T20" fmla="*/ 378 w 411"/>
                <a:gd name="T21" fmla="*/ 68 h 389"/>
                <a:gd name="T22" fmla="*/ 311 w 411"/>
                <a:gd name="T23" fmla="*/ 22 h 389"/>
                <a:gd name="T24" fmla="*/ 166 w 411"/>
                <a:gd name="T25" fmla="*/ 237 h 389"/>
                <a:gd name="T26" fmla="*/ 59 w 411"/>
                <a:gd name="T27" fmla="*/ 215 h 389"/>
                <a:gd name="T28" fmla="*/ 166 w 411"/>
                <a:gd name="T29" fmla="*/ 237 h 389"/>
                <a:gd name="T30" fmla="*/ 59 w 411"/>
                <a:gd name="T31" fmla="*/ 196 h 389"/>
                <a:gd name="T32" fmla="*/ 166 w 411"/>
                <a:gd name="T33" fmla="*/ 174 h 389"/>
                <a:gd name="T34" fmla="*/ 166 w 411"/>
                <a:gd name="T35" fmla="*/ 154 h 389"/>
                <a:gd name="T36" fmla="*/ 59 w 411"/>
                <a:gd name="T37" fmla="*/ 132 h 389"/>
                <a:gd name="T38" fmla="*/ 166 w 411"/>
                <a:gd name="T39" fmla="*/ 154 h 389"/>
                <a:gd name="T40" fmla="*/ 166 w 411"/>
                <a:gd name="T41" fmla="*/ 113 h 389"/>
                <a:gd name="T42" fmla="*/ 59 w 411"/>
                <a:gd name="T43" fmla="*/ 91 h 389"/>
                <a:gd name="T44" fmla="*/ 354 w 411"/>
                <a:gd name="T45" fmla="*/ 237 h 389"/>
                <a:gd name="T46" fmla="*/ 246 w 411"/>
                <a:gd name="T47" fmla="*/ 215 h 389"/>
                <a:gd name="T48" fmla="*/ 354 w 411"/>
                <a:gd name="T49" fmla="*/ 237 h 389"/>
                <a:gd name="T50" fmla="*/ 246 w 411"/>
                <a:gd name="T51" fmla="*/ 196 h 389"/>
                <a:gd name="T52" fmla="*/ 354 w 411"/>
                <a:gd name="T53" fmla="*/ 174 h 389"/>
                <a:gd name="T54" fmla="*/ 354 w 411"/>
                <a:gd name="T55" fmla="*/ 154 h 389"/>
                <a:gd name="T56" fmla="*/ 246 w 411"/>
                <a:gd name="T57" fmla="*/ 132 h 389"/>
                <a:gd name="T58" fmla="*/ 354 w 411"/>
                <a:gd name="T59" fmla="*/ 154 h 389"/>
                <a:gd name="T60" fmla="*/ 354 w 411"/>
                <a:gd name="T61" fmla="*/ 113 h 389"/>
                <a:gd name="T62" fmla="*/ 246 w 411"/>
                <a:gd name="T63" fmla="*/ 9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389">
                  <a:moveTo>
                    <a:pt x="411" y="22"/>
                  </a:moveTo>
                  <a:cubicBezTo>
                    <a:pt x="411" y="0"/>
                    <a:pt x="411" y="0"/>
                    <a:pt x="4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389"/>
                    <a:pt x="35" y="389"/>
                    <a:pt x="35" y="389"/>
                  </a:cubicBezTo>
                  <a:cubicBezTo>
                    <a:pt x="96" y="389"/>
                    <a:pt x="96" y="389"/>
                    <a:pt x="96" y="389"/>
                  </a:cubicBezTo>
                  <a:cubicBezTo>
                    <a:pt x="95" y="385"/>
                    <a:pt x="95" y="380"/>
                    <a:pt x="95" y="375"/>
                  </a:cubicBezTo>
                  <a:cubicBezTo>
                    <a:pt x="95" y="319"/>
                    <a:pt x="136" y="273"/>
                    <a:pt x="190" y="265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266"/>
                    <a:pt x="222" y="266"/>
                    <a:pt x="222" y="266"/>
                  </a:cubicBezTo>
                  <a:cubicBezTo>
                    <a:pt x="275" y="274"/>
                    <a:pt x="316" y="319"/>
                    <a:pt x="316" y="375"/>
                  </a:cubicBezTo>
                  <a:cubicBezTo>
                    <a:pt x="316" y="380"/>
                    <a:pt x="315" y="385"/>
                    <a:pt x="315" y="389"/>
                  </a:cubicBezTo>
                  <a:cubicBezTo>
                    <a:pt x="378" y="389"/>
                    <a:pt x="378" y="389"/>
                    <a:pt x="378" y="389"/>
                  </a:cubicBezTo>
                  <a:cubicBezTo>
                    <a:pt x="378" y="68"/>
                    <a:pt x="378" y="68"/>
                    <a:pt x="378" y="68"/>
                  </a:cubicBezTo>
                  <a:cubicBezTo>
                    <a:pt x="311" y="68"/>
                    <a:pt x="311" y="68"/>
                    <a:pt x="311" y="68"/>
                  </a:cubicBezTo>
                  <a:cubicBezTo>
                    <a:pt x="311" y="22"/>
                    <a:pt x="311" y="22"/>
                    <a:pt x="311" y="22"/>
                  </a:cubicBezTo>
                  <a:lnTo>
                    <a:pt x="411" y="22"/>
                  </a:lnTo>
                  <a:close/>
                  <a:moveTo>
                    <a:pt x="166" y="237"/>
                  </a:moveTo>
                  <a:cubicBezTo>
                    <a:pt x="59" y="237"/>
                    <a:pt x="59" y="237"/>
                    <a:pt x="59" y="237"/>
                  </a:cubicBezTo>
                  <a:cubicBezTo>
                    <a:pt x="59" y="215"/>
                    <a:pt x="59" y="215"/>
                    <a:pt x="59" y="215"/>
                  </a:cubicBezTo>
                  <a:cubicBezTo>
                    <a:pt x="166" y="215"/>
                    <a:pt x="166" y="215"/>
                    <a:pt x="166" y="215"/>
                  </a:cubicBezTo>
                  <a:lnTo>
                    <a:pt x="166" y="237"/>
                  </a:lnTo>
                  <a:close/>
                  <a:moveTo>
                    <a:pt x="166" y="196"/>
                  </a:moveTo>
                  <a:cubicBezTo>
                    <a:pt x="59" y="196"/>
                    <a:pt x="59" y="196"/>
                    <a:pt x="59" y="196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166" y="174"/>
                    <a:pt x="166" y="174"/>
                    <a:pt x="166" y="174"/>
                  </a:cubicBezTo>
                  <a:lnTo>
                    <a:pt x="166" y="196"/>
                  </a:lnTo>
                  <a:close/>
                  <a:moveTo>
                    <a:pt x="166" y="154"/>
                  </a:moveTo>
                  <a:cubicBezTo>
                    <a:pt x="59" y="154"/>
                    <a:pt x="59" y="154"/>
                    <a:pt x="59" y="154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166" y="132"/>
                    <a:pt x="166" y="132"/>
                    <a:pt x="166" y="132"/>
                  </a:cubicBezTo>
                  <a:lnTo>
                    <a:pt x="166" y="154"/>
                  </a:lnTo>
                  <a:close/>
                  <a:moveTo>
                    <a:pt x="166" y="91"/>
                  </a:moveTo>
                  <a:cubicBezTo>
                    <a:pt x="166" y="113"/>
                    <a:pt x="166" y="113"/>
                    <a:pt x="166" y="113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9" y="91"/>
                    <a:pt x="59" y="91"/>
                    <a:pt x="59" y="91"/>
                  </a:cubicBezTo>
                  <a:lnTo>
                    <a:pt x="166" y="91"/>
                  </a:lnTo>
                  <a:close/>
                  <a:moveTo>
                    <a:pt x="354" y="237"/>
                  </a:moveTo>
                  <a:cubicBezTo>
                    <a:pt x="246" y="237"/>
                    <a:pt x="246" y="237"/>
                    <a:pt x="246" y="237"/>
                  </a:cubicBezTo>
                  <a:cubicBezTo>
                    <a:pt x="246" y="215"/>
                    <a:pt x="246" y="215"/>
                    <a:pt x="246" y="215"/>
                  </a:cubicBezTo>
                  <a:cubicBezTo>
                    <a:pt x="354" y="215"/>
                    <a:pt x="354" y="215"/>
                    <a:pt x="354" y="215"/>
                  </a:cubicBezTo>
                  <a:lnTo>
                    <a:pt x="354" y="237"/>
                  </a:lnTo>
                  <a:close/>
                  <a:moveTo>
                    <a:pt x="354" y="196"/>
                  </a:moveTo>
                  <a:cubicBezTo>
                    <a:pt x="246" y="196"/>
                    <a:pt x="246" y="196"/>
                    <a:pt x="246" y="196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354" y="174"/>
                    <a:pt x="354" y="174"/>
                    <a:pt x="354" y="174"/>
                  </a:cubicBezTo>
                  <a:lnTo>
                    <a:pt x="354" y="196"/>
                  </a:lnTo>
                  <a:close/>
                  <a:moveTo>
                    <a:pt x="354" y="154"/>
                  </a:moveTo>
                  <a:cubicBezTo>
                    <a:pt x="246" y="154"/>
                    <a:pt x="246" y="154"/>
                    <a:pt x="246" y="154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354" y="132"/>
                    <a:pt x="354" y="132"/>
                    <a:pt x="354" y="132"/>
                  </a:cubicBezTo>
                  <a:lnTo>
                    <a:pt x="354" y="154"/>
                  </a:lnTo>
                  <a:close/>
                  <a:moveTo>
                    <a:pt x="354" y="91"/>
                  </a:moveTo>
                  <a:cubicBezTo>
                    <a:pt x="354" y="113"/>
                    <a:pt x="354" y="113"/>
                    <a:pt x="354" y="113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246" y="91"/>
                    <a:pt x="246" y="91"/>
                    <a:pt x="246" y="91"/>
                  </a:cubicBezTo>
                  <a:lnTo>
                    <a:pt x="354" y="91"/>
                  </a:lnTo>
                  <a:close/>
                </a:path>
              </a:pathLst>
            </a:custGeom>
            <a:solidFill>
              <a:srgbClr val="F49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919" y="1643"/>
              <a:ext cx="322" cy="323"/>
            </a:xfrm>
            <a:custGeom>
              <a:avLst/>
              <a:gdLst>
                <a:gd name="T0" fmla="*/ 134 w 169"/>
                <a:gd name="T1" fmla="*/ 155 h 169"/>
                <a:gd name="T2" fmla="*/ 155 w 169"/>
                <a:gd name="T3" fmla="*/ 134 h 169"/>
                <a:gd name="T4" fmla="*/ 140 w 169"/>
                <a:gd name="T5" fmla="*/ 117 h 169"/>
                <a:gd name="T6" fmla="*/ 146 w 169"/>
                <a:gd name="T7" fmla="*/ 101 h 169"/>
                <a:gd name="T8" fmla="*/ 169 w 169"/>
                <a:gd name="T9" fmla="*/ 99 h 169"/>
                <a:gd name="T10" fmla="*/ 169 w 169"/>
                <a:gd name="T11" fmla="*/ 70 h 169"/>
                <a:gd name="T12" fmla="*/ 146 w 169"/>
                <a:gd name="T13" fmla="*/ 69 h 169"/>
                <a:gd name="T14" fmla="*/ 139 w 169"/>
                <a:gd name="T15" fmla="*/ 52 h 169"/>
                <a:gd name="T16" fmla="*/ 155 w 169"/>
                <a:gd name="T17" fmla="*/ 35 h 169"/>
                <a:gd name="T18" fmla="*/ 134 w 169"/>
                <a:gd name="T19" fmla="*/ 14 h 169"/>
                <a:gd name="T20" fmla="*/ 117 w 169"/>
                <a:gd name="T21" fmla="*/ 30 h 169"/>
                <a:gd name="T22" fmla="*/ 100 w 169"/>
                <a:gd name="T23" fmla="*/ 23 h 169"/>
                <a:gd name="T24" fmla="*/ 99 w 169"/>
                <a:gd name="T25" fmla="*/ 0 h 169"/>
                <a:gd name="T26" fmla="*/ 70 w 169"/>
                <a:gd name="T27" fmla="*/ 0 h 169"/>
                <a:gd name="T28" fmla="*/ 68 w 169"/>
                <a:gd name="T29" fmla="*/ 23 h 169"/>
                <a:gd name="T30" fmla="*/ 52 w 169"/>
                <a:gd name="T31" fmla="*/ 30 h 169"/>
                <a:gd name="T32" fmla="*/ 35 w 169"/>
                <a:gd name="T33" fmla="*/ 15 h 169"/>
                <a:gd name="T34" fmla="*/ 14 w 169"/>
                <a:gd name="T35" fmla="*/ 35 h 169"/>
                <a:gd name="T36" fmla="*/ 29 w 169"/>
                <a:gd name="T37" fmla="*/ 52 h 169"/>
                <a:gd name="T38" fmla="*/ 23 w 169"/>
                <a:gd name="T39" fmla="*/ 69 h 169"/>
                <a:gd name="T40" fmla="*/ 0 w 169"/>
                <a:gd name="T41" fmla="*/ 70 h 169"/>
                <a:gd name="T42" fmla="*/ 0 w 169"/>
                <a:gd name="T43" fmla="*/ 99 h 169"/>
                <a:gd name="T44" fmla="*/ 23 w 169"/>
                <a:gd name="T45" fmla="*/ 101 h 169"/>
                <a:gd name="T46" fmla="*/ 29 w 169"/>
                <a:gd name="T47" fmla="*/ 117 h 169"/>
                <a:gd name="T48" fmla="*/ 14 w 169"/>
                <a:gd name="T49" fmla="*/ 134 h 169"/>
                <a:gd name="T50" fmla="*/ 35 w 169"/>
                <a:gd name="T51" fmla="*/ 155 h 169"/>
                <a:gd name="T52" fmla="*/ 52 w 169"/>
                <a:gd name="T53" fmla="*/ 140 h 169"/>
                <a:gd name="T54" fmla="*/ 69 w 169"/>
                <a:gd name="T55" fmla="*/ 147 h 169"/>
                <a:gd name="T56" fmla="*/ 70 w 169"/>
                <a:gd name="T57" fmla="*/ 169 h 169"/>
                <a:gd name="T58" fmla="*/ 99 w 169"/>
                <a:gd name="T59" fmla="*/ 169 h 169"/>
                <a:gd name="T60" fmla="*/ 101 w 169"/>
                <a:gd name="T61" fmla="*/ 147 h 169"/>
                <a:gd name="T62" fmla="*/ 117 w 169"/>
                <a:gd name="T63" fmla="*/ 140 h 169"/>
                <a:gd name="T64" fmla="*/ 134 w 169"/>
                <a:gd name="T65" fmla="*/ 155 h 169"/>
                <a:gd name="T66" fmla="*/ 58 w 169"/>
                <a:gd name="T67" fmla="*/ 111 h 169"/>
                <a:gd name="T68" fmla="*/ 58 w 169"/>
                <a:gd name="T69" fmla="*/ 58 h 169"/>
                <a:gd name="T70" fmla="*/ 111 w 169"/>
                <a:gd name="T71" fmla="*/ 58 h 169"/>
                <a:gd name="T72" fmla="*/ 111 w 169"/>
                <a:gd name="T73" fmla="*/ 111 h 169"/>
                <a:gd name="T74" fmla="*/ 58 w 169"/>
                <a:gd name="T75" fmla="*/ 11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69">
                  <a:moveTo>
                    <a:pt x="134" y="155"/>
                  </a:moveTo>
                  <a:cubicBezTo>
                    <a:pt x="155" y="134"/>
                    <a:pt x="155" y="134"/>
                    <a:pt x="155" y="13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3" y="112"/>
                    <a:pt x="145" y="106"/>
                    <a:pt x="146" y="101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5" y="63"/>
                    <a:pt x="143" y="57"/>
                    <a:pt x="139" y="52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2" y="27"/>
                    <a:pt x="106" y="24"/>
                    <a:pt x="100" y="23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3" y="24"/>
                    <a:pt x="57" y="27"/>
                    <a:pt x="52" y="3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6" y="58"/>
                    <a:pt x="24" y="63"/>
                    <a:pt x="23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4" y="106"/>
                    <a:pt x="26" y="112"/>
                    <a:pt x="29" y="117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7" y="143"/>
                    <a:pt x="63" y="145"/>
                    <a:pt x="69" y="147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6" y="145"/>
                    <a:pt x="112" y="143"/>
                    <a:pt x="117" y="140"/>
                  </a:cubicBezTo>
                  <a:lnTo>
                    <a:pt x="134" y="155"/>
                  </a:lnTo>
                  <a:close/>
                  <a:moveTo>
                    <a:pt x="58" y="111"/>
                  </a:moveTo>
                  <a:cubicBezTo>
                    <a:pt x="43" y="97"/>
                    <a:pt x="43" y="73"/>
                    <a:pt x="58" y="58"/>
                  </a:cubicBezTo>
                  <a:cubicBezTo>
                    <a:pt x="72" y="43"/>
                    <a:pt x="96" y="43"/>
                    <a:pt x="111" y="58"/>
                  </a:cubicBezTo>
                  <a:cubicBezTo>
                    <a:pt x="126" y="73"/>
                    <a:pt x="126" y="97"/>
                    <a:pt x="111" y="111"/>
                  </a:cubicBezTo>
                  <a:cubicBezTo>
                    <a:pt x="96" y="126"/>
                    <a:pt x="73" y="126"/>
                    <a:pt x="58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8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551384" y="1700808"/>
            <a:ext cx="11233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Install Docker on your local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Download Docker images from </a:t>
            </a:r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DockerHub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pull image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Build your own Docker image: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build –t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my_image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./</a:t>
            </a: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ockerfile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View images: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Run a </a:t>
            </a:r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image: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run –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itd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my_image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551384" y="1700808"/>
            <a:ext cx="112336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List all active Docker images: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ps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–a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Start a bash shell in the Docker container: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</a:rPr>
              <a:t>sudo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docker</a:t>
            </a:r>
            <a:r>
              <a:rPr lang="en-US" sz="2800" dirty="0">
                <a:solidFill>
                  <a:srgbClr val="FFFF00"/>
                </a:solidFill>
              </a:rPr>
              <a:t> exec </a:t>
            </a:r>
            <a:r>
              <a:rPr lang="en-US" sz="2800" dirty="0" smtClean="0">
                <a:solidFill>
                  <a:srgbClr val="FFFF00"/>
                </a:solidFill>
              </a:rPr>
              <a:t>–it </a:t>
            </a:r>
            <a:r>
              <a:rPr lang="en-US" sz="2800" dirty="0">
                <a:solidFill>
                  <a:srgbClr val="FFFF00"/>
                </a:solidFill>
              </a:rPr>
              <a:t>&lt;</a:t>
            </a:r>
            <a:r>
              <a:rPr lang="en-US" sz="2800" dirty="0" err="1">
                <a:solidFill>
                  <a:srgbClr val="FFFF00"/>
                </a:solidFill>
              </a:rPr>
              <a:t>container_ID</a:t>
            </a:r>
            <a:r>
              <a:rPr lang="en-US" sz="2800" dirty="0">
                <a:solidFill>
                  <a:srgbClr val="FFFF00"/>
                </a:solidFill>
              </a:rPr>
              <a:t>&gt; /</a:t>
            </a:r>
            <a:r>
              <a:rPr lang="en-US" sz="2800" dirty="0" smtClean="0">
                <a:solidFill>
                  <a:srgbClr val="FFFF00"/>
                </a:solidFill>
              </a:rPr>
              <a:t>bin/bash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Install software in the container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pt-get install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ip install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make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Exit out of the container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8564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551384" y="1700808"/>
            <a:ext cx="112336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List all active Docker images: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udo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docker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ps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–a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Save the modified images: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</a:rPr>
              <a:t>sudo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docker</a:t>
            </a:r>
            <a:r>
              <a:rPr lang="en-US" sz="2800" dirty="0">
                <a:solidFill>
                  <a:srgbClr val="FFFF00"/>
                </a:solidFill>
              </a:rPr>
              <a:t> commit </a:t>
            </a:r>
            <a:r>
              <a:rPr lang="en-US" sz="2800" dirty="0" smtClean="0">
                <a:solidFill>
                  <a:srgbClr val="FFFF00"/>
                </a:solidFill>
              </a:rPr>
              <a:t>&lt;CONTAINER_ID&gt; </a:t>
            </a:r>
            <a:r>
              <a:rPr lang="en-US" sz="2800" dirty="0" err="1" smtClean="0">
                <a:solidFill>
                  <a:srgbClr val="FFFF00"/>
                </a:solidFill>
              </a:rPr>
              <a:t>new_container_name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Charliecloud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Charliecloud 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479424" y="2167101"/>
            <a:ext cx="112336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Build Docker image using Charliecloud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</a:rPr>
              <a:t>ch</a:t>
            </a:r>
            <a:r>
              <a:rPr lang="en-US" sz="2800" dirty="0">
                <a:solidFill>
                  <a:srgbClr val="FFFF00"/>
                </a:solidFill>
              </a:rPr>
              <a:t>-build -t hello . </a:t>
            </a:r>
            <a:endParaRPr lang="en-US" sz="28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Build the Charliecloud compressed flat file: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FF00"/>
                </a:solidFill>
              </a:rPr>
              <a:t>sudo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ch-builder2tar &lt;</a:t>
            </a:r>
            <a:r>
              <a:rPr lang="en-US" sz="2800" dirty="0" err="1">
                <a:solidFill>
                  <a:srgbClr val="FFFF00"/>
                </a:solidFill>
              </a:rPr>
              <a:t>Docker_file_name</a:t>
            </a:r>
            <a:r>
              <a:rPr lang="en-US" sz="2800" dirty="0">
                <a:solidFill>
                  <a:srgbClr val="FFFF00"/>
                </a:solidFill>
              </a:rPr>
              <a:t>&gt; /</a:t>
            </a:r>
            <a:r>
              <a:rPr lang="en-US" sz="2800" dirty="0" err="1">
                <a:solidFill>
                  <a:srgbClr val="FFFF00"/>
                </a:solidFill>
              </a:rPr>
              <a:t>dir</a:t>
            </a:r>
            <a:r>
              <a:rPr lang="en-US" sz="2800" dirty="0">
                <a:solidFill>
                  <a:srgbClr val="FFFF00"/>
                </a:solidFill>
              </a:rPr>
              <a:t>/to/store/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Copy the tar.gz file to the HPC system: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Unpack the Charliecloud tar.gz image: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ch-tar2dir Docker_file_name.tar.gz /foo/bar/</a:t>
            </a:r>
            <a:endParaRPr lang="en-US" sz="28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Charliecloud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Charliecloud 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479424" y="2167101"/>
            <a:ext cx="1123364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Load the Charliecloud module:</a:t>
            </a:r>
            <a:endParaRPr lang="en-US" sz="28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Execute the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Charliecloud containerized command: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FF00"/>
                </a:solidFill>
              </a:rPr>
              <a:t>ch</a:t>
            </a:r>
            <a:r>
              <a:rPr lang="en-US" sz="2800" dirty="0" smtClean="0">
                <a:solidFill>
                  <a:srgbClr val="FFFF00"/>
                </a:solidFill>
              </a:rPr>
              <a:t>-run –w &lt;</a:t>
            </a:r>
            <a:r>
              <a:rPr lang="en-US" sz="2800" dirty="0" err="1" smtClean="0">
                <a:solidFill>
                  <a:srgbClr val="FFFF00"/>
                </a:solidFill>
              </a:rPr>
              <a:t>container_name</a:t>
            </a:r>
            <a:r>
              <a:rPr lang="en-US" sz="2800" dirty="0" smtClean="0">
                <a:solidFill>
                  <a:srgbClr val="FFFF00"/>
                </a:solidFill>
              </a:rPr>
              <a:t>&gt; -- bash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</a:rPr>
              <a:t>ch</a:t>
            </a:r>
            <a:r>
              <a:rPr lang="en-US" sz="2800" dirty="0">
                <a:solidFill>
                  <a:srgbClr val="FFFF00"/>
                </a:solidFill>
              </a:rPr>
              <a:t>-run -w </a:t>
            </a:r>
            <a:r>
              <a:rPr lang="en-US" sz="2800" dirty="0" smtClean="0">
                <a:solidFill>
                  <a:srgbClr val="FFFF00"/>
                </a:solidFill>
              </a:rPr>
              <a:t>&lt;</a:t>
            </a:r>
            <a:r>
              <a:rPr lang="en-US" sz="2800" dirty="0" err="1" smtClean="0">
                <a:solidFill>
                  <a:srgbClr val="FFFF00"/>
                </a:solidFill>
              </a:rPr>
              <a:t>container_name</a:t>
            </a:r>
            <a:r>
              <a:rPr lang="en-US" sz="2800" dirty="0" smtClean="0">
                <a:solidFill>
                  <a:srgbClr val="FFFF00"/>
                </a:solidFill>
              </a:rPr>
              <a:t>&gt; </a:t>
            </a:r>
            <a:r>
              <a:rPr lang="en-US" sz="2800" dirty="0">
                <a:solidFill>
                  <a:srgbClr val="FFFF00"/>
                </a:solidFill>
              </a:rPr>
              <a:t>-- python /model/train.py</a:t>
            </a:r>
            <a:endParaRPr lang="en-US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Distributed execution line in a Slurm script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mpiexec</a:t>
            </a:r>
            <a:r>
              <a:rPr lang="en-US" sz="2400" dirty="0">
                <a:solidFill>
                  <a:srgbClr val="FFFF00"/>
                </a:solidFill>
              </a:rPr>
              <a:t> -n $SLURM_NTASKS -</a:t>
            </a:r>
            <a:r>
              <a:rPr lang="en-US" sz="2400" dirty="0" err="1">
                <a:solidFill>
                  <a:srgbClr val="FFFF00"/>
                </a:solidFill>
              </a:rPr>
              <a:t>ppn</a:t>
            </a:r>
            <a:r>
              <a:rPr lang="en-US" sz="2400" dirty="0">
                <a:solidFill>
                  <a:srgbClr val="FFFF00"/>
                </a:solidFill>
              </a:rPr>
              <a:t> $SLURM_NTASKS_PER_NODE </a:t>
            </a:r>
            <a:r>
              <a:rPr lang="en-US" sz="2400" dirty="0" err="1">
                <a:solidFill>
                  <a:srgbClr val="FFFF00"/>
                </a:solidFill>
              </a:rPr>
              <a:t>ch</a:t>
            </a:r>
            <a:r>
              <a:rPr lang="en-US" sz="2400" dirty="0">
                <a:solidFill>
                  <a:srgbClr val="FFFF00"/>
                </a:solidFill>
              </a:rPr>
              <a:t>-run -w </a:t>
            </a:r>
            <a:r>
              <a:rPr lang="en-US" sz="2400" dirty="0" smtClean="0">
                <a:solidFill>
                  <a:srgbClr val="FFFF00"/>
                </a:solidFill>
              </a:rPr>
              <a:t>./</a:t>
            </a:r>
            <a:r>
              <a:rPr lang="en-US" sz="2400" dirty="0" err="1" smtClean="0">
                <a:solidFill>
                  <a:srgbClr val="FFFF00"/>
                </a:solidFill>
              </a:rPr>
              <a:t>container_name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-- python /</a:t>
            </a:r>
            <a:r>
              <a:rPr lang="en-US" sz="2400" dirty="0" smtClean="0">
                <a:solidFill>
                  <a:srgbClr val="FFFF00"/>
                </a:solidFill>
              </a:rPr>
              <a:t>model/train.py</a:t>
            </a:r>
            <a:endParaRPr lang="en-US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79424" y="1412876"/>
            <a:ext cx="11377614" cy="4752974"/>
          </a:xfrm>
          <a:prstGeom prst="rect">
            <a:avLst/>
          </a:prstGeom>
          <a:gradFill>
            <a:gsLst>
              <a:gs pos="0">
                <a:srgbClr val="137DFF">
                  <a:alpha val="80000"/>
                </a:srgbClr>
              </a:gs>
              <a:gs pos="50000">
                <a:srgbClr val="003980">
                  <a:alpha val="69804"/>
                </a:srgbClr>
              </a:gs>
              <a:gs pos="100000">
                <a:srgbClr val="00234E">
                  <a:alpha val="69804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309658" y="1916832"/>
            <a:ext cx="923925" cy="665162"/>
            <a:chOff x="6609" y="1661"/>
            <a:chExt cx="582" cy="419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609" y="1824"/>
              <a:ext cx="256" cy="256"/>
            </a:xfrm>
            <a:custGeom>
              <a:avLst/>
              <a:gdLst>
                <a:gd name="T0" fmla="*/ 44 w 74"/>
                <a:gd name="T1" fmla="*/ 74 h 74"/>
                <a:gd name="T2" fmla="*/ 55 w 74"/>
                <a:gd name="T3" fmla="*/ 70 h 74"/>
                <a:gd name="T4" fmla="*/ 53 w 74"/>
                <a:gd name="T5" fmla="*/ 60 h 74"/>
                <a:gd name="T6" fmla="*/ 59 w 74"/>
                <a:gd name="T7" fmla="*/ 55 h 74"/>
                <a:gd name="T8" fmla="*/ 68 w 74"/>
                <a:gd name="T9" fmla="*/ 58 h 74"/>
                <a:gd name="T10" fmla="*/ 73 w 74"/>
                <a:gd name="T11" fmla="*/ 47 h 74"/>
                <a:gd name="T12" fmla="*/ 65 w 74"/>
                <a:gd name="T13" fmla="*/ 42 h 74"/>
                <a:gd name="T14" fmla="*/ 65 w 74"/>
                <a:gd name="T15" fmla="*/ 35 h 74"/>
                <a:gd name="T16" fmla="*/ 74 w 74"/>
                <a:gd name="T17" fmla="*/ 30 h 74"/>
                <a:gd name="T18" fmla="*/ 70 w 74"/>
                <a:gd name="T19" fmla="*/ 19 h 74"/>
                <a:gd name="T20" fmla="*/ 60 w 74"/>
                <a:gd name="T21" fmla="*/ 21 h 74"/>
                <a:gd name="T22" fmla="*/ 55 w 74"/>
                <a:gd name="T23" fmla="*/ 16 h 74"/>
                <a:gd name="T24" fmla="*/ 59 w 74"/>
                <a:gd name="T25" fmla="*/ 6 h 74"/>
                <a:gd name="T26" fmla="*/ 47 w 74"/>
                <a:gd name="T27" fmla="*/ 1 h 74"/>
                <a:gd name="T28" fmla="*/ 42 w 74"/>
                <a:gd name="T29" fmla="*/ 10 h 74"/>
                <a:gd name="T30" fmla="*/ 35 w 74"/>
                <a:gd name="T31" fmla="*/ 9 h 74"/>
                <a:gd name="T32" fmla="*/ 31 w 74"/>
                <a:gd name="T33" fmla="*/ 0 h 74"/>
                <a:gd name="T34" fmla="*/ 19 w 74"/>
                <a:gd name="T35" fmla="*/ 4 h 74"/>
                <a:gd name="T36" fmla="*/ 22 w 74"/>
                <a:gd name="T37" fmla="*/ 14 h 74"/>
                <a:gd name="T38" fmla="*/ 16 w 74"/>
                <a:gd name="T39" fmla="*/ 19 h 74"/>
                <a:gd name="T40" fmla="*/ 6 w 74"/>
                <a:gd name="T41" fmla="*/ 16 h 74"/>
                <a:gd name="T42" fmla="*/ 1 w 74"/>
                <a:gd name="T43" fmla="*/ 27 h 74"/>
                <a:gd name="T44" fmla="*/ 10 w 74"/>
                <a:gd name="T45" fmla="*/ 32 h 74"/>
                <a:gd name="T46" fmla="*/ 9 w 74"/>
                <a:gd name="T47" fmla="*/ 40 h 74"/>
                <a:gd name="T48" fmla="*/ 0 w 74"/>
                <a:gd name="T49" fmla="*/ 44 h 74"/>
                <a:gd name="T50" fmla="*/ 4 w 74"/>
                <a:gd name="T51" fmla="*/ 55 h 74"/>
                <a:gd name="T52" fmla="*/ 14 w 74"/>
                <a:gd name="T53" fmla="*/ 53 h 74"/>
                <a:gd name="T54" fmla="*/ 19 w 74"/>
                <a:gd name="T55" fmla="*/ 58 h 74"/>
                <a:gd name="T56" fmla="*/ 16 w 74"/>
                <a:gd name="T57" fmla="*/ 68 h 74"/>
                <a:gd name="T58" fmla="*/ 27 w 74"/>
                <a:gd name="T59" fmla="*/ 73 h 74"/>
                <a:gd name="T60" fmla="*/ 32 w 74"/>
                <a:gd name="T61" fmla="*/ 64 h 74"/>
                <a:gd name="T62" fmla="*/ 40 w 74"/>
                <a:gd name="T63" fmla="*/ 65 h 74"/>
                <a:gd name="T64" fmla="*/ 44 w 74"/>
                <a:gd name="T65" fmla="*/ 74 h 74"/>
                <a:gd name="T66" fmla="*/ 22 w 74"/>
                <a:gd name="T67" fmla="*/ 43 h 74"/>
                <a:gd name="T68" fmla="*/ 32 w 74"/>
                <a:gd name="T69" fmla="*/ 21 h 74"/>
                <a:gd name="T70" fmla="*/ 53 w 74"/>
                <a:gd name="T71" fmla="*/ 31 h 74"/>
                <a:gd name="T72" fmla="*/ 43 w 74"/>
                <a:gd name="T73" fmla="*/ 53 h 74"/>
                <a:gd name="T74" fmla="*/ 22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44" y="74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59"/>
                    <a:pt x="57" y="57"/>
                    <a:pt x="59" y="55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0"/>
                    <a:pt x="65" y="37"/>
                    <a:pt x="65" y="35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9"/>
                    <a:pt x="57" y="17"/>
                    <a:pt x="55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9"/>
                    <a:pt x="37" y="9"/>
                    <a:pt x="35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5"/>
                    <a:pt x="17" y="17"/>
                    <a:pt x="16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4"/>
                    <a:pt x="9" y="37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5"/>
                    <a:pt x="17" y="57"/>
                    <a:pt x="19" y="5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5"/>
                    <a:pt x="37" y="65"/>
                    <a:pt x="40" y="65"/>
                  </a:cubicBezTo>
                  <a:lnTo>
                    <a:pt x="44" y="74"/>
                  </a:lnTo>
                  <a:close/>
                  <a:moveTo>
                    <a:pt x="22" y="43"/>
                  </a:moveTo>
                  <a:cubicBezTo>
                    <a:pt x="19" y="34"/>
                    <a:pt x="23" y="25"/>
                    <a:pt x="32" y="21"/>
                  </a:cubicBezTo>
                  <a:cubicBezTo>
                    <a:pt x="40" y="18"/>
                    <a:pt x="50" y="23"/>
                    <a:pt x="53" y="31"/>
                  </a:cubicBezTo>
                  <a:cubicBezTo>
                    <a:pt x="56" y="40"/>
                    <a:pt x="51" y="49"/>
                    <a:pt x="43" y="53"/>
                  </a:cubicBezTo>
                  <a:cubicBezTo>
                    <a:pt x="34" y="56"/>
                    <a:pt x="25" y="51"/>
                    <a:pt x="22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6831" y="1661"/>
              <a:ext cx="360" cy="360"/>
            </a:xfrm>
            <a:custGeom>
              <a:avLst/>
              <a:gdLst>
                <a:gd name="T0" fmla="*/ 83 w 104"/>
                <a:gd name="T1" fmla="*/ 94 h 104"/>
                <a:gd name="T2" fmla="*/ 95 w 104"/>
                <a:gd name="T3" fmla="*/ 81 h 104"/>
                <a:gd name="T4" fmla="*/ 86 w 104"/>
                <a:gd name="T5" fmla="*/ 71 h 104"/>
                <a:gd name="T6" fmla="*/ 90 w 104"/>
                <a:gd name="T7" fmla="*/ 61 h 104"/>
                <a:gd name="T8" fmla="*/ 104 w 104"/>
                <a:gd name="T9" fmla="*/ 60 h 104"/>
                <a:gd name="T10" fmla="*/ 103 w 104"/>
                <a:gd name="T11" fmla="*/ 42 h 104"/>
                <a:gd name="T12" fmla="*/ 89 w 104"/>
                <a:gd name="T13" fmla="*/ 41 h 104"/>
                <a:gd name="T14" fmla="*/ 85 w 104"/>
                <a:gd name="T15" fmla="*/ 31 h 104"/>
                <a:gd name="T16" fmla="*/ 94 w 104"/>
                <a:gd name="T17" fmla="*/ 21 h 104"/>
                <a:gd name="T18" fmla="*/ 81 w 104"/>
                <a:gd name="T19" fmla="*/ 8 h 104"/>
                <a:gd name="T20" fmla="*/ 71 w 104"/>
                <a:gd name="T21" fmla="*/ 18 h 104"/>
                <a:gd name="T22" fmla="*/ 61 w 104"/>
                <a:gd name="T23" fmla="*/ 14 h 104"/>
                <a:gd name="T24" fmla="*/ 59 w 104"/>
                <a:gd name="T25" fmla="*/ 0 h 104"/>
                <a:gd name="T26" fmla="*/ 42 w 104"/>
                <a:gd name="T27" fmla="*/ 1 h 104"/>
                <a:gd name="T28" fmla="*/ 41 w 104"/>
                <a:gd name="T29" fmla="*/ 14 h 104"/>
                <a:gd name="T30" fmla="*/ 31 w 104"/>
                <a:gd name="T31" fmla="*/ 19 h 104"/>
                <a:gd name="T32" fmla="*/ 20 w 104"/>
                <a:gd name="T33" fmla="*/ 10 h 104"/>
                <a:gd name="T34" fmla="*/ 8 w 104"/>
                <a:gd name="T35" fmla="*/ 23 h 104"/>
                <a:gd name="T36" fmla="*/ 18 w 104"/>
                <a:gd name="T37" fmla="*/ 33 h 104"/>
                <a:gd name="T38" fmla="*/ 14 w 104"/>
                <a:gd name="T39" fmla="*/ 43 h 104"/>
                <a:gd name="T40" fmla="*/ 0 w 104"/>
                <a:gd name="T41" fmla="*/ 44 h 104"/>
                <a:gd name="T42" fmla="*/ 0 w 104"/>
                <a:gd name="T43" fmla="*/ 62 h 104"/>
                <a:gd name="T44" fmla="*/ 14 w 104"/>
                <a:gd name="T45" fmla="*/ 63 h 104"/>
                <a:gd name="T46" fmla="*/ 19 w 104"/>
                <a:gd name="T47" fmla="*/ 73 h 104"/>
                <a:gd name="T48" fmla="*/ 10 w 104"/>
                <a:gd name="T49" fmla="*/ 83 h 104"/>
                <a:gd name="T50" fmla="*/ 23 w 104"/>
                <a:gd name="T51" fmla="*/ 96 h 104"/>
                <a:gd name="T52" fmla="*/ 33 w 104"/>
                <a:gd name="T53" fmla="*/ 86 h 104"/>
                <a:gd name="T54" fmla="*/ 43 w 104"/>
                <a:gd name="T55" fmla="*/ 90 h 104"/>
                <a:gd name="T56" fmla="*/ 44 w 104"/>
                <a:gd name="T57" fmla="*/ 104 h 104"/>
                <a:gd name="T58" fmla="*/ 62 w 104"/>
                <a:gd name="T59" fmla="*/ 103 h 104"/>
                <a:gd name="T60" fmla="*/ 62 w 104"/>
                <a:gd name="T61" fmla="*/ 90 h 104"/>
                <a:gd name="T62" fmla="*/ 72 w 104"/>
                <a:gd name="T63" fmla="*/ 85 h 104"/>
                <a:gd name="T64" fmla="*/ 83 w 104"/>
                <a:gd name="T65" fmla="*/ 94 h 104"/>
                <a:gd name="T66" fmla="*/ 36 w 104"/>
                <a:gd name="T67" fmla="*/ 69 h 104"/>
                <a:gd name="T68" fmla="*/ 35 w 104"/>
                <a:gd name="T69" fmla="*/ 36 h 104"/>
                <a:gd name="T70" fmla="*/ 68 w 104"/>
                <a:gd name="T71" fmla="*/ 35 h 104"/>
                <a:gd name="T72" fmla="*/ 68 w 104"/>
                <a:gd name="T73" fmla="*/ 68 h 104"/>
                <a:gd name="T74" fmla="*/ 36 w 104"/>
                <a:gd name="T75" fmla="*/ 6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4">
                  <a:moveTo>
                    <a:pt x="83" y="94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8"/>
                    <a:pt x="89" y="64"/>
                    <a:pt x="90" y="6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38"/>
                    <a:pt x="87" y="35"/>
                    <a:pt x="85" y="3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4" y="15"/>
                    <a:pt x="61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4" y="17"/>
                    <a:pt x="31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6"/>
                    <a:pt x="15" y="40"/>
                    <a:pt x="14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6"/>
                    <a:pt x="17" y="69"/>
                    <a:pt x="19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3" y="90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6" y="89"/>
                    <a:pt x="69" y="87"/>
                    <a:pt x="72" y="85"/>
                  </a:cubicBezTo>
                  <a:lnTo>
                    <a:pt x="83" y="94"/>
                  </a:lnTo>
                  <a:close/>
                  <a:moveTo>
                    <a:pt x="36" y="69"/>
                  </a:moveTo>
                  <a:cubicBezTo>
                    <a:pt x="27" y="60"/>
                    <a:pt x="26" y="45"/>
                    <a:pt x="35" y="36"/>
                  </a:cubicBezTo>
                  <a:cubicBezTo>
                    <a:pt x="44" y="27"/>
                    <a:pt x="58" y="27"/>
                    <a:pt x="68" y="35"/>
                  </a:cubicBezTo>
                  <a:cubicBezTo>
                    <a:pt x="77" y="44"/>
                    <a:pt x="77" y="59"/>
                    <a:pt x="68" y="68"/>
                  </a:cubicBezTo>
                  <a:cubicBezTo>
                    <a:pt x="60" y="77"/>
                    <a:pt x="45" y="77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E9397-9B95-BA4C-A846-704DD034080F}"/>
              </a:ext>
            </a:extLst>
          </p:cNvPr>
          <p:cNvSpPr/>
          <p:nvPr/>
        </p:nvSpPr>
        <p:spPr>
          <a:xfrm>
            <a:off x="479424" y="2167101"/>
            <a:ext cx="112336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https://docs.docker.com/</a:t>
            </a:r>
            <a:endParaRPr lang="en-US" sz="28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https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hpc.github.io/charliecloud/tutorial.html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https://doku.lrz.de/display/PUBLIC/Charliecloud+at+LRZ</a:t>
            </a:r>
            <a:endParaRPr lang="en-US" sz="28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LRZ Farben 2018">
      <a:dk1>
        <a:srgbClr val="000000"/>
      </a:dk1>
      <a:lt1>
        <a:srgbClr val="FFFFFF"/>
      </a:lt1>
      <a:dk2>
        <a:srgbClr val="6991B9"/>
      </a:dk2>
      <a:lt2>
        <a:srgbClr val="C5C5C5"/>
      </a:lt2>
      <a:accent1>
        <a:srgbClr val="6CADDF"/>
      </a:accent1>
      <a:accent2>
        <a:srgbClr val="2467AB"/>
      </a:accent2>
      <a:accent3>
        <a:srgbClr val="003474"/>
      </a:accent3>
      <a:accent4>
        <a:srgbClr val="969696"/>
      </a:accent4>
      <a:accent5>
        <a:srgbClr val="575756"/>
      </a:accent5>
      <a:accent6>
        <a:srgbClr val="FF9A00"/>
      </a:accent6>
      <a:hlink>
        <a:srgbClr val="D36464"/>
      </a:hlink>
      <a:folHlink>
        <a:srgbClr val="D37B76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tx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38100" cap="sq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Breitbild</PresentationFormat>
  <Paragraphs>90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Office-Design</vt:lpstr>
      <vt:lpstr>PowerPoint-Präsentation</vt:lpstr>
      <vt:lpstr>HPC Workflows in a Container </vt:lpstr>
      <vt:lpstr>Deploying Containers on Secure HPC Systems at LRZ</vt:lpstr>
      <vt:lpstr>Docker Commands</vt:lpstr>
      <vt:lpstr>Docker Commands</vt:lpstr>
      <vt:lpstr>Docker Commands</vt:lpstr>
      <vt:lpstr>Charliecloud Commands</vt:lpstr>
      <vt:lpstr>Charliecloud Commands</vt:lpstr>
      <vt:lpstr>Online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Brayford, David</dc:creator>
  <cp:lastModifiedBy>David Brayford</cp:lastModifiedBy>
  <cp:revision>158</cp:revision>
  <dcterms:modified xsi:type="dcterms:W3CDTF">2019-11-25T12:39:59Z</dcterms:modified>
</cp:coreProperties>
</file>