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81"/>
  </p:normalViewPr>
  <p:slideViewPr>
    <p:cSldViewPr snapToGrid="0">
      <p:cViewPr varScale="1">
        <p:scale>
          <a:sx n="44" d="100"/>
          <a:sy n="44" d="100"/>
        </p:scale>
        <p:origin x="24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74" name="Shape 17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3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0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3 Up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>
            <a:spLocks noGrp="1"/>
          </p:cNvSpPr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2" name="Black and white photo of water flowing over the spillway gates of a dam"/>
          <p:cNvSpPr>
            <a:spLocks noGrp="1"/>
          </p:cNvSpPr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3" name="Black and white photo of windmills under a cloudy sky"/>
          <p:cNvSpPr>
            <a:spLocks noGrp="1"/>
          </p:cNvSpPr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12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23" name="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24" name="Text"/>
          <p:cNvSpPr txBox="1">
            <a:spLocks noGrp="1"/>
          </p:cNvSpPr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Quote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>
            <a:spLocks noGrp="1"/>
          </p:cNvSpPr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Type a quote here.</a:t>
            </a:r>
          </a:p>
        </p:txBody>
      </p:sp>
      <p:sp>
        <p:nvSpPr>
          <p:cNvPr id="133" name="Black and white photo of windmills under a cloudy sky"/>
          <p:cNvSpPr>
            <a:spLocks noGrp="1"/>
          </p:cNvSpPr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4" name="Johnny Appleseed"/>
          <p:cNvSpPr txBox="1">
            <a:spLocks noGrp="1"/>
          </p:cNvSpPr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r>
              <a:t>Johnny Appleseed</a:t>
            </a:r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912" y="0"/>
            <a:ext cx="1823720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le Text"/>
          <p:cNvSpPr txBox="1">
            <a:spLocks noGrp="1"/>
          </p:cNvSpPr>
          <p:nvPr>
            <p:ph type="title"/>
          </p:nvPr>
        </p:nvSpPr>
        <p:spPr>
          <a:xfrm>
            <a:off x="3962400" y="1219202"/>
            <a:ext cx="15544800" cy="2912535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lnSpc>
                <a:spcPct val="100000"/>
              </a:lnSpc>
              <a:spcBef>
                <a:spcPts val="0"/>
              </a:spcBef>
              <a:defRPr sz="5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16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962400" y="4284136"/>
            <a:ext cx="15544800" cy="7298267"/>
          </a:xfrm>
          <a:prstGeom prst="rect">
            <a:avLst/>
          </a:prstGeom>
        </p:spPr>
        <p:txBody>
          <a:bodyPr lIns="91439" tIns="91439" rIns="91439" bIns="91439" anchor="ctr"/>
          <a:lstStyle>
            <a:lvl1pPr marL="571500" indent="-571500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00137" indent="-642937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49185" indent="-734785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85950" indent="-514350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3150" indent="-514350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9054150" y="11903166"/>
            <a:ext cx="453054" cy="431623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lnSpc>
                <a:spcPct val="100000"/>
              </a:lnSpc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Horizont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>
            <a:spLocks noGrp="1"/>
          </p:cNvSpPr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- Center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>
            <a:spLocks noGrp="1"/>
          </p:cNvSpPr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4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hoto - Vertical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52" name="Black and white photo of windmills under a cloudy sky"/>
          <p:cNvSpPr>
            <a:spLocks noGrp="1"/>
          </p:cNvSpPr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53" name="Title Text"/>
          <p:cNvSpPr txBox="1">
            <a:spLocks noGrp="1"/>
          </p:cNvSpPr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r>
              <a:t>Title Text</a:t>
            </a:r>
          </a:p>
        </p:txBody>
      </p:sp>
      <p:sp>
        <p:nvSpPr>
          <p:cNvPr id="5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sz="7700" cap="all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6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bg>
      <p:bgPr>
        <a:solidFill>
          <a:srgbClr val="2222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>
            <a:spLocks noGrp="1"/>
          </p:cNvSpPr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3600" cap="all" spc="18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r>
              <a:t>Text</a:t>
            </a:r>
          </a:p>
        </p:txBody>
      </p:sp>
      <p:sp>
        <p:nvSpPr>
          <p:cNvPr id="92" name="Black and white photo of windmills under a cloudy sky"/>
          <p:cNvSpPr>
            <a:spLocks noGrp="1"/>
          </p:cNvSpPr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sz="8700" b="0" i="0" u="none" strike="noStrike" cap="all" spc="0" baseline="0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sz="4800" b="0" i="0" u="none" strike="noStrike" cap="none" spc="0" baseline="0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Linear Regression"/>
          <p:cNvSpPr txBox="1">
            <a:spLocks noGrp="1"/>
          </p:cNvSpPr>
          <p:nvPr>
            <p:ph type="ctrTitle"/>
          </p:nvPr>
        </p:nvSpPr>
        <p:spPr>
          <a:xfrm>
            <a:off x="749300" y="9042400"/>
            <a:ext cx="22860000" cy="3810000"/>
          </a:xfrm>
          <a:prstGeom prst="rect">
            <a:avLst/>
          </a:prstGeom>
        </p:spPr>
        <p:txBody>
          <a:bodyPr/>
          <a:lstStyle>
            <a:lvl1pPr defTabSz="767715">
              <a:defRPr sz="28179"/>
            </a:lvl1pPr>
          </a:lstStyle>
          <a:p>
            <a:r>
              <a:t>Linear Regression</a:t>
            </a:r>
          </a:p>
        </p:txBody>
      </p:sp>
      <p:sp>
        <p:nvSpPr>
          <p:cNvPr id="177" name="Lecture 12: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Lecture 12: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13" name="Stat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Statistics</a:t>
            </a:r>
          </a:p>
        </p:txBody>
      </p:sp>
      <p:sp>
        <p:nvSpPr>
          <p:cNvPr id="214" name="Univariate = one variabl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Univariate = one variable</a:t>
            </a:r>
          </a:p>
          <a:p>
            <a:r>
              <a:t>Bivariate = two variables</a:t>
            </a:r>
          </a:p>
          <a:p>
            <a:r>
              <a:t>Multivariate = more than two variables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17" name="Stat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Statistics</a:t>
            </a:r>
          </a:p>
        </p:txBody>
      </p:sp>
      <p:pic>
        <p:nvPicPr>
          <p:cNvPr id="218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/>
          <a:srcRect l="25244"/>
          <a:stretch>
            <a:fillRect/>
          </a:stretch>
        </p:blipFill>
        <p:spPr>
          <a:xfrm>
            <a:off x="8773799" y="4964112"/>
            <a:ext cx="10322324" cy="3787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21" name="Co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Covariance</a:t>
            </a:r>
          </a:p>
        </p:txBody>
      </p:sp>
      <p:pic>
        <p:nvPicPr>
          <p:cNvPr id="222" name="Screen Shot 2022-11-22 at 8.55.27 AM.png" descr="Screen Shot 2022-11-22 at 8.55.27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7962" y="4964112"/>
            <a:ext cx="13808161" cy="37877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25" name="Co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Covariance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28" name="Covarian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Covariance</a:t>
            </a:r>
          </a:p>
        </p:txBody>
      </p:sp>
      <p:sp>
        <p:nvSpPr>
          <p:cNvPr id="229" name="Covariance refers to how two continuous variables vary in tandem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Covariance refers to how two continuous variables vary in tandem.</a:t>
            </a:r>
          </a:p>
        </p:txBody>
      </p:sp>
      <p:pic>
        <p:nvPicPr>
          <p:cNvPr id="230" name="SuperDeluxeTandem_19_24579_A_Primary.jpeg" descr="SuperDeluxeTandem_19_24579_A_Primary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8533" y="5206784"/>
            <a:ext cx="11446934" cy="8585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33" name="Stat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Statistics</a:t>
            </a:r>
          </a:p>
        </p:txBody>
      </p:sp>
      <p:pic>
        <p:nvPicPr>
          <p:cNvPr id="234" name="Screen Shot 2022-11-28 at 8.21.14 AM (2).png" descr="Screen Shot 2022-11-28 at 8.21.14 AM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123" y="4521956"/>
            <a:ext cx="15531754" cy="73136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37" name="Corre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</a:t>
            </a:r>
          </a:p>
        </p:txBody>
      </p:sp>
      <p:sp>
        <p:nvSpPr>
          <p:cNvPr id="238" name="Covariance is the bivariate version of variance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Covariance is the </a:t>
            </a:r>
            <a:r>
              <a:rPr b="1" u="sng">
                <a:latin typeface="Avenir Next Regular"/>
                <a:ea typeface="Avenir Next Regular"/>
                <a:cs typeface="Avenir Next Regular"/>
                <a:sym typeface="Avenir Next Regular"/>
              </a:rPr>
              <a:t>bivariate</a:t>
            </a:r>
            <a:r>
              <a:t> version of variance.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41" name="Corre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</a:t>
            </a:r>
          </a:p>
        </p:txBody>
      </p:sp>
      <p:sp>
        <p:nvSpPr>
          <p:cNvPr id="242" name="Covariance is the bivariate version of varianc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Covariance is the </a:t>
            </a:r>
            <a:r>
              <a:rPr b="1" u="sng">
                <a:latin typeface="Avenir Next Regular"/>
                <a:ea typeface="Avenir Next Regular"/>
                <a:cs typeface="Avenir Next Regular"/>
                <a:sym typeface="Avenir Next Regular"/>
              </a:rPr>
              <a:t>bivariate</a:t>
            </a:r>
            <a:r>
              <a:t> version of variance.</a:t>
            </a:r>
          </a:p>
          <a:p>
            <a:pPr marL="0" indent="0">
              <a:buClrTx/>
              <a:buSzTx/>
              <a:buFontTx/>
              <a:buNone/>
            </a:pPr>
            <a:r>
              <a:t>Covariance, like variance, is not very useful, because it is inflated.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45" name="Corre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</a:t>
            </a:r>
          </a:p>
        </p:txBody>
      </p:sp>
      <p:sp>
        <p:nvSpPr>
          <p:cNvPr id="246" name="Covariance is the bivariate version of variance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Covariance is the </a:t>
            </a:r>
            <a:r>
              <a:rPr b="1" u="sng">
                <a:latin typeface="Avenir Next Regular"/>
                <a:ea typeface="Avenir Next Regular"/>
                <a:cs typeface="Avenir Next Regular"/>
                <a:sym typeface="Avenir Next Regular"/>
              </a:rPr>
              <a:t>bivariate</a:t>
            </a:r>
            <a:r>
              <a:t> version of variance.</a:t>
            </a:r>
          </a:p>
          <a:p>
            <a:pPr marL="0" indent="0">
              <a:buClrTx/>
              <a:buSzTx/>
              <a:buFontTx/>
              <a:buNone/>
            </a:pPr>
            <a:r>
              <a:t>Covariance, like variance, is not very useful, because it is inflated.</a:t>
            </a:r>
          </a:p>
          <a:p>
            <a:pPr marL="0" indent="0">
              <a:buClrTx/>
              <a:buSzTx/>
              <a:buFontTx/>
              <a:buNone/>
            </a:pPr>
            <a:endParaRPr/>
          </a:p>
          <a:p>
            <a:pPr marL="0" indent="0">
              <a:buClrTx/>
              <a:buSzTx/>
              <a:buFontTx/>
              <a:buNone/>
            </a:pPr>
            <a:r>
              <a:t>Correlation is the </a:t>
            </a:r>
            <a:r>
              <a:rPr b="1" u="sng">
                <a:latin typeface="Avenir Next Regular"/>
                <a:ea typeface="Avenir Next Regular"/>
                <a:cs typeface="Avenir Next Regular"/>
                <a:sym typeface="Avenir Next Regular"/>
              </a:rPr>
              <a:t>bivariate</a:t>
            </a:r>
            <a:r>
              <a:t> version of the standard deviation.</a:t>
            </a:r>
          </a:p>
          <a:p>
            <a:pPr marL="0" indent="0">
              <a:buClrTx/>
              <a:buSzTx/>
              <a:buFontTx/>
              <a:buNone/>
            </a:pPr>
            <a:r>
              <a:t>Correlation, like standard deviation, is interpretable, because it has been standardized.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49" name="Corre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</a:t>
            </a:r>
          </a:p>
        </p:txBody>
      </p:sp>
      <p:sp>
        <p:nvSpPr>
          <p:cNvPr id="250" name="Correlation is bounded between -1 and +1.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Correlation is bounded between -1 and +1.</a:t>
            </a:r>
          </a:p>
          <a:p>
            <a:pPr lvl="2">
              <a:buChar char="‣"/>
            </a:pPr>
            <a:r>
              <a:t>Closer to -1 is a negative correlation.</a:t>
            </a:r>
          </a:p>
          <a:p>
            <a:pPr lvl="2">
              <a:buChar char="‣"/>
            </a:pPr>
            <a:r>
              <a:t>Closer to +1 is a positive correlation.</a:t>
            </a:r>
          </a:p>
          <a:p>
            <a:pPr lvl="2">
              <a:buChar char="‣"/>
            </a:pPr>
            <a:r>
              <a:t>Closer to 0 means no correlation.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80" name="Corre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</a:t>
            </a:r>
          </a:p>
        </p:txBody>
      </p:sp>
      <p:sp>
        <p:nvSpPr>
          <p:cNvPr id="181" name="What do you remember about correlations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r>
              <a:t>What do you remember about correlations?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53" name="Correlation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 size</a:t>
            </a:r>
          </a:p>
        </p:txBody>
      </p:sp>
      <p:sp>
        <p:nvSpPr>
          <p:cNvPr id="254" name="Number of pirates in the world AND global temperature: - 0.5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Number of pirates in the world AND global temperature: </a:t>
            </a:r>
            <a:r>
              <a:rPr>
                <a:solidFill>
                  <a:srgbClr val="FFFFFF"/>
                </a:solidFill>
              </a:rPr>
              <a:t>- 0.5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57" name="Correlation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 size</a:t>
            </a:r>
          </a:p>
        </p:txBody>
      </p:sp>
      <p:sp>
        <p:nvSpPr>
          <p:cNvPr id="258" name="Number of pirates in the world AND global temperature: - 0.5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Number of pirates in the world AND global temperature: </a:t>
            </a:r>
            <a:r>
              <a:rPr>
                <a:solidFill>
                  <a:srgbClr val="FFFFFF"/>
                </a:solidFill>
              </a:rPr>
              <a:t>- 0.5</a:t>
            </a:r>
          </a:p>
          <a:p>
            <a:pPr>
              <a:buChar char="‣"/>
            </a:pPr>
            <a:r>
              <a:t>Annual number of Americans who died after falling in a swimming pool AND annual number of films Nicholas cage was in: </a:t>
            </a:r>
            <a:r>
              <a:rPr>
                <a:solidFill>
                  <a:srgbClr val="FFFFFF"/>
                </a:solidFill>
              </a:rPr>
              <a:t>0.3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61" name="Correlation siz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 size</a:t>
            </a:r>
          </a:p>
        </p:txBody>
      </p:sp>
      <p:sp>
        <p:nvSpPr>
          <p:cNvPr id="262" name="Number of pirates in the world AND global temperature: - 0.5…"/>
          <p:cNvSpPr txBox="1">
            <a:spLocks noGrp="1"/>
          </p:cNvSpPr>
          <p:nvPr>
            <p:ph type="body" idx="1"/>
          </p:nvPr>
        </p:nvSpPr>
        <p:spPr>
          <a:xfrm>
            <a:off x="762000" y="3860800"/>
            <a:ext cx="22860000" cy="9410521"/>
          </a:xfrm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Number of pirates in the world AND global temperature: </a:t>
            </a:r>
            <a:r>
              <a:rPr>
                <a:solidFill>
                  <a:srgbClr val="FFFFFF"/>
                </a:solidFill>
              </a:rPr>
              <a:t>- 0.5</a:t>
            </a:r>
          </a:p>
          <a:p>
            <a:pPr>
              <a:buChar char="‣"/>
            </a:pPr>
            <a:r>
              <a:t>Annual number of Americans who died after falling in a swimming pool AND annual number of films Nicholas cage was in: </a:t>
            </a:r>
            <a:r>
              <a:rPr>
                <a:solidFill>
                  <a:srgbClr val="FFFFFF"/>
                </a:solidFill>
              </a:rPr>
              <a:t>0.3</a:t>
            </a:r>
          </a:p>
          <a:p>
            <a:pPr>
              <a:buChar char="‣"/>
            </a:pPr>
            <a:r>
              <a:t>Number of letters in the winning word in the National Spelling Bee AND number of people who die annually from venomous spider bites:</a:t>
            </a:r>
            <a:r>
              <a:rPr>
                <a:solidFill>
                  <a:srgbClr val="FFFFFF"/>
                </a:solidFill>
              </a:rPr>
              <a:t> 0.7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65" name="Correlation and 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 and R^2</a:t>
            </a:r>
          </a:p>
        </p:txBody>
      </p:sp>
      <p:sp>
        <p:nvSpPr>
          <p:cNvPr id="266" name="Correlation is written as r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Correlation is written as r</a:t>
            </a:r>
          </a:p>
          <a:p>
            <a:r>
              <a:t>If we square r, we get R^2</a:t>
            </a:r>
          </a:p>
          <a:p>
            <a:pPr lvl="1"/>
            <a:r>
              <a:t>R^2 is always positive</a:t>
            </a:r>
          </a:p>
          <a:p>
            <a:pPr lvl="1"/>
            <a:r>
              <a:t>R^2 refers to:</a:t>
            </a:r>
          </a:p>
          <a:p>
            <a:pPr lvl="3"/>
            <a:r>
              <a:t> The amount of x accounted for by y.</a:t>
            </a:r>
          </a:p>
          <a:p>
            <a:pPr lvl="3"/>
            <a:r>
              <a:t>The amount of y accounted for by x.</a:t>
            </a: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69" name="Correlation and 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 and R^2</a:t>
            </a:r>
          </a:p>
        </p:txBody>
      </p:sp>
      <p:sp>
        <p:nvSpPr>
          <p:cNvPr id="270" name="Example: Students grades in MTH 101 and their grades in PSY 348 correlation at r = 0.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Students grades in MTH 101 and their grades in PSY 348 correlation at r = 0.3</a:t>
            </a:r>
          </a:p>
          <a:p>
            <a:r>
              <a:t>What size is the correlation?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73" name="Correlation and 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 and R^2</a:t>
            </a:r>
          </a:p>
        </p:txBody>
      </p:sp>
      <p:sp>
        <p:nvSpPr>
          <p:cNvPr id="274" name="Example: Students grades in MTH 101 and their grades in PSY 348 correlation at r = 0.3…"/>
          <p:cNvSpPr txBox="1">
            <a:spLocks noGrp="1"/>
          </p:cNvSpPr>
          <p:nvPr>
            <p:ph type="body" idx="1"/>
          </p:nvPr>
        </p:nvSpPr>
        <p:spPr>
          <a:xfrm>
            <a:off x="762000" y="3763845"/>
            <a:ext cx="22860000" cy="8585201"/>
          </a:xfrm>
          <a:prstGeom prst="rect">
            <a:avLst/>
          </a:prstGeom>
        </p:spPr>
        <p:txBody>
          <a:bodyPr/>
          <a:lstStyle/>
          <a:p>
            <a:r>
              <a:t>Example: Students grades in MTH 101 and their grades in PSY 348 correlation at r = 0.3</a:t>
            </a:r>
          </a:p>
          <a:p>
            <a:r>
              <a:t>Small correlation</a:t>
            </a:r>
          </a:p>
          <a:p>
            <a:r>
              <a:t>How much of you PSY 348 grade is accounted for by your MTH 101 grade?</a:t>
            </a:r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77" name="Correlation and 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 and R^2</a:t>
            </a:r>
          </a:p>
        </p:txBody>
      </p:sp>
      <p:sp>
        <p:nvSpPr>
          <p:cNvPr id="278" name="Example: Students grades in MTH 101 and their grades in PSY 348 correlation at r = 0.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Students grades in MTH 101 and their grades in PSY 348 correlation at r = 0.3</a:t>
            </a:r>
          </a:p>
          <a:p>
            <a:r>
              <a:t>Moderate correlation</a:t>
            </a:r>
          </a:p>
          <a:p>
            <a:r>
              <a:t>How much of you PSY 348 grade is accounted for by your MTH 101 grade?</a:t>
            </a:r>
          </a:p>
          <a:p>
            <a:pPr lvl="1"/>
            <a:r>
              <a:t>0.3 x 0.3 = 0.09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81" name="Correlation and 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 and R^2</a:t>
            </a:r>
          </a:p>
        </p:txBody>
      </p:sp>
      <p:sp>
        <p:nvSpPr>
          <p:cNvPr id="282" name="Example: Students grades in MTH 101 and their grades in PSY 348 correlation at r = 0.3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Example: Students grades in MTH 101 and their grades in PSY 348 correlation at r = 0.3</a:t>
            </a:r>
          </a:p>
          <a:p>
            <a:r>
              <a:t>Moderate correlation</a:t>
            </a:r>
          </a:p>
          <a:p>
            <a:r>
              <a:t>How much of you PSY 348 grade is accounted for by your MTH 101 grade?</a:t>
            </a:r>
          </a:p>
          <a:p>
            <a:pPr lvl="1"/>
            <a:r>
              <a:t>0.3 x 0.3 = 0.09</a:t>
            </a:r>
          </a:p>
          <a:p>
            <a:pPr lvl="1"/>
            <a:r>
              <a:t>R^2 = 9% of your PSY 348 grade is explained by your MTH 101 grade.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inear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67715">
              <a:defRPr sz="28179"/>
            </a:lvl1pPr>
          </a:lstStyle>
          <a:p>
            <a:r>
              <a:t>Linear Regression</a:t>
            </a:r>
          </a:p>
        </p:txBody>
      </p: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87" name="Types of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Types of Analysis</a:t>
            </a:r>
          </a:p>
        </p:txBody>
      </p:sp>
      <p:sp>
        <p:nvSpPr>
          <p:cNvPr id="288" name="Univaria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Univariate</a:t>
            </a:r>
          </a:p>
          <a:p>
            <a:r>
              <a:t>Bivariate</a:t>
            </a:r>
          </a:p>
          <a:p>
            <a:r>
              <a:t>Multivariate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84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t>Correlation</a:t>
            </a:r>
          </a:p>
        </p:txBody>
      </p:sp>
      <p:sp>
        <p:nvSpPr>
          <p:cNvPr id="185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Assesses how two variables move in relation to one another.</a:t>
            </a:r>
          </a:p>
          <a:p>
            <a:pPr marL="0" indent="0">
              <a:buSzTx/>
              <a:buNone/>
            </a:pPr>
            <a:endParaRPr/>
          </a:p>
          <a:p>
            <a:pPr marL="0" indent="0">
              <a:buSz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91" name="Types of Analysi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Types of Analysis</a:t>
            </a:r>
          </a:p>
        </p:txBody>
      </p:sp>
      <p:sp>
        <p:nvSpPr>
          <p:cNvPr id="292" name="Univariate: One variable, like the mea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Univariate: One variable, like the mean</a:t>
            </a:r>
          </a:p>
          <a:p>
            <a:r>
              <a:t>Bivariate: Two variables, like correlation</a:t>
            </a:r>
          </a:p>
          <a:p>
            <a:r>
              <a:t>Multivariate: More than 2 variables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95" name="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</a:t>
            </a:r>
          </a:p>
        </p:txBody>
      </p:sp>
      <p:sp>
        <p:nvSpPr>
          <p:cNvPr id="296" name="Regression is the multivariate version of correl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Regression is the multivariate version of correlation.</a:t>
            </a:r>
          </a:p>
          <a:p>
            <a:r>
              <a:t>Correlation is the bivariate version of regression.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99" name="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</a:t>
            </a:r>
          </a:p>
        </p:txBody>
      </p:sp>
      <p:sp>
        <p:nvSpPr>
          <p:cNvPr id="300" name="Regression is the multivariate version of correlat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Regression is the multivariate version of correlation.</a:t>
            </a:r>
          </a:p>
          <a:p>
            <a:r>
              <a:t>Correlation is the bivariate version of regression.</a:t>
            </a:r>
          </a:p>
          <a:p>
            <a:endParaRPr/>
          </a:p>
          <a:p>
            <a:r>
              <a:t>We’re doing the same thing in regression as we do in correlation, BUT there are more than 2 variables.</a:t>
            </a:r>
          </a:p>
        </p:txBody>
      </p:sp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03" name="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</a:t>
            </a:r>
          </a:p>
        </p:txBody>
      </p:sp>
      <p:sp>
        <p:nvSpPr>
          <p:cNvPr id="304" name="Regression is often used to make pred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Regression is often used to make predictions.</a:t>
            </a:r>
          </a:p>
          <a:p>
            <a:r>
              <a:t>We will call some of the variables “predictors.”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07" name="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</a:t>
            </a:r>
          </a:p>
        </p:txBody>
      </p:sp>
      <p:sp>
        <p:nvSpPr>
          <p:cNvPr id="308" name="Regression is often used to make pred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Regression is often used to make predictions.</a:t>
            </a:r>
          </a:p>
          <a:p>
            <a:r>
              <a:t>We will call some of the variables “predictors.”</a:t>
            </a:r>
          </a:p>
          <a:p>
            <a:r>
              <a:t>BUT remember, this is multivariate correlation, and correlation does NOT mean causation.</a:t>
            </a:r>
          </a:p>
          <a:p>
            <a:pPr lvl="2"/>
            <a:r>
              <a:t>These predictions are not causal predictions “X causes Y.”</a:t>
            </a:r>
          </a:p>
          <a:p>
            <a:pPr lvl="2"/>
            <a:r>
              <a:t>These predictions say, “Based on the data we have, we estimate that Y will be this based on an X value of that.”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11" name="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</a:t>
            </a:r>
          </a:p>
        </p:txBody>
      </p:sp>
      <p:sp>
        <p:nvSpPr>
          <p:cNvPr id="312" name="Regression is often used to make prediction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Regression is often used to make predictions.</a:t>
            </a:r>
          </a:p>
          <a:p>
            <a:r>
              <a:t>We will call some of the variables “predictors.”</a:t>
            </a:r>
          </a:p>
          <a:p>
            <a:r>
              <a:t>BUT remember, this is multivariate correlation, and correlation does NOT mean causation.</a:t>
            </a:r>
          </a:p>
          <a:p>
            <a:r>
              <a:t>We can say “predicts” but not “causes.”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15" name="Regression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terminology</a:t>
            </a:r>
          </a:p>
        </p:txBody>
      </p:sp>
      <p:sp>
        <p:nvSpPr>
          <p:cNvPr id="316" name="In regression we will choose one variable to predict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In regression we will choose one variable to predict.</a:t>
            </a:r>
          </a:p>
          <a:p>
            <a:r>
              <a:t>We call this y.</a:t>
            </a:r>
          </a:p>
          <a:p>
            <a:r>
              <a:t>Y is the outcome variable.</a:t>
            </a:r>
          </a:p>
          <a:p>
            <a:r>
              <a:t>Y is the predicted variable.</a:t>
            </a:r>
          </a:p>
        </p:txBody>
      </p:sp>
    </p:spTree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19" name="Regression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terminology</a:t>
            </a:r>
          </a:p>
        </p:txBody>
      </p:sp>
      <p:sp>
        <p:nvSpPr>
          <p:cNvPr id="320" name="In regression we will choose two or more variables we with believe predict y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In regression we will choose two or more variables we with believe predict y.</a:t>
            </a:r>
          </a:p>
          <a:p>
            <a:r>
              <a:t>We call these x1, x2, etc. </a:t>
            </a:r>
          </a:p>
          <a:p>
            <a:r>
              <a:t>Some people call these x and z.</a:t>
            </a:r>
          </a:p>
          <a:p>
            <a:r>
              <a:t>X is the predictor variable.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23" name="Regression terminolog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terminology</a:t>
            </a:r>
          </a:p>
        </p:txBody>
      </p:sp>
      <p:sp>
        <p:nvSpPr>
          <p:cNvPr id="324" name="We we predict Y with X, we say;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We we predict Y with X, we say;</a:t>
            </a:r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134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we regress y on the x.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27" name="Regression Eq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</a:t>
            </a:r>
          </a:p>
        </p:txBody>
      </p:sp>
      <p:sp>
        <p:nvSpPr>
          <p:cNvPr id="328" name="Yi = b0 + b1X1i + e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e</a:t>
            </a:r>
            <a:r>
              <a:rPr baseline="-15779"/>
              <a:t>i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88" name="Corre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</a:t>
            </a:r>
          </a:p>
        </p:txBody>
      </p:sp>
      <p:pic>
        <p:nvPicPr>
          <p:cNvPr id="189" name="st,small,507x507-pad,600x600,f8f8f8.jpg" descr="st,small,507x507-pad,600x600,f8f8f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018" y="3142503"/>
            <a:ext cx="10567964" cy="105679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31" name="Regression Eq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</a:t>
            </a:r>
          </a:p>
        </p:txBody>
      </p:sp>
      <p:sp>
        <p:nvSpPr>
          <p:cNvPr id="332" name="Yi = b0 + b1X1i + e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e</a:t>
            </a:r>
            <a:r>
              <a:rPr baseline="-15779"/>
              <a:t>i</a:t>
            </a:r>
          </a:p>
        </p:txBody>
      </p:sp>
      <p:sp>
        <p:nvSpPr>
          <p:cNvPr id="333" name="Intercept"/>
          <p:cNvSpPr txBox="1"/>
          <p:nvPr/>
        </p:nvSpPr>
        <p:spPr>
          <a:xfrm>
            <a:off x="8505915" y="9033233"/>
            <a:ext cx="16874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Intercept</a:t>
            </a:r>
          </a:p>
        </p:txBody>
      </p:sp>
      <p:sp>
        <p:nvSpPr>
          <p:cNvPr id="334" name="The value of a particular participant on the measure of x"/>
          <p:cNvSpPr txBox="1"/>
          <p:nvPr/>
        </p:nvSpPr>
        <p:spPr>
          <a:xfrm>
            <a:off x="12297058" y="9033233"/>
            <a:ext cx="9843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value of a particular participant on the measure of x</a:t>
            </a:r>
          </a:p>
        </p:txBody>
      </p:sp>
      <p:sp>
        <p:nvSpPr>
          <p:cNvPr id="335" name="Weight"/>
          <p:cNvSpPr txBox="1"/>
          <p:nvPr/>
        </p:nvSpPr>
        <p:spPr>
          <a:xfrm>
            <a:off x="10704486" y="5979780"/>
            <a:ext cx="14779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Weight </a:t>
            </a:r>
          </a:p>
        </p:txBody>
      </p:sp>
      <p:sp>
        <p:nvSpPr>
          <p:cNvPr id="336" name="Error"/>
          <p:cNvSpPr txBox="1"/>
          <p:nvPr/>
        </p:nvSpPr>
        <p:spPr>
          <a:xfrm>
            <a:off x="13775887" y="5979780"/>
            <a:ext cx="10778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Error </a:t>
            </a:r>
          </a:p>
        </p:txBody>
      </p:sp>
      <p:sp>
        <p:nvSpPr>
          <p:cNvPr id="337" name="The predicted value of y for a particular participant"/>
          <p:cNvSpPr txBox="1"/>
          <p:nvPr/>
        </p:nvSpPr>
        <p:spPr>
          <a:xfrm>
            <a:off x="319299" y="6546849"/>
            <a:ext cx="89630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predicted value of y for a particular participant</a:t>
            </a:r>
          </a:p>
        </p:txBody>
      </p:sp>
      <p:sp>
        <p:nvSpPr>
          <p:cNvPr id="338" name="Line"/>
          <p:cNvSpPr/>
          <p:nvPr/>
        </p:nvSpPr>
        <p:spPr>
          <a:xfrm>
            <a:off x="4992076" y="7122223"/>
            <a:ext cx="3520986" cy="743371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39" name="Line"/>
          <p:cNvSpPr/>
          <p:nvPr/>
        </p:nvSpPr>
        <p:spPr>
          <a:xfrm>
            <a:off x="11337520" y="6678414"/>
            <a:ext cx="850637" cy="85063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40" name="Line"/>
          <p:cNvSpPr/>
          <p:nvPr/>
        </p:nvSpPr>
        <p:spPr>
          <a:xfrm>
            <a:off x="14408920" y="6678414"/>
            <a:ext cx="850638" cy="85063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41" name="Line"/>
          <p:cNvSpPr/>
          <p:nvPr/>
        </p:nvSpPr>
        <p:spPr>
          <a:xfrm flipV="1">
            <a:off x="9899712" y="8375792"/>
            <a:ext cx="603570" cy="60357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42" name="Line"/>
          <p:cNvSpPr/>
          <p:nvPr/>
        </p:nvSpPr>
        <p:spPr>
          <a:xfrm flipV="1">
            <a:off x="12927493" y="8375792"/>
            <a:ext cx="603570" cy="60357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45" name="Regression Eq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</a:t>
            </a:r>
          </a:p>
        </p:txBody>
      </p:sp>
      <p:sp>
        <p:nvSpPr>
          <p:cNvPr id="346" name="Yi = b0 + b1X1i + e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e</a:t>
            </a:r>
            <a:r>
              <a:rPr baseline="-15779"/>
              <a:t>i</a:t>
            </a:r>
          </a:p>
        </p:txBody>
      </p:sp>
      <p:sp>
        <p:nvSpPr>
          <p:cNvPr id="347" name="Intercept"/>
          <p:cNvSpPr txBox="1"/>
          <p:nvPr/>
        </p:nvSpPr>
        <p:spPr>
          <a:xfrm>
            <a:off x="8505915" y="9033233"/>
            <a:ext cx="16874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Intercept</a:t>
            </a:r>
          </a:p>
        </p:txBody>
      </p:sp>
      <p:sp>
        <p:nvSpPr>
          <p:cNvPr id="348" name="The value of a particular participant on the measure of x"/>
          <p:cNvSpPr txBox="1"/>
          <p:nvPr/>
        </p:nvSpPr>
        <p:spPr>
          <a:xfrm>
            <a:off x="12297058" y="9033233"/>
            <a:ext cx="9843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value of a particular participant on the measure of x</a:t>
            </a:r>
          </a:p>
        </p:txBody>
      </p:sp>
      <p:sp>
        <p:nvSpPr>
          <p:cNvPr id="349" name="Weight"/>
          <p:cNvSpPr txBox="1"/>
          <p:nvPr/>
        </p:nvSpPr>
        <p:spPr>
          <a:xfrm>
            <a:off x="10704486" y="5979780"/>
            <a:ext cx="14779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Weight </a:t>
            </a:r>
          </a:p>
        </p:txBody>
      </p:sp>
      <p:sp>
        <p:nvSpPr>
          <p:cNvPr id="350" name="Error"/>
          <p:cNvSpPr txBox="1"/>
          <p:nvPr/>
        </p:nvSpPr>
        <p:spPr>
          <a:xfrm>
            <a:off x="13775887" y="5979780"/>
            <a:ext cx="10778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Error </a:t>
            </a:r>
          </a:p>
        </p:txBody>
      </p:sp>
      <p:sp>
        <p:nvSpPr>
          <p:cNvPr id="351" name="The predicted value of y for a particular participant"/>
          <p:cNvSpPr txBox="1"/>
          <p:nvPr/>
        </p:nvSpPr>
        <p:spPr>
          <a:xfrm>
            <a:off x="319299" y="6546849"/>
            <a:ext cx="89630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The predicted value of y for a particular participant</a:t>
            </a:r>
          </a:p>
        </p:txBody>
      </p:sp>
      <p:sp>
        <p:nvSpPr>
          <p:cNvPr id="352" name="Line"/>
          <p:cNvSpPr/>
          <p:nvPr/>
        </p:nvSpPr>
        <p:spPr>
          <a:xfrm>
            <a:off x="4992076" y="7122223"/>
            <a:ext cx="3520986" cy="743371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53" name="Line"/>
          <p:cNvSpPr/>
          <p:nvPr/>
        </p:nvSpPr>
        <p:spPr>
          <a:xfrm>
            <a:off x="11337520" y="6678414"/>
            <a:ext cx="850637" cy="85063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54" name="Line"/>
          <p:cNvSpPr/>
          <p:nvPr/>
        </p:nvSpPr>
        <p:spPr>
          <a:xfrm>
            <a:off x="14408920" y="6678414"/>
            <a:ext cx="850638" cy="85063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55" name="Line"/>
          <p:cNvSpPr/>
          <p:nvPr/>
        </p:nvSpPr>
        <p:spPr>
          <a:xfrm flipV="1">
            <a:off x="9899712" y="8375792"/>
            <a:ext cx="603570" cy="60357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56" name="Line"/>
          <p:cNvSpPr/>
          <p:nvPr/>
        </p:nvSpPr>
        <p:spPr>
          <a:xfrm flipV="1">
            <a:off x="12927493" y="8375792"/>
            <a:ext cx="603570" cy="60357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57" name="Line"/>
          <p:cNvSpPr/>
          <p:nvPr/>
        </p:nvSpPr>
        <p:spPr>
          <a:xfrm flipH="1">
            <a:off x="15641191" y="4574414"/>
            <a:ext cx="3928708" cy="3094886"/>
          </a:xfrm>
          <a:prstGeom prst="line">
            <a:avLst/>
          </a:prstGeom>
          <a:ln w="889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358" name="Random, so we can’t predict what it will be"/>
          <p:cNvSpPr txBox="1"/>
          <p:nvPr/>
        </p:nvSpPr>
        <p:spPr>
          <a:xfrm>
            <a:off x="15734958" y="3924299"/>
            <a:ext cx="76451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Random, so we can’t predict what it will be </a:t>
            </a:r>
          </a:p>
        </p:txBody>
      </p:sp>
    </p:spTree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61" name="Regression Eq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</a:t>
            </a:r>
          </a:p>
        </p:txBody>
      </p:sp>
      <p:sp>
        <p:nvSpPr>
          <p:cNvPr id="362" name="Yi = b0 + b1X1i + e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</a:t>
            </a:r>
            <a:r>
              <a:rPr strike="sngStrike"/>
              <a:t>+ e</a:t>
            </a:r>
            <a:r>
              <a:rPr strike="sngStrike" baseline="-15779"/>
              <a:t>i</a:t>
            </a:r>
          </a:p>
        </p:txBody>
      </p:sp>
    </p:spTree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65" name="Regression Eq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</a:t>
            </a:r>
          </a:p>
        </p:txBody>
      </p:sp>
      <p:sp>
        <p:nvSpPr>
          <p:cNvPr id="366" name="i = b0 + b1X1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</a:p>
        </p:txBody>
      </p:sp>
      <p:pic>
        <p:nvPicPr>
          <p:cNvPr id="367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08" y="7264140"/>
            <a:ext cx="1074580" cy="1143443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Y-hat"/>
          <p:cNvSpPr txBox="1"/>
          <p:nvPr/>
        </p:nvSpPr>
        <p:spPr>
          <a:xfrm>
            <a:off x="4645479" y="6546849"/>
            <a:ext cx="9902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Y-hat</a:t>
            </a:r>
          </a:p>
        </p:txBody>
      </p:sp>
      <p:sp>
        <p:nvSpPr>
          <p:cNvPr id="369" name="Line"/>
          <p:cNvSpPr/>
          <p:nvPr/>
        </p:nvSpPr>
        <p:spPr>
          <a:xfrm>
            <a:off x="5537336" y="7122223"/>
            <a:ext cx="3520985" cy="743371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72" name="Regression Equ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</a:t>
            </a:r>
          </a:p>
        </p:txBody>
      </p:sp>
      <p:sp>
        <p:nvSpPr>
          <p:cNvPr id="373" name="i = b0 + b1X1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Y = mx + b</a:t>
            </a:r>
          </a:p>
        </p:txBody>
      </p:sp>
      <p:pic>
        <p:nvPicPr>
          <p:cNvPr id="374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8608" y="7264140"/>
            <a:ext cx="1074580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77" name="Linear 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Linear Regression</a:t>
            </a:r>
          </a:p>
        </p:txBody>
      </p:sp>
      <p:sp>
        <p:nvSpPr>
          <p:cNvPr id="378" name="This form of regression is called linear regression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form of regression is called linear regression.</a:t>
            </a:r>
          </a:p>
        </p:txBody>
      </p:sp>
      <p:pic>
        <p:nvPicPr>
          <p:cNvPr id="379" name="1*Nf2tTTkALYq6RTMQmhjo1A.png" descr="1*Nf2tTTkALYq6RTMQmhjo1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884" y="5242341"/>
            <a:ext cx="12236232" cy="7668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82" name="Regress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</a:t>
            </a:r>
          </a:p>
        </p:txBody>
      </p:sp>
      <p:sp>
        <p:nvSpPr>
          <p:cNvPr id="383" name="This form of regression is called linear regression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This form of regression is called linear regression.</a:t>
            </a:r>
          </a:p>
          <a:p>
            <a:r>
              <a:t>Curvilinear regression uses a quadratic equation, but we won’t cover that in this course.</a:t>
            </a:r>
          </a:p>
        </p:txBody>
      </p:sp>
    </p:spTree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86" name="Regression: Equation Component Mean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Regression: Equation Component Meanings</a:t>
            </a:r>
          </a:p>
        </p:txBody>
      </p:sp>
      <p:sp>
        <p:nvSpPr>
          <p:cNvPr id="387" name="Y = theoretical prediction of 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Y = theoretical prediction of y</a:t>
            </a:r>
          </a:p>
          <a:p>
            <a:r>
              <a:t>         = the actual y value for a participant</a:t>
            </a:r>
          </a:p>
          <a:p>
            <a:r>
              <a:t>b</a:t>
            </a:r>
            <a:r>
              <a:rPr baseline="-19854"/>
              <a:t>0</a:t>
            </a:r>
            <a:r>
              <a:t> = the intercept: the average y value</a:t>
            </a:r>
          </a:p>
          <a:p>
            <a:r>
              <a:t>X</a:t>
            </a:r>
            <a:r>
              <a:rPr baseline="-19854"/>
              <a:t>1</a:t>
            </a:r>
            <a:r>
              <a:t> = the x value for a participant</a:t>
            </a:r>
          </a:p>
          <a:p>
            <a:r>
              <a:t>b</a:t>
            </a:r>
            <a:r>
              <a:rPr baseline="-19854"/>
              <a:t>1</a:t>
            </a:r>
            <a:r>
              <a:t> = a weighted value that is multiplied by x and added to b</a:t>
            </a:r>
            <a:r>
              <a:rPr baseline="-19854"/>
              <a:t>0</a:t>
            </a:r>
            <a:r>
              <a:t> to estimate y.</a:t>
            </a:r>
          </a:p>
        </p:txBody>
      </p:sp>
      <p:sp>
        <p:nvSpPr>
          <p:cNvPr id="388" name="Rectangle"/>
          <p:cNvSpPr/>
          <p:nvPr/>
        </p:nvSpPr>
        <p:spPr>
          <a:xfrm>
            <a:off x="1460242" y="5128753"/>
            <a:ext cx="1186480" cy="1143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pic>
        <p:nvPicPr>
          <p:cNvPr id="389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4" y="5065451"/>
            <a:ext cx="1074580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92" name="Regression Equation: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Equation: Example</a:t>
            </a:r>
          </a:p>
        </p:txBody>
      </p:sp>
      <p:sp>
        <p:nvSpPr>
          <p:cNvPr id="393" name="i = b0 + b1X1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 dirty="0" err="1"/>
              <a:t>i</a:t>
            </a:r>
            <a:r>
              <a:rPr dirty="0"/>
              <a:t> = b</a:t>
            </a:r>
            <a:r>
              <a:rPr baseline="-15779" dirty="0"/>
              <a:t>0</a:t>
            </a:r>
            <a:r>
              <a:rPr dirty="0"/>
              <a:t> + b</a:t>
            </a:r>
            <a:r>
              <a:rPr baseline="-15779" dirty="0"/>
              <a:t>1</a:t>
            </a:r>
            <a:r>
              <a:rPr dirty="0"/>
              <a:t>X</a:t>
            </a:r>
            <a:r>
              <a:rPr baseline="-15779" dirty="0"/>
              <a:t>1i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lang="en-US" baseline="-15779" dirty="0" err="1"/>
              <a:t>d</a:t>
            </a:r>
            <a:r>
              <a:rPr baseline="-15779" dirty="0" err="1"/>
              <a:t>b</a:t>
            </a:r>
            <a:r>
              <a:rPr dirty="0"/>
              <a:t> = b</a:t>
            </a:r>
            <a:r>
              <a:rPr baseline="-15779" dirty="0"/>
              <a:t>0</a:t>
            </a:r>
            <a:r>
              <a:rPr dirty="0"/>
              <a:t> + b</a:t>
            </a:r>
            <a:r>
              <a:rPr baseline="-15779" dirty="0"/>
              <a:t>1</a:t>
            </a:r>
            <a:r>
              <a:rPr dirty="0"/>
              <a:t>X</a:t>
            </a:r>
            <a:r>
              <a:rPr baseline="-15779" dirty="0"/>
              <a:t>1</a:t>
            </a:r>
            <a:r>
              <a:rPr lang="en-US" baseline="-15779" dirty="0"/>
              <a:t>d</a:t>
            </a:r>
            <a:r>
              <a:rPr baseline="-15779" dirty="0"/>
              <a:t>b</a:t>
            </a:r>
          </a:p>
        </p:txBody>
      </p:sp>
      <p:pic>
        <p:nvPicPr>
          <p:cNvPr id="394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25" y="3924299"/>
            <a:ext cx="1074580" cy="1143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5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690" y="5635104"/>
            <a:ext cx="1074580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398" name="Regression Equation: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Equation: Example</a:t>
            </a:r>
          </a:p>
        </p:txBody>
      </p:sp>
      <p:sp>
        <p:nvSpPr>
          <p:cNvPr id="399" name="i = b0 + b1X1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 dirty="0" err="1"/>
              <a:t>i</a:t>
            </a:r>
            <a:r>
              <a:rPr dirty="0"/>
              <a:t> = b</a:t>
            </a:r>
            <a:r>
              <a:rPr baseline="-15779" dirty="0"/>
              <a:t>0</a:t>
            </a:r>
            <a:r>
              <a:rPr dirty="0"/>
              <a:t> + b</a:t>
            </a:r>
            <a:r>
              <a:rPr baseline="-15779" dirty="0"/>
              <a:t>1</a:t>
            </a:r>
            <a:r>
              <a:rPr dirty="0"/>
              <a:t>X</a:t>
            </a:r>
            <a:r>
              <a:rPr baseline="-15779" dirty="0"/>
              <a:t>1i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lang="en-US" baseline="-15779" dirty="0" err="1"/>
              <a:t>d</a:t>
            </a:r>
            <a:r>
              <a:rPr baseline="-15779" dirty="0" err="1"/>
              <a:t>b</a:t>
            </a:r>
            <a:r>
              <a:rPr dirty="0"/>
              <a:t> = b</a:t>
            </a:r>
            <a:r>
              <a:rPr baseline="-15779" dirty="0"/>
              <a:t>0</a:t>
            </a:r>
            <a:r>
              <a:rPr dirty="0"/>
              <a:t> + b</a:t>
            </a:r>
            <a:r>
              <a:rPr baseline="-15779" dirty="0"/>
              <a:t>1</a:t>
            </a:r>
            <a:r>
              <a:rPr dirty="0"/>
              <a:t>X</a:t>
            </a:r>
            <a:r>
              <a:rPr baseline="-15779" dirty="0"/>
              <a:t>1</a:t>
            </a:r>
            <a:r>
              <a:rPr lang="en-US" baseline="-15779" dirty="0"/>
              <a:t>d</a:t>
            </a:r>
            <a:r>
              <a:rPr baseline="-15779" dirty="0"/>
              <a:t>b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lang="en-US" baseline="-15779" dirty="0" err="1"/>
              <a:t>d</a:t>
            </a:r>
            <a:r>
              <a:rPr baseline="-15779" dirty="0" err="1"/>
              <a:t>b</a:t>
            </a:r>
            <a:r>
              <a:rPr dirty="0"/>
              <a:t> = 120 + 0.44X</a:t>
            </a:r>
            <a:r>
              <a:rPr baseline="-15779" dirty="0"/>
              <a:t>1</a:t>
            </a:r>
            <a:r>
              <a:rPr lang="en-US" baseline="-15779" dirty="0"/>
              <a:t>d</a:t>
            </a:r>
            <a:r>
              <a:rPr baseline="-15779" dirty="0"/>
              <a:t>b</a:t>
            </a:r>
          </a:p>
        </p:txBody>
      </p:sp>
      <p:pic>
        <p:nvPicPr>
          <p:cNvPr id="400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25" y="3924299"/>
            <a:ext cx="1074580" cy="1143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690" y="5635104"/>
            <a:ext cx="1074580" cy="1143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82" y="7345909"/>
            <a:ext cx="1074581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92" name="Correla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</a:t>
            </a:r>
          </a:p>
        </p:txBody>
      </p:sp>
      <p:pic>
        <p:nvPicPr>
          <p:cNvPr id="193" name="il_1588xN.1948920972_oonw.jpg.avif" descr="il_1588xN.1948920972_oonw.jpg.avif"/>
          <p:cNvPicPr>
            <a:picLocks noChangeAspect="1"/>
          </p:cNvPicPr>
          <p:nvPr/>
        </p:nvPicPr>
        <p:blipFill>
          <a:blip r:embed="rId2"/>
          <a:srcRect l="22896" t="16920" r="21559" b="14646"/>
          <a:stretch>
            <a:fillRect/>
          </a:stretch>
        </p:blipFill>
        <p:spPr>
          <a:xfrm>
            <a:off x="6852047" y="279003"/>
            <a:ext cx="10679748" cy="13157977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Oval"/>
          <p:cNvSpPr/>
          <p:nvPr/>
        </p:nvSpPr>
        <p:spPr>
          <a:xfrm>
            <a:off x="9535458" y="8227104"/>
            <a:ext cx="2207750" cy="2218264"/>
          </a:xfrm>
          <a:prstGeom prst="ellipse">
            <a:avLst/>
          </a:prstGeom>
          <a:ln w="152400">
            <a:solidFill>
              <a:srgbClr val="D783FF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1" animBg="1" advAuto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05" name="Regression Equation: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Equation: Example</a:t>
            </a:r>
          </a:p>
        </p:txBody>
      </p:sp>
      <p:sp>
        <p:nvSpPr>
          <p:cNvPr id="406" name="i = b0 + b1X1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 dirty="0" err="1"/>
              <a:t>i</a:t>
            </a:r>
            <a:r>
              <a:rPr dirty="0"/>
              <a:t> = b</a:t>
            </a:r>
            <a:r>
              <a:rPr baseline="-15779" dirty="0"/>
              <a:t>0</a:t>
            </a:r>
            <a:r>
              <a:rPr dirty="0"/>
              <a:t> + b</a:t>
            </a:r>
            <a:r>
              <a:rPr baseline="-15779" dirty="0"/>
              <a:t>1</a:t>
            </a:r>
            <a:r>
              <a:rPr dirty="0"/>
              <a:t>X</a:t>
            </a:r>
            <a:r>
              <a:rPr baseline="-15779" dirty="0"/>
              <a:t>1i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lang="en-US" baseline="-15779" dirty="0" err="1"/>
              <a:t>d</a:t>
            </a:r>
            <a:r>
              <a:rPr baseline="-15779" dirty="0" err="1"/>
              <a:t>b</a:t>
            </a:r>
            <a:r>
              <a:rPr dirty="0"/>
              <a:t> = b</a:t>
            </a:r>
            <a:r>
              <a:rPr baseline="-15779" dirty="0"/>
              <a:t>0</a:t>
            </a:r>
            <a:r>
              <a:rPr dirty="0"/>
              <a:t> + b</a:t>
            </a:r>
            <a:r>
              <a:rPr baseline="-15779" dirty="0"/>
              <a:t>1</a:t>
            </a:r>
            <a:r>
              <a:rPr dirty="0"/>
              <a:t>X</a:t>
            </a:r>
            <a:r>
              <a:rPr baseline="-15779" dirty="0"/>
              <a:t>1</a:t>
            </a:r>
            <a:r>
              <a:rPr lang="en-US" baseline="-15779" dirty="0"/>
              <a:t>d</a:t>
            </a:r>
            <a:r>
              <a:rPr baseline="-15779" dirty="0"/>
              <a:t>b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lang="en-US" baseline="-15779" dirty="0" err="1"/>
              <a:t>d</a:t>
            </a:r>
            <a:r>
              <a:rPr baseline="-15779" dirty="0" err="1"/>
              <a:t>b</a:t>
            </a:r>
            <a:r>
              <a:rPr dirty="0"/>
              <a:t> = 120 + 0.44X</a:t>
            </a:r>
            <a:r>
              <a:rPr baseline="-15779" dirty="0"/>
              <a:t>1</a:t>
            </a:r>
            <a:r>
              <a:rPr lang="en-US" baseline="-15779" dirty="0"/>
              <a:t>d</a:t>
            </a:r>
            <a:r>
              <a:rPr baseline="-15779" dirty="0"/>
              <a:t>b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 dirty="0"/>
              <a:t>MaryBeth is 5’8” tall.</a:t>
            </a:r>
          </a:p>
        </p:txBody>
      </p:sp>
      <p:pic>
        <p:nvPicPr>
          <p:cNvPr id="407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25" y="3924299"/>
            <a:ext cx="1074580" cy="1143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8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690" y="5635104"/>
            <a:ext cx="1074580" cy="1143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9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82" y="7345909"/>
            <a:ext cx="1074581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12" name="Regression Equation: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Equation: Example</a:t>
            </a:r>
          </a:p>
        </p:txBody>
      </p:sp>
      <p:sp>
        <p:nvSpPr>
          <p:cNvPr id="413" name="i = b0 + b1X1i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 dirty="0" err="1"/>
              <a:t>i</a:t>
            </a:r>
            <a:r>
              <a:rPr dirty="0"/>
              <a:t> = b</a:t>
            </a:r>
            <a:r>
              <a:rPr baseline="-15779" dirty="0"/>
              <a:t>0</a:t>
            </a:r>
            <a:r>
              <a:rPr dirty="0"/>
              <a:t> + b</a:t>
            </a:r>
            <a:r>
              <a:rPr baseline="-15779" dirty="0"/>
              <a:t>1</a:t>
            </a:r>
            <a:r>
              <a:rPr dirty="0"/>
              <a:t>X</a:t>
            </a:r>
            <a:r>
              <a:rPr baseline="-15779" dirty="0"/>
              <a:t>1i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lang="en-US" baseline="-15779" dirty="0" err="1"/>
              <a:t>d</a:t>
            </a:r>
            <a:r>
              <a:rPr baseline="-15779" dirty="0" err="1"/>
              <a:t>b</a:t>
            </a:r>
            <a:r>
              <a:rPr dirty="0"/>
              <a:t> = b</a:t>
            </a:r>
            <a:r>
              <a:rPr baseline="-15779" dirty="0"/>
              <a:t>0</a:t>
            </a:r>
            <a:r>
              <a:rPr dirty="0"/>
              <a:t> + b</a:t>
            </a:r>
            <a:r>
              <a:rPr baseline="-15779" dirty="0"/>
              <a:t>1</a:t>
            </a:r>
            <a:r>
              <a:rPr dirty="0"/>
              <a:t>X</a:t>
            </a:r>
            <a:r>
              <a:rPr baseline="-15779" dirty="0"/>
              <a:t>1mb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lang="en-US" baseline="-15779" dirty="0" err="1"/>
              <a:t>d</a:t>
            </a:r>
            <a:r>
              <a:rPr baseline="-15779" dirty="0" err="1"/>
              <a:t>b</a:t>
            </a:r>
            <a:r>
              <a:rPr dirty="0"/>
              <a:t> = 120 + 0.44X</a:t>
            </a:r>
            <a:r>
              <a:rPr baseline="-15779" dirty="0"/>
              <a:t>1</a:t>
            </a:r>
            <a:r>
              <a:rPr lang="en-US" baseline="-15779" dirty="0"/>
              <a:t>d</a:t>
            </a:r>
            <a:r>
              <a:rPr baseline="-15779" dirty="0"/>
              <a:t>b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lang="en-US" baseline="-15779" dirty="0"/>
              <a:t>Suzie Q</a:t>
            </a:r>
            <a:r>
              <a:rPr baseline="-15779" dirty="0"/>
              <a:t> is </a:t>
            </a:r>
            <a:r>
              <a:rPr lang="en-US" baseline="-15779" dirty="0"/>
              <a:t>5</a:t>
            </a:r>
            <a:r>
              <a:rPr baseline="-15779" dirty="0"/>
              <a:t>’</a:t>
            </a:r>
            <a:r>
              <a:rPr lang="en-US" baseline="-15779" dirty="0"/>
              <a:t>8</a:t>
            </a:r>
            <a:r>
              <a:rPr baseline="-15779" dirty="0"/>
              <a:t>” tall… </a:t>
            </a:r>
            <a:r>
              <a:rPr lang="en-US" baseline="-15779" dirty="0"/>
              <a:t>68</a:t>
            </a:r>
            <a:r>
              <a:rPr baseline="-15779" dirty="0"/>
              <a:t> inches tall.</a:t>
            </a:r>
          </a:p>
        </p:txBody>
      </p:sp>
      <p:pic>
        <p:nvPicPr>
          <p:cNvPr id="414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6625" y="3924299"/>
            <a:ext cx="1074580" cy="1143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5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8690" y="5635104"/>
            <a:ext cx="1074580" cy="1143443"/>
          </a:xfrm>
          <a:prstGeom prst="rect">
            <a:avLst/>
          </a:prstGeom>
          <a:ln w="12700">
            <a:miter lim="400000"/>
          </a:ln>
        </p:spPr>
      </p:pic>
      <p:pic>
        <p:nvPicPr>
          <p:cNvPr id="416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82" y="7345909"/>
            <a:ext cx="1074581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19" name="Regression Equation: 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Equation: Example</a:t>
            </a:r>
          </a:p>
        </p:txBody>
      </p:sp>
      <p:sp>
        <p:nvSpPr>
          <p:cNvPr id="420" name="mb = 120 + 0.44(68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endParaRPr dirty="0"/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 dirty="0"/>
              <a:t>mb</a:t>
            </a:r>
            <a:r>
              <a:rPr dirty="0"/>
              <a:t> = 120 + 0.44(68)</a:t>
            </a: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dirty="0"/>
              <a:t>What is </a:t>
            </a:r>
            <a:r>
              <a:rPr lang="en-US" dirty="0"/>
              <a:t>Suzie Q</a:t>
            </a:r>
            <a:r>
              <a:rPr dirty="0"/>
              <a:t>’s weight?</a:t>
            </a:r>
          </a:p>
        </p:txBody>
      </p:sp>
      <p:pic>
        <p:nvPicPr>
          <p:cNvPr id="421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83" y="5541100"/>
            <a:ext cx="1074580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24" name="Regression Equation: More than one 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Equation: More than one X</a:t>
            </a:r>
          </a:p>
        </p:txBody>
      </p:sp>
      <p:sp>
        <p:nvSpPr>
          <p:cNvPr id="425" name="i = b0 + b1X1i +b2X2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 </a:t>
            </a:r>
            <a:r>
              <a:t>+b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</a:p>
        </p:txBody>
      </p:sp>
      <p:pic>
        <p:nvPicPr>
          <p:cNvPr id="426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82" y="7264140"/>
            <a:ext cx="1074581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29" name="Regression: Equation Component Meaning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Regression: Equation Component Meanings</a:t>
            </a:r>
          </a:p>
        </p:txBody>
      </p:sp>
      <p:sp>
        <p:nvSpPr>
          <p:cNvPr id="430" name="Y = theoretical prediction of 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3500"/>
              </a:spcBef>
              <a:defRPr sz="4368"/>
            </a:pPr>
            <a:r>
              <a:t>Y = theoretical prediction of y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         = the actual y value for a participant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b</a:t>
            </a:r>
            <a:r>
              <a:rPr baseline="-21224"/>
              <a:t>0</a:t>
            </a:r>
            <a:r>
              <a:t> = the average y value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X</a:t>
            </a:r>
            <a:r>
              <a:rPr baseline="-21224"/>
              <a:t>1</a:t>
            </a:r>
            <a:r>
              <a:t> = the x</a:t>
            </a:r>
            <a:r>
              <a:rPr baseline="-21224"/>
              <a:t>1</a:t>
            </a:r>
            <a:r>
              <a:t> value for a participant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b</a:t>
            </a:r>
            <a:r>
              <a:rPr baseline="-21224"/>
              <a:t>1</a:t>
            </a:r>
            <a:r>
              <a:t> = a weighted value that is multiplied by x</a:t>
            </a:r>
            <a:r>
              <a:rPr baseline="-21224"/>
              <a:t>1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X</a:t>
            </a:r>
            <a:r>
              <a:rPr baseline="-21224"/>
              <a:t>2</a:t>
            </a:r>
            <a:r>
              <a:t> = the x</a:t>
            </a:r>
            <a:r>
              <a:rPr baseline="-21224"/>
              <a:t>2</a:t>
            </a:r>
            <a:r>
              <a:t> value for a participant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b</a:t>
            </a:r>
            <a:r>
              <a:rPr baseline="-21224"/>
              <a:t>2</a:t>
            </a:r>
            <a:r>
              <a:t> = a weighted value that is multiplied by x</a:t>
            </a:r>
            <a:r>
              <a:rPr baseline="-21224"/>
              <a:t>2</a:t>
            </a:r>
          </a:p>
        </p:txBody>
      </p:sp>
      <p:sp>
        <p:nvSpPr>
          <p:cNvPr id="431" name="Rectangle"/>
          <p:cNvSpPr/>
          <p:nvPr/>
        </p:nvSpPr>
        <p:spPr>
          <a:xfrm>
            <a:off x="1460242" y="5128753"/>
            <a:ext cx="1186480" cy="1143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pic>
        <p:nvPicPr>
          <p:cNvPr id="432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154" y="5065451"/>
            <a:ext cx="1074580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35" name="Regression Equation: More than one X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Regression Equation: More than one X</a:t>
            </a:r>
          </a:p>
        </p:txBody>
      </p:sp>
      <p:sp>
        <p:nvSpPr>
          <p:cNvPr id="436" name="i = b0 + b1X1i +b2X2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/>
            </a:pPr>
            <a:endParaRPr/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 </a:t>
            </a:r>
            <a:r>
              <a:t>+b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</a:p>
        </p:txBody>
      </p:sp>
      <p:pic>
        <p:nvPicPr>
          <p:cNvPr id="437" name="Object 5" descr="Object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782" y="7264140"/>
            <a:ext cx="1074581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Interpreting coeffic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24543"/>
            </a:lvl1pPr>
          </a:lstStyle>
          <a:p>
            <a:r>
              <a:t>Interpreting coefficients</a:t>
            </a:r>
          </a:p>
        </p:txBody>
      </p:sp>
    </p:spTree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42" name="Interpreting coeffic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Interpreting coefficients</a:t>
            </a:r>
          </a:p>
        </p:txBody>
      </p:sp>
      <p:pic>
        <p:nvPicPr>
          <p:cNvPr id="443" name="Screen Shot 2022-11-30 at 11.21.55 AM.png" descr="Screen Shot 2022-11-30 at 11.21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84" y="4280330"/>
            <a:ext cx="20195832" cy="7796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46" name="Interpreting coeffic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Interpreting coefficients</a:t>
            </a:r>
          </a:p>
        </p:txBody>
      </p:sp>
      <p:sp>
        <p:nvSpPr>
          <p:cNvPr id="447" name="Unstandardized b coeffici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Unstandardized b coefficient</a:t>
            </a:r>
          </a:p>
          <a:p>
            <a:r>
              <a:t>Beta coefficient</a:t>
            </a:r>
          </a:p>
          <a:p>
            <a:r>
              <a:t>t-value</a:t>
            </a:r>
          </a:p>
          <a:p>
            <a:r>
              <a:t>p-value</a:t>
            </a:r>
          </a:p>
        </p:txBody>
      </p:sp>
    </p:spTree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50" name="Interpreting coeffic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Interpreting coefficients</a:t>
            </a:r>
          </a:p>
        </p:txBody>
      </p:sp>
      <p:sp>
        <p:nvSpPr>
          <p:cNvPr id="451" name="Unstandardized b coeffici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Unstandardized b coefficient</a:t>
            </a:r>
          </a:p>
          <a:p>
            <a:r>
              <a:t>Beta coefficient</a:t>
            </a:r>
          </a:p>
          <a:p>
            <a:r>
              <a:t>t-value</a:t>
            </a:r>
          </a:p>
          <a:p>
            <a:pPr>
              <a:defRPr b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&lt;— </a:t>
            </a:r>
            <a:r>
              <a:rPr>
                <a:solidFill>
                  <a:srgbClr val="A6AAA9"/>
                </a:solidFill>
              </a:rPr>
              <a:t>is this a significant predictor of y?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197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t>Correlation</a:t>
            </a:r>
          </a:p>
        </p:txBody>
      </p:sp>
      <p:pic>
        <p:nvPicPr>
          <p:cNvPr id="198" name="TC_3126228-how-to-calculate-the-correlation-coefficient-5aabeb313de423003610ee40.png" descr="TC_3126228-how-to-calculate-the-correlation-coefficient-5aabeb313de423003610ee40.png"/>
          <p:cNvPicPr>
            <a:picLocks noChangeAspect="1"/>
          </p:cNvPicPr>
          <p:nvPr/>
        </p:nvPicPr>
        <p:blipFill>
          <a:blip r:embed="rId2"/>
          <a:srcRect b="20871"/>
          <a:stretch>
            <a:fillRect/>
          </a:stretch>
        </p:blipFill>
        <p:spPr>
          <a:xfrm>
            <a:off x="2520950" y="4339178"/>
            <a:ext cx="19342093" cy="56920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54" name="Interpreting coeffic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Interpreting coefficients</a:t>
            </a:r>
          </a:p>
        </p:txBody>
      </p:sp>
      <p:sp>
        <p:nvSpPr>
          <p:cNvPr id="455" name="Unstandardized b coefficient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Unstandardized b coefficient</a:t>
            </a:r>
          </a:p>
          <a:p>
            <a:r>
              <a:rPr b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Beta coefficient &lt;—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b="1">
                <a:solidFill>
                  <a:srgbClr val="A6AAA9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which predictor of y has the more predictive power?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r>
              <a:t>t-value</a:t>
            </a:r>
          </a:p>
          <a:p>
            <a:r>
              <a:t>p-value</a:t>
            </a:r>
          </a:p>
        </p:txBody>
      </p:sp>
    </p:spTree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58" name="Interpreting coefficient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Interpreting coefficients</a:t>
            </a:r>
          </a:p>
        </p:txBody>
      </p:sp>
      <p:pic>
        <p:nvPicPr>
          <p:cNvPr id="459" name="Screen Shot 2022-11-30 at 11.21.55 AM.png" descr="Screen Shot 2022-11-30 at 11.21.55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084" y="4280330"/>
            <a:ext cx="20195832" cy="7796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SPS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r>
              <a:t>SPSS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64" name="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R^2</a:t>
            </a:r>
          </a:p>
        </p:txBody>
      </p:sp>
      <p:sp>
        <p:nvSpPr>
          <p:cNvPr id="465" name="R^2 is the correlation coefficient (r) squar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R^2 is the correlation coefficient (r) squared.</a:t>
            </a:r>
          </a:p>
          <a:p>
            <a:pPr lvl="1"/>
            <a:r>
              <a:t>R^2 is always positive</a:t>
            </a:r>
          </a:p>
        </p:txBody>
      </p:sp>
    </p:spTree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68" name="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R^2</a:t>
            </a:r>
          </a:p>
        </p:txBody>
      </p:sp>
      <p:sp>
        <p:nvSpPr>
          <p:cNvPr id="469" name="R^2 is the correlation coefficient (r) squared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R^2 is the correlation coefficient (r) squared.</a:t>
            </a:r>
          </a:p>
          <a:p>
            <a:pPr lvl="1"/>
            <a:r>
              <a:t>R^2 is always positive</a:t>
            </a:r>
          </a:p>
          <a:p>
            <a:pPr lvl="1"/>
            <a:r>
              <a:t>In correlation, the amount of y accounted for by x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72" name="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R^2</a:t>
            </a:r>
          </a:p>
        </p:txBody>
      </p:sp>
      <p:sp>
        <p:nvSpPr>
          <p:cNvPr id="473" name="In Regression, R^2 refers to the amount of y accounted for by all of the x’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3" indent="0">
              <a:buClrTx/>
              <a:buSzTx/>
              <a:buFontTx/>
              <a:buNone/>
            </a:pPr>
            <a:r>
              <a:t>In Regression, R^2 refers to the amount of y accounted for by all of the x’s.</a:t>
            </a:r>
          </a:p>
        </p:txBody>
      </p:sp>
    </p:spTree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76" name="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R^2</a:t>
            </a:r>
          </a:p>
        </p:txBody>
      </p:sp>
      <p:sp>
        <p:nvSpPr>
          <p:cNvPr id="477" name="In Regression, R^2 refers to the amount of y accounted for by all of the x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3" indent="0">
              <a:buClrTx/>
              <a:buSzTx/>
              <a:buFontTx/>
              <a:buNone/>
            </a:pPr>
            <a:r>
              <a:t>In Regression, R^2 refers to the amount of y accounted for by all of the x’s.</a:t>
            </a:r>
          </a:p>
          <a:p>
            <a:pPr marL="0" lvl="3" indent="0">
              <a:buClrTx/>
              <a:buSzTx/>
              <a:buFontTx/>
              <a:buNone/>
            </a:pPr>
            <a:r>
              <a:t>How much of y did we account for?</a:t>
            </a:r>
          </a:p>
        </p:txBody>
      </p:sp>
    </p:spTree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80" name="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R^2</a:t>
            </a:r>
          </a:p>
        </p:txBody>
      </p:sp>
      <p:sp>
        <p:nvSpPr>
          <p:cNvPr id="481" name="In Regression, R^2 refers to the amount of y accounted for by all of the x’s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lvl="3" indent="0">
              <a:buClrTx/>
              <a:buSzTx/>
              <a:buFontTx/>
              <a:buNone/>
            </a:pPr>
            <a:r>
              <a:t>In Regression, R^2 refers to the amount of y accounted for by all of the x’s.</a:t>
            </a:r>
          </a:p>
          <a:p>
            <a:pPr marL="0" lvl="3" indent="0">
              <a:buClrTx/>
              <a:buSzTx/>
              <a:buFontTx/>
              <a:buNone/>
            </a:pPr>
            <a:r>
              <a:t>How much of y did we account for?</a:t>
            </a:r>
          </a:p>
          <a:p>
            <a:pPr marL="0" lvl="3" indent="0">
              <a:buClrTx/>
              <a:buSzTx/>
              <a:buFontTx/>
              <a:buNone/>
            </a:pPr>
            <a:r>
              <a:t>Did we account for a significant amount of the variance in y?</a:t>
            </a:r>
          </a:p>
          <a:p>
            <a:pPr marL="0" lvl="3" indent="0">
              <a:buClrTx/>
              <a:buSzTx/>
              <a:buFontTx/>
              <a:buNone/>
            </a:pPr>
            <a:endParaRPr/>
          </a:p>
        </p:txBody>
      </p:sp>
    </p:spTree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84" name="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R^2</a:t>
            </a:r>
          </a:p>
        </p:txBody>
      </p:sp>
      <p:pic>
        <p:nvPicPr>
          <p:cNvPr id="485" name="Image-of-SPSS-Multiple-Regression-tables.png" descr="Image-of-SPSS-Multiple-Regression-tables.png"/>
          <p:cNvPicPr>
            <a:picLocks noChangeAspect="1"/>
          </p:cNvPicPr>
          <p:nvPr/>
        </p:nvPicPr>
        <p:blipFill>
          <a:blip r:embed="rId2"/>
          <a:srcRect b="43188"/>
          <a:stretch>
            <a:fillRect/>
          </a:stretch>
        </p:blipFill>
        <p:spPr>
          <a:xfrm>
            <a:off x="3461345" y="1866332"/>
            <a:ext cx="17461151" cy="11383441"/>
          </a:xfrm>
          <a:prstGeom prst="rect">
            <a:avLst/>
          </a:prstGeom>
          <a:ln w="12700">
            <a:miter lim="400000"/>
          </a:ln>
        </p:spPr>
      </p:pic>
      <p:sp>
        <p:nvSpPr>
          <p:cNvPr id="486" name="Rectangle"/>
          <p:cNvSpPr/>
          <p:nvPr/>
        </p:nvSpPr>
        <p:spPr>
          <a:xfrm>
            <a:off x="4633459" y="4870166"/>
            <a:ext cx="15117082" cy="3560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89" name="Interpreting R Squa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Interpreting R Squared</a:t>
            </a:r>
          </a:p>
        </p:txBody>
      </p:sp>
      <p:sp>
        <p:nvSpPr>
          <p:cNvPr id="490" name="R Squar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 Squared</a:t>
            </a:r>
          </a:p>
          <a:p>
            <a:r>
              <a:t>Adjusted R Squared</a:t>
            </a:r>
          </a:p>
          <a:p>
            <a:r>
              <a:t>F-value</a:t>
            </a:r>
          </a:p>
          <a:p>
            <a:r>
              <a:t>p-value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01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7200"/>
            </a:lvl1pPr>
          </a:lstStyle>
          <a:p>
            <a:r>
              <a:t>Correlation</a:t>
            </a:r>
          </a:p>
        </p:txBody>
      </p:sp>
      <p:pic>
        <p:nvPicPr>
          <p:cNvPr id="202" name="TC_3126228-how-to-calculate-the-correlation-coefficient-5aabeb313de423003610ee40.png" descr="TC_3126228-how-to-calculate-the-correlation-coefficient-5aabeb313de423003610ee40.png"/>
          <p:cNvPicPr>
            <a:picLocks noChangeAspect="1"/>
          </p:cNvPicPr>
          <p:nvPr/>
        </p:nvPicPr>
        <p:blipFill>
          <a:blip r:embed="rId2"/>
          <a:srcRect b="6330"/>
          <a:stretch>
            <a:fillRect/>
          </a:stretch>
        </p:blipFill>
        <p:spPr>
          <a:xfrm>
            <a:off x="2520950" y="4339178"/>
            <a:ext cx="19342093" cy="67380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93" name="Interpreting R Squa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Interpreting R Squared</a:t>
            </a:r>
          </a:p>
        </p:txBody>
      </p:sp>
      <p:sp>
        <p:nvSpPr>
          <p:cNvPr id="494" name="R Squar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 Squared</a:t>
            </a:r>
          </a:p>
          <a:p>
            <a:r>
              <a:t>Adjusted R Squared</a:t>
            </a:r>
          </a:p>
          <a:p>
            <a:r>
              <a:t>F-value</a:t>
            </a:r>
          </a:p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1"/>
                </a:solidFill>
              </a:rPr>
              <a:t>p-value &lt;— </a:t>
            </a:r>
            <a:r>
              <a:rPr>
                <a:solidFill>
                  <a:srgbClr val="A6AAA9"/>
                </a:solidFill>
              </a:rPr>
              <a:t>is this a significant predictor of y?</a:t>
            </a:r>
          </a:p>
        </p:txBody>
      </p:sp>
    </p:spTree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497" name="Interpreting R Squa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Interpreting R Squared</a:t>
            </a:r>
          </a:p>
        </p:txBody>
      </p:sp>
      <p:sp>
        <p:nvSpPr>
          <p:cNvPr id="498" name="R Squared &lt;— The percentage of y accounted for by the predictor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1"/>
                </a:solidFill>
              </a:rPr>
              <a:t>R Squared &lt;— </a:t>
            </a:r>
            <a:r>
              <a:t>The percentage of y accounted for by the predictors</a:t>
            </a:r>
          </a:p>
          <a:p>
            <a:r>
              <a:t>Adjusted R Squared</a:t>
            </a:r>
          </a:p>
          <a:p>
            <a:r>
              <a:t>F-value</a:t>
            </a:r>
          </a:p>
          <a:p>
            <a:r>
              <a:t>p-value</a:t>
            </a:r>
          </a:p>
        </p:txBody>
      </p:sp>
    </p:spTree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501" name="Interpreting R Squared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Interpreting R Squared</a:t>
            </a:r>
          </a:p>
        </p:txBody>
      </p:sp>
      <p:sp>
        <p:nvSpPr>
          <p:cNvPr id="502" name="R Squared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 Squared</a:t>
            </a:r>
          </a:p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1"/>
                </a:solidFill>
              </a:rPr>
              <a:t>Adjusted R Squared &lt;— </a:t>
            </a:r>
            <a:r>
              <a:t>The percentage of y accounted for by the predictors, controlling for using too many predictors</a:t>
            </a:r>
          </a:p>
          <a:p>
            <a:r>
              <a:t>F-value</a:t>
            </a:r>
          </a:p>
          <a:p>
            <a:r>
              <a:t>p-value</a:t>
            </a:r>
          </a:p>
        </p:txBody>
      </p:sp>
    </p:spTree>
  </p:cSld>
  <p:clrMapOvr>
    <a:masterClrMapping/>
  </p:clrMapOvr>
  <p:transition spd="med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Example</a:t>
            </a:r>
          </a:p>
        </p:txBody>
      </p:sp>
    </p:spTree>
  </p:cSld>
  <p:clrMapOvr>
    <a:masterClrMapping/>
  </p:clrMapOvr>
  <p:transition spd="med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507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Example</a:t>
            </a:r>
          </a:p>
        </p:txBody>
      </p:sp>
      <p:sp>
        <p:nvSpPr>
          <p:cNvPr id="508" name="Dr. Apriceno wants to predict Halloween cheer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Dr. Apriceno wants to predict Halloween cheer.</a:t>
            </a:r>
          </a:p>
          <a:p>
            <a:r>
              <a:t>She measures: </a:t>
            </a:r>
          </a:p>
          <a:p>
            <a:pPr lvl="2"/>
            <a:r>
              <a:t>Number of horror movies watched</a:t>
            </a:r>
          </a:p>
          <a:p>
            <a:pPr lvl="2"/>
            <a:r>
              <a:t>Number of pieces of Halloween candy consumed</a:t>
            </a:r>
          </a:p>
          <a:p>
            <a:pPr lvl="2"/>
            <a:r>
              <a:t>Minutes spent in a Spirit Halloween store</a:t>
            </a:r>
          </a:p>
        </p:txBody>
      </p:sp>
    </p:spTree>
  </p:cSld>
  <p:clrMapOvr>
    <a:masterClrMapping/>
  </p:clrMapOvr>
  <p:transition spd="med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511" name="Exampl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Example</a:t>
            </a:r>
          </a:p>
        </p:txBody>
      </p:sp>
      <p:pic>
        <p:nvPicPr>
          <p:cNvPr id="512" name="Image-of-SPSS-Multiple-Regression-tables.png" descr="Image-of-SPSS-Multiple-Regression-tables.png"/>
          <p:cNvPicPr>
            <a:picLocks noChangeAspect="1"/>
          </p:cNvPicPr>
          <p:nvPr/>
        </p:nvPicPr>
        <p:blipFill>
          <a:blip r:embed="rId2"/>
          <a:srcRect t="69249" b="2507"/>
          <a:stretch>
            <a:fillRect/>
          </a:stretch>
        </p:blipFill>
        <p:spPr>
          <a:xfrm>
            <a:off x="1159668" y="4603155"/>
            <a:ext cx="22064595" cy="7151240"/>
          </a:xfrm>
          <a:prstGeom prst="rect">
            <a:avLst/>
          </a:prstGeom>
          <a:ln w="12700">
            <a:miter lim="400000"/>
          </a:ln>
        </p:spPr>
      </p:pic>
      <p:sp>
        <p:nvSpPr>
          <p:cNvPr id="513" name="Rectangle"/>
          <p:cNvSpPr/>
          <p:nvPr/>
        </p:nvSpPr>
        <p:spPr>
          <a:xfrm>
            <a:off x="4231901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514" name="Rectangle"/>
          <p:cNvSpPr/>
          <p:nvPr/>
        </p:nvSpPr>
        <p:spPr>
          <a:xfrm>
            <a:off x="8120438" y="10919121"/>
            <a:ext cx="1999005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sz="4000" cap="all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endParaRPr/>
          </a:p>
        </p:txBody>
      </p:sp>
      <p:sp>
        <p:nvSpPr>
          <p:cNvPr id="515" name="Text"/>
          <p:cNvSpPr txBox="1"/>
          <p:nvPr/>
        </p:nvSpPr>
        <p:spPr>
          <a:xfrm>
            <a:off x="11777471" y="6546849"/>
            <a:ext cx="829057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endParaRPr/>
          </a:p>
        </p:txBody>
      </p:sp>
      <p:sp>
        <p:nvSpPr>
          <p:cNvPr id="516" name="Horror movies"/>
          <p:cNvSpPr txBox="1"/>
          <p:nvPr/>
        </p:nvSpPr>
        <p:spPr>
          <a:xfrm>
            <a:off x="3756372" y="8587615"/>
            <a:ext cx="260756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Horror movies</a:t>
            </a:r>
          </a:p>
        </p:txBody>
      </p:sp>
      <p:sp>
        <p:nvSpPr>
          <p:cNvPr id="517" name="Candy"/>
          <p:cNvSpPr txBox="1"/>
          <p:nvPr/>
        </p:nvSpPr>
        <p:spPr>
          <a:xfrm>
            <a:off x="5174523" y="9355307"/>
            <a:ext cx="123939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Candy</a:t>
            </a:r>
          </a:p>
        </p:txBody>
      </p:sp>
      <p:sp>
        <p:nvSpPr>
          <p:cNvPr id="518" name="Spirit Halloween"/>
          <p:cNvSpPr txBox="1"/>
          <p:nvPr/>
        </p:nvSpPr>
        <p:spPr>
          <a:xfrm>
            <a:off x="3391494" y="10122999"/>
            <a:ext cx="3072254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Spirit Halloween</a:t>
            </a:r>
          </a:p>
        </p:txBody>
      </p:sp>
      <p:sp>
        <p:nvSpPr>
          <p:cNvPr id="519" name="Halloween cheer"/>
          <p:cNvSpPr txBox="1"/>
          <p:nvPr/>
        </p:nvSpPr>
        <p:spPr>
          <a:xfrm>
            <a:off x="8241779" y="10925471"/>
            <a:ext cx="3062479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Halloween cheer</a:t>
            </a:r>
          </a:p>
        </p:txBody>
      </p:sp>
    </p:spTree>
  </p:cSld>
  <p:clrMapOvr>
    <a:masterClrMapping/>
  </p:clrMapOvr>
  <p:transition spd="med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522" name="R^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R^2</a:t>
            </a:r>
          </a:p>
        </p:txBody>
      </p:sp>
      <p:pic>
        <p:nvPicPr>
          <p:cNvPr id="523" name="Screen Shot 2022-11-30 at 11.57.10 AM.png" descr="Screen Shot 2022-11-30 at 11.57.10 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957" y="3291427"/>
            <a:ext cx="17838086" cy="977474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05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Correlation</a:t>
            </a:r>
          </a:p>
        </p:txBody>
      </p:sp>
      <p:sp>
        <p:nvSpPr>
          <p:cNvPr id="206" name="Content Placeholder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90000"/>
              </a:lnSpc>
              <a:buClrTx/>
              <a:buSzTx/>
              <a:buFontTx/>
              <a:buNone/>
            </a:pPr>
            <a:r>
              <a:t>All variables in correlation must be </a:t>
            </a:r>
            <a:r>
              <a:rPr b="1" u="sng">
                <a:latin typeface="Avenir Next Regular"/>
                <a:ea typeface="Avenir Next Regular"/>
                <a:cs typeface="Avenir Next Regular"/>
                <a:sym typeface="Avenir Next Regular"/>
              </a:rPr>
              <a:t>continuous</a:t>
            </a:r>
            <a:r>
              <a:t> (interval or ratio).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SY 34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PSY 348</a:t>
            </a:r>
          </a:p>
        </p:txBody>
      </p:sp>
      <p:sp>
        <p:nvSpPr>
          <p:cNvPr id="209" name="Statistic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r>
              <a:t>Statistics</a:t>
            </a:r>
          </a:p>
        </p:txBody>
      </p:sp>
      <p:sp>
        <p:nvSpPr>
          <p:cNvPr id="210" name="Univariat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Univariate</a:t>
            </a:r>
          </a:p>
          <a:p>
            <a:r>
              <a:t>Bivariate</a:t>
            </a:r>
          </a:p>
          <a:p>
            <a:r>
              <a:t>Multivariate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all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0</TotalTime>
  <Words>1743</Words>
  <Application>Microsoft Macintosh PowerPoint</Application>
  <PresentationFormat>Custom</PresentationFormat>
  <Paragraphs>345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6" baseType="lpstr">
      <vt:lpstr>Arial</vt:lpstr>
      <vt:lpstr>Avenir Next Medium</vt:lpstr>
      <vt:lpstr>Avenir Next Regular</vt:lpstr>
      <vt:lpstr>Calibri</vt:lpstr>
      <vt:lpstr>Calibri Light</vt:lpstr>
      <vt:lpstr>DIN Alternate Bold</vt:lpstr>
      <vt:lpstr>DIN Condensed Bold</vt:lpstr>
      <vt:lpstr>Helvetica</vt:lpstr>
      <vt:lpstr>Helvetica Neue</vt:lpstr>
      <vt:lpstr>New_Template7</vt:lpstr>
      <vt:lpstr>Linear Regression</vt:lpstr>
      <vt:lpstr>Correlation</vt:lpstr>
      <vt:lpstr>Correlation</vt:lpstr>
      <vt:lpstr>Correlation</vt:lpstr>
      <vt:lpstr>Correlation</vt:lpstr>
      <vt:lpstr>Correlation</vt:lpstr>
      <vt:lpstr>Correlation</vt:lpstr>
      <vt:lpstr>Correlation</vt:lpstr>
      <vt:lpstr>Statistics</vt:lpstr>
      <vt:lpstr>Statistics</vt:lpstr>
      <vt:lpstr>Statistics</vt:lpstr>
      <vt:lpstr>Covariance</vt:lpstr>
      <vt:lpstr>Covariance</vt:lpstr>
      <vt:lpstr>Covariance</vt:lpstr>
      <vt:lpstr>Statistics</vt:lpstr>
      <vt:lpstr>Correlation</vt:lpstr>
      <vt:lpstr>Correlation</vt:lpstr>
      <vt:lpstr>Correlation</vt:lpstr>
      <vt:lpstr>Correlation</vt:lpstr>
      <vt:lpstr>Correlation size</vt:lpstr>
      <vt:lpstr>Correlation size</vt:lpstr>
      <vt:lpstr>Correlation size</vt:lpstr>
      <vt:lpstr>Correlation and R^2</vt:lpstr>
      <vt:lpstr>Correlation and R^2</vt:lpstr>
      <vt:lpstr>Correlation and R^2</vt:lpstr>
      <vt:lpstr>Correlation and R^2</vt:lpstr>
      <vt:lpstr>Correlation and R^2</vt:lpstr>
      <vt:lpstr>Linear Regression</vt:lpstr>
      <vt:lpstr>Types of Analysis</vt:lpstr>
      <vt:lpstr>Types of Analysis</vt:lpstr>
      <vt:lpstr>Regression</vt:lpstr>
      <vt:lpstr>Regression</vt:lpstr>
      <vt:lpstr>Regression</vt:lpstr>
      <vt:lpstr>Regression</vt:lpstr>
      <vt:lpstr>Regression</vt:lpstr>
      <vt:lpstr>Regression terminology</vt:lpstr>
      <vt:lpstr>Regression terminology</vt:lpstr>
      <vt:lpstr>Regression terminology</vt:lpstr>
      <vt:lpstr>Regression Equation</vt:lpstr>
      <vt:lpstr>Regression Equation</vt:lpstr>
      <vt:lpstr>Regression Equation</vt:lpstr>
      <vt:lpstr>Regression Equation</vt:lpstr>
      <vt:lpstr>Regression Equation</vt:lpstr>
      <vt:lpstr>Regression Equation</vt:lpstr>
      <vt:lpstr>Linear Regression</vt:lpstr>
      <vt:lpstr>Regression</vt:lpstr>
      <vt:lpstr>Regression: Equation Component Meanings</vt:lpstr>
      <vt:lpstr>Regression Equation: Example</vt:lpstr>
      <vt:lpstr>Regression Equation: Example</vt:lpstr>
      <vt:lpstr>Regression Equation: Example</vt:lpstr>
      <vt:lpstr>Regression Equation: Example</vt:lpstr>
      <vt:lpstr>Regression Equation: Example</vt:lpstr>
      <vt:lpstr>Regression Equation: More than one X</vt:lpstr>
      <vt:lpstr>Regression: Equation Component Meanings</vt:lpstr>
      <vt:lpstr>Regression Equation: More than one X</vt:lpstr>
      <vt:lpstr>Interpreting coefficients</vt:lpstr>
      <vt:lpstr>Interpreting coefficients</vt:lpstr>
      <vt:lpstr>Interpreting coefficients</vt:lpstr>
      <vt:lpstr>Interpreting coefficients</vt:lpstr>
      <vt:lpstr>Interpreting coefficients</vt:lpstr>
      <vt:lpstr>Interpreting coefficients</vt:lpstr>
      <vt:lpstr>SPSS</vt:lpstr>
      <vt:lpstr>R^2</vt:lpstr>
      <vt:lpstr>R^2</vt:lpstr>
      <vt:lpstr>R^2</vt:lpstr>
      <vt:lpstr>R^2</vt:lpstr>
      <vt:lpstr>R^2</vt:lpstr>
      <vt:lpstr>R^2</vt:lpstr>
      <vt:lpstr>Interpreting R Squared</vt:lpstr>
      <vt:lpstr>Interpreting R Squared</vt:lpstr>
      <vt:lpstr>Interpreting R Squared</vt:lpstr>
      <vt:lpstr>Interpreting R Squared</vt:lpstr>
      <vt:lpstr>Example</vt:lpstr>
      <vt:lpstr>Example</vt:lpstr>
      <vt:lpstr>Example</vt:lpstr>
      <vt:lpstr>R^2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A Brocker</cp:lastModifiedBy>
  <cp:revision>1</cp:revision>
  <dcterms:modified xsi:type="dcterms:W3CDTF">2024-10-14T13:21:45Z</dcterms:modified>
</cp:coreProperties>
</file>