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3" name="Shape 183"/>
          <p:cNvSpPr/>
          <p:nvPr>
            <p:ph type="sldImg"/>
          </p:nvPr>
        </p:nvSpPr>
        <p:spPr>
          <a:xfrm>
            <a:off x="1143000" y="685800"/>
            <a:ext cx="4572000" cy="3429000"/>
          </a:xfrm>
          <a:prstGeom prst="rect">
            <a:avLst/>
          </a:prstGeom>
        </p:spPr>
        <p:txBody>
          <a:bodyPr/>
          <a:lstStyle/>
          <a:p>
            <a:pPr/>
          </a:p>
        </p:txBody>
      </p:sp>
      <p:sp>
        <p:nvSpPr>
          <p:cNvPr id="184" name="Shape 18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amp; Sub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3"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14"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11" name="Black and white photo of a solar panel"/>
          <p:cNvSpPr/>
          <p:nvPr>
            <p:ph type="pic" sz="half" idx="21"/>
          </p:nvPr>
        </p:nvSpPr>
        <p:spPr>
          <a:xfrm>
            <a:off x="12192000" y="-177800"/>
            <a:ext cx="12192000" cy="7162800"/>
          </a:xfrm>
          <a:prstGeom prst="rect">
            <a:avLst/>
          </a:prstGeom>
        </p:spPr>
        <p:txBody>
          <a:bodyPr lIns="91439" tIns="45719" rIns="91439" bIns="45719">
            <a:noAutofit/>
          </a:bodyPr>
          <a:lstStyle/>
          <a:p>
            <a:pPr/>
          </a:p>
        </p:txBody>
      </p:sp>
      <p:sp>
        <p:nvSpPr>
          <p:cNvPr id="112" name="Black and white photo of water flowing over the spillway gates of a dam"/>
          <p:cNvSpPr/>
          <p:nvPr>
            <p:ph type="pic" sz="half" idx="22"/>
          </p:nvPr>
        </p:nvSpPr>
        <p:spPr>
          <a:xfrm>
            <a:off x="12192000" y="6451600"/>
            <a:ext cx="12192000" cy="8297334"/>
          </a:xfrm>
          <a:prstGeom prst="rect">
            <a:avLst/>
          </a:prstGeom>
        </p:spPr>
        <p:txBody>
          <a:bodyPr lIns="91439" tIns="45719" rIns="91439" bIns="45719">
            <a:noAutofit/>
          </a:bodyPr>
          <a:lstStyle/>
          <a:p>
            <a:pPr/>
          </a:p>
        </p:txBody>
      </p:sp>
      <p:sp>
        <p:nvSpPr>
          <p:cNvPr id="113" name="Black and white photo of windmills under a cloudy sky"/>
          <p:cNvSpPr/>
          <p:nvPr>
            <p:ph type="pic" idx="23"/>
          </p:nvPr>
        </p:nvSpPr>
        <p:spPr>
          <a:xfrm>
            <a:off x="-190500" y="0"/>
            <a:ext cx="12428272" cy="137160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Callout"/>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122" name="Type a quote here."/>
          <p:cNvSpPr txBox="1"/>
          <p:nvPr>
            <p:ph type="body" sz="quarter" idx="21"/>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23" name="Johnny Appleseed"/>
          <p:cNvSpPr txBox="1"/>
          <p:nvPr>
            <p:ph type="body" sz="quarter" idx="22"/>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Bold"/>
              </a:defRPr>
            </a:lvl1pPr>
          </a:lstStyle>
          <a:p>
            <a:pPr/>
            <a:r>
              <a:t>Johnny Appleseed</a:t>
            </a:r>
          </a:p>
        </p:txBody>
      </p:sp>
      <p:sp>
        <p:nvSpPr>
          <p:cNvPr id="124" name="Text"/>
          <p:cNvSpPr txBox="1"/>
          <p:nvPr>
            <p:ph type="body" sz="quarter" idx="2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2" name="Type a quote here."/>
          <p:cNvSpPr txBox="1"/>
          <p:nvPr>
            <p:ph type="body" sz="quarter" idx="21"/>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33" name="Black and white photo of windmills under a cloudy sky"/>
          <p:cNvSpPr/>
          <p:nvPr>
            <p:ph type="pic" idx="22"/>
          </p:nvPr>
        </p:nvSpPr>
        <p:spPr>
          <a:xfrm>
            <a:off x="-190500" y="0"/>
            <a:ext cx="12428272" cy="13716000"/>
          </a:xfrm>
          <a:prstGeom prst="rect">
            <a:avLst/>
          </a:prstGeom>
        </p:spPr>
        <p:txBody>
          <a:bodyPr lIns="91439" tIns="45719" rIns="91439" bIns="45719">
            <a:noAutofit/>
          </a:bodyPr>
          <a:lstStyle/>
          <a:p>
            <a:pPr/>
          </a:p>
        </p:txBody>
      </p:sp>
      <p:sp>
        <p:nvSpPr>
          <p:cNvPr id="134" name="Johnny Appleseed"/>
          <p:cNvSpPr txBox="1"/>
          <p:nvPr>
            <p:ph type="body" sz="quarter" idx="23"/>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Bold"/>
              </a:defRPr>
            </a:lvl1pPr>
          </a:lstStyle>
          <a:p>
            <a:pPr/>
            <a:r>
              <a:t>Johnny Appleseed</a:t>
            </a:r>
          </a:p>
        </p:txBody>
      </p:sp>
      <p:sp>
        <p:nvSpPr>
          <p:cNvPr id="1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42"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64" name="Picture 7" descr="Picture 7"/>
          <p:cNvPicPr>
            <a:picLocks noChangeAspect="1"/>
          </p:cNvPicPr>
          <p:nvPr/>
        </p:nvPicPr>
        <p:blipFill>
          <a:blip r:embed="rId3">
            <a:extLst/>
          </a:blip>
          <a:stretch>
            <a:fillRect/>
          </a:stretch>
        </p:blipFill>
        <p:spPr>
          <a:xfrm>
            <a:off x="3075912" y="0"/>
            <a:ext cx="18237201" cy="13716000"/>
          </a:xfrm>
          <a:prstGeom prst="rect">
            <a:avLst/>
          </a:prstGeom>
          <a:ln w="12700">
            <a:miter lim="400000"/>
          </a:ln>
        </p:spPr>
      </p:pic>
      <p:sp>
        <p:nvSpPr>
          <p:cNvPr id="165" name="Title Text"/>
          <p:cNvSpPr txBox="1"/>
          <p:nvPr>
            <p:ph type="title"/>
          </p:nvPr>
        </p:nvSpPr>
        <p:spPr>
          <a:xfrm>
            <a:off x="3962400" y="1219202"/>
            <a:ext cx="15544800" cy="2912535"/>
          </a:xfrm>
          <a:prstGeom prst="rect">
            <a:avLst/>
          </a:prstGeom>
        </p:spPr>
        <p:txBody>
          <a:bodyPr lIns="91439" tIns="91439" rIns="91439" bIns="91439" anchor="ctr"/>
          <a:lstStyle>
            <a:lvl1pPr defTabSz="914400">
              <a:lnSpc>
                <a:spcPct val="100000"/>
              </a:lnSpc>
              <a:spcBef>
                <a:spcPts val="0"/>
              </a:spcBef>
              <a:defRPr sz="5600">
                <a:solidFill>
                  <a:srgbClr val="FFFFFF"/>
                </a:solidFill>
                <a:latin typeface="Calibri Light"/>
                <a:ea typeface="Calibri Light"/>
                <a:cs typeface="Calibri Light"/>
                <a:sym typeface="Calibri Light"/>
              </a:defRPr>
            </a:lvl1pPr>
          </a:lstStyle>
          <a:p>
            <a:pPr/>
            <a:r>
              <a:t>Title Text</a:t>
            </a:r>
          </a:p>
        </p:txBody>
      </p:sp>
      <p:sp>
        <p:nvSpPr>
          <p:cNvPr id="166" name="Body Level One…"/>
          <p:cNvSpPr txBox="1"/>
          <p:nvPr>
            <p:ph type="body" sz="half" idx="1"/>
          </p:nvPr>
        </p:nvSpPr>
        <p:spPr>
          <a:xfrm>
            <a:off x="3962400" y="4284136"/>
            <a:ext cx="15544800" cy="7298267"/>
          </a:xfrm>
          <a:prstGeom prst="rect">
            <a:avLst/>
          </a:prstGeom>
        </p:spPr>
        <p:txBody>
          <a:bodyPr lIns="91439" tIns="91439" rIns="91439" bIns="91439" anchor="ctr"/>
          <a:lstStyle>
            <a:lvl1pPr marL="571500" indent="-571500"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1pPr>
            <a:lvl2pPr marL="1100137" indent="-642937"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2pPr>
            <a:lvl3pPr marL="1649185" indent="-734785"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3pPr>
            <a:lvl4pPr marL="1885950" indent="-514350"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4pPr>
            <a:lvl5pPr marL="2343150" indent="-514350" defTabSz="914400">
              <a:spcBef>
                <a:spcPts val="2000"/>
              </a:spcBef>
              <a:buClr>
                <a:srgbClr val="FFFFFF"/>
              </a:buClr>
              <a:buSzPct val="100000"/>
              <a:buFont typeface="Arial"/>
              <a:buChar char="•"/>
              <a:defRPr sz="3600">
                <a:solidFill>
                  <a:srgbClr val="FFFFFF"/>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7" name="Slide Number"/>
          <p:cNvSpPr txBox="1"/>
          <p:nvPr>
            <p:ph type="sldNum" sz="quarter" idx="2"/>
          </p:nvPr>
        </p:nvSpPr>
        <p:spPr>
          <a:xfrm>
            <a:off x="19054150" y="11903166"/>
            <a:ext cx="453054" cy="431623"/>
          </a:xfrm>
          <a:prstGeom prst="rect">
            <a:avLst/>
          </a:prstGeom>
        </p:spPr>
        <p:txBody>
          <a:bodyPr lIns="91439" tIns="91439" rIns="91439" bIns="91439" anchor="ctr"/>
          <a:lstStyle>
            <a:lvl1pPr defTabSz="914400">
              <a:lnSpc>
                <a:spcPct val="100000"/>
              </a:lnSpc>
              <a:defRPr sz="2000">
                <a:solidFill>
                  <a:srgbClr val="FFFFFF"/>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Slide">
    <p:bg>
      <p:bgPr>
        <a:blipFill rotWithShape="1">
          <a:blip r:embed="rId2"/>
          <a:srcRect l="0" t="0" r="0" b="0"/>
          <a:stretch>
            <a:fillRect/>
          </a:stretch>
        </a:blipFill>
      </p:bgPr>
    </p:bg>
    <p:spTree>
      <p:nvGrpSpPr>
        <p:cNvPr id="1" name=""/>
        <p:cNvGrpSpPr/>
        <p:nvPr/>
      </p:nvGrpSpPr>
      <p:grpSpPr>
        <a:xfrm>
          <a:off x="0" y="0"/>
          <a:ext cx="0" cy="0"/>
          <a:chOff x="0" y="0"/>
          <a:chExt cx="0" cy="0"/>
        </a:xfrm>
      </p:grpSpPr>
      <p:pic>
        <p:nvPicPr>
          <p:cNvPr id="174" name="Picture 10" descr="Picture 10"/>
          <p:cNvPicPr>
            <a:picLocks noChangeAspect="1"/>
          </p:cNvPicPr>
          <p:nvPr/>
        </p:nvPicPr>
        <p:blipFill>
          <a:blip r:embed="rId3">
            <a:extLst/>
          </a:blip>
          <a:stretch>
            <a:fillRect/>
          </a:stretch>
        </p:blipFill>
        <p:spPr>
          <a:xfrm>
            <a:off x="3048000" y="0"/>
            <a:ext cx="14795500" cy="13716000"/>
          </a:xfrm>
          <a:prstGeom prst="rect">
            <a:avLst/>
          </a:prstGeom>
          <a:ln w="12700">
            <a:miter lim="400000"/>
          </a:ln>
        </p:spPr>
      </p:pic>
      <p:sp>
        <p:nvSpPr>
          <p:cNvPr id="175" name="Title Text"/>
          <p:cNvSpPr txBox="1"/>
          <p:nvPr>
            <p:ph type="title"/>
          </p:nvPr>
        </p:nvSpPr>
        <p:spPr>
          <a:xfrm>
            <a:off x="8535945" y="3928533"/>
            <a:ext cx="11428457" cy="4842929"/>
          </a:xfrm>
          <a:prstGeom prst="rect">
            <a:avLst/>
          </a:prstGeom>
        </p:spPr>
        <p:txBody>
          <a:bodyPr lIns="91439" tIns="91439" rIns="91439" bIns="91439" anchor="b"/>
          <a:lstStyle>
            <a:lvl1pPr algn="r" defTabSz="914400">
              <a:lnSpc>
                <a:spcPct val="100000"/>
              </a:lnSpc>
              <a:spcBef>
                <a:spcPts val="0"/>
              </a:spcBef>
              <a:defRPr sz="8800">
                <a:solidFill>
                  <a:srgbClr val="FFFFFF"/>
                </a:solidFill>
                <a:latin typeface="Calibri Light"/>
                <a:ea typeface="Calibri Light"/>
                <a:cs typeface="Calibri Light"/>
                <a:sym typeface="Calibri Light"/>
              </a:defRPr>
            </a:lvl1pPr>
          </a:lstStyle>
          <a:p>
            <a:pPr/>
            <a:r>
              <a:t>Title Text</a:t>
            </a:r>
          </a:p>
        </p:txBody>
      </p:sp>
      <p:sp>
        <p:nvSpPr>
          <p:cNvPr id="176" name="Body Level One…"/>
          <p:cNvSpPr txBox="1"/>
          <p:nvPr>
            <p:ph type="body" sz="quarter" idx="1"/>
          </p:nvPr>
        </p:nvSpPr>
        <p:spPr>
          <a:xfrm>
            <a:off x="8535945" y="8771466"/>
            <a:ext cx="11428457" cy="2810935"/>
          </a:xfrm>
          <a:prstGeom prst="rect">
            <a:avLst/>
          </a:prstGeom>
        </p:spPr>
        <p:txBody>
          <a:bodyPr lIns="91439" tIns="91439" rIns="91439" bIns="91439"/>
          <a:lstStyle>
            <a:lvl1pPr marL="0" indent="0" algn="r" defTabSz="914400">
              <a:spcBef>
                <a:spcPts val="2000"/>
              </a:spcBef>
              <a:buClrTx/>
              <a:buSzTx/>
              <a:buFontTx/>
              <a:buNone/>
              <a:defRPr cap="all" sz="3600">
                <a:solidFill>
                  <a:srgbClr val="FFFFFF"/>
                </a:solidFill>
                <a:latin typeface="Calibri"/>
                <a:ea typeface="Calibri"/>
                <a:cs typeface="Calibri"/>
                <a:sym typeface="Calibri"/>
              </a:defRPr>
            </a:lvl1pPr>
            <a:lvl2pPr marL="0" indent="457200" algn="r" defTabSz="914400">
              <a:spcBef>
                <a:spcPts val="2000"/>
              </a:spcBef>
              <a:buClrTx/>
              <a:buSzTx/>
              <a:buFontTx/>
              <a:buNone/>
              <a:defRPr cap="all" sz="3600">
                <a:solidFill>
                  <a:srgbClr val="FFFFFF"/>
                </a:solidFill>
                <a:latin typeface="Calibri"/>
                <a:ea typeface="Calibri"/>
                <a:cs typeface="Calibri"/>
                <a:sym typeface="Calibri"/>
              </a:defRPr>
            </a:lvl2pPr>
            <a:lvl3pPr marL="0" indent="914400" algn="r" defTabSz="914400">
              <a:spcBef>
                <a:spcPts val="2000"/>
              </a:spcBef>
              <a:buClrTx/>
              <a:buSzTx/>
              <a:buFontTx/>
              <a:buNone/>
              <a:defRPr cap="all" sz="3600">
                <a:solidFill>
                  <a:srgbClr val="FFFFFF"/>
                </a:solidFill>
                <a:latin typeface="Calibri"/>
                <a:ea typeface="Calibri"/>
                <a:cs typeface="Calibri"/>
                <a:sym typeface="Calibri"/>
              </a:defRPr>
            </a:lvl3pPr>
            <a:lvl4pPr marL="0" indent="1371600" algn="r" defTabSz="914400">
              <a:spcBef>
                <a:spcPts val="2000"/>
              </a:spcBef>
              <a:buClrTx/>
              <a:buSzTx/>
              <a:buFontTx/>
              <a:buNone/>
              <a:defRPr cap="all" sz="3600">
                <a:solidFill>
                  <a:srgbClr val="FFFFFF"/>
                </a:solidFill>
                <a:latin typeface="Calibri"/>
                <a:ea typeface="Calibri"/>
                <a:cs typeface="Calibri"/>
                <a:sym typeface="Calibri"/>
              </a:defRPr>
            </a:lvl4pPr>
            <a:lvl5pPr marL="0" indent="1828800" algn="r" defTabSz="914400">
              <a:spcBef>
                <a:spcPts val="2000"/>
              </a:spcBef>
              <a:buClrTx/>
              <a:buSzTx/>
              <a:buFontTx/>
              <a:buNone/>
              <a:defRPr cap="all" sz="3600">
                <a:solidFill>
                  <a:srgbClr val="FFFFFF"/>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77" name="Slide Number"/>
          <p:cNvSpPr txBox="1"/>
          <p:nvPr>
            <p:ph type="sldNum" sz="quarter" idx="2"/>
          </p:nvPr>
        </p:nvSpPr>
        <p:spPr>
          <a:xfrm>
            <a:off x="19511350" y="11903166"/>
            <a:ext cx="453054" cy="431623"/>
          </a:xfrm>
          <a:prstGeom prst="rect">
            <a:avLst/>
          </a:prstGeom>
        </p:spPr>
        <p:txBody>
          <a:bodyPr lIns="91439" tIns="91439" rIns="91439" bIns="91439" anchor="ctr"/>
          <a:lstStyle>
            <a:lvl1pPr defTabSz="914400">
              <a:lnSpc>
                <a:spcPct val="100000"/>
              </a:lnSpc>
              <a:defRPr sz="2000">
                <a:solidFill>
                  <a:srgbClr val="FFFFFF"/>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2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2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2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3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23013221"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762000" y="5676900"/>
            <a:ext cx="22860000" cy="6350000"/>
          </a:xfrm>
          <a:prstGeom prst="rect">
            <a:avLst/>
          </a:prstGeom>
        </p:spPr>
        <p:txBody>
          <a:bodyPr/>
          <a:lstStyle>
            <a:lvl1pPr>
              <a:spcBef>
                <a:spcPts val="0"/>
              </a:spcBef>
              <a:defRPr sz="30300"/>
            </a:lvl1pPr>
          </a:lstStyle>
          <a:p>
            <a:pPr/>
            <a:r>
              <a:t>Title Text</a:t>
            </a:r>
          </a:p>
        </p:txBody>
      </p:sp>
      <p:sp>
        <p:nvSpPr>
          <p:cNvPr id="44"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2" name="Black and white photo of windmills under a cloudy sky"/>
          <p:cNvSpPr/>
          <p:nvPr>
            <p:ph type="pic" idx="21"/>
          </p:nvPr>
        </p:nvSpPr>
        <p:spPr>
          <a:xfrm>
            <a:off x="-190500" y="0"/>
            <a:ext cx="12428272" cy="13716000"/>
          </a:xfrm>
          <a:prstGeom prst="rect">
            <a:avLst/>
          </a:prstGeom>
        </p:spPr>
        <p:txBody>
          <a:bodyPr lIns="91439" tIns="45719" rIns="91439" bIns="45719">
            <a:noAutofit/>
          </a:bodyPr>
          <a:lstStyle/>
          <a:p>
            <a:pPr/>
          </a:p>
        </p:txBody>
      </p:sp>
      <p:sp>
        <p:nvSpPr>
          <p:cNvPr id="53" name="Title Text"/>
          <p:cNvSpPr txBox="1"/>
          <p:nvPr>
            <p:ph type="title"/>
          </p:nvPr>
        </p:nvSpPr>
        <p:spPr>
          <a:xfrm>
            <a:off x="11049000" y="9042400"/>
            <a:ext cx="12573000" cy="3810000"/>
          </a:xfrm>
          <a:prstGeom prst="rect">
            <a:avLst/>
          </a:prstGeom>
        </p:spPr>
        <p:txBody>
          <a:bodyPr/>
          <a:lstStyle>
            <a:lvl1pPr>
              <a:spcBef>
                <a:spcPts val="0"/>
              </a:spcBef>
              <a:defRPr sz="30300"/>
            </a:lvl1pPr>
          </a:lstStyle>
          <a:p>
            <a:pPr/>
            <a:r>
              <a:t>Title Text</a:t>
            </a:r>
          </a:p>
        </p:txBody>
      </p:sp>
      <p:sp>
        <p:nvSpPr>
          <p:cNvPr id="54" name="Body Level One…"/>
          <p:cNvSpPr txBox="1"/>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92" name="Black and white photo of windmills under a cloudy sky"/>
          <p:cNvSpPr/>
          <p:nvPr>
            <p:ph type="pic" idx="22"/>
          </p:nvPr>
        </p:nvSpPr>
        <p:spPr>
          <a:xfrm>
            <a:off x="13258800" y="0"/>
            <a:ext cx="12428272" cy="13716000"/>
          </a:xfrm>
          <a:prstGeom prst="rect">
            <a:avLst/>
          </a:prstGeom>
        </p:spPr>
        <p:txBody>
          <a:bodyPr lIns="91439" tIns="45719" rIns="91439" bIns="45719">
            <a:noAutofit/>
          </a:bodyPr>
          <a:lstStyle/>
          <a:p>
            <a:pPr/>
          </a:p>
        </p:txBody>
      </p:sp>
      <p:sp>
        <p:nvSpPr>
          <p:cNvPr id="93" name="Title Text"/>
          <p:cNvSpPr txBox="1"/>
          <p:nvPr>
            <p:ph type="title"/>
          </p:nvPr>
        </p:nvSpPr>
        <p:spPr>
          <a:xfrm>
            <a:off x="762000" y="2159000"/>
            <a:ext cx="11811000" cy="1016000"/>
          </a:xfrm>
          <a:prstGeom prst="rect">
            <a:avLst/>
          </a:prstGeom>
        </p:spPr>
        <p:txBody>
          <a:bodyPr/>
          <a:lstStyle/>
          <a:p>
            <a:pPr/>
            <a:r>
              <a:t>Title Text</a:t>
            </a:r>
          </a:p>
        </p:txBody>
      </p:sp>
      <p:sp>
        <p:nvSpPr>
          <p:cNvPr id="94" name="Body Level One…"/>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 name="Title Text"/>
          <p:cNvSpPr txBox="1"/>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Bold"/>
                <a:ea typeface="DIN Alternate Bold"/>
                <a:cs typeface="DIN Alternate Bold"/>
                <a:sym typeface="DIN Alternate Bol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1pPr>
      <a:lvl2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2pPr>
      <a:lvl3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3pPr>
      <a:lvl4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4pPr>
      <a:lvl5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5pPr>
      <a:lvl6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6pPr>
      <a:lvl7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7pPr>
      <a:lvl8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8pPr>
      <a:lvl9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9pPr>
    </p:titleStyle>
    <p:bodyStyle>
      <a:lvl1pPr marL="63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228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457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685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9144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11430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1371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1600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1828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4.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4.jpeg"/></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 Id="rId3" Type="http://schemas.openxmlformats.org/officeDocument/2006/relationships/image" Target="../media/image4.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gif"/></Relationships>

</file>

<file path=ppt/slides/_rels/slide4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gif"/></Relationships>

</file>

<file path=ppt/slides/_rels/slide4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1"/>
          <p:cNvSpPr txBox="1"/>
          <p:nvPr>
            <p:ph type="ctrTitle"/>
          </p:nvPr>
        </p:nvSpPr>
        <p:spPr>
          <a:prstGeom prst="rect">
            <a:avLst/>
          </a:prstGeom>
        </p:spPr>
        <p:txBody>
          <a:bodyPr/>
          <a:lstStyle>
            <a:lvl1pPr defTabSz="792479">
              <a:defRPr sz="29088"/>
            </a:lvl1pPr>
          </a:lstStyle>
          <a:p>
            <a:pPr/>
            <a:r>
              <a:t>Factorial ANOVA</a:t>
            </a:r>
          </a:p>
        </p:txBody>
      </p:sp>
      <p:sp>
        <p:nvSpPr>
          <p:cNvPr id="187" name="Subtitle 2"/>
          <p:cNvSpPr txBox="1"/>
          <p:nvPr>
            <p:ph type="subTitle" sz="quarter" idx="1"/>
          </p:nvPr>
        </p:nvSpPr>
        <p:spPr>
          <a:prstGeom prst="rect">
            <a:avLst/>
          </a:prstGeom>
        </p:spPr>
        <p:txBody>
          <a:bodyPr/>
          <a:lstStyle/>
          <a:p>
            <a:pPr/>
            <a:r>
              <a:t>Lecture 17</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PSY 348"/>
          <p:cNvSpPr txBox="1"/>
          <p:nvPr>
            <p:ph type="body" idx="21"/>
          </p:nvPr>
        </p:nvSpPr>
        <p:spPr>
          <a:prstGeom prst="rect">
            <a:avLst/>
          </a:prstGeom>
        </p:spPr>
        <p:txBody>
          <a:bodyPr/>
          <a:lstStyle/>
          <a:p>
            <a:pPr/>
            <a:r>
              <a:t>PSY 348</a:t>
            </a:r>
          </a:p>
        </p:txBody>
      </p:sp>
      <p:sp>
        <p:nvSpPr>
          <p:cNvPr id="222"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23" name="Content Placeholder 2"/>
          <p:cNvSpPr txBox="1"/>
          <p:nvPr>
            <p:ph type="body" idx="1"/>
          </p:nvPr>
        </p:nvSpPr>
        <p:spPr>
          <a:prstGeom prst="rect">
            <a:avLst/>
          </a:prstGeom>
        </p:spPr>
        <p:txBody>
          <a:bodyPr/>
          <a:lstStyle/>
          <a:p>
            <a:pPr marL="0" indent="0">
              <a:buSzTx/>
              <a:buNone/>
            </a:pPr>
            <a:r>
              <a:t>We can write the design of a study analyzed using ANOVA as the number of groups/conditions in the first independent variable “x” the number of groups/conditions in the second independent variable, etc.</a:t>
            </a:r>
          </a:p>
          <a:p>
            <a:pPr marL="0" indent="0">
              <a:buSzTx/>
              <a:buNone/>
            </a:pPr>
          </a:p>
          <a:p>
            <a:pPr marL="0" indent="0" algn="ctr">
              <a:buSzTx/>
              <a:buNone/>
              <a:defRPr b="1" sz="7800">
                <a:solidFill>
                  <a:schemeClr val="accent1"/>
                </a:solidFill>
                <a:latin typeface="Avenir Next Regular"/>
                <a:ea typeface="Avenir Next Regular"/>
                <a:cs typeface="Avenir Next Regular"/>
                <a:sym typeface="Avenir Next Regular"/>
              </a:defRPr>
            </a:pPr>
            <a:r>
              <a:t>2 x 2</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PSY 348"/>
          <p:cNvSpPr txBox="1"/>
          <p:nvPr>
            <p:ph type="body" idx="21"/>
          </p:nvPr>
        </p:nvSpPr>
        <p:spPr>
          <a:prstGeom prst="rect">
            <a:avLst/>
          </a:prstGeom>
        </p:spPr>
        <p:txBody>
          <a:bodyPr/>
          <a:lstStyle/>
          <a:p>
            <a:pPr/>
            <a:r>
              <a:t>PSY 348</a:t>
            </a:r>
          </a:p>
        </p:txBody>
      </p:sp>
      <p:sp>
        <p:nvSpPr>
          <p:cNvPr id="226"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27" name="Content Placeholder 2"/>
          <p:cNvSpPr txBox="1"/>
          <p:nvPr>
            <p:ph type="body" idx="1"/>
          </p:nvPr>
        </p:nvSpPr>
        <p:spPr>
          <a:prstGeom prst="rect">
            <a:avLst/>
          </a:prstGeom>
        </p:spPr>
        <p:txBody>
          <a:bodyPr/>
          <a:lstStyle/>
          <a:p>
            <a:pPr marL="0" indent="0">
              <a:buSzTx/>
              <a:buNone/>
            </a:pPr>
            <a:r>
              <a:t>Dr. Apriceno believes the key to happiness involves 2 things: coffee and Eric Andre. She wants to see if drinking coffee makes participants significantly happier than not drinking coffee. She also wants to see if watching the Eric Andre show makes them significantly happier than not watching it. This is a 2 x 2 design.</a:t>
            </a:r>
          </a:p>
          <a:p>
            <a:pPr marL="0" indent="0">
              <a:buSzTx/>
              <a:buNone/>
            </a:pPr>
            <a:r>
              <a:t>Number of groups in coffee: 2</a:t>
            </a:r>
          </a:p>
          <a:p>
            <a:pPr marL="0" indent="0">
              <a:buSzTx/>
              <a:buNone/>
            </a:pPr>
            <a:r>
              <a:t>Number of groups in Eric Andre: 2</a:t>
            </a:r>
          </a:p>
          <a:p>
            <a:pPr marL="0" indent="0">
              <a:buSzTx/>
              <a:buNone/>
            </a:pPr>
            <a:r>
              <a:t>DV?</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PSY 348"/>
          <p:cNvSpPr txBox="1"/>
          <p:nvPr>
            <p:ph type="body" idx="21"/>
          </p:nvPr>
        </p:nvSpPr>
        <p:spPr>
          <a:prstGeom prst="rect">
            <a:avLst/>
          </a:prstGeom>
        </p:spPr>
        <p:txBody>
          <a:bodyPr/>
          <a:lstStyle/>
          <a:p>
            <a:pPr/>
            <a:r>
              <a:t>PSY 348</a:t>
            </a:r>
          </a:p>
        </p:txBody>
      </p:sp>
      <p:sp>
        <p:nvSpPr>
          <p:cNvPr id="230"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31" name="Content Placeholder 2"/>
          <p:cNvSpPr txBox="1"/>
          <p:nvPr>
            <p:ph type="body" idx="1"/>
          </p:nvPr>
        </p:nvSpPr>
        <p:spPr>
          <a:prstGeom prst="rect">
            <a:avLst/>
          </a:prstGeom>
        </p:spPr>
        <p:txBody>
          <a:bodyPr/>
          <a:lstStyle/>
          <a:p>
            <a:pPr marL="0" indent="0">
              <a:buSzTx/>
              <a:buNone/>
            </a:pPr>
            <a:r>
              <a:t>Dr. Apriceno believes the key to happiness involves 2 things: coffee and Eric Andre. She wants to see if drinking coffee makes participants significantly happier than not drinking coffee. She also wants to see if watching the Eric Andre show makes them significantly happier than not watching it. This is a 2 x 2 design.</a:t>
            </a:r>
          </a:p>
          <a:p>
            <a:pPr marL="0" indent="0">
              <a:buSzTx/>
              <a:buNone/>
            </a:pPr>
            <a:r>
              <a:t>Number of groups in coffee: 2</a:t>
            </a:r>
          </a:p>
          <a:p>
            <a:pPr marL="0" indent="0">
              <a:buSzTx/>
              <a:buNone/>
            </a:pPr>
            <a:r>
              <a:t>Number of groups in Eric Andre: 2</a:t>
            </a:r>
          </a:p>
          <a:p>
            <a:pPr marL="0" indent="0">
              <a:buSzTx/>
              <a:buNone/>
            </a:pPr>
            <a:r>
              <a:t>DV = Happiness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PSY 348"/>
          <p:cNvSpPr txBox="1"/>
          <p:nvPr>
            <p:ph type="body" idx="21"/>
          </p:nvPr>
        </p:nvSpPr>
        <p:spPr>
          <a:prstGeom prst="rect">
            <a:avLst/>
          </a:prstGeom>
        </p:spPr>
        <p:txBody>
          <a:bodyPr/>
          <a:lstStyle/>
          <a:p>
            <a:pPr/>
            <a:r>
              <a:t>PSY 348</a:t>
            </a:r>
          </a:p>
        </p:txBody>
      </p:sp>
      <p:sp>
        <p:nvSpPr>
          <p:cNvPr id="234"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35" name="Content Placeholder 2"/>
          <p:cNvSpPr txBox="1"/>
          <p:nvPr>
            <p:ph type="body" idx="1"/>
          </p:nvPr>
        </p:nvSpPr>
        <p:spPr>
          <a:prstGeom prst="rect">
            <a:avLst/>
          </a:prstGeom>
        </p:spPr>
        <p:txBody>
          <a:bodyPr/>
          <a:lstStyle/>
          <a:p>
            <a:pPr marL="0" indent="0">
              <a:buSzTx/>
              <a:buNone/>
            </a:pPr>
            <a:r>
              <a:t>Dr. Apriceno believes the key to happiness involves 2 things: coffee and Eric Andre. She wants to see if drinking coffee makes participants significantly happier than not drinking coffee. She also wants to see if watching the Eric Andre show makes them significantly happier than not watching it. This is a 2 x 2 design.</a:t>
            </a:r>
          </a:p>
          <a:p>
            <a:pPr marL="0" indent="0">
              <a:buSzTx/>
              <a:buNone/>
            </a:pPr>
            <a:r>
              <a:t>What are Dr. Apriceno’s Alternative Hypotheses?</a:t>
            </a:r>
          </a:p>
          <a:p>
            <a:pPr marL="914400" indent="-914400">
              <a:buClrTx/>
              <a:buSzPct val="100000"/>
              <a:buFontTx/>
              <a:buAutoNum type="arabicPeriod" startAt="1"/>
            </a:pPr>
            <a:r>
              <a:t> </a:t>
            </a:r>
          </a:p>
          <a:p>
            <a:pPr marL="914400" indent="-914400">
              <a:buClrTx/>
              <a:buSzPct val="100000"/>
              <a:buFontTx/>
              <a:buAutoNum type="arabicPeriod" startAt="1"/>
            </a:pPr>
            <a:r>
              <a:t> </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PSY 348"/>
          <p:cNvSpPr txBox="1"/>
          <p:nvPr>
            <p:ph type="body" idx="21"/>
          </p:nvPr>
        </p:nvSpPr>
        <p:spPr>
          <a:prstGeom prst="rect">
            <a:avLst/>
          </a:prstGeom>
        </p:spPr>
        <p:txBody>
          <a:bodyPr/>
          <a:lstStyle/>
          <a:p>
            <a:pPr/>
            <a:r>
              <a:t>PSY 348</a:t>
            </a:r>
          </a:p>
        </p:txBody>
      </p:sp>
      <p:sp>
        <p:nvSpPr>
          <p:cNvPr id="238"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39" name="Content Placeholder 2"/>
          <p:cNvSpPr txBox="1"/>
          <p:nvPr>
            <p:ph type="body" idx="1"/>
          </p:nvPr>
        </p:nvSpPr>
        <p:spPr>
          <a:prstGeom prst="rect">
            <a:avLst/>
          </a:prstGeom>
        </p:spPr>
        <p:txBody>
          <a:bodyPr/>
          <a:lstStyle/>
          <a:p>
            <a:pPr marL="0" indent="0">
              <a:buSzTx/>
              <a:buNone/>
            </a:pPr>
            <a:r>
              <a:t>Dr. Apriceno believes the key to happiness involves 2 things: coffee and Eric Andre. She wants to see if drinking coffee makes participants significantly happier than not drinking coffee. She also wants to see if watching the Eric Andre show makes them significantly happier than not watching it. This is a 2 x 2 design.</a:t>
            </a:r>
          </a:p>
          <a:p>
            <a:pPr marL="0" indent="0">
              <a:buSzTx/>
              <a:buNone/>
            </a:pPr>
            <a:r>
              <a:t>What are Dr. Apriceno’s Alternative Hypotheses?</a:t>
            </a:r>
          </a:p>
          <a:p>
            <a:pPr marL="914400" indent="-914400">
              <a:buClrTx/>
              <a:buSzPct val="100000"/>
              <a:buFontTx/>
              <a:buAutoNum type="arabicPeriod" startAt="1"/>
              <a:defRPr sz="4500"/>
            </a:pPr>
            <a:r>
              <a:t>Participants who drink coffee will be significantly happier than those who don’t. </a:t>
            </a:r>
          </a:p>
          <a:p>
            <a:pPr marL="914400" indent="-914400">
              <a:buClrTx/>
              <a:buSzPct val="100000"/>
              <a:buFontTx/>
              <a:buAutoNum type="arabicPeriod" startAt="1"/>
              <a:defRPr sz="4500"/>
            </a:pPr>
            <a:r>
              <a:t>Participants who watch Eric Andre will be significantly happier than those who don’t.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PSY 348"/>
          <p:cNvSpPr txBox="1"/>
          <p:nvPr>
            <p:ph type="body" idx="21"/>
          </p:nvPr>
        </p:nvSpPr>
        <p:spPr>
          <a:prstGeom prst="rect">
            <a:avLst/>
          </a:prstGeom>
        </p:spPr>
        <p:txBody>
          <a:bodyPr/>
          <a:lstStyle/>
          <a:p>
            <a:pPr/>
            <a:r>
              <a:t>PSY 348</a:t>
            </a:r>
          </a:p>
        </p:txBody>
      </p:sp>
      <p:sp>
        <p:nvSpPr>
          <p:cNvPr id="242"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43" name="Content Placeholder 2"/>
          <p:cNvSpPr txBox="1"/>
          <p:nvPr>
            <p:ph type="body" idx="1"/>
          </p:nvPr>
        </p:nvSpPr>
        <p:spPr>
          <a:prstGeom prst="rect">
            <a:avLst/>
          </a:prstGeom>
        </p:spPr>
        <p:txBody>
          <a:bodyPr/>
          <a:lstStyle/>
          <a:p>
            <a:pPr marL="0" indent="0">
              <a:buSzTx/>
              <a:buNone/>
            </a:pPr>
            <a:r>
              <a:t>Dr. Apriceno believes the key to happiness involves 2 things: coffee and Eric Andre. She wants to see if drinking coffee makes participants significantly happier than not drinking coffee. She also wants to see if watching the Eric Andre show makes them significantly happier than not watching it. This is a 2 x 2 design.</a:t>
            </a:r>
          </a:p>
          <a:p>
            <a:pPr marL="914400" indent="-914400">
              <a:buClrTx/>
              <a:buSzPct val="100000"/>
              <a:buFontTx/>
              <a:buAutoNum type="arabicPeriod" startAt="1"/>
              <a:defRPr sz="4500"/>
            </a:pPr>
            <a:r>
              <a:t>Participants who drink coffee will be significantly happier than those who don’t. </a:t>
            </a:r>
          </a:p>
          <a:p>
            <a:pPr marL="914400" indent="-914400">
              <a:buClrTx/>
              <a:buSzPct val="100000"/>
              <a:buFontTx/>
              <a:buAutoNum type="arabicPeriod" startAt="1"/>
              <a:defRPr sz="4500"/>
            </a:pPr>
            <a:r>
              <a:t>Participants who watch Eric Andre will be significantly happier than those who don’t.</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PSY 348"/>
          <p:cNvSpPr txBox="1"/>
          <p:nvPr>
            <p:ph type="body" idx="21"/>
          </p:nvPr>
        </p:nvSpPr>
        <p:spPr>
          <a:prstGeom prst="rect">
            <a:avLst/>
          </a:prstGeom>
        </p:spPr>
        <p:txBody>
          <a:bodyPr/>
          <a:lstStyle/>
          <a:p>
            <a:pPr/>
            <a:r>
              <a:t>PSY 348</a:t>
            </a:r>
          </a:p>
        </p:txBody>
      </p:sp>
      <p:sp>
        <p:nvSpPr>
          <p:cNvPr id="246"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47" name="Content Placeholder 2"/>
          <p:cNvSpPr txBox="1"/>
          <p:nvPr>
            <p:ph type="body" idx="1"/>
          </p:nvPr>
        </p:nvSpPr>
        <p:spPr>
          <a:prstGeom prst="rect">
            <a:avLst/>
          </a:prstGeom>
        </p:spPr>
        <p:txBody>
          <a:bodyPr/>
          <a:lstStyle/>
          <a:p>
            <a:pPr marL="0" indent="0" defTabSz="817244">
              <a:spcBef>
                <a:spcPts val="3800"/>
              </a:spcBef>
              <a:buSzTx/>
              <a:buNone/>
              <a:defRPr sz="4752"/>
            </a:pPr>
            <a:r>
              <a:t>Dr. Apriceno believes the key to happiness involves 2 things: coffee and Eric Andre. She wants to see if drinking coffee makes participants significantly happier than not drinking coffee. She also wants to see if watching the Eric Andre show makes them significantly happier than not watching it. This is a 2 x 2 design.</a:t>
            </a:r>
          </a:p>
          <a:p>
            <a:pPr marL="905255" indent="-905255" defTabSz="817244">
              <a:spcBef>
                <a:spcPts val="3800"/>
              </a:spcBef>
              <a:buClrTx/>
              <a:buSzPct val="100000"/>
              <a:buFontTx/>
              <a:buAutoNum type="arabicPeriod" startAt="1"/>
              <a:defRPr sz="4455"/>
            </a:pPr>
            <a:r>
              <a:t>Participants who drink coffee will be significantly happier than those who don’t. </a:t>
            </a:r>
          </a:p>
          <a:p>
            <a:pPr marL="905255" indent="-905255" defTabSz="817244">
              <a:spcBef>
                <a:spcPts val="3800"/>
              </a:spcBef>
              <a:buClrTx/>
              <a:buSzPct val="100000"/>
              <a:buFontTx/>
              <a:buAutoNum type="arabicPeriod" startAt="1"/>
              <a:defRPr sz="4455"/>
            </a:pPr>
            <a:r>
              <a:t>Participants who watch Eric Andre will be significantly happier than those who don’t.</a:t>
            </a:r>
          </a:p>
          <a:p>
            <a:pPr marL="905255" indent="-905255" defTabSz="817244">
              <a:spcBef>
                <a:spcPts val="3800"/>
              </a:spcBef>
              <a:buClrTx/>
              <a:buSzPct val="100000"/>
              <a:buFontTx/>
              <a:buAutoNum type="arabicPeriod" startAt="1"/>
              <a:defRPr sz="4455"/>
            </a:pPr>
            <a:r>
              <a:t>Participants who drink coffee while watching the Eric Andre Show will be the happiest.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PSY 348"/>
          <p:cNvSpPr txBox="1"/>
          <p:nvPr>
            <p:ph type="body" idx="21"/>
          </p:nvPr>
        </p:nvSpPr>
        <p:spPr>
          <a:prstGeom prst="rect">
            <a:avLst/>
          </a:prstGeom>
        </p:spPr>
        <p:txBody>
          <a:bodyPr/>
          <a:lstStyle/>
          <a:p>
            <a:pPr/>
            <a:r>
              <a:t>PSY 348</a:t>
            </a:r>
          </a:p>
        </p:txBody>
      </p:sp>
      <p:sp>
        <p:nvSpPr>
          <p:cNvPr id="250"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251" name="Content Placeholder 2"/>
          <p:cNvSpPr txBox="1"/>
          <p:nvPr>
            <p:ph type="body" idx="1"/>
          </p:nvPr>
        </p:nvSpPr>
        <p:spPr>
          <a:prstGeom prst="rect">
            <a:avLst/>
          </a:prstGeom>
        </p:spPr>
        <p:txBody>
          <a:bodyPr/>
          <a:lstStyle/>
          <a:p>
            <a:pPr marL="0" indent="0">
              <a:buSzTx/>
              <a:buNone/>
            </a:pPr>
            <a:r>
              <a:t>There are 3 types of ANOVA:</a:t>
            </a:r>
          </a:p>
          <a:p>
            <a:pPr marL="571500" indent="-571500"/>
            <a:r>
              <a:t>Between subjects                        One-Way or </a:t>
            </a:r>
            <a:r>
              <a:rPr>
                <a:solidFill>
                  <a:srgbClr val="FFFFFF"/>
                </a:solidFill>
              </a:rPr>
              <a:t>Factorial</a:t>
            </a:r>
          </a:p>
          <a:p>
            <a:pPr marL="571500" indent="-571500"/>
            <a:r>
              <a:t>Within subjects (repeated measures ANOVA)</a:t>
            </a:r>
          </a:p>
          <a:p>
            <a:pPr marL="571500" indent="-571500"/>
            <a:r>
              <a:t>Mixed designs (between and within together)</a:t>
            </a:r>
          </a:p>
        </p:txBody>
      </p:sp>
      <p:sp>
        <p:nvSpPr>
          <p:cNvPr id="252" name="Line"/>
          <p:cNvSpPr/>
          <p:nvPr/>
        </p:nvSpPr>
        <p:spPr>
          <a:xfrm flipH="1">
            <a:off x="6831711" y="5725367"/>
            <a:ext cx="2793015" cy="1"/>
          </a:xfrm>
          <a:prstGeom prst="line">
            <a:avLst/>
          </a:prstGeom>
          <a:ln w="88900">
            <a:solidFill>
              <a:schemeClr val="accent1"/>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PSY 348"/>
          <p:cNvSpPr txBox="1"/>
          <p:nvPr>
            <p:ph type="body" idx="21"/>
          </p:nvPr>
        </p:nvSpPr>
        <p:spPr>
          <a:prstGeom prst="rect">
            <a:avLst/>
          </a:prstGeom>
        </p:spPr>
        <p:txBody>
          <a:bodyPr/>
          <a:lstStyle/>
          <a:p>
            <a:pPr/>
            <a:r>
              <a:t>PSY 348</a:t>
            </a:r>
          </a:p>
        </p:txBody>
      </p:sp>
      <p:sp>
        <p:nvSpPr>
          <p:cNvPr id="255" name="Title 1"/>
          <p:cNvSpPr txBox="1"/>
          <p:nvPr>
            <p:ph type="title"/>
          </p:nvPr>
        </p:nvSpPr>
        <p:spPr>
          <a:prstGeom prst="rect">
            <a:avLst/>
          </a:prstGeom>
        </p:spPr>
        <p:txBody>
          <a:bodyPr/>
          <a:lstStyle>
            <a:lvl1pPr defTabSz="685165">
              <a:spcBef>
                <a:spcPts val="3200"/>
              </a:spcBef>
              <a:defRPr sz="7221"/>
            </a:lvl1pPr>
          </a:lstStyle>
          <a:p>
            <a:pPr/>
            <a:r>
              <a:t>2-way Between subjects ANOVA</a:t>
            </a:r>
          </a:p>
        </p:txBody>
      </p:sp>
      <p:sp>
        <p:nvSpPr>
          <p:cNvPr id="256" name="Content Placeholder 2"/>
          <p:cNvSpPr txBox="1"/>
          <p:nvPr>
            <p:ph type="body" idx="1"/>
          </p:nvPr>
        </p:nvSpPr>
        <p:spPr>
          <a:prstGeom prst="rect">
            <a:avLst/>
          </a:prstGeom>
        </p:spPr>
        <p:txBody>
          <a:bodyPr/>
          <a:lstStyle/>
          <a:p>
            <a:pPr marL="571500" indent="-571500"/>
            <a:r>
              <a:t>IVs </a:t>
            </a:r>
            <a:r>
              <a:rPr b="1" u="sng">
                <a:latin typeface="Calibri"/>
                <a:ea typeface="Calibri"/>
                <a:cs typeface="Calibri"/>
                <a:sym typeface="Calibri"/>
              </a:rPr>
              <a:t>must be </a:t>
            </a:r>
            <a:r>
              <a:t>nominal/categorical</a:t>
            </a:r>
          </a:p>
          <a:p>
            <a:pPr marL="571500" indent="-571500"/>
            <a:r>
              <a:t>DV </a:t>
            </a:r>
            <a:r>
              <a:rPr b="1" u="sng">
                <a:latin typeface="Calibri"/>
                <a:ea typeface="Calibri"/>
                <a:cs typeface="Calibri"/>
                <a:sym typeface="Calibri"/>
              </a:rPr>
              <a:t>must be</a:t>
            </a:r>
            <a:r>
              <a:t> continuous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PSY 348"/>
          <p:cNvSpPr txBox="1"/>
          <p:nvPr>
            <p:ph type="body" idx="21"/>
          </p:nvPr>
        </p:nvSpPr>
        <p:spPr>
          <a:prstGeom prst="rect">
            <a:avLst/>
          </a:prstGeom>
        </p:spPr>
        <p:txBody>
          <a:bodyPr/>
          <a:lstStyle/>
          <a:p>
            <a:pPr/>
            <a:r>
              <a:t>PSY 348</a:t>
            </a:r>
          </a:p>
        </p:txBody>
      </p:sp>
      <p:sp>
        <p:nvSpPr>
          <p:cNvPr id="259" name="Title 1"/>
          <p:cNvSpPr txBox="1"/>
          <p:nvPr>
            <p:ph type="title"/>
          </p:nvPr>
        </p:nvSpPr>
        <p:spPr>
          <a:prstGeom prst="rect">
            <a:avLst/>
          </a:prstGeom>
        </p:spPr>
        <p:txBody>
          <a:bodyPr/>
          <a:lstStyle>
            <a:lvl1pPr defTabSz="685165">
              <a:spcBef>
                <a:spcPts val="3200"/>
              </a:spcBef>
              <a:defRPr sz="7221"/>
            </a:lvl1pPr>
          </a:lstStyle>
          <a:p>
            <a:pPr/>
            <a:r>
              <a:t>2-way Between subjects ANOVA</a:t>
            </a:r>
          </a:p>
        </p:txBody>
      </p:sp>
      <p:sp>
        <p:nvSpPr>
          <p:cNvPr id="260" name="Content Placeholder 2"/>
          <p:cNvSpPr txBox="1"/>
          <p:nvPr>
            <p:ph type="body" idx="1"/>
          </p:nvPr>
        </p:nvSpPr>
        <p:spPr>
          <a:prstGeom prst="rect">
            <a:avLst/>
          </a:prstGeom>
        </p:spPr>
        <p:txBody>
          <a:bodyPr/>
          <a:lstStyle/>
          <a:p>
            <a:pPr marL="571500" indent="-571500"/>
            <a:r>
              <a:t>IVs </a:t>
            </a:r>
            <a:r>
              <a:rPr b="1" u="sng">
                <a:latin typeface="Calibri"/>
                <a:ea typeface="Calibri"/>
                <a:cs typeface="Calibri"/>
                <a:sym typeface="Calibri"/>
              </a:rPr>
              <a:t>must be </a:t>
            </a:r>
            <a:r>
              <a:t>nominal/categorical</a:t>
            </a:r>
          </a:p>
          <a:p>
            <a:pPr marL="571500" indent="-571500"/>
            <a:r>
              <a:t>DV </a:t>
            </a:r>
            <a:r>
              <a:rPr b="1" u="sng">
                <a:latin typeface="Calibri"/>
                <a:ea typeface="Calibri"/>
                <a:cs typeface="Calibri"/>
                <a:sym typeface="Calibri"/>
              </a:rPr>
              <a:t>must be</a:t>
            </a:r>
            <a:r>
              <a:t> continuous</a:t>
            </a:r>
          </a:p>
        </p:txBody>
      </p:sp>
      <p:sp>
        <p:nvSpPr>
          <p:cNvPr id="261" name="Line"/>
          <p:cNvSpPr/>
          <p:nvPr/>
        </p:nvSpPr>
        <p:spPr>
          <a:xfrm flipH="1" flipV="1">
            <a:off x="2281927" y="4587920"/>
            <a:ext cx="7270565" cy="3337012"/>
          </a:xfrm>
          <a:prstGeom prst="line">
            <a:avLst/>
          </a:prstGeom>
          <a:ln w="152400">
            <a:solidFill>
              <a:schemeClr val="accent1"/>
            </a:solidFill>
            <a:miter lim="400000"/>
            <a:tailEnd type="triangle"/>
          </a:ln>
        </p:spPr>
        <p:txBody>
          <a:bodyPr lIns="50800" tIns="50800" rIns="50800" bIns="50800" anchor="ctr"/>
          <a:lstStyle/>
          <a:p>
            <a:pPr algn="ctr">
              <a:lnSpc>
                <a:spcPct val="80000"/>
              </a:lnSpc>
              <a:spcBef>
                <a:spcPts val="0"/>
              </a:spcBef>
              <a:defRPr cap="all" sz="4000">
                <a:latin typeface="+mn-lt"/>
                <a:ea typeface="+mn-ea"/>
                <a:cs typeface="+mn-cs"/>
                <a:sym typeface="DIN Condensed Bold"/>
              </a:defRPr>
            </a:pPr>
          </a:p>
        </p:txBody>
      </p:sp>
      <p:sp>
        <p:nvSpPr>
          <p:cNvPr id="262" name="Both have to be categorial."/>
          <p:cNvSpPr txBox="1"/>
          <p:nvPr/>
        </p:nvSpPr>
        <p:spPr>
          <a:xfrm>
            <a:off x="4167873" y="7945557"/>
            <a:ext cx="16048254" cy="18059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13400">
                <a:solidFill>
                  <a:srgbClr val="FFFFFF"/>
                </a:solidFill>
                <a:latin typeface="+mn-lt"/>
                <a:ea typeface="+mn-ea"/>
                <a:cs typeface="+mn-cs"/>
                <a:sym typeface="DIN Condensed Bold"/>
              </a:defRPr>
            </a:lvl1pPr>
          </a:lstStyle>
          <a:p>
            <a:pPr/>
            <a:r>
              <a:t>Both have to be categorial.</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PSY 348"/>
          <p:cNvSpPr txBox="1"/>
          <p:nvPr>
            <p:ph type="body" idx="21"/>
          </p:nvPr>
        </p:nvSpPr>
        <p:spPr>
          <a:prstGeom prst="rect">
            <a:avLst/>
          </a:prstGeom>
        </p:spPr>
        <p:txBody>
          <a:bodyPr/>
          <a:lstStyle/>
          <a:p>
            <a:pPr/>
            <a:r>
              <a:t>PSY 348</a:t>
            </a:r>
          </a:p>
        </p:txBody>
      </p:sp>
      <p:sp>
        <p:nvSpPr>
          <p:cNvPr id="190" name="Title 1"/>
          <p:cNvSpPr txBox="1"/>
          <p:nvPr>
            <p:ph type="title"/>
          </p:nvPr>
        </p:nvSpPr>
        <p:spPr>
          <a:prstGeom prst="rect">
            <a:avLst/>
          </a:prstGeom>
        </p:spPr>
        <p:txBody>
          <a:bodyPr/>
          <a:lstStyle>
            <a:lvl1pPr defTabSz="685165">
              <a:spcBef>
                <a:spcPts val="3200"/>
              </a:spcBef>
              <a:defRPr sz="7221"/>
            </a:lvl1pPr>
          </a:lstStyle>
          <a:p>
            <a:pPr/>
            <a:r>
              <a:t>ANOVA</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PSY 348"/>
          <p:cNvSpPr txBox="1"/>
          <p:nvPr>
            <p:ph type="body" idx="21"/>
          </p:nvPr>
        </p:nvSpPr>
        <p:spPr>
          <a:prstGeom prst="rect">
            <a:avLst/>
          </a:prstGeom>
        </p:spPr>
        <p:txBody>
          <a:bodyPr/>
          <a:lstStyle/>
          <a:p>
            <a:pPr/>
            <a:r>
              <a:t>PSY 348</a:t>
            </a:r>
          </a:p>
        </p:txBody>
      </p:sp>
      <p:sp>
        <p:nvSpPr>
          <p:cNvPr id="265"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66" name="Content Placeholder 2"/>
          <p:cNvSpPr txBox="1"/>
          <p:nvPr>
            <p:ph type="body" idx="1"/>
          </p:nvPr>
        </p:nvSpPr>
        <p:spPr>
          <a:prstGeom prst="rect">
            <a:avLst/>
          </a:prstGeom>
        </p:spPr>
        <p:txBody>
          <a:bodyPr/>
          <a:lstStyle/>
          <a:p>
            <a:pPr marL="0" indent="0">
              <a:buSzTx/>
              <a:buNone/>
            </a:pPr>
            <a:r>
              <a:t>To compare the means, we analyzing two types of variance:</a:t>
            </a:r>
          </a:p>
          <a:p>
            <a:pPr marL="571500" indent="-571500"/>
            <a:r>
              <a:t>Variance among all of the scores </a:t>
            </a:r>
            <a:r>
              <a:rPr i="1">
                <a:latin typeface="Calibri"/>
                <a:ea typeface="Calibri"/>
                <a:cs typeface="Calibri"/>
                <a:sym typeface="Calibri"/>
              </a:rPr>
              <a:t>(error variance).</a:t>
            </a:r>
          </a:p>
          <a:p>
            <a:pPr marL="571500" indent="-571500"/>
            <a:r>
              <a:t>Variance </a:t>
            </a:r>
            <a:r>
              <a:rPr i="1">
                <a:latin typeface="Calibri"/>
                <a:ea typeface="Calibri"/>
                <a:cs typeface="Calibri"/>
                <a:sym typeface="Calibri"/>
              </a:rPr>
              <a:t>between the groups of the first IV (between group variance 1).</a:t>
            </a:r>
            <a:endParaRPr i="1">
              <a:latin typeface="Calibri"/>
              <a:ea typeface="Calibri"/>
              <a:cs typeface="Calibri"/>
              <a:sym typeface="Calibri"/>
            </a:endParaRPr>
          </a:p>
          <a:p>
            <a:pPr marL="571500" indent="-571500"/>
            <a:r>
              <a:t>Variance </a:t>
            </a:r>
            <a:r>
              <a:rPr i="1">
                <a:latin typeface="Calibri"/>
                <a:ea typeface="Calibri"/>
                <a:cs typeface="Calibri"/>
                <a:sym typeface="Calibri"/>
              </a:rPr>
              <a:t>between the groups of the second IV (between group variance 2).</a:t>
            </a:r>
            <a:endParaRPr i="1">
              <a:latin typeface="Calibri"/>
              <a:ea typeface="Calibri"/>
              <a:cs typeface="Calibri"/>
              <a:sym typeface="Calibri"/>
            </a:endParaRPr>
          </a:p>
          <a:p>
            <a:pPr marL="571500" indent="-571500"/>
            <a:r>
              <a:rPr i="1">
                <a:latin typeface="Calibri"/>
                <a:ea typeface="Calibri"/>
                <a:cs typeface="Calibri"/>
                <a:sym typeface="Calibri"/>
              </a:rPr>
              <a:t>Variance between the combination of the groups (interaction variance).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PSY 348"/>
          <p:cNvSpPr txBox="1"/>
          <p:nvPr>
            <p:ph type="body" idx="21"/>
          </p:nvPr>
        </p:nvSpPr>
        <p:spPr>
          <a:prstGeom prst="rect">
            <a:avLst/>
          </a:prstGeom>
        </p:spPr>
        <p:txBody>
          <a:bodyPr/>
          <a:lstStyle/>
          <a:p>
            <a:pPr/>
            <a:r>
              <a:t>PSY 348</a:t>
            </a:r>
          </a:p>
        </p:txBody>
      </p:sp>
      <p:sp>
        <p:nvSpPr>
          <p:cNvPr id="269" name="Title 1"/>
          <p:cNvSpPr txBox="1"/>
          <p:nvPr>
            <p:ph type="title"/>
          </p:nvPr>
        </p:nvSpPr>
        <p:spPr>
          <a:prstGeom prst="rect">
            <a:avLst/>
          </a:prstGeom>
        </p:spPr>
        <p:txBody>
          <a:bodyPr/>
          <a:lstStyle>
            <a:lvl1pPr defTabSz="685165">
              <a:spcBef>
                <a:spcPts val="3200"/>
              </a:spcBef>
              <a:defRPr sz="7221"/>
            </a:lvl1pPr>
          </a:lstStyle>
          <a:p>
            <a:pPr/>
            <a:r>
              <a:t>2-way ANOVA</a:t>
            </a:r>
          </a:p>
        </p:txBody>
      </p:sp>
      <p:graphicFrame>
        <p:nvGraphicFramePr>
          <p:cNvPr id="270" name="Table 1"/>
          <p:cNvGraphicFramePr/>
          <p:nvPr/>
        </p:nvGraphicFramePr>
        <p:xfrm>
          <a:off x="7097189" y="3892550"/>
          <a:ext cx="11430001" cy="8572500"/>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5715000"/>
                <a:gridCol w="5715000"/>
              </a:tblGrid>
              <a:tr h="4286250">
                <a:tc>
                  <a:txBody>
                    <a:bodyPr/>
                    <a:lstStyle/>
                    <a:p>
                      <a:pPr algn="ctr">
                        <a:lnSpc>
                          <a:spcPct val="100000"/>
                        </a:lnSpc>
                        <a:defRPr sz="5200">
                          <a:sym typeface="Avenir Next Medium"/>
                        </a:defRPr>
                      </a:pPr>
                    </a:p>
                  </a:txBody>
                  <a:tcPr marL="50800" marR="50800" marT="50800" marB="50800" anchor="ctr" anchorCtr="0" horzOverflow="overflow">
                    <a:lnL w="63500">
                      <a:solidFill>
                        <a:srgbClr val="5F6568"/>
                      </a:solidFill>
                      <a:miter lim="400000"/>
                    </a:lnL>
                    <a:lnT w="63500">
                      <a:solidFill>
                        <a:srgbClr val="5F6568"/>
                      </a:solidFill>
                      <a:miter lim="400000"/>
                    </a:lnT>
                  </a:tcPr>
                </a:tc>
                <a:tc>
                  <a:txBody>
                    <a:bodyPr/>
                    <a:lstStyle/>
                    <a:p>
                      <a:pPr algn="ctr">
                        <a:lnSpc>
                          <a:spcPct val="100000"/>
                        </a:lnSpc>
                        <a:defRPr sz="5200">
                          <a:sym typeface="Avenir Next Medium"/>
                        </a:defRPr>
                      </a:pPr>
                    </a:p>
                  </a:txBody>
                  <a:tcPr marL="50800" marR="50800" marT="50800" marB="50800" anchor="ctr" anchorCtr="0" horzOverflow="overflow">
                    <a:lnR w="63500">
                      <a:solidFill>
                        <a:srgbClr val="5F6568"/>
                      </a:solidFill>
                      <a:miter lim="400000"/>
                    </a:lnR>
                    <a:lnT w="63500">
                      <a:solidFill>
                        <a:srgbClr val="5F6568"/>
                      </a:solidFill>
                      <a:miter lim="400000"/>
                    </a:lnT>
                  </a:tcPr>
                </a:tc>
              </a:tr>
              <a:tr h="4286250">
                <a:tc>
                  <a:txBody>
                    <a:bodyPr/>
                    <a:lstStyle/>
                    <a:p>
                      <a:pPr algn="ctr">
                        <a:lnSpc>
                          <a:spcPct val="100000"/>
                        </a:lnSpc>
                        <a:defRPr sz="5200">
                          <a:sym typeface="Avenir Next Medium"/>
                        </a:defRPr>
                      </a:pPr>
                    </a:p>
                  </a:txBody>
                  <a:tcPr marL="50800" marR="50800" marT="50800" marB="50800" anchor="ctr" anchorCtr="0" horzOverflow="overflow">
                    <a:lnL w="63500">
                      <a:solidFill>
                        <a:srgbClr val="5F6568"/>
                      </a:solidFill>
                      <a:miter lim="400000"/>
                    </a:lnL>
                    <a:lnB w="63500">
                      <a:solidFill>
                        <a:srgbClr val="5F6568"/>
                      </a:solidFill>
                      <a:miter lim="400000"/>
                    </a:lnB>
                  </a:tcPr>
                </a:tc>
                <a:tc>
                  <a:txBody>
                    <a:bodyPr/>
                    <a:lstStyle/>
                    <a:p>
                      <a:pPr algn="ctr">
                        <a:lnSpc>
                          <a:spcPct val="100000"/>
                        </a:lnSpc>
                        <a:defRPr sz="5200">
                          <a:sym typeface="Avenir Next Medium"/>
                        </a:defRPr>
                      </a:pPr>
                    </a:p>
                  </a:txBody>
                  <a:tcPr marL="50800" marR="50800" marT="50800" marB="50800" anchor="ctr" anchorCtr="0" horzOverflow="overflow">
                    <a:lnR w="63500">
                      <a:solidFill>
                        <a:srgbClr val="5F6568"/>
                      </a:solidFill>
                      <a:miter lim="400000"/>
                    </a:lnR>
                    <a:lnB w="63500">
                      <a:solidFill>
                        <a:srgbClr val="5F6568"/>
                      </a:solidFill>
                      <a:miter lim="400000"/>
                    </a:lnB>
                  </a:tcPr>
                </a:tc>
              </a:tr>
            </a:tbl>
          </a:graphicData>
        </a:graphic>
      </p:graphicFrame>
      <p:sp>
        <p:nvSpPr>
          <p:cNvPr id="271" name="Coffee groups"/>
          <p:cNvSpPr txBox="1"/>
          <p:nvPr/>
        </p:nvSpPr>
        <p:spPr>
          <a:xfrm>
            <a:off x="1208702" y="7708899"/>
            <a:ext cx="4105352"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Coffee groups</a:t>
            </a:r>
          </a:p>
        </p:txBody>
      </p:sp>
      <p:sp>
        <p:nvSpPr>
          <p:cNvPr id="272" name="EA groups"/>
          <p:cNvSpPr txBox="1"/>
          <p:nvPr/>
        </p:nvSpPr>
        <p:spPr>
          <a:xfrm>
            <a:off x="11295047" y="2197099"/>
            <a:ext cx="3034285"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EA groups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PSY 348"/>
          <p:cNvSpPr txBox="1"/>
          <p:nvPr>
            <p:ph type="body" idx="21"/>
          </p:nvPr>
        </p:nvSpPr>
        <p:spPr>
          <a:prstGeom prst="rect">
            <a:avLst/>
          </a:prstGeom>
        </p:spPr>
        <p:txBody>
          <a:bodyPr/>
          <a:lstStyle/>
          <a:p>
            <a:pPr/>
            <a:r>
              <a:t>PSY 348</a:t>
            </a:r>
          </a:p>
        </p:txBody>
      </p:sp>
      <p:sp>
        <p:nvSpPr>
          <p:cNvPr id="275" name="Title 1"/>
          <p:cNvSpPr txBox="1"/>
          <p:nvPr>
            <p:ph type="title"/>
          </p:nvPr>
        </p:nvSpPr>
        <p:spPr>
          <a:prstGeom prst="rect">
            <a:avLst/>
          </a:prstGeom>
        </p:spPr>
        <p:txBody>
          <a:bodyPr/>
          <a:lstStyle>
            <a:lvl1pPr defTabSz="685165">
              <a:spcBef>
                <a:spcPts val="3200"/>
              </a:spcBef>
              <a:defRPr sz="7221"/>
            </a:lvl1pPr>
          </a:lstStyle>
          <a:p>
            <a:pPr/>
            <a:r>
              <a:t>2-way ANOVA</a:t>
            </a:r>
          </a:p>
        </p:txBody>
      </p:sp>
      <p:graphicFrame>
        <p:nvGraphicFramePr>
          <p:cNvPr id="276" name="Table 1"/>
          <p:cNvGraphicFramePr/>
          <p:nvPr/>
        </p:nvGraphicFramePr>
        <p:xfrm>
          <a:off x="7097189" y="3892550"/>
          <a:ext cx="11430001" cy="8572500"/>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5715000"/>
                <a:gridCol w="5715000"/>
              </a:tblGrid>
              <a:tr h="4286250">
                <a:tc>
                  <a:txBody>
                    <a:bodyPr/>
                    <a:lstStyle/>
                    <a:p>
                      <a:pPr algn="ctr">
                        <a:lnSpc>
                          <a:spcPct val="100000"/>
                        </a:lnSpc>
                        <a:defRPr sz="1800">
                          <a:solidFill>
                            <a:srgbClr val="000000"/>
                          </a:solidFill>
                        </a:defRPr>
                      </a:pPr>
                      <a:r>
                        <a:rPr sz="5200">
                          <a:solidFill>
                            <a:srgbClr val="838787"/>
                          </a:solidFill>
                          <a:sym typeface="Avenir Next Medium"/>
                        </a:rPr>
                        <a:t>Coffee</a:t>
                      </a:r>
                    </a:p>
                  </a:txBody>
                  <a:tcPr marL="50800" marR="50800" marT="50800" marB="50800" anchor="ctr" anchorCtr="0" horzOverflow="overflow">
                    <a:lnL w="63500">
                      <a:solidFill>
                        <a:srgbClr val="5F6568"/>
                      </a:solidFill>
                      <a:miter lim="400000"/>
                    </a:lnL>
                    <a:lnT w="63500">
                      <a:solidFill>
                        <a:srgbClr val="5F6568"/>
                      </a:solidFill>
                      <a:miter lim="400000"/>
                    </a:lnT>
                  </a:tcPr>
                </a:tc>
                <a:tc>
                  <a:txBody>
                    <a:bodyPr/>
                    <a:lstStyle/>
                    <a:p>
                      <a:pPr algn="ctr">
                        <a:lnSpc>
                          <a:spcPct val="100000"/>
                        </a:lnSpc>
                        <a:defRPr sz="1800">
                          <a:solidFill>
                            <a:srgbClr val="000000"/>
                          </a:solidFill>
                        </a:defRPr>
                      </a:pPr>
                      <a:r>
                        <a:rPr sz="5200">
                          <a:solidFill>
                            <a:srgbClr val="838787"/>
                          </a:solidFill>
                          <a:sym typeface="Avenir Next Medium"/>
                        </a:rPr>
                        <a:t>Coffee</a:t>
                      </a:r>
                    </a:p>
                  </a:txBody>
                  <a:tcPr marL="50800" marR="50800" marT="50800" marB="50800" anchor="ctr" anchorCtr="0" horzOverflow="overflow">
                    <a:lnR w="63500">
                      <a:solidFill>
                        <a:srgbClr val="5F6568"/>
                      </a:solidFill>
                      <a:miter lim="400000"/>
                    </a:lnR>
                    <a:lnT w="63500">
                      <a:solidFill>
                        <a:srgbClr val="5F6568"/>
                      </a:solidFill>
                      <a:miter lim="400000"/>
                    </a:lnT>
                  </a:tcPr>
                </a:tc>
              </a:tr>
              <a:tr h="4286250">
                <a:tc>
                  <a:txBody>
                    <a:bodyPr/>
                    <a:lstStyle/>
                    <a:p>
                      <a:pPr algn="ctr">
                        <a:lnSpc>
                          <a:spcPct val="100000"/>
                        </a:lnSpc>
                        <a:defRPr sz="1800">
                          <a:solidFill>
                            <a:srgbClr val="000000"/>
                          </a:solidFill>
                        </a:defRPr>
                      </a:pPr>
                      <a:r>
                        <a:rPr sz="5200">
                          <a:solidFill>
                            <a:srgbClr val="838787"/>
                          </a:solidFill>
                          <a:sym typeface="Avenir Next Medium"/>
                        </a:rPr>
                        <a:t>No coffee</a:t>
                      </a:r>
                    </a:p>
                  </a:txBody>
                  <a:tcPr marL="50800" marR="50800" marT="50800" marB="50800" anchor="ctr" anchorCtr="0" horzOverflow="overflow">
                    <a:lnL w="63500">
                      <a:solidFill>
                        <a:srgbClr val="5F6568"/>
                      </a:solidFill>
                      <a:miter lim="400000"/>
                    </a:lnL>
                    <a:lnB w="63500">
                      <a:solidFill>
                        <a:srgbClr val="5F6568"/>
                      </a:solidFill>
                      <a:miter lim="400000"/>
                    </a:lnB>
                  </a:tcPr>
                </a:tc>
                <a:tc>
                  <a:txBody>
                    <a:bodyPr/>
                    <a:lstStyle/>
                    <a:p>
                      <a:pPr algn="ctr">
                        <a:lnSpc>
                          <a:spcPct val="100000"/>
                        </a:lnSpc>
                        <a:defRPr sz="1800">
                          <a:solidFill>
                            <a:srgbClr val="000000"/>
                          </a:solidFill>
                        </a:defRPr>
                      </a:pPr>
                      <a:r>
                        <a:rPr sz="5200">
                          <a:solidFill>
                            <a:srgbClr val="838787"/>
                          </a:solidFill>
                          <a:sym typeface="Avenir Next Medium"/>
                        </a:rPr>
                        <a:t>No coffee</a:t>
                      </a:r>
                    </a:p>
                  </a:txBody>
                  <a:tcPr marL="50800" marR="50800" marT="50800" marB="50800" anchor="ctr" anchorCtr="0" horzOverflow="overflow">
                    <a:lnR w="63500">
                      <a:solidFill>
                        <a:srgbClr val="5F6568"/>
                      </a:solidFill>
                      <a:miter lim="400000"/>
                    </a:lnR>
                    <a:lnB w="63500">
                      <a:solidFill>
                        <a:srgbClr val="5F6568"/>
                      </a:solidFill>
                      <a:miter lim="400000"/>
                    </a:lnB>
                  </a:tcPr>
                </a:tc>
              </a:tr>
            </a:tbl>
          </a:graphicData>
        </a:graphic>
      </p:graphicFrame>
      <p:sp>
        <p:nvSpPr>
          <p:cNvPr id="277" name="Coffee groups"/>
          <p:cNvSpPr txBox="1"/>
          <p:nvPr/>
        </p:nvSpPr>
        <p:spPr>
          <a:xfrm>
            <a:off x="1208702" y="7708899"/>
            <a:ext cx="4105352"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Coffee groups</a:t>
            </a:r>
          </a:p>
        </p:txBody>
      </p:sp>
      <p:sp>
        <p:nvSpPr>
          <p:cNvPr id="278" name="EA groups"/>
          <p:cNvSpPr txBox="1"/>
          <p:nvPr/>
        </p:nvSpPr>
        <p:spPr>
          <a:xfrm>
            <a:off x="11295047" y="2197099"/>
            <a:ext cx="3034285"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EA groups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PSY 348"/>
          <p:cNvSpPr txBox="1"/>
          <p:nvPr>
            <p:ph type="body" idx="21"/>
          </p:nvPr>
        </p:nvSpPr>
        <p:spPr>
          <a:prstGeom prst="rect">
            <a:avLst/>
          </a:prstGeom>
        </p:spPr>
        <p:txBody>
          <a:bodyPr/>
          <a:lstStyle/>
          <a:p>
            <a:pPr/>
            <a:r>
              <a:t>PSY 348</a:t>
            </a:r>
          </a:p>
        </p:txBody>
      </p:sp>
      <p:sp>
        <p:nvSpPr>
          <p:cNvPr id="281" name="Title 1"/>
          <p:cNvSpPr txBox="1"/>
          <p:nvPr>
            <p:ph type="title"/>
          </p:nvPr>
        </p:nvSpPr>
        <p:spPr>
          <a:prstGeom prst="rect">
            <a:avLst/>
          </a:prstGeom>
        </p:spPr>
        <p:txBody>
          <a:bodyPr/>
          <a:lstStyle>
            <a:lvl1pPr defTabSz="685165">
              <a:spcBef>
                <a:spcPts val="3200"/>
              </a:spcBef>
              <a:defRPr sz="7221"/>
            </a:lvl1pPr>
          </a:lstStyle>
          <a:p>
            <a:pPr/>
            <a:r>
              <a:t>2-way ANOVA</a:t>
            </a:r>
          </a:p>
        </p:txBody>
      </p:sp>
      <p:graphicFrame>
        <p:nvGraphicFramePr>
          <p:cNvPr id="282" name="Table 1"/>
          <p:cNvGraphicFramePr/>
          <p:nvPr/>
        </p:nvGraphicFramePr>
        <p:xfrm>
          <a:off x="7097189" y="3892550"/>
          <a:ext cx="11430001" cy="8572500"/>
        </p:xfrm>
        <a:graphic xmlns:a="http://schemas.openxmlformats.org/drawingml/2006/main">
          <a:graphicData uri="http://schemas.openxmlformats.org/drawingml/2006/table">
            <a:tbl>
              <a:tblPr firstCol="0" firstRow="0" lastCol="0" lastRow="0" bandCol="0" bandRow="0" rtl="0">
                <a:tableStyleId>{2708684C-4D16-4618-839F-0558EEFCDFE6}</a:tableStyleId>
              </a:tblPr>
              <a:tblGrid>
                <a:gridCol w="5715000"/>
                <a:gridCol w="5715000"/>
              </a:tblGrid>
              <a:tr h="4286250">
                <a:tc>
                  <a:txBody>
                    <a:bodyPr/>
                    <a:lstStyle/>
                    <a:p>
                      <a:pPr algn="ctr">
                        <a:lnSpc>
                          <a:spcPct val="100000"/>
                        </a:lnSpc>
                        <a:defRPr sz="1800">
                          <a:solidFill>
                            <a:srgbClr val="000000"/>
                          </a:solidFill>
                        </a:defRPr>
                      </a:pPr>
                      <a:r>
                        <a:rPr sz="5200">
                          <a:solidFill>
                            <a:srgbClr val="838787"/>
                          </a:solidFill>
                          <a:sym typeface="Avenir Next Medium"/>
                        </a:rPr>
                        <a:t>Coffee
Eric Andre</a:t>
                      </a:r>
                    </a:p>
                  </a:txBody>
                  <a:tcPr marL="50800" marR="50800" marT="50800" marB="50800" anchor="ctr" anchorCtr="0" horzOverflow="overflow">
                    <a:lnL w="63500">
                      <a:solidFill>
                        <a:srgbClr val="5F6568"/>
                      </a:solidFill>
                      <a:miter lim="400000"/>
                    </a:lnL>
                    <a:lnT w="63500">
                      <a:solidFill>
                        <a:srgbClr val="5F6568"/>
                      </a:solidFill>
                      <a:miter lim="400000"/>
                    </a:lnT>
                  </a:tcPr>
                </a:tc>
                <a:tc>
                  <a:txBody>
                    <a:bodyPr/>
                    <a:lstStyle/>
                    <a:p>
                      <a:pPr algn="ctr">
                        <a:lnSpc>
                          <a:spcPct val="100000"/>
                        </a:lnSpc>
                        <a:defRPr sz="1800">
                          <a:solidFill>
                            <a:srgbClr val="000000"/>
                          </a:solidFill>
                        </a:defRPr>
                      </a:pPr>
                      <a:r>
                        <a:rPr sz="5200">
                          <a:solidFill>
                            <a:srgbClr val="838787"/>
                          </a:solidFill>
                          <a:sym typeface="Avenir Next Medium"/>
                        </a:rPr>
                        <a:t>Coffee
No Eric Andre</a:t>
                      </a:r>
                    </a:p>
                  </a:txBody>
                  <a:tcPr marL="50800" marR="50800" marT="50800" marB="50800" anchor="ctr" anchorCtr="0" horzOverflow="overflow">
                    <a:lnR w="63500">
                      <a:solidFill>
                        <a:srgbClr val="5F6568"/>
                      </a:solidFill>
                      <a:miter lim="400000"/>
                    </a:lnR>
                    <a:lnT w="63500">
                      <a:solidFill>
                        <a:srgbClr val="5F6568"/>
                      </a:solidFill>
                      <a:miter lim="400000"/>
                    </a:lnT>
                  </a:tcPr>
                </a:tc>
              </a:tr>
              <a:tr h="4286250">
                <a:tc>
                  <a:txBody>
                    <a:bodyPr/>
                    <a:lstStyle/>
                    <a:p>
                      <a:pPr algn="ctr">
                        <a:lnSpc>
                          <a:spcPct val="100000"/>
                        </a:lnSpc>
                        <a:defRPr sz="1800">
                          <a:solidFill>
                            <a:srgbClr val="000000"/>
                          </a:solidFill>
                        </a:defRPr>
                      </a:pPr>
                      <a:r>
                        <a:rPr sz="5200">
                          <a:solidFill>
                            <a:srgbClr val="838787"/>
                          </a:solidFill>
                          <a:sym typeface="Avenir Next Medium"/>
                        </a:rPr>
                        <a:t>No coffee
Eric Andre</a:t>
                      </a:r>
                    </a:p>
                  </a:txBody>
                  <a:tcPr marL="50800" marR="50800" marT="50800" marB="50800" anchor="ctr" anchorCtr="0" horzOverflow="overflow">
                    <a:lnL w="63500">
                      <a:solidFill>
                        <a:srgbClr val="5F6568"/>
                      </a:solidFill>
                      <a:miter lim="400000"/>
                    </a:lnL>
                    <a:lnB w="63500">
                      <a:solidFill>
                        <a:srgbClr val="5F6568"/>
                      </a:solidFill>
                      <a:miter lim="400000"/>
                    </a:lnB>
                  </a:tcPr>
                </a:tc>
                <a:tc>
                  <a:txBody>
                    <a:bodyPr/>
                    <a:lstStyle/>
                    <a:p>
                      <a:pPr algn="ctr">
                        <a:lnSpc>
                          <a:spcPct val="100000"/>
                        </a:lnSpc>
                        <a:defRPr sz="1800">
                          <a:solidFill>
                            <a:srgbClr val="000000"/>
                          </a:solidFill>
                        </a:defRPr>
                      </a:pPr>
                      <a:r>
                        <a:rPr sz="5200">
                          <a:solidFill>
                            <a:srgbClr val="838787"/>
                          </a:solidFill>
                          <a:sym typeface="Avenir Next Medium"/>
                        </a:rPr>
                        <a:t>No coffee
No Eric Andre</a:t>
                      </a:r>
                    </a:p>
                  </a:txBody>
                  <a:tcPr marL="50800" marR="50800" marT="50800" marB="50800" anchor="ctr" anchorCtr="0" horzOverflow="overflow">
                    <a:lnR w="63500">
                      <a:solidFill>
                        <a:srgbClr val="5F6568"/>
                      </a:solidFill>
                      <a:miter lim="400000"/>
                    </a:lnR>
                    <a:lnB w="63500">
                      <a:solidFill>
                        <a:srgbClr val="5F6568"/>
                      </a:solidFill>
                      <a:miter lim="400000"/>
                    </a:lnB>
                  </a:tcPr>
                </a:tc>
              </a:tr>
            </a:tbl>
          </a:graphicData>
        </a:graphic>
      </p:graphicFrame>
      <p:sp>
        <p:nvSpPr>
          <p:cNvPr id="283" name="Coffee groups"/>
          <p:cNvSpPr txBox="1"/>
          <p:nvPr/>
        </p:nvSpPr>
        <p:spPr>
          <a:xfrm>
            <a:off x="1208702" y="7708899"/>
            <a:ext cx="4105352"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Coffee groups</a:t>
            </a:r>
          </a:p>
        </p:txBody>
      </p:sp>
      <p:sp>
        <p:nvSpPr>
          <p:cNvPr id="284" name="EA groups"/>
          <p:cNvSpPr txBox="1"/>
          <p:nvPr/>
        </p:nvSpPr>
        <p:spPr>
          <a:xfrm>
            <a:off x="11295047" y="2197099"/>
            <a:ext cx="3034285" cy="939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800"/>
            </a:lvl1pPr>
          </a:lstStyle>
          <a:p>
            <a:pPr/>
            <a:r>
              <a:t>EA groups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PSY 348"/>
          <p:cNvSpPr txBox="1"/>
          <p:nvPr>
            <p:ph type="body" idx="21"/>
          </p:nvPr>
        </p:nvSpPr>
        <p:spPr>
          <a:prstGeom prst="rect">
            <a:avLst/>
          </a:prstGeom>
        </p:spPr>
        <p:txBody>
          <a:bodyPr/>
          <a:lstStyle/>
          <a:p>
            <a:pPr/>
            <a:r>
              <a:t>PSY 348</a:t>
            </a:r>
          </a:p>
        </p:txBody>
      </p:sp>
      <p:sp>
        <p:nvSpPr>
          <p:cNvPr id="287"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88" name="Content Placeholder 2"/>
          <p:cNvSpPr txBox="1"/>
          <p:nvPr>
            <p:ph type="body" idx="1"/>
          </p:nvPr>
        </p:nvSpPr>
        <p:spPr>
          <a:prstGeom prst="rect">
            <a:avLst/>
          </a:prstGeom>
        </p:spPr>
        <p:txBody>
          <a:bodyPr/>
          <a:lstStyle/>
          <a:p>
            <a:pPr marL="0" indent="0">
              <a:buSzTx/>
              <a:buNone/>
            </a:pPr>
            <a:r>
              <a:t>To compare the means, we analyzing two types of variance:</a:t>
            </a:r>
          </a:p>
          <a:p>
            <a:pPr marL="571500" indent="-571500"/>
            <a:r>
              <a:t>Variance among all of the scores </a:t>
            </a:r>
            <a:r>
              <a:rPr i="1">
                <a:latin typeface="Calibri"/>
                <a:ea typeface="Calibri"/>
                <a:cs typeface="Calibri"/>
                <a:sym typeface="Calibri"/>
              </a:rPr>
              <a:t>(within group variance).</a:t>
            </a:r>
          </a:p>
          <a:p>
            <a:pPr marL="571500" indent="-571500"/>
            <a:r>
              <a:t>Variance </a:t>
            </a:r>
            <a:r>
              <a:rPr i="1">
                <a:latin typeface="Calibri"/>
                <a:ea typeface="Calibri"/>
                <a:cs typeface="Calibri"/>
                <a:sym typeface="Calibri"/>
              </a:rPr>
              <a:t>between the groups of the first IV (between group variance 1).</a:t>
            </a:r>
            <a:endParaRPr i="1">
              <a:latin typeface="Calibri"/>
              <a:ea typeface="Calibri"/>
              <a:cs typeface="Calibri"/>
              <a:sym typeface="Calibri"/>
            </a:endParaRPr>
          </a:p>
          <a:p>
            <a:pPr marL="571500" indent="-571500"/>
            <a:r>
              <a:t>Variance </a:t>
            </a:r>
            <a:r>
              <a:rPr i="1">
                <a:latin typeface="Calibri"/>
                <a:ea typeface="Calibri"/>
                <a:cs typeface="Calibri"/>
                <a:sym typeface="Calibri"/>
              </a:rPr>
              <a:t>between the groups of the second IV (between group variance 2).</a:t>
            </a:r>
            <a:endParaRPr i="1">
              <a:latin typeface="Calibri"/>
              <a:ea typeface="Calibri"/>
              <a:cs typeface="Calibri"/>
              <a:sym typeface="Calibri"/>
            </a:endParaRPr>
          </a:p>
          <a:p>
            <a:pPr marL="571500" indent="-571500">
              <a:defRPr b="1">
                <a:latin typeface="Avenir Next Regular"/>
                <a:ea typeface="Avenir Next Regular"/>
                <a:cs typeface="Avenir Next Regular"/>
                <a:sym typeface="Avenir Next Regular"/>
              </a:defRPr>
            </a:pPr>
            <a:r>
              <a:rPr i="1">
                <a:latin typeface="Calibri"/>
                <a:ea typeface="Calibri"/>
                <a:cs typeface="Calibri"/>
                <a:sym typeface="Calibri"/>
              </a:rPr>
              <a:t>Variance between the combination of the groups (interaction variance).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Calculating the Fs"/>
          <p:cNvSpPr txBox="1"/>
          <p:nvPr>
            <p:ph type="title"/>
          </p:nvPr>
        </p:nvSpPr>
        <p:spPr>
          <a:prstGeom prst="rect">
            <a:avLst/>
          </a:prstGeom>
        </p:spPr>
        <p:txBody>
          <a:bodyPr/>
          <a:lstStyle/>
          <a:p>
            <a:pPr defTabSz="759459">
              <a:defRPr sz="27876"/>
            </a:pPr>
            <a:r>
              <a:t>Calculating the F</a:t>
            </a:r>
            <a:r>
              <a:rPr cap="none"/>
              <a:t>s</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PSY 348"/>
          <p:cNvSpPr txBox="1"/>
          <p:nvPr>
            <p:ph type="body" idx="21"/>
          </p:nvPr>
        </p:nvSpPr>
        <p:spPr>
          <a:prstGeom prst="rect">
            <a:avLst/>
          </a:prstGeom>
        </p:spPr>
        <p:txBody>
          <a:bodyPr/>
          <a:lstStyle/>
          <a:p>
            <a:pPr/>
            <a:r>
              <a:t>PSY 348</a:t>
            </a:r>
          </a:p>
        </p:txBody>
      </p:sp>
      <p:sp>
        <p:nvSpPr>
          <p:cNvPr id="293"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294" name="Content Placeholder 2"/>
          <p:cNvSpPr txBox="1"/>
          <p:nvPr>
            <p:ph type="body" idx="1"/>
          </p:nvPr>
        </p:nvSpPr>
        <p:spPr>
          <a:prstGeom prst="rect">
            <a:avLst/>
          </a:prstGeom>
        </p:spPr>
        <p:txBody>
          <a:bodyPr/>
          <a:lstStyle>
            <a:lvl1pPr marL="0" indent="0">
              <a:buSzTx/>
              <a:buNone/>
            </a:lvl1pPr>
          </a:lstStyle>
          <a:p>
            <a:pPr/>
            <a:r>
              <a:t>The number of observations (data points) in the data that are free to vary when estimating a statistic.</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PSY 348"/>
          <p:cNvSpPr txBox="1"/>
          <p:nvPr>
            <p:ph type="body" idx="21"/>
          </p:nvPr>
        </p:nvSpPr>
        <p:spPr>
          <a:prstGeom prst="rect">
            <a:avLst/>
          </a:prstGeom>
        </p:spPr>
        <p:txBody>
          <a:bodyPr/>
          <a:lstStyle/>
          <a:p>
            <a:pPr/>
            <a:r>
              <a:t>PSY 348</a:t>
            </a:r>
          </a:p>
        </p:txBody>
      </p:sp>
      <p:sp>
        <p:nvSpPr>
          <p:cNvPr id="297"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298"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pairs of sock. I want to wear a different pair of socks every day.</a:t>
            </a:r>
          </a:p>
        </p:txBody>
      </p:sp>
      <p:pic>
        <p:nvPicPr>
          <p:cNvPr id="299" name="71+MiZCmGEL._AC_UY1000_.jpg" descr="71+MiZCmGEL._AC_UY1000_.jpg"/>
          <p:cNvPicPr>
            <a:picLocks noChangeAspect="1"/>
          </p:cNvPicPr>
          <p:nvPr/>
        </p:nvPicPr>
        <p:blipFill>
          <a:blip r:embed="rId2">
            <a:extLst/>
          </a:blip>
          <a:stretch>
            <a:fillRect/>
          </a:stretch>
        </p:blipFill>
        <p:spPr>
          <a:xfrm>
            <a:off x="5272872" y="7295445"/>
            <a:ext cx="7231519" cy="5888858"/>
          </a:xfrm>
          <a:prstGeom prst="rect">
            <a:avLst/>
          </a:prstGeom>
          <a:ln w="12700">
            <a:miter lim="400000"/>
          </a:ln>
        </p:spPr>
      </p:pic>
      <p:pic>
        <p:nvPicPr>
          <p:cNvPr id="300" name="22398.jpg" descr="22398.jpg"/>
          <p:cNvPicPr>
            <a:picLocks noChangeAspect="1"/>
          </p:cNvPicPr>
          <p:nvPr/>
        </p:nvPicPr>
        <p:blipFill>
          <a:blip r:embed="rId3">
            <a:extLst/>
          </a:blip>
          <a:stretch>
            <a:fillRect/>
          </a:stretch>
        </p:blipFill>
        <p:spPr>
          <a:xfrm>
            <a:off x="12480229" y="7295445"/>
            <a:ext cx="5888859" cy="5888858"/>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2" name="PSY 348"/>
          <p:cNvSpPr txBox="1"/>
          <p:nvPr>
            <p:ph type="body" idx="21"/>
          </p:nvPr>
        </p:nvSpPr>
        <p:spPr>
          <a:prstGeom prst="rect">
            <a:avLst/>
          </a:prstGeom>
        </p:spPr>
        <p:txBody>
          <a:bodyPr/>
          <a:lstStyle/>
          <a:p>
            <a:pPr/>
            <a:r>
              <a:t>PSY 348</a:t>
            </a:r>
          </a:p>
        </p:txBody>
      </p:sp>
      <p:sp>
        <p:nvSpPr>
          <p:cNvPr id="303"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304"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pairs of sock. I want to wear a different pair of socks every day.</a:t>
            </a:r>
          </a:p>
        </p:txBody>
      </p:sp>
      <p:pic>
        <p:nvPicPr>
          <p:cNvPr id="305" name="71+MiZCmGEL._AC_UY1000_.jpg" descr="71+MiZCmGEL._AC_UY1000_.jpg"/>
          <p:cNvPicPr>
            <a:picLocks noChangeAspect="1"/>
          </p:cNvPicPr>
          <p:nvPr/>
        </p:nvPicPr>
        <p:blipFill>
          <a:blip r:embed="rId2">
            <a:extLst/>
          </a:blip>
          <a:stretch>
            <a:fillRect/>
          </a:stretch>
        </p:blipFill>
        <p:spPr>
          <a:xfrm>
            <a:off x="5272872" y="7295445"/>
            <a:ext cx="7231519" cy="5888858"/>
          </a:xfrm>
          <a:prstGeom prst="rect">
            <a:avLst/>
          </a:prstGeom>
          <a:ln w="12700">
            <a:miter lim="400000"/>
          </a:ln>
        </p:spPr>
      </p:pic>
      <p:pic>
        <p:nvPicPr>
          <p:cNvPr id="306" name="22398.jpg" descr="22398.jpg"/>
          <p:cNvPicPr>
            <a:picLocks noChangeAspect="1"/>
          </p:cNvPicPr>
          <p:nvPr/>
        </p:nvPicPr>
        <p:blipFill>
          <a:blip r:embed="rId3">
            <a:extLst/>
          </a:blip>
          <a:stretch>
            <a:fillRect/>
          </a:stretch>
        </p:blipFill>
        <p:spPr>
          <a:xfrm>
            <a:off x="12480229" y="7295445"/>
            <a:ext cx="5888859" cy="5888858"/>
          </a:xfrm>
          <a:prstGeom prst="rect">
            <a:avLst/>
          </a:prstGeom>
          <a:ln w="12700">
            <a:miter lim="400000"/>
          </a:ln>
        </p:spPr>
      </p:pic>
      <p:sp>
        <p:nvSpPr>
          <p:cNvPr id="307" name="How many times do I get to pick A pair of socks to wear before I get stuck with what’s left?"/>
          <p:cNvSpPr txBox="1"/>
          <p:nvPr/>
        </p:nvSpPr>
        <p:spPr>
          <a:xfrm>
            <a:off x="22098" y="12753242"/>
            <a:ext cx="24339805" cy="86360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cap="all" sz="6000">
                <a:solidFill>
                  <a:srgbClr val="FFFFFF"/>
                </a:solidFill>
                <a:latin typeface="+mn-lt"/>
                <a:ea typeface="+mn-ea"/>
                <a:cs typeface="+mn-cs"/>
                <a:sym typeface="DIN Condensed Bold"/>
              </a:defRPr>
            </a:lvl1pPr>
          </a:lstStyle>
          <a:p>
            <a:pPr/>
            <a:r>
              <a:t>How many times do I get to pick A pair of socks to wear before I get stuck with what’s left?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 name="PSY 348"/>
          <p:cNvSpPr txBox="1"/>
          <p:nvPr>
            <p:ph type="body" idx="21"/>
          </p:nvPr>
        </p:nvSpPr>
        <p:spPr>
          <a:prstGeom prst="rect">
            <a:avLst/>
          </a:prstGeom>
        </p:spPr>
        <p:txBody>
          <a:bodyPr/>
          <a:lstStyle/>
          <a:p>
            <a:pPr/>
            <a:r>
              <a:t>PSY 348</a:t>
            </a:r>
          </a:p>
        </p:txBody>
      </p:sp>
      <p:sp>
        <p:nvSpPr>
          <p:cNvPr id="310"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311"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I own 7 pairs of sock. I want to wear a different pair of socks every day.</a:t>
            </a:r>
          </a:p>
        </p:txBody>
      </p:sp>
      <p:pic>
        <p:nvPicPr>
          <p:cNvPr id="312" name="71+MiZCmGEL._AC_UY1000_.jpg" descr="71+MiZCmGEL._AC_UY1000_.jpg"/>
          <p:cNvPicPr>
            <a:picLocks noChangeAspect="1"/>
          </p:cNvPicPr>
          <p:nvPr/>
        </p:nvPicPr>
        <p:blipFill>
          <a:blip r:embed="rId2">
            <a:extLst/>
          </a:blip>
          <a:stretch>
            <a:fillRect/>
          </a:stretch>
        </p:blipFill>
        <p:spPr>
          <a:xfrm>
            <a:off x="5272872" y="7295445"/>
            <a:ext cx="7231519" cy="5888858"/>
          </a:xfrm>
          <a:prstGeom prst="rect">
            <a:avLst/>
          </a:prstGeom>
          <a:ln w="12700">
            <a:miter lim="400000"/>
          </a:ln>
        </p:spPr>
      </p:pic>
      <p:pic>
        <p:nvPicPr>
          <p:cNvPr id="313" name="22398.jpg" descr="22398.jpg"/>
          <p:cNvPicPr>
            <a:picLocks noChangeAspect="1"/>
          </p:cNvPicPr>
          <p:nvPr/>
        </p:nvPicPr>
        <p:blipFill>
          <a:blip r:embed="rId3">
            <a:extLst/>
          </a:blip>
          <a:stretch>
            <a:fillRect/>
          </a:stretch>
        </p:blipFill>
        <p:spPr>
          <a:xfrm>
            <a:off x="12480229" y="7295445"/>
            <a:ext cx="5888859" cy="5888858"/>
          </a:xfrm>
          <a:prstGeom prst="rect">
            <a:avLst/>
          </a:prstGeom>
          <a:ln w="12700">
            <a:miter lim="400000"/>
          </a:ln>
        </p:spPr>
      </p:pic>
      <p:sp>
        <p:nvSpPr>
          <p:cNvPr id="314" name="How many times do I get to pick A pair of socks to wear before I get stuck with what’s left?"/>
          <p:cNvSpPr txBox="1"/>
          <p:nvPr/>
        </p:nvSpPr>
        <p:spPr>
          <a:xfrm>
            <a:off x="22098" y="12753242"/>
            <a:ext cx="24339805" cy="863603"/>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a:lnSpc>
                <a:spcPct val="80000"/>
              </a:lnSpc>
              <a:spcBef>
                <a:spcPts val="0"/>
              </a:spcBef>
              <a:defRPr cap="all" sz="6000">
                <a:solidFill>
                  <a:srgbClr val="FFFFFF"/>
                </a:solidFill>
                <a:latin typeface="+mn-lt"/>
                <a:ea typeface="+mn-ea"/>
                <a:cs typeface="+mn-cs"/>
                <a:sym typeface="DIN Condensed Bold"/>
              </a:defRPr>
            </a:lvl1pPr>
          </a:lstStyle>
          <a:p>
            <a:pPr/>
            <a:r>
              <a:t>How many times do I get to pick A pair of socks to wear before I get stuck with what’s left?</a:t>
            </a:r>
          </a:p>
        </p:txBody>
      </p:sp>
      <p:sp>
        <p:nvSpPr>
          <p:cNvPr id="315" name="N - 1"/>
          <p:cNvSpPr txBox="1"/>
          <p:nvPr/>
        </p:nvSpPr>
        <p:spPr>
          <a:xfrm>
            <a:off x="20237226" y="10931353"/>
            <a:ext cx="2798040" cy="18059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spcBef>
                <a:spcPts val="0"/>
              </a:spcBef>
              <a:defRPr cap="all" sz="13400">
                <a:solidFill>
                  <a:srgbClr val="FFFFFF"/>
                </a:solidFill>
                <a:latin typeface="+mn-lt"/>
                <a:ea typeface="+mn-ea"/>
                <a:cs typeface="+mn-cs"/>
                <a:sym typeface="DIN Condensed Bold"/>
              </a:defRPr>
            </a:lvl1pPr>
          </a:lstStyle>
          <a:p>
            <a:pPr/>
            <a:r>
              <a:t>N - 1</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PSY 348"/>
          <p:cNvSpPr txBox="1"/>
          <p:nvPr>
            <p:ph type="body" idx="21"/>
          </p:nvPr>
        </p:nvSpPr>
        <p:spPr>
          <a:prstGeom prst="rect">
            <a:avLst/>
          </a:prstGeom>
        </p:spPr>
        <p:txBody>
          <a:bodyPr/>
          <a:lstStyle/>
          <a:p>
            <a:pPr/>
            <a:r>
              <a:t>PSY 348</a:t>
            </a:r>
          </a:p>
        </p:txBody>
      </p:sp>
      <p:sp>
        <p:nvSpPr>
          <p:cNvPr id="193"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194" name="Content Placeholder 2"/>
          <p:cNvSpPr txBox="1"/>
          <p:nvPr>
            <p:ph type="body" idx="1"/>
          </p:nvPr>
        </p:nvSpPr>
        <p:spPr>
          <a:prstGeom prst="rect">
            <a:avLst/>
          </a:prstGeom>
        </p:spPr>
        <p:txBody>
          <a:bodyPr/>
          <a:lstStyle/>
          <a:p>
            <a:pPr marL="0" indent="0" defTabSz="817244">
              <a:spcBef>
                <a:spcPts val="3800"/>
              </a:spcBef>
              <a:buSzTx/>
              <a:buNone/>
              <a:defRPr sz="14256"/>
            </a:pPr>
            <a:r>
              <a:t>ANalysis</a:t>
            </a:r>
          </a:p>
          <a:p>
            <a:pPr marL="0" indent="0" defTabSz="817244">
              <a:spcBef>
                <a:spcPts val="3800"/>
              </a:spcBef>
              <a:buSzTx/>
              <a:buNone/>
              <a:defRPr sz="14256"/>
            </a:pPr>
            <a:r>
              <a:t>Of</a:t>
            </a:r>
          </a:p>
          <a:p>
            <a:pPr marL="0" indent="0" defTabSz="817244">
              <a:spcBef>
                <a:spcPts val="3800"/>
              </a:spcBef>
              <a:buSzTx/>
              <a:buNone/>
              <a:defRPr sz="14256"/>
            </a:pPr>
            <a:r>
              <a:t>VAriance</a:t>
            </a:r>
          </a:p>
        </p:txBody>
      </p:sp>
      <p:pic>
        <p:nvPicPr>
          <p:cNvPr id="195" name="mocking-spongebob.jpg" descr="mocking-spongebob.jpg"/>
          <p:cNvPicPr>
            <a:picLocks noChangeAspect="1"/>
          </p:cNvPicPr>
          <p:nvPr/>
        </p:nvPicPr>
        <p:blipFill>
          <a:blip r:embed="rId2">
            <a:extLst/>
          </a:blip>
          <a:srcRect l="19997" t="132" r="15914" b="132"/>
          <a:stretch>
            <a:fillRect/>
          </a:stretch>
        </p:blipFill>
        <p:spPr>
          <a:xfrm>
            <a:off x="9826208" y="2091928"/>
            <a:ext cx="13713502" cy="10888448"/>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PSY 348"/>
          <p:cNvSpPr txBox="1"/>
          <p:nvPr>
            <p:ph type="body" idx="21"/>
          </p:nvPr>
        </p:nvSpPr>
        <p:spPr>
          <a:prstGeom prst="rect">
            <a:avLst/>
          </a:prstGeom>
        </p:spPr>
        <p:txBody>
          <a:bodyPr/>
          <a:lstStyle/>
          <a:p>
            <a:pPr/>
            <a:r>
              <a:t>PSY 348</a:t>
            </a:r>
          </a:p>
        </p:txBody>
      </p:sp>
      <p:sp>
        <p:nvSpPr>
          <p:cNvPr id="318"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319" name="Content Placeholder 2"/>
          <p:cNvSpPr txBox="1"/>
          <p:nvPr>
            <p:ph type="body" idx="1"/>
          </p:nvPr>
        </p:nvSpPr>
        <p:spPr>
          <a:prstGeom prst="rect">
            <a:avLst/>
          </a:prstGeom>
        </p:spPr>
        <p:txBody>
          <a:bodyPr/>
          <a:lstStyle/>
          <a:p>
            <a:pPr marL="0" indent="0">
              <a:buSzTx/>
              <a:buNone/>
            </a:pPr>
            <a:r>
              <a:t>The number of observations (data points) in the data that are free to vary when estimating a statistic.</a:t>
            </a:r>
          </a:p>
          <a:p>
            <a:pPr marL="0" indent="0">
              <a:buSzTx/>
              <a:buNone/>
            </a:pPr>
            <a:r>
              <a:t>The degrees of freedom is how many times things can vary before we are stuck with what’s left over. </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PSY 348"/>
          <p:cNvSpPr txBox="1"/>
          <p:nvPr>
            <p:ph type="body" idx="21"/>
          </p:nvPr>
        </p:nvSpPr>
        <p:spPr>
          <a:prstGeom prst="rect">
            <a:avLst/>
          </a:prstGeom>
        </p:spPr>
        <p:txBody>
          <a:bodyPr/>
          <a:lstStyle/>
          <a:p>
            <a:pPr/>
            <a:r>
              <a:t>PSY 348</a:t>
            </a:r>
          </a:p>
        </p:txBody>
      </p:sp>
      <p:sp>
        <p:nvSpPr>
          <p:cNvPr id="322"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323" name="Content Placeholder 2"/>
          <p:cNvSpPr txBox="1"/>
          <p:nvPr>
            <p:ph type="body" idx="1"/>
          </p:nvPr>
        </p:nvSpPr>
        <p:spPr>
          <a:prstGeom prst="rect">
            <a:avLst/>
          </a:prstGeom>
        </p:spPr>
        <p:txBody>
          <a:bodyPr/>
          <a:lstStyle/>
          <a:p>
            <a:pPr marL="0" indent="0">
              <a:buSzTx/>
              <a:buNone/>
            </a:pPr>
            <a:r>
              <a:t>Between Groups (</a:t>
            </a:r>
            <a:r>
              <a:rPr b="1">
                <a:latin typeface="Calibri"/>
                <a:ea typeface="Calibri"/>
                <a:cs typeface="Calibri"/>
                <a:sym typeface="Calibri"/>
              </a:rPr>
              <a:t>MS</a:t>
            </a:r>
            <a:r>
              <a:rPr b="1" baseline="-15500">
                <a:latin typeface="Calibri"/>
                <a:ea typeface="Calibri"/>
                <a:cs typeface="Calibri"/>
                <a:sym typeface="Calibri"/>
              </a:rPr>
              <a:t>BG</a:t>
            </a:r>
            <a:r>
              <a:t> ) = number of groups – 1</a:t>
            </a:r>
          </a:p>
          <a:p>
            <a:pPr marL="0" indent="0">
              <a:buSzTx/>
              <a:buNone/>
            </a:pPr>
            <a:r>
              <a:t>Error Groups (</a:t>
            </a:r>
            <a:r>
              <a:rPr b="1">
                <a:latin typeface="Calibri"/>
                <a:ea typeface="Calibri"/>
                <a:cs typeface="Calibri"/>
                <a:sym typeface="Calibri"/>
              </a:rPr>
              <a:t>MS</a:t>
            </a:r>
            <a:r>
              <a:rPr b="1" baseline="-15500">
                <a:latin typeface="Calibri"/>
                <a:ea typeface="Calibri"/>
                <a:cs typeface="Calibri"/>
                <a:sym typeface="Calibri"/>
              </a:rPr>
              <a:t>Error</a:t>
            </a:r>
            <a:r>
              <a:t>) = number of participants – number of groups</a:t>
            </a:r>
          </a:p>
          <a:p>
            <a:pPr marL="0" indent="0">
              <a:buSzTx/>
              <a:buNone/>
            </a:pPr>
            <a:r>
              <a:t>Total = n – 1 </a:t>
            </a:r>
          </a:p>
          <a:p>
            <a:pPr marL="0" indent="0">
              <a:buSzTx/>
              <a:buNone/>
            </a:pPr>
          </a:p>
          <a:p>
            <a:pPr marL="0" indent="0">
              <a:buSzTx/>
              <a:buNone/>
            </a:pPr>
            <a:r>
              <a:t>*k is the number of groups in the independent variable.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PSY 348"/>
          <p:cNvSpPr txBox="1"/>
          <p:nvPr>
            <p:ph type="body" idx="21"/>
          </p:nvPr>
        </p:nvSpPr>
        <p:spPr>
          <a:prstGeom prst="rect">
            <a:avLst/>
          </a:prstGeom>
        </p:spPr>
        <p:txBody>
          <a:bodyPr/>
          <a:lstStyle/>
          <a:p>
            <a:pPr/>
            <a:r>
              <a:t>PSY 348</a:t>
            </a:r>
          </a:p>
        </p:txBody>
      </p:sp>
      <p:sp>
        <p:nvSpPr>
          <p:cNvPr id="326" name="Title 1"/>
          <p:cNvSpPr txBox="1"/>
          <p:nvPr>
            <p:ph type="title"/>
          </p:nvPr>
        </p:nvSpPr>
        <p:spPr>
          <a:prstGeom prst="rect">
            <a:avLst/>
          </a:prstGeom>
        </p:spPr>
        <p:txBody>
          <a:bodyPr/>
          <a:lstStyle>
            <a:lvl1pPr defTabSz="685165">
              <a:spcBef>
                <a:spcPts val="3200"/>
              </a:spcBef>
              <a:defRPr sz="7221"/>
            </a:lvl1pPr>
          </a:lstStyle>
          <a:p>
            <a:pPr/>
            <a:r>
              <a:t>Degrees of freedom</a:t>
            </a:r>
          </a:p>
        </p:txBody>
      </p:sp>
      <p:sp>
        <p:nvSpPr>
          <p:cNvPr id="327" name="Content Placeholder 2"/>
          <p:cNvSpPr txBox="1"/>
          <p:nvPr>
            <p:ph type="body" idx="1"/>
          </p:nvPr>
        </p:nvSpPr>
        <p:spPr>
          <a:prstGeom prst="rect">
            <a:avLst/>
          </a:prstGeom>
        </p:spPr>
        <p:txBody>
          <a:bodyPr/>
          <a:lstStyle/>
          <a:p>
            <a:pPr marL="0" indent="0" defTabSz="742950">
              <a:spcBef>
                <a:spcPts val="3500"/>
              </a:spcBef>
              <a:buSzTx/>
              <a:buNone/>
              <a:defRPr sz="4319"/>
            </a:pPr>
            <a:r>
              <a:t>Between Groups 1 (</a:t>
            </a:r>
            <a:r>
              <a:rPr b="1">
                <a:latin typeface="Calibri"/>
                <a:ea typeface="Calibri"/>
                <a:cs typeface="Calibri"/>
                <a:sym typeface="Calibri"/>
              </a:rPr>
              <a:t>MS</a:t>
            </a:r>
            <a:r>
              <a:rPr b="1" baseline="-16555">
                <a:latin typeface="Calibri"/>
                <a:ea typeface="Calibri"/>
                <a:cs typeface="Calibri"/>
                <a:sym typeface="Calibri"/>
              </a:rPr>
              <a:t>BG1</a:t>
            </a:r>
            <a:r>
              <a:t> ) = k</a:t>
            </a:r>
            <a:r>
              <a:rPr b="1" baseline="-16555">
                <a:latin typeface="Calibri"/>
                <a:ea typeface="Calibri"/>
                <a:cs typeface="Calibri"/>
                <a:sym typeface="Calibri"/>
              </a:rPr>
              <a:t>1</a:t>
            </a:r>
            <a:r>
              <a:t> – 1</a:t>
            </a:r>
          </a:p>
          <a:p>
            <a:pPr marL="0" indent="0" defTabSz="742950">
              <a:spcBef>
                <a:spcPts val="3500"/>
              </a:spcBef>
              <a:buSzTx/>
              <a:buNone/>
              <a:defRPr sz="4319"/>
            </a:pPr>
            <a:r>
              <a:t>Between Groups 2 (</a:t>
            </a:r>
            <a:r>
              <a:rPr b="1">
                <a:latin typeface="Calibri"/>
                <a:ea typeface="Calibri"/>
                <a:cs typeface="Calibri"/>
                <a:sym typeface="Calibri"/>
              </a:rPr>
              <a:t>MS</a:t>
            </a:r>
            <a:r>
              <a:rPr b="1" baseline="-16555">
                <a:latin typeface="Calibri"/>
                <a:ea typeface="Calibri"/>
                <a:cs typeface="Calibri"/>
                <a:sym typeface="Calibri"/>
              </a:rPr>
              <a:t>BG2</a:t>
            </a:r>
            <a:r>
              <a:t> ) = k</a:t>
            </a:r>
            <a:r>
              <a:rPr b="1" baseline="-16555">
                <a:latin typeface="Calibri"/>
                <a:ea typeface="Calibri"/>
                <a:cs typeface="Calibri"/>
                <a:sym typeface="Calibri"/>
              </a:rPr>
              <a:t>2</a:t>
            </a:r>
            <a:r>
              <a:t> – 1</a:t>
            </a:r>
          </a:p>
          <a:p>
            <a:pPr marL="0" indent="0" defTabSz="742950">
              <a:spcBef>
                <a:spcPts val="3500"/>
              </a:spcBef>
              <a:buSzTx/>
              <a:buNone/>
              <a:defRPr sz="4319"/>
            </a:pPr>
            <a:r>
              <a:t>Interaction (</a:t>
            </a:r>
            <a:r>
              <a:rPr b="1">
                <a:latin typeface="Calibri"/>
                <a:ea typeface="Calibri"/>
                <a:cs typeface="Calibri"/>
                <a:sym typeface="Calibri"/>
              </a:rPr>
              <a:t>MS</a:t>
            </a:r>
            <a:r>
              <a:rPr b="1" baseline="-16555">
                <a:latin typeface="Calibri"/>
                <a:ea typeface="Calibri"/>
                <a:cs typeface="Calibri"/>
                <a:sym typeface="Calibri"/>
              </a:rPr>
              <a:t>Interaction</a:t>
            </a:r>
            <a:r>
              <a:t>i) = (k</a:t>
            </a:r>
            <a:r>
              <a:rPr b="1" baseline="-16555">
                <a:latin typeface="Calibri"/>
                <a:ea typeface="Calibri"/>
                <a:cs typeface="Calibri"/>
                <a:sym typeface="Calibri"/>
              </a:rPr>
              <a:t>1</a:t>
            </a:r>
            <a:r>
              <a:t> – 1) x (k</a:t>
            </a:r>
            <a:r>
              <a:rPr b="1" baseline="-16555">
                <a:latin typeface="Calibri"/>
                <a:ea typeface="Calibri"/>
                <a:cs typeface="Calibri"/>
                <a:sym typeface="Calibri"/>
              </a:rPr>
              <a:t>2</a:t>
            </a:r>
            <a:r>
              <a:t> – 1)</a:t>
            </a:r>
          </a:p>
          <a:p>
            <a:pPr marL="0" indent="0" defTabSz="742950">
              <a:spcBef>
                <a:spcPts val="3500"/>
              </a:spcBef>
              <a:buSzTx/>
              <a:buNone/>
              <a:defRPr sz="4319"/>
            </a:pPr>
            <a:r>
              <a:t>Error (</a:t>
            </a:r>
            <a:r>
              <a:rPr b="1">
                <a:latin typeface="Calibri"/>
                <a:ea typeface="Calibri"/>
                <a:cs typeface="Calibri"/>
                <a:sym typeface="Calibri"/>
              </a:rPr>
              <a:t>MS</a:t>
            </a:r>
            <a:r>
              <a:rPr b="1" baseline="-16555">
                <a:latin typeface="Calibri"/>
                <a:ea typeface="Calibri"/>
                <a:cs typeface="Calibri"/>
                <a:sym typeface="Calibri"/>
              </a:rPr>
              <a:t>Error</a:t>
            </a:r>
            <a:r>
              <a:t>) = n – (k</a:t>
            </a:r>
            <a:r>
              <a:rPr b="1" baseline="-16555">
                <a:latin typeface="Calibri"/>
                <a:ea typeface="Calibri"/>
                <a:cs typeface="Calibri"/>
                <a:sym typeface="Calibri"/>
              </a:rPr>
              <a:t>1</a:t>
            </a:r>
            <a:r>
              <a:t> x k</a:t>
            </a:r>
            <a:r>
              <a:rPr b="1" baseline="-16555">
                <a:latin typeface="Calibri"/>
                <a:ea typeface="Calibri"/>
                <a:cs typeface="Calibri"/>
                <a:sym typeface="Calibri"/>
              </a:rPr>
              <a:t>2</a:t>
            </a:r>
            <a:r>
              <a:t>)</a:t>
            </a:r>
          </a:p>
          <a:p>
            <a:pPr marL="0" indent="0" defTabSz="742950">
              <a:spcBef>
                <a:spcPts val="3500"/>
              </a:spcBef>
              <a:buSzTx/>
              <a:buNone/>
              <a:defRPr sz="4319"/>
            </a:pPr>
            <a:r>
              <a:t>Total = n – 1 </a:t>
            </a:r>
          </a:p>
          <a:p>
            <a:pPr marL="0" indent="0" defTabSz="742950">
              <a:spcBef>
                <a:spcPts val="3500"/>
              </a:spcBef>
              <a:buSzTx/>
              <a:buNone/>
              <a:defRPr sz="4319"/>
            </a:pPr>
          </a:p>
          <a:p>
            <a:pPr marL="0" indent="0" defTabSz="742950">
              <a:spcBef>
                <a:spcPts val="3500"/>
              </a:spcBef>
              <a:buSzTx/>
              <a:buNone/>
              <a:defRPr sz="4319"/>
            </a:pPr>
            <a:r>
              <a:t>*k is the number of groups in each independent variable.</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PSY 348"/>
          <p:cNvSpPr txBox="1"/>
          <p:nvPr>
            <p:ph type="body" idx="21"/>
          </p:nvPr>
        </p:nvSpPr>
        <p:spPr>
          <a:prstGeom prst="rect">
            <a:avLst/>
          </a:prstGeom>
        </p:spPr>
        <p:txBody>
          <a:bodyPr/>
          <a:lstStyle/>
          <a:p>
            <a:pPr/>
            <a:r>
              <a:t>PSY 348</a:t>
            </a:r>
          </a:p>
        </p:txBody>
      </p:sp>
      <p:sp>
        <p:nvSpPr>
          <p:cNvPr id="330" name="Title 1"/>
          <p:cNvSpPr txBox="1"/>
          <p:nvPr>
            <p:ph type="title"/>
          </p:nvPr>
        </p:nvSpPr>
        <p:spPr>
          <a:prstGeom prst="rect">
            <a:avLst/>
          </a:prstGeom>
        </p:spPr>
        <p:txBody>
          <a:bodyPr/>
          <a:lstStyle>
            <a:lvl1pPr defTabSz="685165">
              <a:spcBef>
                <a:spcPts val="3200"/>
              </a:spcBef>
              <a:defRPr sz="7221"/>
            </a:lvl1pPr>
          </a:lstStyle>
          <a:p>
            <a:pPr/>
            <a:r>
              <a:t>Calculating the ms in 2-way ANOVA</a:t>
            </a:r>
          </a:p>
        </p:txBody>
      </p:sp>
      <p:sp>
        <p:nvSpPr>
          <p:cNvPr id="331" name="Content Placeholder 2"/>
          <p:cNvSpPr txBox="1"/>
          <p:nvPr>
            <p:ph type="body" idx="1"/>
          </p:nvPr>
        </p:nvSpPr>
        <p:spPr>
          <a:prstGeom prst="rect">
            <a:avLst/>
          </a:prstGeom>
        </p:spPr>
        <p:txBody>
          <a:bodyPr/>
          <a:lstStyle/>
          <a:p>
            <a:pPr marL="0" indent="0">
              <a:buSzTx/>
              <a:buNone/>
            </a:pPr>
            <a:r>
              <a:t>Between Group 1 Mean Squared: MS</a:t>
            </a:r>
            <a:r>
              <a:rPr b="1" baseline="-15500">
                <a:latin typeface="Calibri"/>
                <a:ea typeface="Calibri"/>
                <a:cs typeface="Calibri"/>
                <a:sym typeface="Calibri"/>
              </a:rPr>
              <a:t>BG1</a:t>
            </a:r>
            <a:r>
              <a:t> = SS</a:t>
            </a:r>
            <a:r>
              <a:rPr b="1" baseline="-15500">
                <a:latin typeface="Calibri"/>
                <a:ea typeface="Calibri"/>
                <a:cs typeface="Calibri"/>
                <a:sym typeface="Calibri"/>
              </a:rPr>
              <a:t>BG1</a:t>
            </a:r>
            <a:r>
              <a:t> / (k</a:t>
            </a:r>
            <a:r>
              <a:rPr b="1" baseline="-15500">
                <a:latin typeface="Calibri"/>
                <a:ea typeface="Calibri"/>
                <a:cs typeface="Calibri"/>
                <a:sym typeface="Calibri"/>
              </a:rPr>
              <a:t>1</a:t>
            </a:r>
            <a:r>
              <a:t> – 1)</a:t>
            </a:r>
          </a:p>
          <a:p>
            <a:pPr marL="0" indent="0">
              <a:buSzTx/>
              <a:buNone/>
            </a:pPr>
            <a:r>
              <a:t>Between Group 2 Mean Squared: MS</a:t>
            </a:r>
            <a:r>
              <a:rPr b="1" baseline="-15500">
                <a:latin typeface="Calibri"/>
                <a:ea typeface="Calibri"/>
                <a:cs typeface="Calibri"/>
                <a:sym typeface="Calibri"/>
              </a:rPr>
              <a:t>BG2</a:t>
            </a:r>
            <a:r>
              <a:t> = SS</a:t>
            </a:r>
            <a:r>
              <a:rPr b="1" baseline="-15500">
                <a:latin typeface="Calibri"/>
                <a:ea typeface="Calibri"/>
                <a:cs typeface="Calibri"/>
                <a:sym typeface="Calibri"/>
              </a:rPr>
              <a:t>BG2</a:t>
            </a:r>
            <a:r>
              <a:t> / (k</a:t>
            </a:r>
            <a:r>
              <a:rPr b="1" baseline="-15500">
                <a:latin typeface="Calibri"/>
                <a:ea typeface="Calibri"/>
                <a:cs typeface="Calibri"/>
                <a:sym typeface="Calibri"/>
              </a:rPr>
              <a:t>2</a:t>
            </a:r>
            <a:r>
              <a:t> – 1)</a:t>
            </a:r>
          </a:p>
          <a:p>
            <a:pPr marL="0" indent="0">
              <a:buSzTx/>
              <a:buNone/>
            </a:pPr>
            <a:r>
              <a:t>Interaction Mean Squared: </a:t>
            </a:r>
            <a:r>
              <a:rPr b="1">
                <a:latin typeface="Calibri"/>
                <a:ea typeface="Calibri"/>
                <a:cs typeface="Calibri"/>
                <a:sym typeface="Calibri"/>
              </a:rPr>
              <a:t>MS</a:t>
            </a:r>
            <a:r>
              <a:rPr b="1" baseline="-15500">
                <a:latin typeface="Calibri"/>
                <a:ea typeface="Calibri"/>
                <a:cs typeface="Calibri"/>
                <a:sym typeface="Calibri"/>
              </a:rPr>
              <a:t>Interaction</a:t>
            </a:r>
            <a:r>
              <a:t> = S</a:t>
            </a:r>
            <a:r>
              <a:rPr b="1">
                <a:latin typeface="Calibri"/>
                <a:ea typeface="Calibri"/>
                <a:cs typeface="Calibri"/>
                <a:sym typeface="Calibri"/>
              </a:rPr>
              <a:t>S</a:t>
            </a:r>
            <a:r>
              <a:rPr b="1" baseline="-15500">
                <a:latin typeface="Calibri"/>
                <a:ea typeface="Calibri"/>
                <a:cs typeface="Calibri"/>
                <a:sym typeface="Calibri"/>
              </a:rPr>
              <a:t>Interaction / </a:t>
            </a:r>
            <a:r>
              <a:t>(k</a:t>
            </a:r>
            <a:r>
              <a:rPr b="1" baseline="-15500">
                <a:latin typeface="Calibri"/>
                <a:ea typeface="Calibri"/>
                <a:cs typeface="Calibri"/>
                <a:sym typeface="Calibri"/>
              </a:rPr>
              <a:t>1</a:t>
            </a:r>
            <a:r>
              <a:t> – 1) x (k</a:t>
            </a:r>
            <a:r>
              <a:rPr b="1" baseline="-15500">
                <a:latin typeface="Calibri"/>
                <a:ea typeface="Calibri"/>
                <a:cs typeface="Calibri"/>
                <a:sym typeface="Calibri"/>
              </a:rPr>
              <a:t>2</a:t>
            </a:r>
            <a:r>
              <a:t> – 1)</a:t>
            </a:r>
          </a:p>
          <a:p>
            <a:pPr marL="0" indent="0">
              <a:buSzTx/>
              <a:buNone/>
            </a:pPr>
            <a:r>
              <a:t>Error Mean Squared: </a:t>
            </a:r>
            <a:r>
              <a:rPr b="1">
                <a:latin typeface="Calibri"/>
                <a:ea typeface="Calibri"/>
                <a:cs typeface="Calibri"/>
                <a:sym typeface="Calibri"/>
              </a:rPr>
              <a:t>MS</a:t>
            </a:r>
            <a:r>
              <a:rPr b="1" baseline="-15500">
                <a:latin typeface="Calibri"/>
                <a:ea typeface="Calibri"/>
                <a:cs typeface="Calibri"/>
                <a:sym typeface="Calibri"/>
              </a:rPr>
              <a:t>Error</a:t>
            </a:r>
            <a:r>
              <a:t> = S</a:t>
            </a:r>
            <a:r>
              <a:rPr b="1">
                <a:latin typeface="Calibri"/>
                <a:ea typeface="Calibri"/>
                <a:cs typeface="Calibri"/>
                <a:sym typeface="Calibri"/>
              </a:rPr>
              <a:t>S</a:t>
            </a:r>
            <a:r>
              <a:rPr b="1" baseline="-15500">
                <a:latin typeface="Calibri"/>
                <a:ea typeface="Calibri"/>
                <a:cs typeface="Calibri"/>
                <a:sym typeface="Calibri"/>
              </a:rPr>
              <a:t>Error </a:t>
            </a:r>
            <a:r>
              <a:t>/ n – (k</a:t>
            </a:r>
            <a:r>
              <a:rPr b="1" baseline="-15500">
                <a:latin typeface="Calibri"/>
                <a:ea typeface="Calibri"/>
                <a:cs typeface="Calibri"/>
                <a:sym typeface="Calibri"/>
              </a:rPr>
              <a:t>1</a:t>
            </a:r>
            <a:r>
              <a:t> x k</a:t>
            </a:r>
            <a:r>
              <a:rPr b="1" baseline="-15500">
                <a:latin typeface="Calibri"/>
                <a:ea typeface="Calibri"/>
                <a:cs typeface="Calibri"/>
                <a:sym typeface="Calibri"/>
              </a:rPr>
              <a:t>2</a:t>
            </a:r>
            <a:r>
              <a:t>)</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PSY 348"/>
          <p:cNvSpPr txBox="1"/>
          <p:nvPr>
            <p:ph type="body" idx="21"/>
          </p:nvPr>
        </p:nvSpPr>
        <p:spPr>
          <a:prstGeom prst="rect">
            <a:avLst/>
          </a:prstGeom>
        </p:spPr>
        <p:txBody>
          <a:bodyPr/>
          <a:lstStyle/>
          <a:p>
            <a:pPr/>
            <a:r>
              <a:t>PSY 348</a:t>
            </a:r>
          </a:p>
        </p:txBody>
      </p:sp>
      <p:sp>
        <p:nvSpPr>
          <p:cNvPr id="334" name="Title 1"/>
          <p:cNvSpPr txBox="1"/>
          <p:nvPr>
            <p:ph type="title"/>
          </p:nvPr>
        </p:nvSpPr>
        <p:spPr>
          <a:prstGeom prst="rect">
            <a:avLst/>
          </a:prstGeom>
        </p:spPr>
        <p:txBody>
          <a:bodyPr/>
          <a:lstStyle>
            <a:lvl1pPr defTabSz="685165">
              <a:spcBef>
                <a:spcPts val="3200"/>
              </a:spcBef>
              <a:defRPr sz="7221"/>
            </a:lvl1pPr>
          </a:lstStyle>
          <a:p>
            <a:pPr/>
            <a:r>
              <a:t>Calculating 2-way ANOVA anova</a:t>
            </a:r>
          </a:p>
        </p:txBody>
      </p:sp>
      <p:sp>
        <p:nvSpPr>
          <p:cNvPr id="335" name="Content Placeholder 2"/>
          <p:cNvSpPr txBox="1"/>
          <p:nvPr>
            <p:ph type="body" idx="1"/>
          </p:nvPr>
        </p:nvSpPr>
        <p:spPr>
          <a:xfrm>
            <a:off x="762000" y="5148285"/>
            <a:ext cx="22860000" cy="6061030"/>
          </a:xfrm>
          <a:prstGeom prst="rect">
            <a:avLst/>
          </a:prstGeom>
        </p:spPr>
        <p:txBody>
          <a:bodyPr/>
          <a:lstStyle/>
          <a:p>
            <a:pPr marL="0" indent="0" algn="ctr">
              <a:buSzTx/>
              <a:buNone/>
              <a:defRPr b="1" sz="10000">
                <a:latin typeface="Calibri"/>
                <a:ea typeface="Calibri"/>
                <a:cs typeface="Calibri"/>
                <a:sym typeface="Calibri"/>
              </a:defRPr>
            </a:pPr>
            <a:r>
              <a:t>F = MS</a:t>
            </a:r>
            <a:r>
              <a:rPr baseline="-10559"/>
              <a:t>BG1</a:t>
            </a:r>
            <a:r>
              <a:rPr b="0"/>
              <a:t> / </a:t>
            </a:r>
            <a:r>
              <a:t>MS</a:t>
            </a:r>
            <a:r>
              <a:rPr baseline="-10559"/>
              <a:t>Error</a:t>
            </a:r>
            <a:endParaRPr baseline="-10559"/>
          </a:p>
          <a:p>
            <a:pPr marL="0" indent="0" algn="ctr">
              <a:buSzTx/>
              <a:buNone/>
              <a:defRPr b="1" sz="10000">
                <a:latin typeface="Calibri"/>
                <a:ea typeface="Calibri"/>
                <a:cs typeface="Calibri"/>
                <a:sym typeface="Calibri"/>
              </a:defRPr>
            </a:pPr>
            <a:r>
              <a:t>F = MS</a:t>
            </a:r>
            <a:r>
              <a:rPr baseline="-10559"/>
              <a:t>BG2</a:t>
            </a:r>
            <a:r>
              <a:rPr b="0"/>
              <a:t> / </a:t>
            </a:r>
            <a:r>
              <a:t>MS</a:t>
            </a:r>
            <a:r>
              <a:rPr baseline="-10559"/>
              <a:t>Error</a:t>
            </a:r>
            <a:endParaRPr baseline="-10559"/>
          </a:p>
          <a:p>
            <a:pPr marL="0" indent="0" algn="ctr">
              <a:buSzTx/>
              <a:buNone/>
              <a:defRPr b="1" sz="10000">
                <a:latin typeface="Calibri"/>
                <a:ea typeface="Calibri"/>
                <a:cs typeface="Calibri"/>
                <a:sym typeface="Calibri"/>
              </a:defRPr>
            </a:pPr>
            <a:r>
              <a:t>F = MS</a:t>
            </a:r>
            <a:r>
              <a:rPr baseline="-10559"/>
              <a:t>Interaction</a:t>
            </a:r>
            <a:r>
              <a:rPr b="0"/>
              <a:t> / </a:t>
            </a:r>
            <a:r>
              <a:t>MS</a:t>
            </a:r>
            <a:r>
              <a:rPr baseline="-10559"/>
              <a:t>Error</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Interpreting f"/>
          <p:cNvSpPr txBox="1"/>
          <p:nvPr>
            <p:ph type="title"/>
          </p:nvPr>
        </p:nvSpPr>
        <p:spPr>
          <a:xfrm>
            <a:off x="762000" y="6008654"/>
            <a:ext cx="22860000" cy="6350001"/>
          </a:xfrm>
          <a:prstGeom prst="rect">
            <a:avLst/>
          </a:prstGeom>
        </p:spPr>
        <p:txBody>
          <a:bodyPr/>
          <a:lstStyle/>
          <a:p>
            <a:pPr/>
            <a:r>
              <a:t>Interpreting f</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PSY 348"/>
          <p:cNvSpPr txBox="1"/>
          <p:nvPr>
            <p:ph type="body" idx="21"/>
          </p:nvPr>
        </p:nvSpPr>
        <p:spPr>
          <a:prstGeom prst="rect">
            <a:avLst/>
          </a:prstGeom>
        </p:spPr>
        <p:txBody>
          <a:bodyPr/>
          <a:lstStyle/>
          <a:p>
            <a:pPr/>
            <a:r>
              <a:t>PSY 348</a:t>
            </a:r>
          </a:p>
        </p:txBody>
      </p:sp>
      <p:sp>
        <p:nvSpPr>
          <p:cNvPr id="340" name="Interpreting the Fs in 2-way ANOVA"/>
          <p:cNvSpPr txBox="1"/>
          <p:nvPr>
            <p:ph type="title"/>
          </p:nvPr>
        </p:nvSpPr>
        <p:spPr>
          <a:prstGeom prst="rect">
            <a:avLst/>
          </a:prstGeom>
        </p:spPr>
        <p:txBody>
          <a:bodyPr/>
          <a:lstStyle/>
          <a:p>
            <a:pPr defTabSz="685165">
              <a:spcBef>
                <a:spcPts val="3200"/>
              </a:spcBef>
              <a:defRPr sz="7221"/>
            </a:pPr>
            <a:r>
              <a:t>Interpreting the F</a:t>
            </a:r>
            <a:r>
              <a:rPr cap="none"/>
              <a:t>s</a:t>
            </a:r>
            <a:r>
              <a:t> in 2-way ANOVA</a:t>
            </a:r>
          </a:p>
        </p:txBody>
      </p:sp>
      <p:pic>
        <p:nvPicPr>
          <p:cNvPr id="341" name="output-two-way-anova-tests-of-between-subjects-effects-highlighted-v25.png" descr="output-two-way-anova-tests-of-between-subjects-effects-highlighted-v25.png"/>
          <p:cNvPicPr>
            <a:picLocks noChangeAspect="1"/>
          </p:cNvPicPr>
          <p:nvPr/>
        </p:nvPicPr>
        <p:blipFill>
          <a:blip r:embed="rId2">
            <a:extLst/>
          </a:blip>
          <a:stretch>
            <a:fillRect/>
          </a:stretch>
        </p:blipFill>
        <p:spPr>
          <a:xfrm>
            <a:off x="4132558" y="3924299"/>
            <a:ext cx="16118884" cy="8326684"/>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PSY 348"/>
          <p:cNvSpPr txBox="1"/>
          <p:nvPr>
            <p:ph type="body" idx="21"/>
          </p:nvPr>
        </p:nvSpPr>
        <p:spPr>
          <a:prstGeom prst="rect">
            <a:avLst/>
          </a:prstGeom>
        </p:spPr>
        <p:txBody>
          <a:bodyPr/>
          <a:lstStyle/>
          <a:p>
            <a:pPr/>
            <a:r>
              <a:t>PSY 348</a:t>
            </a:r>
          </a:p>
        </p:txBody>
      </p:sp>
      <p:sp>
        <p:nvSpPr>
          <p:cNvPr id="344" name="Interpreting the Fs in 2-way ANOVA"/>
          <p:cNvSpPr txBox="1"/>
          <p:nvPr>
            <p:ph type="title"/>
          </p:nvPr>
        </p:nvSpPr>
        <p:spPr>
          <a:prstGeom prst="rect">
            <a:avLst/>
          </a:prstGeom>
        </p:spPr>
        <p:txBody>
          <a:bodyPr/>
          <a:lstStyle/>
          <a:p>
            <a:pPr defTabSz="685165">
              <a:spcBef>
                <a:spcPts val="3200"/>
              </a:spcBef>
              <a:defRPr sz="7221"/>
            </a:pPr>
            <a:r>
              <a:t>Interpreting the F</a:t>
            </a:r>
            <a:r>
              <a:rPr cap="none"/>
              <a:t>s</a:t>
            </a:r>
            <a:r>
              <a:t> in 2-way ANOVA</a:t>
            </a:r>
          </a:p>
        </p:txBody>
      </p:sp>
      <p:sp>
        <p:nvSpPr>
          <p:cNvPr id="345" name="IV 1 = Gender…"/>
          <p:cNvSpPr txBox="1"/>
          <p:nvPr>
            <p:ph type="body" sz="quarter" idx="1"/>
          </p:nvPr>
        </p:nvSpPr>
        <p:spPr>
          <a:xfrm>
            <a:off x="762000" y="3860800"/>
            <a:ext cx="6914558" cy="8585200"/>
          </a:xfrm>
          <a:prstGeom prst="rect">
            <a:avLst/>
          </a:prstGeom>
        </p:spPr>
        <p:txBody>
          <a:bodyPr/>
          <a:lstStyle/>
          <a:p>
            <a:pPr/>
          </a:p>
          <a:p>
            <a:pPr/>
            <a:r>
              <a:t>IV 1 = Gender</a:t>
            </a:r>
          </a:p>
          <a:p>
            <a:pPr/>
            <a:r>
              <a:t>IV 2  = Education Level</a:t>
            </a:r>
          </a:p>
        </p:txBody>
      </p:sp>
      <p:pic>
        <p:nvPicPr>
          <p:cNvPr id="346" name="output-two-way-anova-tests-of-between-subjects-effects-highlighted-v25.png" descr="output-two-way-anova-tests-of-between-subjects-effects-highlighted-v25.png"/>
          <p:cNvPicPr>
            <a:picLocks noChangeAspect="1"/>
          </p:cNvPicPr>
          <p:nvPr/>
        </p:nvPicPr>
        <p:blipFill>
          <a:blip r:embed="rId2">
            <a:extLst/>
          </a:blip>
          <a:stretch>
            <a:fillRect/>
          </a:stretch>
        </p:blipFill>
        <p:spPr>
          <a:xfrm>
            <a:off x="7663381" y="3687331"/>
            <a:ext cx="16118883" cy="8326684"/>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PSY 348"/>
          <p:cNvSpPr txBox="1"/>
          <p:nvPr>
            <p:ph type="body" idx="21"/>
          </p:nvPr>
        </p:nvSpPr>
        <p:spPr>
          <a:prstGeom prst="rect">
            <a:avLst/>
          </a:prstGeom>
        </p:spPr>
        <p:txBody>
          <a:bodyPr/>
          <a:lstStyle/>
          <a:p>
            <a:pPr/>
            <a:r>
              <a:t>PSY 348</a:t>
            </a:r>
          </a:p>
        </p:txBody>
      </p:sp>
      <p:sp>
        <p:nvSpPr>
          <p:cNvPr id="349" name="Interpreting the Fs in 2-way ANOVA"/>
          <p:cNvSpPr txBox="1"/>
          <p:nvPr>
            <p:ph type="title"/>
          </p:nvPr>
        </p:nvSpPr>
        <p:spPr>
          <a:prstGeom prst="rect">
            <a:avLst/>
          </a:prstGeom>
        </p:spPr>
        <p:txBody>
          <a:bodyPr/>
          <a:lstStyle/>
          <a:p>
            <a:pPr defTabSz="685165">
              <a:spcBef>
                <a:spcPts val="3200"/>
              </a:spcBef>
              <a:defRPr sz="7221"/>
            </a:pPr>
            <a:r>
              <a:t>Interpreting the F</a:t>
            </a:r>
            <a:r>
              <a:rPr cap="none"/>
              <a:t>s</a:t>
            </a:r>
            <a:r>
              <a:t> in 2-way ANOVA</a:t>
            </a:r>
          </a:p>
        </p:txBody>
      </p:sp>
      <p:sp>
        <p:nvSpPr>
          <p:cNvPr id="350" name="F1 = Gender…"/>
          <p:cNvSpPr txBox="1"/>
          <p:nvPr>
            <p:ph type="body" sz="quarter" idx="1"/>
          </p:nvPr>
        </p:nvSpPr>
        <p:spPr>
          <a:xfrm>
            <a:off x="762000" y="3860800"/>
            <a:ext cx="6861610" cy="8585200"/>
          </a:xfrm>
          <a:prstGeom prst="rect">
            <a:avLst/>
          </a:prstGeom>
        </p:spPr>
        <p:txBody>
          <a:bodyPr/>
          <a:lstStyle/>
          <a:p>
            <a:pPr/>
          </a:p>
          <a:p>
            <a:pPr/>
            <a:r>
              <a:t>F1 = Gender</a:t>
            </a:r>
          </a:p>
          <a:p>
            <a:pPr/>
            <a:r>
              <a:t>F2 = Education Level</a:t>
            </a:r>
          </a:p>
          <a:p>
            <a:pPr/>
            <a:r>
              <a:t>F3 = Interaction of Gender x Education Level</a:t>
            </a:r>
          </a:p>
        </p:txBody>
      </p:sp>
      <p:pic>
        <p:nvPicPr>
          <p:cNvPr id="351" name="output-two-way-anova-tests-of-between-subjects-effects-highlighted-v25.png" descr="output-two-way-anova-tests-of-between-subjects-effects-highlighted-v25.png"/>
          <p:cNvPicPr>
            <a:picLocks noChangeAspect="1"/>
          </p:cNvPicPr>
          <p:nvPr/>
        </p:nvPicPr>
        <p:blipFill>
          <a:blip r:embed="rId2">
            <a:extLst/>
          </a:blip>
          <a:stretch>
            <a:fillRect/>
          </a:stretch>
        </p:blipFill>
        <p:spPr>
          <a:xfrm>
            <a:off x="7663381" y="3687331"/>
            <a:ext cx="16118883" cy="8326684"/>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PSY 348"/>
          <p:cNvSpPr txBox="1"/>
          <p:nvPr>
            <p:ph type="body" idx="21"/>
          </p:nvPr>
        </p:nvSpPr>
        <p:spPr>
          <a:prstGeom prst="rect">
            <a:avLst/>
          </a:prstGeom>
        </p:spPr>
        <p:txBody>
          <a:bodyPr/>
          <a:lstStyle/>
          <a:p>
            <a:pPr/>
            <a:r>
              <a:t>PSY 348</a:t>
            </a:r>
          </a:p>
        </p:txBody>
      </p:sp>
      <p:sp>
        <p:nvSpPr>
          <p:cNvPr id="354" name="Interpreting the Fs in 2-way ANOVA"/>
          <p:cNvSpPr txBox="1"/>
          <p:nvPr>
            <p:ph type="title"/>
          </p:nvPr>
        </p:nvSpPr>
        <p:spPr>
          <a:prstGeom prst="rect">
            <a:avLst/>
          </a:prstGeom>
        </p:spPr>
        <p:txBody>
          <a:bodyPr/>
          <a:lstStyle/>
          <a:p>
            <a:pPr defTabSz="685165">
              <a:spcBef>
                <a:spcPts val="3200"/>
              </a:spcBef>
              <a:defRPr sz="7221"/>
            </a:pPr>
            <a:r>
              <a:t>Interpreting the F</a:t>
            </a:r>
            <a:r>
              <a:rPr cap="none"/>
              <a:t>s</a:t>
            </a:r>
            <a:r>
              <a:t> in 2-way ANOVA</a:t>
            </a:r>
          </a:p>
        </p:txBody>
      </p:sp>
      <p:pic>
        <p:nvPicPr>
          <p:cNvPr id="355" name="output-two-way-anova-tests-of-between-subjects-effects-highlighted-v25.png" descr="output-two-way-anova-tests-of-between-subjects-effects-highlighted-v25.png"/>
          <p:cNvPicPr>
            <a:picLocks noChangeAspect="1"/>
          </p:cNvPicPr>
          <p:nvPr/>
        </p:nvPicPr>
        <p:blipFill>
          <a:blip r:embed="rId2">
            <a:extLst/>
          </a:blip>
          <a:stretch>
            <a:fillRect/>
          </a:stretch>
        </p:blipFill>
        <p:spPr>
          <a:xfrm>
            <a:off x="4132558" y="3924299"/>
            <a:ext cx="16118884" cy="8326684"/>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PSY 348"/>
          <p:cNvSpPr txBox="1"/>
          <p:nvPr>
            <p:ph type="body" idx="21"/>
          </p:nvPr>
        </p:nvSpPr>
        <p:spPr>
          <a:prstGeom prst="rect">
            <a:avLst/>
          </a:prstGeom>
        </p:spPr>
        <p:txBody>
          <a:bodyPr/>
          <a:lstStyle/>
          <a:p>
            <a:pPr/>
            <a:r>
              <a:t>PSY 348</a:t>
            </a:r>
          </a:p>
        </p:txBody>
      </p:sp>
      <p:sp>
        <p:nvSpPr>
          <p:cNvPr id="198"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199" name="Content Placeholder 2"/>
          <p:cNvSpPr txBox="1"/>
          <p:nvPr>
            <p:ph type="body" idx="1"/>
          </p:nvPr>
        </p:nvSpPr>
        <p:spPr>
          <a:prstGeom prst="rect">
            <a:avLst/>
          </a:prstGeom>
        </p:spPr>
        <p:txBody>
          <a:bodyPr/>
          <a:lstStyle>
            <a:lvl1pPr marL="0" indent="0">
              <a:buSzTx/>
              <a:buNone/>
            </a:lvl1pPr>
          </a:lstStyle>
          <a:p>
            <a:pPr/>
            <a:r>
              <a:t>What does ANOVA do?</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7" name="PSY 348"/>
          <p:cNvSpPr txBox="1"/>
          <p:nvPr>
            <p:ph type="body" idx="21"/>
          </p:nvPr>
        </p:nvSpPr>
        <p:spPr>
          <a:prstGeom prst="rect">
            <a:avLst/>
          </a:prstGeom>
        </p:spPr>
        <p:txBody>
          <a:bodyPr/>
          <a:lstStyle/>
          <a:p>
            <a:pPr/>
            <a:r>
              <a:t>PSY 348</a:t>
            </a:r>
          </a:p>
        </p:txBody>
      </p:sp>
      <p:sp>
        <p:nvSpPr>
          <p:cNvPr id="358" name="Interpreting the Fs in 2-way ANOVA"/>
          <p:cNvSpPr txBox="1"/>
          <p:nvPr>
            <p:ph type="title"/>
          </p:nvPr>
        </p:nvSpPr>
        <p:spPr>
          <a:prstGeom prst="rect">
            <a:avLst/>
          </a:prstGeom>
        </p:spPr>
        <p:txBody>
          <a:bodyPr/>
          <a:lstStyle/>
          <a:p>
            <a:pPr defTabSz="685165">
              <a:spcBef>
                <a:spcPts val="3200"/>
              </a:spcBef>
              <a:defRPr sz="7221"/>
            </a:pPr>
            <a:r>
              <a:t>Interpreting the F</a:t>
            </a:r>
            <a:r>
              <a:rPr cap="none"/>
              <a:t>s</a:t>
            </a:r>
            <a:r>
              <a:t> in 2-way ANOVA</a:t>
            </a:r>
          </a:p>
        </p:txBody>
      </p:sp>
      <p:pic>
        <p:nvPicPr>
          <p:cNvPr id="359" name="univariate.out1.gif" descr="univariate.out1.gif"/>
          <p:cNvPicPr>
            <a:picLocks noChangeAspect="1"/>
          </p:cNvPicPr>
          <p:nvPr/>
        </p:nvPicPr>
        <p:blipFill>
          <a:blip r:embed="rId2">
            <a:extLst/>
          </a:blip>
          <a:stretch>
            <a:fillRect/>
          </a:stretch>
        </p:blipFill>
        <p:spPr>
          <a:xfrm>
            <a:off x="8109190" y="3828462"/>
            <a:ext cx="15649337" cy="8700676"/>
          </a:xfrm>
          <a:prstGeom prst="rect">
            <a:avLst/>
          </a:prstGeom>
          <a:ln w="12700">
            <a:miter lim="400000"/>
          </a:ln>
        </p:spPr>
      </p:pic>
      <p:sp>
        <p:nvSpPr>
          <p:cNvPr id="360" name="F1 =…"/>
          <p:cNvSpPr txBox="1"/>
          <p:nvPr>
            <p:ph type="body" sz="quarter" idx="1"/>
          </p:nvPr>
        </p:nvSpPr>
        <p:spPr>
          <a:xfrm>
            <a:off x="762000" y="3860800"/>
            <a:ext cx="6861610" cy="8585200"/>
          </a:xfrm>
          <a:prstGeom prst="rect">
            <a:avLst/>
          </a:prstGeom>
        </p:spPr>
        <p:txBody>
          <a:bodyPr/>
          <a:lstStyle/>
          <a:p>
            <a:pPr/>
          </a:p>
          <a:p>
            <a:pPr/>
          </a:p>
          <a:p>
            <a:pPr/>
            <a:r>
              <a:t>F1 =</a:t>
            </a:r>
          </a:p>
          <a:p>
            <a:pPr/>
            <a:r>
              <a:t>F2 = </a:t>
            </a:r>
          </a:p>
          <a:p>
            <a:pPr/>
            <a:r>
              <a:t>F3 =</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PSY 348"/>
          <p:cNvSpPr txBox="1"/>
          <p:nvPr>
            <p:ph type="body" idx="21"/>
          </p:nvPr>
        </p:nvSpPr>
        <p:spPr>
          <a:prstGeom prst="rect">
            <a:avLst/>
          </a:prstGeom>
        </p:spPr>
        <p:txBody>
          <a:bodyPr/>
          <a:lstStyle/>
          <a:p>
            <a:pPr/>
            <a:r>
              <a:t>PSY 348</a:t>
            </a:r>
          </a:p>
        </p:txBody>
      </p:sp>
      <p:sp>
        <p:nvSpPr>
          <p:cNvPr id="363" name="Interpreting the Fs in 2-way ANOVA"/>
          <p:cNvSpPr txBox="1"/>
          <p:nvPr>
            <p:ph type="title"/>
          </p:nvPr>
        </p:nvSpPr>
        <p:spPr>
          <a:prstGeom prst="rect">
            <a:avLst/>
          </a:prstGeom>
        </p:spPr>
        <p:txBody>
          <a:bodyPr/>
          <a:lstStyle/>
          <a:p>
            <a:pPr defTabSz="685165">
              <a:spcBef>
                <a:spcPts val="3200"/>
              </a:spcBef>
              <a:defRPr sz="7221"/>
            </a:pPr>
            <a:r>
              <a:t>Interpreting the F</a:t>
            </a:r>
            <a:r>
              <a:rPr cap="none"/>
              <a:t>s</a:t>
            </a:r>
            <a:r>
              <a:t> in 2-way ANOVA</a:t>
            </a:r>
          </a:p>
        </p:txBody>
      </p:sp>
      <p:pic>
        <p:nvPicPr>
          <p:cNvPr id="364" name="univariate.out1.gif" descr="univariate.out1.gif"/>
          <p:cNvPicPr>
            <a:picLocks noChangeAspect="1"/>
          </p:cNvPicPr>
          <p:nvPr/>
        </p:nvPicPr>
        <p:blipFill>
          <a:blip r:embed="rId2">
            <a:extLst/>
          </a:blip>
          <a:stretch>
            <a:fillRect/>
          </a:stretch>
        </p:blipFill>
        <p:spPr>
          <a:xfrm>
            <a:off x="8109190" y="3828462"/>
            <a:ext cx="15649337" cy="8700676"/>
          </a:xfrm>
          <a:prstGeom prst="rect">
            <a:avLst/>
          </a:prstGeom>
          <a:ln w="12700">
            <a:miter lim="400000"/>
          </a:ln>
        </p:spPr>
      </p:pic>
      <p:sp>
        <p:nvSpPr>
          <p:cNvPr id="365" name="F1 = Section…"/>
          <p:cNvSpPr txBox="1"/>
          <p:nvPr>
            <p:ph type="body" sz="quarter" idx="1"/>
          </p:nvPr>
        </p:nvSpPr>
        <p:spPr>
          <a:xfrm>
            <a:off x="762000" y="3860800"/>
            <a:ext cx="6861610" cy="8585200"/>
          </a:xfrm>
          <a:prstGeom prst="rect">
            <a:avLst/>
          </a:prstGeom>
        </p:spPr>
        <p:txBody>
          <a:bodyPr/>
          <a:lstStyle/>
          <a:p>
            <a:pPr/>
          </a:p>
          <a:p>
            <a:pPr/>
          </a:p>
          <a:p>
            <a:pPr/>
            <a:r>
              <a:t>F1 = Section</a:t>
            </a:r>
          </a:p>
          <a:p>
            <a:pPr/>
            <a:r>
              <a:t>F2 = Review</a:t>
            </a:r>
          </a:p>
          <a:p>
            <a:pPr/>
            <a:r>
              <a:t>F3 = Section x Review</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7" name="PSY 348"/>
          <p:cNvSpPr txBox="1"/>
          <p:nvPr>
            <p:ph type="body" idx="21"/>
          </p:nvPr>
        </p:nvSpPr>
        <p:spPr>
          <a:prstGeom prst="rect">
            <a:avLst/>
          </a:prstGeom>
        </p:spPr>
        <p:txBody>
          <a:bodyPr/>
          <a:lstStyle/>
          <a:p>
            <a:pPr/>
            <a:r>
              <a:t>PSY 348</a:t>
            </a:r>
          </a:p>
        </p:txBody>
      </p:sp>
      <p:sp>
        <p:nvSpPr>
          <p:cNvPr id="368"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369" name="Content Placeholder 2"/>
          <p:cNvSpPr txBox="1"/>
          <p:nvPr>
            <p:ph type="body" idx="1"/>
          </p:nvPr>
        </p:nvSpPr>
        <p:spPr>
          <a:prstGeom prst="rect">
            <a:avLst/>
          </a:prstGeom>
        </p:spPr>
        <p:txBody>
          <a:bodyPr/>
          <a:lstStyle/>
          <a:p>
            <a:pPr marL="0" indent="0">
              <a:buSzTx/>
              <a:buNone/>
            </a:pPr>
            <a:r>
              <a:t>Dr. Apriceno believes the key to happiness involves 2 things: coffee and Eric Andre. She wants to see if drinking coffee makes participants significantly happier than not drinking coffee. She also wants to see if watching the Eric Andre show makes them significantly happier than not watching it.</a:t>
            </a:r>
          </a:p>
          <a:p>
            <a:pPr marL="0" indent="0">
              <a:buSzTx/>
              <a:buNone/>
            </a:pPr>
            <a:r>
              <a:t>She randomly assigns 100 participants to coffee or no coffee x Eric under no Eric Andre. </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1" name="PSY 348"/>
          <p:cNvSpPr txBox="1"/>
          <p:nvPr>
            <p:ph type="body" idx="21"/>
          </p:nvPr>
        </p:nvSpPr>
        <p:spPr>
          <a:prstGeom prst="rect">
            <a:avLst/>
          </a:prstGeom>
        </p:spPr>
        <p:txBody>
          <a:bodyPr/>
          <a:lstStyle/>
          <a:p>
            <a:pPr/>
            <a:r>
              <a:t>PSY 348</a:t>
            </a:r>
          </a:p>
        </p:txBody>
      </p:sp>
      <p:sp>
        <p:nvSpPr>
          <p:cNvPr id="372" name="Calculating the Fs in 2-way ANOVA"/>
          <p:cNvSpPr txBox="1"/>
          <p:nvPr>
            <p:ph type="title"/>
          </p:nvPr>
        </p:nvSpPr>
        <p:spPr>
          <a:prstGeom prst="rect">
            <a:avLst/>
          </a:prstGeom>
        </p:spPr>
        <p:txBody>
          <a:bodyPr/>
          <a:lstStyle/>
          <a:p>
            <a:pPr defTabSz="685165">
              <a:spcBef>
                <a:spcPts val="3200"/>
              </a:spcBef>
              <a:defRPr sz="7221"/>
            </a:pPr>
            <a:r>
              <a:t>Calculating the F</a:t>
            </a:r>
            <a:r>
              <a:rPr cap="none"/>
              <a:t>s</a:t>
            </a:r>
            <a:r>
              <a:t> in 2-way ANOVA</a:t>
            </a:r>
          </a:p>
        </p:txBody>
      </p:sp>
      <p:graphicFrame>
        <p:nvGraphicFramePr>
          <p:cNvPr id="373" name="Table 1"/>
          <p:cNvGraphicFramePr/>
          <p:nvPr/>
        </p:nvGraphicFramePr>
        <p:xfrm>
          <a:off x="3848229" y="3892550"/>
          <a:ext cx="16687542" cy="85725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494673"/>
                <a:gridCol w="3074601"/>
                <a:gridCol w="2701604"/>
                <a:gridCol w="2884413"/>
                <a:gridCol w="2532248"/>
              </a:tblGrid>
              <a:tr h="1714500">
                <a:tc>
                  <a:txBody>
                    <a:bodyPr/>
                    <a:lstStyle/>
                    <a:p>
                      <a:pPr algn="ctr">
                        <a:lnSpc>
                          <a:spcPct val="100000"/>
                        </a:lnSpc>
                        <a:defRPr b="0" sz="1800">
                          <a:solidFill>
                            <a:srgbClr val="000000"/>
                          </a:solidFill>
                        </a:defRPr>
                      </a:pPr>
                      <a:r>
                        <a:rPr sz="5200">
                          <a:solidFill>
                            <a:srgbClr val="A6AAA9"/>
                          </a:solidFill>
                          <a:sym typeface="Avenir Next Demi Bold"/>
                        </a:rPr>
                        <a:t>Source</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SS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df</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MS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F</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Coffee</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432</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Eric Andre</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486</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Coffee*EA</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540</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5,184</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5" name="PSY 348"/>
          <p:cNvSpPr txBox="1"/>
          <p:nvPr>
            <p:ph type="body" idx="21"/>
          </p:nvPr>
        </p:nvSpPr>
        <p:spPr>
          <a:prstGeom prst="rect">
            <a:avLst/>
          </a:prstGeom>
        </p:spPr>
        <p:txBody>
          <a:bodyPr/>
          <a:lstStyle/>
          <a:p>
            <a:pPr/>
            <a:r>
              <a:t>PSY 348</a:t>
            </a:r>
          </a:p>
        </p:txBody>
      </p:sp>
      <p:sp>
        <p:nvSpPr>
          <p:cNvPr id="376" name="Calculating the Fs in 2-way ANOVA"/>
          <p:cNvSpPr txBox="1"/>
          <p:nvPr>
            <p:ph type="title"/>
          </p:nvPr>
        </p:nvSpPr>
        <p:spPr>
          <a:prstGeom prst="rect">
            <a:avLst/>
          </a:prstGeom>
        </p:spPr>
        <p:txBody>
          <a:bodyPr/>
          <a:lstStyle/>
          <a:p>
            <a:pPr defTabSz="685165">
              <a:spcBef>
                <a:spcPts val="3200"/>
              </a:spcBef>
              <a:defRPr sz="7221"/>
            </a:pPr>
            <a:r>
              <a:t>Calculating the F</a:t>
            </a:r>
            <a:r>
              <a:rPr cap="none"/>
              <a:t>s</a:t>
            </a:r>
            <a:r>
              <a:t> in 2-way ANOVA</a:t>
            </a:r>
          </a:p>
        </p:txBody>
      </p:sp>
      <p:graphicFrame>
        <p:nvGraphicFramePr>
          <p:cNvPr id="377" name="Table 1"/>
          <p:cNvGraphicFramePr/>
          <p:nvPr/>
        </p:nvGraphicFramePr>
        <p:xfrm>
          <a:off x="3848229" y="3892550"/>
          <a:ext cx="16687542" cy="85725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494673"/>
                <a:gridCol w="3074601"/>
                <a:gridCol w="2701604"/>
                <a:gridCol w="2884413"/>
                <a:gridCol w="2532248"/>
              </a:tblGrid>
              <a:tr h="1714500">
                <a:tc>
                  <a:txBody>
                    <a:bodyPr/>
                    <a:lstStyle/>
                    <a:p>
                      <a:pPr algn="ctr">
                        <a:lnSpc>
                          <a:spcPct val="100000"/>
                        </a:lnSpc>
                        <a:defRPr b="0" sz="1800">
                          <a:solidFill>
                            <a:srgbClr val="000000"/>
                          </a:solidFill>
                        </a:defRPr>
                      </a:pPr>
                      <a:r>
                        <a:rPr sz="5200">
                          <a:solidFill>
                            <a:srgbClr val="A6AAA9"/>
                          </a:solidFill>
                          <a:sym typeface="Avenir Next Demi Bold"/>
                        </a:rPr>
                        <a:t>Source</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SS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df</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MS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F</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Coffee</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432</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432</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8</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Eric Andre</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486</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486</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9</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Coffee*EA</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540</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540</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10</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5,184</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96</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54</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9" name="PSY 348"/>
          <p:cNvSpPr txBox="1"/>
          <p:nvPr>
            <p:ph type="body" idx="21"/>
          </p:nvPr>
        </p:nvSpPr>
        <p:spPr>
          <a:prstGeom prst="rect">
            <a:avLst/>
          </a:prstGeom>
        </p:spPr>
        <p:txBody>
          <a:bodyPr/>
          <a:lstStyle/>
          <a:p>
            <a:pPr/>
            <a:r>
              <a:t>PSY 348</a:t>
            </a:r>
          </a:p>
        </p:txBody>
      </p:sp>
      <p:sp>
        <p:nvSpPr>
          <p:cNvPr id="380"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381" name="Content Placeholder 2"/>
          <p:cNvSpPr txBox="1"/>
          <p:nvPr>
            <p:ph type="body" idx="1"/>
          </p:nvPr>
        </p:nvSpPr>
        <p:spPr>
          <a:prstGeom prst="rect">
            <a:avLst/>
          </a:prstGeom>
        </p:spPr>
        <p:txBody>
          <a:bodyPr/>
          <a:lstStyle>
            <a:lvl1pPr marL="0" indent="0">
              <a:buSzTx/>
              <a:buNone/>
            </a:lvl1pPr>
          </a:lstStyle>
          <a:p>
            <a:pPr/>
            <a:r>
              <a:t>Dr. Apriceno recruit 500 kiddos on Halloween. She assigns half to wear a costume with a mask, and the other half to wear a costume without a mask. She assigns participants to trick-or-treat alone or in groups. Then she measures how much candy each child collects while trick-or-treating.</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Text"/>
          <p:cNvSpPr txBox="1"/>
          <p:nvPr>
            <p:ph type="body" idx="21"/>
          </p:nvPr>
        </p:nvSpPr>
        <p:spPr>
          <a:prstGeom prst="rect">
            <a:avLst/>
          </a:prstGeom>
        </p:spPr>
        <p:txBody>
          <a:bodyPr/>
          <a:lstStyle/>
          <a:p>
            <a:pPr/>
            <a:r>
              <a:t>Text</a:t>
            </a:r>
          </a:p>
        </p:txBody>
      </p:sp>
      <p:sp>
        <p:nvSpPr>
          <p:cNvPr id="384" name="Double-click to edit"/>
          <p:cNvSpPr txBox="1"/>
          <p:nvPr>
            <p:ph type="title"/>
          </p:nvPr>
        </p:nvSpPr>
        <p:spPr>
          <a:prstGeom prst="rect">
            <a:avLst/>
          </a:prstGeom>
        </p:spPr>
        <p:txBody>
          <a:bodyPr/>
          <a:lstStyle/>
          <a:p>
            <a:pPr defTabSz="685165">
              <a:spcBef>
                <a:spcPts val="3200"/>
              </a:spcBef>
              <a:defRPr sz="7221"/>
            </a:pPr>
          </a:p>
        </p:txBody>
      </p:sp>
      <p:sp>
        <p:nvSpPr>
          <p:cNvPr id="385" name="Double-click to edit"/>
          <p:cNvSpPr txBox="1"/>
          <p:nvPr>
            <p:ph type="body" idx="1"/>
          </p:nvPr>
        </p:nvSpPr>
        <p:spPr>
          <a:prstGeom prst="rect">
            <a:avLst/>
          </a:prstGeom>
        </p:spPr>
        <p:txBody>
          <a:bodyPr/>
          <a:lstStyle/>
          <a:p>
            <a:pPr/>
          </a:p>
        </p:txBody>
      </p:sp>
      <p:sp>
        <p:nvSpPr>
          <p:cNvPr id="386" name="The results of this study will add to the body of knowledge on this topic and may assist colleges and universities to improve interactions and relationships between college students and individuals with disabilities by providing an analysis of college st"/>
          <p:cNvSpPr txBox="1"/>
          <p:nvPr/>
        </p:nvSpPr>
        <p:spPr>
          <a:xfrm>
            <a:off x="233337" y="8054292"/>
            <a:ext cx="24038125" cy="45221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0"/>
              </a:spcBef>
              <a:defRPr sz="1200">
                <a:solidFill>
                  <a:srgbClr val="2D2C2C"/>
                </a:solidFill>
                <a:latin typeface="Arial"/>
                <a:ea typeface="Arial"/>
                <a:cs typeface="Arial"/>
                <a:sym typeface="Arial"/>
              </a:defRPr>
            </a:lvl1pPr>
          </a:lstStyle>
          <a:p>
            <a:pPr/>
            <a:r>
              <a:t>The results of this study will add to the body of knowledge on this topic and ﻿may assist colleges and universities to improve interactions and relationships between college students and individuals with disabilities by providing an analysis of college﻿ students' societal perceptions (emotions, cognition, behavior) regarding members of ﻿the disabled community. Additional data (e.g., basic demographic information, childhood exposure to disabilities) will be collected and analyzed and may provide further insights into the underling causes of these perceptions.</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PSY 348"/>
          <p:cNvSpPr txBox="1"/>
          <p:nvPr>
            <p:ph type="body" idx="21"/>
          </p:nvPr>
        </p:nvSpPr>
        <p:spPr>
          <a:prstGeom prst="rect">
            <a:avLst/>
          </a:prstGeom>
        </p:spPr>
        <p:txBody>
          <a:bodyPr/>
          <a:lstStyle/>
          <a:p>
            <a:pPr/>
            <a:r>
              <a:t>PSY 348</a:t>
            </a:r>
          </a:p>
        </p:txBody>
      </p:sp>
      <p:sp>
        <p:nvSpPr>
          <p:cNvPr id="389" name="Calculating the Fs in 2-way ANOVA"/>
          <p:cNvSpPr txBox="1"/>
          <p:nvPr>
            <p:ph type="title"/>
          </p:nvPr>
        </p:nvSpPr>
        <p:spPr>
          <a:prstGeom prst="rect">
            <a:avLst/>
          </a:prstGeom>
        </p:spPr>
        <p:txBody>
          <a:bodyPr/>
          <a:lstStyle/>
          <a:p>
            <a:pPr defTabSz="685165">
              <a:spcBef>
                <a:spcPts val="3200"/>
              </a:spcBef>
              <a:defRPr sz="7221"/>
            </a:pPr>
            <a:r>
              <a:t>Calculating the F</a:t>
            </a:r>
            <a:r>
              <a:rPr cap="none"/>
              <a:t>s</a:t>
            </a:r>
            <a:r>
              <a:t> in 2-way ANOVA</a:t>
            </a:r>
          </a:p>
        </p:txBody>
      </p:sp>
      <p:graphicFrame>
        <p:nvGraphicFramePr>
          <p:cNvPr id="390" name="Table 1"/>
          <p:cNvGraphicFramePr/>
          <p:nvPr/>
        </p:nvGraphicFramePr>
        <p:xfrm>
          <a:off x="3848229" y="3892550"/>
          <a:ext cx="16687542" cy="85725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494673"/>
                <a:gridCol w="3074601"/>
                <a:gridCol w="2701604"/>
                <a:gridCol w="2884413"/>
                <a:gridCol w="2532248"/>
              </a:tblGrid>
              <a:tr h="1714500">
                <a:tc>
                  <a:txBody>
                    <a:bodyPr/>
                    <a:lstStyle/>
                    <a:p>
                      <a:pPr algn="ctr">
                        <a:lnSpc>
                          <a:spcPct val="100000"/>
                        </a:lnSpc>
                        <a:defRPr b="0" sz="1800">
                          <a:solidFill>
                            <a:srgbClr val="000000"/>
                          </a:solidFill>
                        </a:defRPr>
                      </a:pPr>
                      <a:r>
                        <a:rPr sz="5200">
                          <a:solidFill>
                            <a:srgbClr val="A6AAA9"/>
                          </a:solidFill>
                          <a:sym typeface="Avenir Next Demi Bold"/>
                        </a:rPr>
                        <a:t>Source</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SS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df</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MS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F</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IV 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252</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IV 2</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441</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Interaction</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882</a:t>
                      </a: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c>
                  <a:txBody>
                    <a:bodyPr/>
                    <a:lstStyle/>
                    <a:p>
                      <a:pPr algn="ctr">
                        <a:lnSpc>
                          <a:spcPct val="100000"/>
                        </a:lnSpc>
                        <a:defRPr sz="5200">
                          <a:sym typeface="Avenir Next Medium"/>
                        </a:defRPr>
                      </a:pP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10,416</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2" name="PSY 348"/>
          <p:cNvSpPr txBox="1"/>
          <p:nvPr>
            <p:ph type="body" idx="21"/>
          </p:nvPr>
        </p:nvSpPr>
        <p:spPr>
          <a:prstGeom prst="rect">
            <a:avLst/>
          </a:prstGeom>
        </p:spPr>
        <p:txBody>
          <a:bodyPr/>
          <a:lstStyle/>
          <a:p>
            <a:pPr/>
            <a:r>
              <a:t>PSY 348</a:t>
            </a:r>
          </a:p>
        </p:txBody>
      </p:sp>
      <p:sp>
        <p:nvSpPr>
          <p:cNvPr id="393" name="Calculating the Fs in 2-way ANOVA"/>
          <p:cNvSpPr txBox="1"/>
          <p:nvPr>
            <p:ph type="title"/>
          </p:nvPr>
        </p:nvSpPr>
        <p:spPr>
          <a:prstGeom prst="rect">
            <a:avLst/>
          </a:prstGeom>
        </p:spPr>
        <p:txBody>
          <a:bodyPr/>
          <a:lstStyle/>
          <a:p>
            <a:pPr defTabSz="685165">
              <a:spcBef>
                <a:spcPts val="3200"/>
              </a:spcBef>
              <a:defRPr sz="7221"/>
            </a:pPr>
            <a:r>
              <a:t>Calculating the F</a:t>
            </a:r>
            <a:r>
              <a:rPr cap="none"/>
              <a:t>s</a:t>
            </a:r>
            <a:r>
              <a:t> in 2-way ANOVA</a:t>
            </a:r>
          </a:p>
        </p:txBody>
      </p:sp>
      <p:graphicFrame>
        <p:nvGraphicFramePr>
          <p:cNvPr id="394" name="Table 1"/>
          <p:cNvGraphicFramePr/>
          <p:nvPr/>
        </p:nvGraphicFramePr>
        <p:xfrm>
          <a:off x="3848229" y="3892550"/>
          <a:ext cx="16687542" cy="8572500"/>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5494673"/>
                <a:gridCol w="3074601"/>
                <a:gridCol w="2701604"/>
                <a:gridCol w="2884413"/>
                <a:gridCol w="2532248"/>
              </a:tblGrid>
              <a:tr h="1714500">
                <a:tc>
                  <a:txBody>
                    <a:bodyPr/>
                    <a:lstStyle/>
                    <a:p>
                      <a:pPr algn="ctr">
                        <a:lnSpc>
                          <a:spcPct val="100000"/>
                        </a:lnSpc>
                        <a:defRPr b="0" sz="1800">
                          <a:solidFill>
                            <a:srgbClr val="000000"/>
                          </a:solidFill>
                        </a:defRPr>
                      </a:pPr>
                      <a:r>
                        <a:rPr sz="5200">
                          <a:solidFill>
                            <a:srgbClr val="A6AAA9"/>
                          </a:solidFill>
                          <a:sym typeface="Avenir Next Demi Bold"/>
                        </a:rPr>
                        <a:t>Source</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SS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df</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MS</a:t>
                      </a:r>
                    </a:p>
                  </a:txBody>
                  <a:tcPr marL="50800" marR="50800" marT="50800" marB="50800" anchor="ctr" anchorCtr="0" horzOverflow="overflow"/>
                </a:tc>
                <a:tc>
                  <a:txBody>
                    <a:bodyPr/>
                    <a:lstStyle/>
                    <a:p>
                      <a:pPr algn="ctr">
                        <a:lnSpc>
                          <a:spcPct val="100000"/>
                        </a:lnSpc>
                        <a:defRPr b="0" sz="1800">
                          <a:solidFill>
                            <a:srgbClr val="000000"/>
                          </a:solidFill>
                        </a:defRPr>
                      </a:pPr>
                      <a:r>
                        <a:rPr sz="5200">
                          <a:solidFill>
                            <a:srgbClr val="A6AAA9"/>
                          </a:solidFill>
                          <a:sym typeface="Avenir Next Demi Bold"/>
                        </a:rPr>
                        <a:t>F</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IV 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252</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252</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12</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IV 2</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441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441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21</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Interaction</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882</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1</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882</a:t>
                      </a:r>
                    </a:p>
                  </a:txBody>
                  <a:tcPr marL="50800" marR="50800" marT="50800" marB="50800" anchor="ctr" anchorCtr="0" horzOverflow="overflow"/>
                </a:tc>
                <a:tc>
                  <a:txBody>
                    <a:bodyPr/>
                    <a:lstStyle/>
                    <a:p>
                      <a:pPr algn="ctr">
                        <a:lnSpc>
                          <a:spcPct val="100000"/>
                        </a:lnSpc>
                        <a:defRPr sz="1800">
                          <a:solidFill>
                            <a:srgbClr val="000000"/>
                          </a:solidFill>
                        </a:defRPr>
                      </a:pPr>
                      <a:r>
                        <a:rPr sz="5200">
                          <a:solidFill>
                            <a:schemeClr val="accent1"/>
                          </a:solidFill>
                          <a:sym typeface="Avenir Next Medium"/>
                        </a:rPr>
                        <a:t>42</a:t>
                      </a:r>
                    </a:p>
                  </a:txBody>
                  <a:tcPr marL="50800" marR="50800" marT="50800" marB="50800" anchor="ctr" anchorCtr="0" horzOverflow="overflow"/>
                </a:tc>
              </a:tr>
              <a:tr h="1714500">
                <a:tc>
                  <a:txBody>
                    <a:bodyPr/>
                    <a:lstStyle/>
                    <a:p>
                      <a:pPr algn="ctr">
                        <a:lnSpc>
                          <a:spcPct val="100000"/>
                        </a:lnSpc>
                        <a:defRPr sz="1800">
                          <a:solidFill>
                            <a:srgbClr val="000000"/>
                          </a:solidFill>
                        </a:defRPr>
                      </a:pPr>
                      <a:r>
                        <a:rPr sz="5200">
                          <a:solidFill>
                            <a:schemeClr val="accent1"/>
                          </a:solidFill>
                          <a:sym typeface="Avenir Next Medium"/>
                        </a:rPr>
                        <a:t>Error</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10,416</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496</a:t>
                      </a:r>
                    </a:p>
                  </a:txBody>
                  <a:tcPr marL="50800" marR="50800" marT="50800" marB="50800" anchor="ctr" anchorCtr="0" horzOverflow="overflow">
                    <a:lnB w="12700">
                      <a:miter lim="400000"/>
                    </a:lnB>
                  </a:tcPr>
                </a:tc>
                <a:tc>
                  <a:txBody>
                    <a:bodyPr/>
                    <a:lstStyle/>
                    <a:p>
                      <a:pPr algn="ctr">
                        <a:lnSpc>
                          <a:spcPct val="100000"/>
                        </a:lnSpc>
                        <a:defRPr sz="1800">
                          <a:solidFill>
                            <a:srgbClr val="000000"/>
                          </a:solidFill>
                        </a:defRPr>
                      </a:pPr>
                      <a:r>
                        <a:rPr sz="5200">
                          <a:solidFill>
                            <a:schemeClr val="accent1"/>
                          </a:solidFill>
                          <a:sym typeface="Avenir Next Medium"/>
                        </a:rPr>
                        <a:t>21</a:t>
                      </a:r>
                    </a:p>
                  </a:txBody>
                  <a:tcPr marL="50800" marR="50800" marT="50800" marB="50800" anchor="ctr" anchorCtr="0" horzOverflow="overflow">
                    <a:lnB w="12700">
                      <a:miter lim="400000"/>
                    </a:lnB>
                  </a:tcPr>
                </a:tc>
                <a:tc>
                  <a:txBody>
                    <a:bodyPr/>
                    <a:lstStyle/>
                    <a:p>
                      <a:pPr algn="ctr">
                        <a:lnSpc>
                          <a:spcPct val="100000"/>
                        </a:lnSpc>
                        <a:defRPr sz="5200">
                          <a:sym typeface="Avenir Next Medium"/>
                        </a:defRPr>
                      </a:pP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PSY 348"/>
          <p:cNvSpPr txBox="1"/>
          <p:nvPr>
            <p:ph type="body" idx="21"/>
          </p:nvPr>
        </p:nvSpPr>
        <p:spPr>
          <a:prstGeom prst="rect">
            <a:avLst/>
          </a:prstGeom>
        </p:spPr>
        <p:txBody>
          <a:bodyPr/>
          <a:lstStyle/>
          <a:p>
            <a:pPr/>
            <a:r>
              <a:t>PSY 348</a:t>
            </a:r>
          </a:p>
        </p:txBody>
      </p:sp>
      <p:sp>
        <p:nvSpPr>
          <p:cNvPr id="397" name="Title 1"/>
          <p:cNvSpPr txBox="1"/>
          <p:nvPr>
            <p:ph type="title"/>
          </p:nvPr>
        </p:nvSpPr>
        <p:spPr>
          <a:prstGeom prst="rect">
            <a:avLst/>
          </a:prstGeom>
        </p:spPr>
        <p:txBody>
          <a:bodyPr/>
          <a:lstStyle>
            <a:lvl1pPr defTabSz="685165">
              <a:spcBef>
                <a:spcPts val="3200"/>
              </a:spcBef>
              <a:defRPr sz="7221"/>
            </a:lvl1pPr>
          </a:lstStyle>
          <a:p>
            <a:pPr/>
            <a:r>
              <a:t>Calculating 2-way ANOVA anova</a:t>
            </a:r>
          </a:p>
        </p:txBody>
      </p:sp>
      <p:sp>
        <p:nvSpPr>
          <p:cNvPr id="398" name="Content Placeholder 2"/>
          <p:cNvSpPr txBox="1"/>
          <p:nvPr>
            <p:ph type="body" idx="1"/>
          </p:nvPr>
        </p:nvSpPr>
        <p:spPr>
          <a:xfrm>
            <a:off x="762000" y="3924299"/>
            <a:ext cx="22860000" cy="8957769"/>
          </a:xfrm>
          <a:prstGeom prst="rect">
            <a:avLst/>
          </a:prstGeom>
        </p:spPr>
        <p:txBody>
          <a:bodyPr/>
          <a:lstStyle/>
          <a:p>
            <a:pPr marL="0" indent="0" algn="ctr">
              <a:buSzTx/>
              <a:buNone/>
              <a:defRPr b="1" sz="10000">
                <a:latin typeface="Calibri"/>
                <a:ea typeface="Calibri"/>
                <a:cs typeface="Calibri"/>
                <a:sym typeface="Calibri"/>
              </a:defRPr>
            </a:pPr>
            <a:r>
              <a:t>F = MS</a:t>
            </a:r>
            <a:r>
              <a:rPr baseline="-10559"/>
              <a:t>BG1</a:t>
            </a:r>
            <a:r>
              <a:rPr b="0"/>
              <a:t> / </a:t>
            </a:r>
            <a:r>
              <a:t>MS</a:t>
            </a:r>
            <a:r>
              <a:rPr baseline="-10559"/>
              <a:t>Error</a:t>
            </a:r>
            <a:endParaRPr baseline="-10559"/>
          </a:p>
          <a:p>
            <a:pPr marL="0" indent="0" algn="ctr">
              <a:buSzTx/>
              <a:buNone/>
              <a:defRPr b="1" sz="10000">
                <a:latin typeface="Calibri"/>
                <a:ea typeface="Calibri"/>
                <a:cs typeface="Calibri"/>
                <a:sym typeface="Calibri"/>
              </a:defRPr>
            </a:pPr>
            <a:r>
              <a:t>F = MS</a:t>
            </a:r>
            <a:r>
              <a:rPr baseline="-10559"/>
              <a:t>BG2</a:t>
            </a:r>
            <a:r>
              <a:rPr b="0"/>
              <a:t> / </a:t>
            </a:r>
            <a:r>
              <a:t>MS</a:t>
            </a:r>
            <a:r>
              <a:rPr baseline="-10559"/>
              <a:t>Error</a:t>
            </a:r>
            <a:endParaRPr baseline="-10559"/>
          </a:p>
          <a:p>
            <a:pPr marL="0" indent="0" algn="ctr">
              <a:buSzTx/>
              <a:buNone/>
              <a:defRPr b="1" sz="10000">
                <a:latin typeface="Calibri"/>
                <a:ea typeface="Calibri"/>
                <a:cs typeface="Calibri"/>
                <a:sym typeface="Calibri"/>
              </a:defRPr>
            </a:pPr>
            <a:r>
              <a:t>F = MS</a:t>
            </a:r>
            <a:r>
              <a:rPr baseline="-10559"/>
              <a:t>Interaction</a:t>
            </a:r>
            <a:r>
              <a:rPr b="0"/>
              <a:t> / </a:t>
            </a:r>
            <a:r>
              <a:t>MS</a:t>
            </a:r>
            <a:r>
              <a:rPr baseline="-10559"/>
              <a:t>Error</a:t>
            </a:r>
            <a:endParaRPr baseline="-10559"/>
          </a:p>
          <a:p>
            <a:pPr marL="0" indent="0" algn="ctr">
              <a:buSzTx/>
              <a:buNone/>
              <a:defRPr i="1" sz="7000">
                <a:solidFill>
                  <a:srgbClr val="FFFFFF"/>
                </a:solidFill>
                <a:latin typeface="Calibri"/>
                <a:ea typeface="Calibri"/>
                <a:cs typeface="Calibri"/>
                <a:sym typeface="Calibri"/>
              </a:defRPr>
            </a:pPr>
            <a:r>
              <a:t>**All MS are divided by MS</a:t>
            </a:r>
            <a:r>
              <a:rPr baseline="-12514"/>
              <a:t>Error.</a:t>
            </a: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PSY 348"/>
          <p:cNvSpPr txBox="1"/>
          <p:nvPr>
            <p:ph type="body" idx="21"/>
          </p:nvPr>
        </p:nvSpPr>
        <p:spPr>
          <a:prstGeom prst="rect">
            <a:avLst/>
          </a:prstGeom>
        </p:spPr>
        <p:txBody>
          <a:bodyPr/>
          <a:lstStyle/>
          <a:p>
            <a:pPr/>
            <a:r>
              <a:t>PSY 348</a:t>
            </a:r>
          </a:p>
        </p:txBody>
      </p:sp>
      <p:sp>
        <p:nvSpPr>
          <p:cNvPr id="202"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203" name="Content Placeholder 2"/>
          <p:cNvSpPr txBox="1"/>
          <p:nvPr>
            <p:ph type="body" idx="1"/>
          </p:nvPr>
        </p:nvSpPr>
        <p:spPr>
          <a:prstGeom prst="rect">
            <a:avLst/>
          </a:prstGeom>
        </p:spPr>
        <p:txBody>
          <a:bodyPr/>
          <a:lstStyle>
            <a:lvl1pPr marL="0" indent="0">
              <a:buSzTx/>
              <a:buNone/>
            </a:lvl1pPr>
          </a:lstStyle>
          <a:p>
            <a:pPr/>
            <a:r>
              <a:t>ANOVA compares the means of different groups to determine if they differ significantly from one another.</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Reporting f"/>
          <p:cNvSpPr txBox="1"/>
          <p:nvPr>
            <p:ph type="title"/>
          </p:nvPr>
        </p:nvSpPr>
        <p:spPr>
          <a:prstGeom prst="rect">
            <a:avLst/>
          </a:prstGeom>
        </p:spPr>
        <p:txBody>
          <a:bodyPr/>
          <a:lstStyle>
            <a:lvl1pPr algn="ctr"/>
          </a:lstStyle>
          <a:p>
            <a:pPr/>
            <a:r>
              <a:t>Reporting f</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PSY 348"/>
          <p:cNvSpPr txBox="1"/>
          <p:nvPr>
            <p:ph type="body" idx="21"/>
          </p:nvPr>
        </p:nvSpPr>
        <p:spPr>
          <a:prstGeom prst="rect">
            <a:avLst/>
          </a:prstGeom>
        </p:spPr>
        <p:txBody>
          <a:bodyPr/>
          <a:lstStyle/>
          <a:p>
            <a:pPr/>
            <a:r>
              <a:t>PSY 348</a:t>
            </a:r>
          </a:p>
        </p:txBody>
      </p:sp>
      <p:sp>
        <p:nvSpPr>
          <p:cNvPr id="403"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404" name="Content Placeholder 2"/>
          <p:cNvSpPr txBox="1"/>
          <p:nvPr>
            <p:ph type="body" idx="1"/>
          </p:nvPr>
        </p:nvSpPr>
        <p:spPr>
          <a:prstGeom prst="rect">
            <a:avLst/>
          </a:prstGeom>
        </p:spPr>
        <p:txBody>
          <a:bodyPr/>
          <a:lstStyle/>
          <a:p>
            <a:pPr marL="0" indent="0">
              <a:buSzTx/>
              <a:buNone/>
            </a:pPr>
            <a:r>
              <a:t>If asked to report findings in terms of the Null Hypothesis (H0), you should report findings as:</a:t>
            </a:r>
          </a:p>
          <a:p>
            <a:pPr>
              <a:buChar char="‣"/>
            </a:pPr>
            <a:r>
              <a:t>Reject H0, or</a:t>
            </a:r>
          </a:p>
          <a:p>
            <a:pPr>
              <a:buChar char="‣"/>
            </a:pPr>
            <a:r>
              <a:t>Fail to Reject H0</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6" name="PSY 348"/>
          <p:cNvSpPr txBox="1"/>
          <p:nvPr>
            <p:ph type="body" idx="21"/>
          </p:nvPr>
        </p:nvSpPr>
        <p:spPr>
          <a:prstGeom prst="rect">
            <a:avLst/>
          </a:prstGeom>
        </p:spPr>
        <p:txBody>
          <a:bodyPr/>
          <a:lstStyle/>
          <a:p>
            <a:pPr/>
            <a:r>
              <a:t>PSY 348</a:t>
            </a:r>
          </a:p>
        </p:txBody>
      </p:sp>
      <p:sp>
        <p:nvSpPr>
          <p:cNvPr id="407"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408" name="Content Placeholder 2"/>
          <p:cNvSpPr txBox="1"/>
          <p:nvPr>
            <p:ph type="body" idx="1"/>
          </p:nvPr>
        </p:nvSpPr>
        <p:spPr>
          <a:prstGeom prst="rect">
            <a:avLst/>
          </a:prstGeom>
        </p:spPr>
        <p:txBody>
          <a:bodyPr/>
          <a:lstStyle/>
          <a:p>
            <a:pPr marL="0" indent="0">
              <a:buSzTx/>
              <a:buNone/>
            </a:pPr>
            <a:r>
              <a:t>If asked to report findings in general or for publication, you need EACH F-vale:</a:t>
            </a:r>
          </a:p>
          <a:p>
            <a:pPr>
              <a:buChar char="‣"/>
            </a:pPr>
            <a:r>
              <a:t>F(df for the between group MS, df for the error MS)</a:t>
            </a:r>
          </a:p>
          <a:p>
            <a:pPr>
              <a:buChar char="‣"/>
            </a:pPr>
            <a:r>
              <a:t>= F-value</a:t>
            </a:r>
          </a:p>
          <a:p>
            <a:pPr>
              <a:buChar char="‣"/>
            </a:pPr>
            <a:r>
              <a:t>Corresponding p-value </a:t>
            </a:r>
          </a:p>
          <a:p>
            <a:pPr>
              <a:buChar char="‣"/>
            </a:pPr>
            <a:r>
              <a:t>*For significant results: Means and standard deviations of each group</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 name="PSY 348"/>
          <p:cNvSpPr txBox="1"/>
          <p:nvPr>
            <p:ph type="body" idx="21"/>
          </p:nvPr>
        </p:nvSpPr>
        <p:spPr>
          <a:prstGeom prst="rect">
            <a:avLst/>
          </a:prstGeom>
        </p:spPr>
        <p:txBody>
          <a:bodyPr/>
          <a:lstStyle/>
          <a:p>
            <a:pPr/>
            <a:r>
              <a:t>PSY 348</a:t>
            </a:r>
          </a:p>
        </p:txBody>
      </p:sp>
      <p:sp>
        <p:nvSpPr>
          <p:cNvPr id="411"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412" name="Content Placeholder 2"/>
          <p:cNvSpPr txBox="1"/>
          <p:nvPr>
            <p:ph type="body" idx="1"/>
          </p:nvPr>
        </p:nvSpPr>
        <p:spPr>
          <a:prstGeom prst="rect">
            <a:avLst/>
          </a:prstGeom>
        </p:spPr>
        <p:txBody>
          <a:bodyPr/>
          <a:lstStyle>
            <a:lvl1pPr marL="0" indent="0">
              <a:buSzTx/>
              <a:buNone/>
            </a:lvl1pPr>
          </a:lstStyle>
          <a:p>
            <a:pPr/>
            <a:r>
              <a:t>The group that watched the Eric Andre Show (M=8.43, s=1.02) reported significantly more happiness compared to their peers in the control group who watched Jeopardy (M=6.12, s=0.98), F(1,496) = 7.12, p &lt; 0.05.</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4" name="PSY 348"/>
          <p:cNvSpPr txBox="1"/>
          <p:nvPr>
            <p:ph type="body" idx="21"/>
          </p:nvPr>
        </p:nvSpPr>
        <p:spPr>
          <a:prstGeom prst="rect">
            <a:avLst/>
          </a:prstGeom>
        </p:spPr>
        <p:txBody>
          <a:bodyPr/>
          <a:lstStyle/>
          <a:p>
            <a:pPr/>
            <a:r>
              <a:t>PSY 348</a:t>
            </a:r>
          </a:p>
        </p:txBody>
      </p:sp>
      <p:sp>
        <p:nvSpPr>
          <p:cNvPr id="415"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416" name="Content Placeholder 2"/>
          <p:cNvSpPr txBox="1"/>
          <p:nvPr>
            <p:ph type="body" idx="1"/>
          </p:nvPr>
        </p:nvSpPr>
        <p:spPr>
          <a:prstGeom prst="rect">
            <a:avLst/>
          </a:prstGeom>
        </p:spPr>
        <p:txBody>
          <a:bodyPr/>
          <a:lstStyle/>
          <a:p>
            <a:pPr marL="0" indent="0">
              <a:buSzTx/>
              <a:buNone/>
            </a:pPr>
            <a:r>
              <a:t>Results IV1: </a:t>
            </a:r>
          </a:p>
          <a:p>
            <a:pPr marL="0" indent="0">
              <a:buSzTx/>
              <a:buNone/>
            </a:pPr>
            <a:r>
              <a:t>If significant: The group that watched the Eric Andre Show (M=8.43, s=1.02) reported significantly more happiness compared to their peers in the control group who watched Jeopardy (M=6.12, s=0.98), F (1, 496) = 7.12, p &lt; 0.05.</a:t>
            </a:r>
          </a:p>
          <a:p>
            <a:pPr marL="0" indent="0">
              <a:buSzTx/>
              <a:buNone/>
            </a:pPr>
            <a:r>
              <a:t>If NOT significant: There was not a significant difference in happiness between the groups, F (1, 498) = 1.02, p = 0.07.</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PSY 348"/>
          <p:cNvSpPr txBox="1"/>
          <p:nvPr>
            <p:ph type="body" idx="21"/>
          </p:nvPr>
        </p:nvSpPr>
        <p:spPr>
          <a:prstGeom prst="rect">
            <a:avLst/>
          </a:prstGeom>
        </p:spPr>
        <p:txBody>
          <a:bodyPr/>
          <a:lstStyle/>
          <a:p>
            <a:pPr/>
            <a:r>
              <a:t>PSY 348</a:t>
            </a:r>
          </a:p>
        </p:txBody>
      </p:sp>
      <p:sp>
        <p:nvSpPr>
          <p:cNvPr id="419"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420" name="Content Placeholder 2"/>
          <p:cNvSpPr txBox="1"/>
          <p:nvPr>
            <p:ph type="body" idx="1"/>
          </p:nvPr>
        </p:nvSpPr>
        <p:spPr>
          <a:prstGeom prst="rect">
            <a:avLst/>
          </a:prstGeom>
        </p:spPr>
        <p:txBody>
          <a:bodyPr/>
          <a:lstStyle/>
          <a:p>
            <a:pPr marL="0" indent="0">
              <a:buSzTx/>
              <a:buNone/>
            </a:pPr>
            <a:r>
              <a:t>Results IV2: </a:t>
            </a:r>
          </a:p>
          <a:p>
            <a:pPr marL="0" indent="0">
              <a:buSzTx/>
              <a:buNone/>
            </a:pPr>
            <a:r>
              <a:t>If significant: The group that drank coffee  (M=7.35, s=1.01) reported significantly more happiness compared to their peers in the control group who drank decaf (M=4.21, s=0.99), F (1, 496) = 9.12, p &lt; 0.05.</a:t>
            </a:r>
          </a:p>
          <a:p>
            <a:pPr marL="0" indent="0">
              <a:buSzTx/>
              <a:buNone/>
            </a:pPr>
            <a:r>
              <a:t>If NOT significant: There was not a significant difference in happiness between the groups, F (1, 498) = 1.02, p = 0.07.</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PSY 348"/>
          <p:cNvSpPr txBox="1"/>
          <p:nvPr>
            <p:ph type="body" idx="21"/>
          </p:nvPr>
        </p:nvSpPr>
        <p:spPr>
          <a:prstGeom prst="rect">
            <a:avLst/>
          </a:prstGeom>
        </p:spPr>
        <p:txBody>
          <a:bodyPr/>
          <a:lstStyle/>
          <a:p>
            <a:pPr/>
            <a:r>
              <a:t>PSY 348</a:t>
            </a:r>
          </a:p>
        </p:txBody>
      </p:sp>
      <p:sp>
        <p:nvSpPr>
          <p:cNvPr id="423" name="Title 1"/>
          <p:cNvSpPr txBox="1"/>
          <p:nvPr>
            <p:ph type="title"/>
          </p:nvPr>
        </p:nvSpPr>
        <p:spPr>
          <a:prstGeom prst="rect">
            <a:avLst/>
          </a:prstGeom>
        </p:spPr>
        <p:txBody>
          <a:bodyPr/>
          <a:lstStyle>
            <a:lvl1pPr defTabSz="685165">
              <a:spcBef>
                <a:spcPts val="3200"/>
              </a:spcBef>
              <a:defRPr sz="7221"/>
            </a:lvl1pPr>
          </a:lstStyle>
          <a:p>
            <a:pPr/>
            <a:r>
              <a:t>Reporting F</a:t>
            </a:r>
          </a:p>
        </p:txBody>
      </p:sp>
      <p:sp>
        <p:nvSpPr>
          <p:cNvPr id="424" name="Content Placeholder 2"/>
          <p:cNvSpPr txBox="1"/>
          <p:nvPr>
            <p:ph type="body" idx="1"/>
          </p:nvPr>
        </p:nvSpPr>
        <p:spPr>
          <a:prstGeom prst="rect">
            <a:avLst/>
          </a:prstGeom>
        </p:spPr>
        <p:txBody>
          <a:bodyPr/>
          <a:lstStyle/>
          <a:p>
            <a:pPr marL="0" indent="0">
              <a:buSzTx/>
              <a:buNone/>
            </a:pPr>
            <a:r>
              <a:t>Results Interaction: </a:t>
            </a:r>
          </a:p>
          <a:p>
            <a:pPr marL="0" indent="0">
              <a:buSzTx/>
              <a:buNone/>
            </a:pPr>
            <a:r>
              <a:t>If significant: The group that drank coffee AND watched Eric Andre (M=7.35, s=1.01) reported significantly more happiness compared to the other groups (M=4.21, s=0.99), F (1, 496) = 11.14, p &lt; 0.05.</a:t>
            </a:r>
          </a:p>
          <a:p>
            <a:pPr marL="0" indent="0">
              <a:buSzTx/>
              <a:buNone/>
            </a:pPr>
            <a:r>
              <a:t>If NOT significant: There was not a significant difference in happiness between the groups, F (1, 498) = 1.02, p = 0.07.</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PSY 348"/>
          <p:cNvSpPr txBox="1"/>
          <p:nvPr>
            <p:ph type="body" idx="21"/>
          </p:nvPr>
        </p:nvSpPr>
        <p:spPr>
          <a:prstGeom prst="rect">
            <a:avLst/>
          </a:prstGeom>
        </p:spPr>
        <p:txBody>
          <a:bodyPr/>
          <a:lstStyle/>
          <a:p>
            <a:pPr/>
            <a:r>
              <a:t>PSY 348</a:t>
            </a:r>
          </a:p>
        </p:txBody>
      </p:sp>
      <p:sp>
        <p:nvSpPr>
          <p:cNvPr id="206"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207" name="Content Placeholder 2"/>
          <p:cNvSpPr txBox="1"/>
          <p:nvPr>
            <p:ph type="body" idx="1"/>
          </p:nvPr>
        </p:nvSpPr>
        <p:spPr>
          <a:prstGeom prst="rect">
            <a:avLst/>
          </a:prstGeom>
        </p:spPr>
        <p:txBody>
          <a:bodyPr/>
          <a:lstStyle/>
          <a:p>
            <a:pPr marL="0" indent="0">
              <a:buSzTx/>
              <a:buNone/>
            </a:pPr>
            <a:r>
              <a:t>ANOVA compares the means of different groups to determine if they differ significantly from one another.</a:t>
            </a:r>
          </a:p>
          <a:p>
            <a:pPr>
              <a:buChar char="‣"/>
            </a:pPr>
            <a:r>
              <a:t>ANOVA can examine independent variables with </a:t>
            </a:r>
            <a:r>
              <a:rPr b="1" u="sng">
                <a:latin typeface="Avenir Next Regular"/>
                <a:ea typeface="Avenir Next Regular"/>
                <a:cs typeface="Avenir Next Regular"/>
                <a:sym typeface="Avenir Next Regular"/>
              </a:rPr>
              <a:t>more than 2 groups</a:t>
            </a:r>
            <a:r>
              <a: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PSY 348"/>
          <p:cNvSpPr txBox="1"/>
          <p:nvPr>
            <p:ph type="body" idx="21"/>
          </p:nvPr>
        </p:nvSpPr>
        <p:spPr>
          <a:prstGeom prst="rect">
            <a:avLst/>
          </a:prstGeom>
        </p:spPr>
        <p:txBody>
          <a:bodyPr/>
          <a:lstStyle/>
          <a:p>
            <a:pPr/>
            <a:r>
              <a:t>PSY 348</a:t>
            </a:r>
          </a:p>
        </p:txBody>
      </p:sp>
      <p:sp>
        <p:nvSpPr>
          <p:cNvPr id="210" name="Title 1"/>
          <p:cNvSpPr txBox="1"/>
          <p:nvPr>
            <p:ph type="title"/>
          </p:nvPr>
        </p:nvSpPr>
        <p:spPr>
          <a:prstGeom prst="rect">
            <a:avLst/>
          </a:prstGeom>
        </p:spPr>
        <p:txBody>
          <a:bodyPr/>
          <a:lstStyle>
            <a:lvl1pPr defTabSz="685165">
              <a:spcBef>
                <a:spcPts val="3200"/>
              </a:spcBef>
              <a:defRPr sz="7221"/>
            </a:lvl1pPr>
          </a:lstStyle>
          <a:p>
            <a:pPr/>
            <a:r>
              <a:t>AnOVA</a:t>
            </a:r>
          </a:p>
        </p:txBody>
      </p:sp>
      <p:sp>
        <p:nvSpPr>
          <p:cNvPr id="211" name="Content Placeholder 2"/>
          <p:cNvSpPr txBox="1"/>
          <p:nvPr>
            <p:ph type="body" idx="1"/>
          </p:nvPr>
        </p:nvSpPr>
        <p:spPr>
          <a:prstGeom prst="rect">
            <a:avLst/>
          </a:prstGeom>
        </p:spPr>
        <p:txBody>
          <a:bodyPr/>
          <a:lstStyle/>
          <a:p>
            <a:pPr marL="0" indent="0">
              <a:buSzTx/>
              <a:buNone/>
            </a:pPr>
            <a:r>
              <a:t>ANOVA compares the means of different groups to determine if they differ significantly from one another.</a:t>
            </a:r>
          </a:p>
          <a:p>
            <a:pPr>
              <a:buChar char="‣"/>
            </a:pPr>
            <a:r>
              <a:t>ANOVA can examine independent variables with </a:t>
            </a:r>
            <a:r>
              <a:rPr b="1" u="sng">
                <a:latin typeface="Avenir Next Regular"/>
                <a:ea typeface="Avenir Next Regular"/>
                <a:cs typeface="Avenir Next Regular"/>
                <a:sym typeface="Avenir Next Regular"/>
              </a:rPr>
              <a:t>more than 2 groups</a:t>
            </a:r>
            <a:r>
              <a:t>.</a:t>
            </a:r>
          </a:p>
          <a:p>
            <a:pPr>
              <a:buChar char="‣"/>
            </a:pPr>
            <a:r>
              <a:t>ANOVA can also look at multiple independent variables.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PSY 348"/>
          <p:cNvSpPr txBox="1"/>
          <p:nvPr>
            <p:ph type="body" idx="21"/>
          </p:nvPr>
        </p:nvSpPr>
        <p:spPr>
          <a:prstGeom prst="rect">
            <a:avLst/>
          </a:prstGeom>
        </p:spPr>
        <p:txBody>
          <a:bodyPr/>
          <a:lstStyle/>
          <a:p>
            <a:pPr/>
            <a:r>
              <a:t>PSY 348</a:t>
            </a:r>
          </a:p>
        </p:txBody>
      </p:sp>
      <p:sp>
        <p:nvSpPr>
          <p:cNvPr id="214"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15" name="Content Placeholder 2"/>
          <p:cNvSpPr txBox="1"/>
          <p:nvPr>
            <p:ph type="body" idx="1"/>
          </p:nvPr>
        </p:nvSpPr>
        <p:spPr>
          <a:prstGeom prst="rect">
            <a:avLst/>
          </a:prstGeom>
        </p:spPr>
        <p:txBody>
          <a:bodyPr/>
          <a:lstStyle/>
          <a:p>
            <a:pPr marL="0" indent="0">
              <a:buSzTx/>
              <a:buNone/>
            </a:pPr>
            <a:r>
              <a:t>Dr. Apriceno believes the key to happiness involves 2 things: coffee and Eric Andre. She wants to see if drinking coffee makes participants significantly happier than not drinking coffee. She also wants to see if watching the Eric Andre show makes them significantly happier than not watching it. </a:t>
            </a:r>
          </a:p>
          <a:p>
            <a:pPr marL="0" indent="0">
              <a:buSzTx/>
              <a:buNone/>
            </a:pPr>
            <a:r>
              <a:t>What kind of design is she using?</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PSY 348"/>
          <p:cNvSpPr txBox="1"/>
          <p:nvPr>
            <p:ph type="body" idx="21"/>
          </p:nvPr>
        </p:nvSpPr>
        <p:spPr>
          <a:prstGeom prst="rect">
            <a:avLst/>
          </a:prstGeom>
        </p:spPr>
        <p:txBody>
          <a:bodyPr/>
          <a:lstStyle/>
          <a:p>
            <a:pPr/>
            <a:r>
              <a:t>PSY 348</a:t>
            </a:r>
          </a:p>
        </p:txBody>
      </p:sp>
      <p:sp>
        <p:nvSpPr>
          <p:cNvPr id="218" name="Title 1"/>
          <p:cNvSpPr txBox="1"/>
          <p:nvPr>
            <p:ph type="title"/>
          </p:nvPr>
        </p:nvSpPr>
        <p:spPr>
          <a:prstGeom prst="rect">
            <a:avLst/>
          </a:prstGeom>
        </p:spPr>
        <p:txBody>
          <a:bodyPr/>
          <a:lstStyle>
            <a:lvl1pPr defTabSz="685165">
              <a:spcBef>
                <a:spcPts val="3200"/>
              </a:spcBef>
              <a:defRPr sz="7221"/>
            </a:lvl1pPr>
          </a:lstStyle>
          <a:p>
            <a:pPr/>
            <a:r>
              <a:t>2-way AnOVA</a:t>
            </a:r>
          </a:p>
        </p:txBody>
      </p:sp>
      <p:sp>
        <p:nvSpPr>
          <p:cNvPr id="219" name="Content Placeholder 2"/>
          <p:cNvSpPr txBox="1"/>
          <p:nvPr>
            <p:ph type="body" idx="1"/>
          </p:nvPr>
        </p:nvSpPr>
        <p:spPr>
          <a:prstGeom prst="rect">
            <a:avLst/>
          </a:prstGeom>
        </p:spPr>
        <p:txBody>
          <a:bodyPr/>
          <a:lstStyle/>
          <a:p>
            <a:pPr marL="0" indent="0">
              <a:buSzTx/>
              <a:buNone/>
            </a:pPr>
            <a:r>
              <a:t>Dr. Apriceno believes the key to happiness involves 2 things: coffee and Eric Andre. She wants to see if drinking coffee makes participants significantly happier than not drinking coffee. She also wants to see if watching the Eric Andre show makes them significantly happier than not watching it. </a:t>
            </a:r>
          </a:p>
          <a:p>
            <a:pPr marL="0" indent="0">
              <a:buSzTx/>
              <a:buNone/>
            </a:pPr>
            <a:r>
              <a:t>What kind of design is she using?</a:t>
            </a:r>
          </a:p>
          <a:p>
            <a:pPr marL="0" indent="0" algn="ctr">
              <a:buSzTx/>
              <a:buNone/>
              <a:defRPr b="1" sz="7800">
                <a:solidFill>
                  <a:schemeClr val="accent1"/>
                </a:solidFill>
                <a:latin typeface="Avenir Next Regular"/>
                <a:ea typeface="Avenir Next Regular"/>
                <a:cs typeface="Avenir Next Regular"/>
                <a:sym typeface="Avenir Next Regular"/>
              </a:defRPr>
            </a:pPr>
            <a:r>
              <a:t>2 x 2</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