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52"/>
  </p:normalViewPr>
  <p:slideViewPr>
    <p:cSldViewPr snapToGrid="0">
      <p:cViewPr varScale="1">
        <p:scale>
          <a:sx n="55" d="100"/>
          <a:sy n="55" d="100"/>
        </p:scale>
        <p:origin x="58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endParaRPr/>
          </a:p>
        </p:txBody>
      </p:sp>
      <p:sp>
        <p:nvSpPr>
          <p:cNvPr id="184" name="Shape 18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2"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Title Text</a:t>
            </a:r>
          </a:p>
        </p:txBody>
      </p:sp>
      <p:sp>
        <p:nvSpPr>
          <p:cNvPr id="14" name="Body Level One…"/>
          <p:cNvSpPr txBox="1">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23063200" y="609600"/>
            <a:ext cx="553195" cy="635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Text"/>
          <p:cNvSpPr txBox="1">
            <a:spLocks noGrp="1"/>
          </p:cNvSpPr>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stStyle>
          <a:p>
            <a:r>
              <a:t>Text</a:t>
            </a:r>
          </a:p>
        </p:txBody>
      </p:sp>
      <p:sp>
        <p:nvSpPr>
          <p:cNvPr id="103" name="Body Level One…"/>
          <p:cNvSpPr txBox="1">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Black and white photo of a solar panel"/>
          <p:cNvSpPr>
            <a:spLocks noGrp="1"/>
          </p:cNvSpPr>
          <p:nvPr>
            <p:ph type="pic" sz="half" idx="21"/>
          </p:nvPr>
        </p:nvSpPr>
        <p:spPr>
          <a:xfrm>
            <a:off x="12192000" y="-177800"/>
            <a:ext cx="12192000" cy="7162800"/>
          </a:xfrm>
          <a:prstGeom prst="rect">
            <a:avLst/>
          </a:prstGeom>
        </p:spPr>
        <p:txBody>
          <a:bodyPr lIns="91439" tIns="45719" rIns="91439" bIns="45719">
            <a:noAutofit/>
          </a:bodyPr>
          <a:lstStyle/>
          <a:p>
            <a:endParaRPr/>
          </a:p>
        </p:txBody>
      </p:sp>
      <p:sp>
        <p:nvSpPr>
          <p:cNvPr id="112" name="Black and white photo of water flowing over the spillway gates of a dam"/>
          <p:cNvSpPr>
            <a:spLocks noGrp="1"/>
          </p:cNvSpPr>
          <p:nvPr>
            <p:ph type="pic" sz="half" idx="22"/>
          </p:nvPr>
        </p:nvSpPr>
        <p:spPr>
          <a:xfrm>
            <a:off x="12192000" y="6451600"/>
            <a:ext cx="12192000" cy="8297334"/>
          </a:xfrm>
          <a:prstGeom prst="rect">
            <a:avLst/>
          </a:prstGeom>
        </p:spPr>
        <p:txBody>
          <a:bodyPr lIns="91439" tIns="45719" rIns="91439" bIns="45719">
            <a:noAutofit/>
          </a:bodyPr>
          <a:lstStyle/>
          <a:p>
            <a:endParaRPr/>
          </a:p>
        </p:txBody>
      </p:sp>
      <p:sp>
        <p:nvSpPr>
          <p:cNvPr id="113" name="Black and white photo of windmills under a cloudy sky"/>
          <p:cNvSpPr>
            <a:spLocks noGrp="1"/>
          </p:cNvSpPr>
          <p:nvPr>
            <p:ph type="pic" idx="23"/>
          </p:nvPr>
        </p:nvSpPr>
        <p:spPr>
          <a:xfrm>
            <a:off x="-190500" y="0"/>
            <a:ext cx="12428272" cy="137160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bg>
      <p:bgPr>
        <a:solidFill>
          <a:srgbClr val="222222"/>
        </a:solidFill>
        <a:effectLst/>
      </p:bgPr>
    </p:bg>
    <p:spTree>
      <p:nvGrpSpPr>
        <p:cNvPr id="1" name=""/>
        <p:cNvGrpSpPr/>
        <p:nvPr/>
      </p:nvGrpSpPr>
      <p:grpSpPr>
        <a:xfrm>
          <a:off x="0" y="0"/>
          <a:ext cx="0" cy="0"/>
          <a:chOff x="0" y="0"/>
          <a:chExt cx="0" cy="0"/>
        </a:xfrm>
      </p:grpSpPr>
      <p:sp>
        <p:nvSpPr>
          <p:cNvPr id="121" name="Callout"/>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122" name="Type a quote here."/>
          <p:cNvSpPr txBox="1">
            <a:spLocks noGrp="1"/>
          </p:cNvSpPr>
          <p:nvPr>
            <p:ph type="body" sz="quarter" idx="21"/>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Bold"/>
              </a:defRPr>
            </a:lvl1pPr>
          </a:lstStyle>
          <a:p>
            <a:r>
              <a:t>Type a quote here.</a:t>
            </a:r>
          </a:p>
        </p:txBody>
      </p:sp>
      <p:sp>
        <p:nvSpPr>
          <p:cNvPr id="123" name="Johnny Appleseed"/>
          <p:cNvSpPr txBox="1">
            <a:spLocks noGrp="1"/>
          </p:cNvSpPr>
          <p:nvPr>
            <p:ph type="body" sz="quarter" idx="22"/>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Bold"/>
              </a:defRPr>
            </a:lvl1pPr>
          </a:lstStyle>
          <a:p>
            <a:r>
              <a:t>Johnny Appleseed</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2" name="Type a quote here."/>
          <p:cNvSpPr txBox="1">
            <a:spLocks noGrp="1"/>
          </p:cNvSpPr>
          <p:nvPr>
            <p:ph type="body" sz="quarter" idx="21"/>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Bold"/>
              </a:defRPr>
            </a:lvl1pPr>
          </a:lstStyle>
          <a:p>
            <a:r>
              <a:t>Type a quote here.</a:t>
            </a:r>
          </a:p>
        </p:txBody>
      </p:sp>
      <p:sp>
        <p:nvSpPr>
          <p:cNvPr id="133" name="Black and white photo of windmills under a cloudy sky"/>
          <p:cNvSpPr>
            <a:spLocks noGrp="1"/>
          </p:cNvSpPr>
          <p:nvPr>
            <p:ph type="pic" idx="22"/>
          </p:nvPr>
        </p:nvSpPr>
        <p:spPr>
          <a:xfrm>
            <a:off x="-190500" y="0"/>
            <a:ext cx="12428272" cy="137160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23"/>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Bold"/>
              </a:defRPr>
            </a:lvl1pPr>
          </a:lstStyle>
          <a:p>
            <a:r>
              <a:t>Johnny Appleseed</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2" name="Black and white aerial photo of a person standing on top of a dam"/>
          <p:cNvSpPr>
            <a:spLocks noGrp="1"/>
          </p:cNvSpPr>
          <p:nvPr>
            <p:ph type="pic" idx="21"/>
          </p:nvPr>
        </p:nvSpPr>
        <p:spPr>
          <a:xfrm>
            <a:off x="-38100" y="-1219200"/>
            <a:ext cx="24460200" cy="16145934"/>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64" name="Picture 7" descr="Picture 7"/>
          <p:cNvPicPr>
            <a:picLocks noChangeAspect="1"/>
          </p:cNvPicPr>
          <p:nvPr/>
        </p:nvPicPr>
        <p:blipFill>
          <a:blip r:embed="rId3"/>
          <a:stretch>
            <a:fillRect/>
          </a:stretch>
        </p:blipFill>
        <p:spPr>
          <a:xfrm>
            <a:off x="3075912" y="0"/>
            <a:ext cx="18237201" cy="13716000"/>
          </a:xfrm>
          <a:prstGeom prst="rect">
            <a:avLst/>
          </a:prstGeom>
          <a:ln w="12700">
            <a:miter lim="400000"/>
          </a:ln>
        </p:spPr>
      </p:pic>
      <p:sp>
        <p:nvSpPr>
          <p:cNvPr id="165" name="Title Text"/>
          <p:cNvSpPr txBox="1">
            <a:spLocks noGrp="1"/>
          </p:cNvSpPr>
          <p:nvPr>
            <p:ph type="title"/>
          </p:nvPr>
        </p:nvSpPr>
        <p:spPr>
          <a:xfrm>
            <a:off x="3962400" y="1219202"/>
            <a:ext cx="15544800" cy="2912535"/>
          </a:xfrm>
          <a:prstGeom prst="rect">
            <a:avLst/>
          </a:prstGeom>
        </p:spPr>
        <p:txBody>
          <a:bodyPr lIns="91439" tIns="91439" rIns="91439" bIns="91439" anchor="ctr"/>
          <a:lstStyle>
            <a:lvl1pPr defTabSz="914400">
              <a:lnSpc>
                <a:spcPct val="100000"/>
              </a:lnSpc>
              <a:spcBef>
                <a:spcPts val="0"/>
              </a:spcBef>
              <a:defRPr sz="5600">
                <a:solidFill>
                  <a:srgbClr val="FFFFFF"/>
                </a:solidFill>
                <a:latin typeface="Calibri Light"/>
                <a:ea typeface="Calibri Light"/>
                <a:cs typeface="Calibri Light"/>
                <a:sym typeface="Calibri Light"/>
              </a:defRPr>
            </a:lvl1pPr>
          </a:lstStyle>
          <a:p>
            <a:r>
              <a:t>Title Text</a:t>
            </a:r>
          </a:p>
        </p:txBody>
      </p:sp>
      <p:sp>
        <p:nvSpPr>
          <p:cNvPr id="166" name="Body Level One…"/>
          <p:cNvSpPr txBox="1">
            <a:spLocks noGrp="1"/>
          </p:cNvSpPr>
          <p:nvPr>
            <p:ph type="body" sz="half" idx="1"/>
          </p:nvPr>
        </p:nvSpPr>
        <p:spPr>
          <a:xfrm>
            <a:off x="3962400" y="4284136"/>
            <a:ext cx="15544800" cy="7298267"/>
          </a:xfrm>
          <a:prstGeom prst="rect">
            <a:avLst/>
          </a:prstGeom>
        </p:spPr>
        <p:txBody>
          <a:bodyPr lIns="91439" tIns="91439" rIns="91439" bIns="91439" anchor="ctr"/>
          <a:lstStyle>
            <a:lvl1pPr marL="571500" indent="-57150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1pPr>
            <a:lvl2pPr marL="1100137" indent="-642937"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2pPr>
            <a:lvl3pPr marL="1649185" indent="-734785"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3pPr>
            <a:lvl4pPr marL="1885950" indent="-51435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4pPr>
            <a:lvl5pPr marL="2343150" indent="-51435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67" name="Slide Number"/>
          <p:cNvSpPr txBox="1">
            <a:spLocks noGrp="1"/>
          </p:cNvSpPr>
          <p:nvPr>
            <p:ph type="sldNum" sz="quarter" idx="2"/>
          </p:nvPr>
        </p:nvSpPr>
        <p:spPr>
          <a:xfrm>
            <a:off x="19054150" y="11903166"/>
            <a:ext cx="453054" cy="431623"/>
          </a:xfrm>
          <a:prstGeom prst="rect">
            <a:avLst/>
          </a:prstGeom>
        </p:spPr>
        <p:txBody>
          <a:bodyPr lIns="91439" tIns="91439" rIns="91439" bIns="91439" anchor="ctr"/>
          <a:lstStyle>
            <a:lvl1pPr defTabSz="914400">
              <a:lnSpc>
                <a:spcPct val="100000"/>
              </a:lnSpc>
              <a:defRPr sz="2000">
                <a:solidFill>
                  <a:srgbClr val="FFFFFF"/>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74" name="Picture 10" descr="Picture 10"/>
          <p:cNvPicPr>
            <a:picLocks noChangeAspect="1"/>
          </p:cNvPicPr>
          <p:nvPr/>
        </p:nvPicPr>
        <p:blipFill>
          <a:blip r:embed="rId3"/>
          <a:stretch>
            <a:fillRect/>
          </a:stretch>
        </p:blipFill>
        <p:spPr>
          <a:xfrm>
            <a:off x="3048000" y="0"/>
            <a:ext cx="14795500" cy="13716000"/>
          </a:xfrm>
          <a:prstGeom prst="rect">
            <a:avLst/>
          </a:prstGeom>
          <a:ln w="12700">
            <a:miter lim="400000"/>
          </a:ln>
        </p:spPr>
      </p:pic>
      <p:sp>
        <p:nvSpPr>
          <p:cNvPr id="175" name="Title Text"/>
          <p:cNvSpPr txBox="1">
            <a:spLocks noGrp="1"/>
          </p:cNvSpPr>
          <p:nvPr>
            <p:ph type="title"/>
          </p:nvPr>
        </p:nvSpPr>
        <p:spPr>
          <a:xfrm>
            <a:off x="8535945" y="3928533"/>
            <a:ext cx="11428457" cy="4842929"/>
          </a:xfrm>
          <a:prstGeom prst="rect">
            <a:avLst/>
          </a:prstGeom>
        </p:spPr>
        <p:txBody>
          <a:bodyPr lIns="91439" tIns="91439" rIns="91439" bIns="91439" anchor="b"/>
          <a:lstStyle>
            <a:lvl1pPr algn="r" defTabSz="914400">
              <a:lnSpc>
                <a:spcPct val="100000"/>
              </a:lnSpc>
              <a:spcBef>
                <a:spcPts val="0"/>
              </a:spcBef>
              <a:defRPr sz="8800">
                <a:solidFill>
                  <a:srgbClr val="FFFFFF"/>
                </a:solidFill>
                <a:latin typeface="Calibri Light"/>
                <a:ea typeface="Calibri Light"/>
                <a:cs typeface="Calibri Light"/>
                <a:sym typeface="Calibri Light"/>
              </a:defRPr>
            </a:lvl1pPr>
          </a:lstStyle>
          <a:p>
            <a:r>
              <a:t>Title Text</a:t>
            </a:r>
          </a:p>
        </p:txBody>
      </p:sp>
      <p:sp>
        <p:nvSpPr>
          <p:cNvPr id="176" name="Body Level One…"/>
          <p:cNvSpPr txBox="1">
            <a:spLocks noGrp="1"/>
          </p:cNvSpPr>
          <p:nvPr>
            <p:ph type="body" sz="quarter" idx="1"/>
          </p:nvPr>
        </p:nvSpPr>
        <p:spPr>
          <a:xfrm>
            <a:off x="8535945" y="8771466"/>
            <a:ext cx="11428457" cy="2810935"/>
          </a:xfrm>
          <a:prstGeom prst="rect">
            <a:avLst/>
          </a:prstGeom>
        </p:spPr>
        <p:txBody>
          <a:bodyPr lIns="91439" tIns="91439" rIns="91439" bIns="91439"/>
          <a:lstStyle>
            <a:lvl1pPr marL="0" indent="0" algn="r" defTabSz="914400">
              <a:spcBef>
                <a:spcPts val="2000"/>
              </a:spcBef>
              <a:buClrTx/>
              <a:buSzTx/>
              <a:buFontTx/>
              <a:buNone/>
              <a:defRPr sz="3600" cap="all">
                <a:solidFill>
                  <a:srgbClr val="FFFFFF"/>
                </a:solidFill>
                <a:latin typeface="Calibri"/>
                <a:ea typeface="Calibri"/>
                <a:cs typeface="Calibri"/>
                <a:sym typeface="Calibri"/>
              </a:defRPr>
            </a:lvl1pPr>
            <a:lvl2pPr marL="0" indent="457200" algn="r" defTabSz="914400">
              <a:spcBef>
                <a:spcPts val="2000"/>
              </a:spcBef>
              <a:buClrTx/>
              <a:buSzTx/>
              <a:buFontTx/>
              <a:buNone/>
              <a:defRPr sz="3600" cap="all">
                <a:solidFill>
                  <a:srgbClr val="FFFFFF"/>
                </a:solidFill>
                <a:latin typeface="Calibri"/>
                <a:ea typeface="Calibri"/>
                <a:cs typeface="Calibri"/>
                <a:sym typeface="Calibri"/>
              </a:defRPr>
            </a:lvl2pPr>
            <a:lvl3pPr marL="0" indent="914400" algn="r" defTabSz="914400">
              <a:spcBef>
                <a:spcPts val="2000"/>
              </a:spcBef>
              <a:buClrTx/>
              <a:buSzTx/>
              <a:buFontTx/>
              <a:buNone/>
              <a:defRPr sz="3600" cap="all">
                <a:solidFill>
                  <a:srgbClr val="FFFFFF"/>
                </a:solidFill>
                <a:latin typeface="Calibri"/>
                <a:ea typeface="Calibri"/>
                <a:cs typeface="Calibri"/>
                <a:sym typeface="Calibri"/>
              </a:defRPr>
            </a:lvl3pPr>
            <a:lvl4pPr marL="0" indent="1371600" algn="r" defTabSz="914400">
              <a:spcBef>
                <a:spcPts val="2000"/>
              </a:spcBef>
              <a:buClrTx/>
              <a:buSzTx/>
              <a:buFontTx/>
              <a:buNone/>
              <a:defRPr sz="3600" cap="all">
                <a:solidFill>
                  <a:srgbClr val="FFFFFF"/>
                </a:solidFill>
                <a:latin typeface="Calibri"/>
                <a:ea typeface="Calibri"/>
                <a:cs typeface="Calibri"/>
                <a:sym typeface="Calibri"/>
              </a:defRPr>
            </a:lvl4pPr>
            <a:lvl5pPr marL="0" indent="1828800" algn="r" defTabSz="914400">
              <a:spcBef>
                <a:spcPts val="2000"/>
              </a:spcBef>
              <a:buClrTx/>
              <a:buSzTx/>
              <a:buFontTx/>
              <a:buNone/>
              <a:defRPr sz="3600" cap="all">
                <a:solidFill>
                  <a:srgbClr val="FFFFFF"/>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77" name="Slide Number"/>
          <p:cNvSpPr txBox="1">
            <a:spLocks noGrp="1"/>
          </p:cNvSpPr>
          <p:nvPr>
            <p:ph type="sldNum" sz="quarter" idx="2"/>
          </p:nvPr>
        </p:nvSpPr>
        <p:spPr>
          <a:xfrm>
            <a:off x="19511350" y="11903166"/>
            <a:ext cx="453054" cy="431623"/>
          </a:xfrm>
          <a:prstGeom prst="rect">
            <a:avLst/>
          </a:prstGeom>
        </p:spPr>
        <p:txBody>
          <a:bodyPr lIns="91439" tIns="91439" rIns="91439" bIns="91439" anchor="ctr"/>
          <a:lstStyle>
            <a:lvl1pPr defTabSz="914400">
              <a:lnSpc>
                <a:spcPct val="100000"/>
              </a:lnSpc>
              <a:defRPr sz="2000">
                <a:solidFill>
                  <a:srgbClr val="FFFFFF"/>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Black and white aerial photo of a person standing on top of a dam"/>
          <p:cNvSpPr>
            <a:spLocks noGrp="1"/>
          </p:cNvSpPr>
          <p:nvPr>
            <p:ph type="pic" idx="21"/>
          </p:nvPr>
        </p:nvSpPr>
        <p:spPr>
          <a:xfrm>
            <a:off x="-38100" y="-1219200"/>
            <a:ext cx="24460200" cy="16145934"/>
          </a:xfrm>
          <a:prstGeom prst="rect">
            <a:avLst/>
          </a:prstGeom>
        </p:spPr>
        <p:txBody>
          <a:bodyPr lIns="91439" tIns="45719" rIns="91439" bIns="45719">
            <a:noAutofit/>
          </a:bodyPr>
          <a:lstStyle/>
          <a:p>
            <a:endParaRPr/>
          </a:p>
        </p:txBody>
      </p:sp>
      <p:sp>
        <p:nvSpPr>
          <p:cNvPr id="2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Title Text</a:t>
            </a:r>
          </a:p>
        </p:txBody>
      </p:sp>
      <p:sp>
        <p:nvSpPr>
          <p:cNvPr id="25" name="Body Level One…"/>
          <p:cNvSpPr txBox="1">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23063200" y="609600"/>
            <a:ext cx="553195" cy="635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762000" y="9042400"/>
            <a:ext cx="22860000" cy="3810000"/>
          </a:xfrm>
          <a:prstGeom prst="rect">
            <a:avLst/>
          </a:prstGeom>
        </p:spPr>
        <p:txBody>
          <a:bodyPr/>
          <a:lstStyle>
            <a:lvl1pPr>
              <a:spcBef>
                <a:spcPts val="0"/>
              </a:spcBef>
              <a:defRPr sz="30300"/>
            </a:lvl1pPr>
          </a:lstStyle>
          <a:p>
            <a:r>
              <a:t>Title Text</a:t>
            </a:r>
          </a:p>
        </p:txBody>
      </p:sp>
      <p:sp>
        <p:nvSpPr>
          <p:cNvPr id="35" name="Body Level One…"/>
          <p:cNvSpPr txBox="1">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23013221" y="584200"/>
            <a:ext cx="553195" cy="635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762000" y="5676900"/>
            <a:ext cx="22860000" cy="6350000"/>
          </a:xfrm>
          <a:prstGeom prst="rect">
            <a:avLst/>
          </a:prstGeom>
        </p:spPr>
        <p:txBody>
          <a:bodyPr/>
          <a:lstStyle>
            <a:lvl1pPr>
              <a:spcBef>
                <a:spcPts val="0"/>
              </a:spcBef>
              <a:defRPr sz="30300"/>
            </a:lvl1pPr>
          </a:lstStyle>
          <a:p>
            <a:r>
              <a:t>Title Text</a:t>
            </a:r>
          </a:p>
        </p:txBody>
      </p:sp>
      <p:sp>
        <p:nvSpPr>
          <p:cNvPr id="44" name="Slide Number"/>
          <p:cNvSpPr txBox="1">
            <a:spLocks noGrp="1"/>
          </p:cNvSpPr>
          <p:nvPr>
            <p:ph type="sldNum" sz="quarter" idx="2"/>
          </p:nvPr>
        </p:nvSpPr>
        <p:spPr>
          <a:xfrm>
            <a:off x="23063200" y="609600"/>
            <a:ext cx="553195" cy="635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Line"/>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Black and white photo of windmills under a cloudy sky"/>
          <p:cNvSpPr>
            <a:spLocks noGrp="1"/>
          </p:cNvSpPr>
          <p:nvPr>
            <p:ph type="pic" idx="21"/>
          </p:nvPr>
        </p:nvSpPr>
        <p:spPr>
          <a:xfrm>
            <a:off x="-190500" y="0"/>
            <a:ext cx="12428272" cy="137160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11049000" y="9042400"/>
            <a:ext cx="12573000" cy="3810000"/>
          </a:xfrm>
          <a:prstGeom prst="rect">
            <a:avLst/>
          </a:prstGeom>
        </p:spPr>
        <p:txBody>
          <a:bodyPr/>
          <a:lstStyle>
            <a:lvl1pPr>
              <a:spcBef>
                <a:spcPts val="0"/>
              </a:spcBef>
              <a:defRPr sz="30300"/>
            </a:lvl1pPr>
          </a:lstStyle>
          <a:p>
            <a:r>
              <a:t>Title Text</a:t>
            </a:r>
          </a:p>
        </p:txBody>
      </p:sp>
      <p:sp>
        <p:nvSpPr>
          <p:cNvPr id="54" name="Body Level One…"/>
          <p:cNvSpPr txBox="1">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sz="77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23063200" y="609600"/>
            <a:ext cx="553195" cy="635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Text"/>
          <p:cNvSpPr txBox="1">
            <a:spLocks noGrp="1"/>
          </p:cNvSpPr>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stStyle>
          <a:p>
            <a:r>
              <a:t>Text</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stStyle>
          <a:p>
            <a:r>
              <a:t>Text</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Text"/>
          <p:cNvSpPr txBox="1">
            <a:spLocks noGrp="1"/>
          </p:cNvSpPr>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Bold"/>
                <a:ea typeface="DIN Alternate Bold"/>
                <a:cs typeface="DIN Alternate Bold"/>
                <a:sym typeface="DIN Alternate Bold"/>
              </a:defRPr>
            </a:lvl1pPr>
          </a:lstStyle>
          <a:p>
            <a:r>
              <a:t>Text</a:t>
            </a:r>
          </a:p>
        </p:txBody>
      </p:sp>
      <p:sp>
        <p:nvSpPr>
          <p:cNvPr id="92" name="Black and white photo of windmills under a cloudy sky"/>
          <p:cNvSpPr>
            <a:spLocks noGrp="1"/>
          </p:cNvSpPr>
          <p:nvPr>
            <p:ph type="pic" idx="22"/>
          </p:nvPr>
        </p:nvSpPr>
        <p:spPr>
          <a:xfrm>
            <a:off x="13258800" y="0"/>
            <a:ext cx="12428272" cy="137160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762000" y="2159000"/>
            <a:ext cx="11811000" cy="1016000"/>
          </a:xfrm>
          <a:prstGeom prst="rect">
            <a:avLst/>
          </a:prstGeom>
        </p:spPr>
        <p:txBody>
          <a:bodyPr/>
          <a:lstStyle/>
          <a:p>
            <a:r>
              <a:t>Title Text</a:t>
            </a:r>
          </a:p>
        </p:txBody>
      </p:sp>
      <p:sp>
        <p:nvSpPr>
          <p:cNvPr id="94" name="Body Level One…"/>
          <p:cNvSpPr txBox="1">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Bold"/>
                <a:ea typeface="DIN Alternate Bold"/>
                <a:cs typeface="DIN Alternate Bold"/>
                <a:sym typeface="DIN Alternate Bold"/>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1pPr>
      <a:lvl2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2pPr>
      <a:lvl3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3pPr>
      <a:lvl4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4pPr>
      <a:lvl5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5pPr>
      <a:lvl6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6pPr>
      <a:lvl7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7pPr>
      <a:lvl8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8pPr>
      <a:lvl9pPr marL="0" marR="0" indent="0" algn="l" defTabSz="825500" rtl="0"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ctrTitle"/>
          </p:nvPr>
        </p:nvSpPr>
        <p:spPr>
          <a:prstGeom prst="rect">
            <a:avLst/>
          </a:prstGeom>
        </p:spPr>
        <p:txBody>
          <a:bodyPr/>
          <a:lstStyle>
            <a:lvl1pPr defTabSz="627379">
              <a:defRPr sz="23028"/>
            </a:lvl1pPr>
          </a:lstStyle>
          <a:p>
            <a:r>
              <a:t>Within Subjects ANOVA</a:t>
            </a:r>
          </a:p>
        </p:txBody>
      </p:sp>
      <p:sp>
        <p:nvSpPr>
          <p:cNvPr id="187" name="Subtitle 2"/>
          <p:cNvSpPr txBox="1">
            <a:spLocks noGrp="1"/>
          </p:cNvSpPr>
          <p:nvPr>
            <p:ph type="subTitle" sz="quarter" idx="1"/>
          </p:nvPr>
        </p:nvSpPr>
        <p:spPr>
          <a:prstGeom prst="rect">
            <a:avLst/>
          </a:prstGeom>
        </p:spPr>
        <p:txBody>
          <a:bodyPr/>
          <a:lstStyle/>
          <a:p>
            <a:r>
              <a:t>Lecture 18</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SY 348"/>
          <p:cNvSpPr txBox="1">
            <a:spLocks noGrp="1"/>
          </p:cNvSpPr>
          <p:nvPr>
            <p:ph type="body" idx="21"/>
          </p:nvPr>
        </p:nvSpPr>
        <p:spPr>
          <a:prstGeom prst="rect">
            <a:avLst/>
          </a:prstGeom>
        </p:spPr>
        <p:txBody>
          <a:bodyPr/>
          <a:lstStyle/>
          <a:p>
            <a:r>
              <a:t>PSY 348</a:t>
            </a:r>
          </a:p>
        </p:txBody>
      </p:sp>
      <p:sp>
        <p:nvSpPr>
          <p:cNvPr id="222" name="Title 1"/>
          <p:cNvSpPr txBox="1">
            <a:spLocks noGrp="1"/>
          </p:cNvSpPr>
          <p:nvPr>
            <p:ph type="title"/>
          </p:nvPr>
        </p:nvSpPr>
        <p:spPr>
          <a:prstGeom prst="rect">
            <a:avLst/>
          </a:prstGeom>
        </p:spPr>
        <p:txBody>
          <a:bodyPr/>
          <a:lstStyle>
            <a:lvl1pPr defTabSz="685165">
              <a:spcBef>
                <a:spcPts val="3200"/>
              </a:spcBef>
              <a:defRPr sz="7221"/>
            </a:lvl1pPr>
          </a:lstStyle>
          <a:p>
            <a:r>
              <a:t>2-way AnOVA</a:t>
            </a:r>
          </a:p>
        </p:txBody>
      </p:sp>
      <p:sp>
        <p:nvSpPr>
          <p:cNvPr id="223" name="Content Placeholder 2"/>
          <p:cNvSpPr txBox="1">
            <a:spLocks noGrp="1"/>
          </p:cNvSpPr>
          <p:nvPr>
            <p:ph type="body" idx="1"/>
          </p:nvPr>
        </p:nvSpPr>
        <p:spPr>
          <a:xfrm>
            <a:off x="762000" y="4736986"/>
            <a:ext cx="22860000" cy="7709014"/>
          </a:xfrm>
          <a:prstGeom prst="rect">
            <a:avLst/>
          </a:prstGeom>
        </p:spPr>
        <p:txBody>
          <a:bodyPr/>
          <a:lstStyle/>
          <a:p>
            <a:pPr marL="0" indent="0">
              <a:buSzTx/>
              <a:buNone/>
            </a:pPr>
            <a:r>
              <a:t>Prof. Brocker believes the key to happiness involves 2 things: drinking coffee and watching </a:t>
            </a:r>
            <a:r>
              <a:rPr b="1">
                <a:latin typeface="Avenir Next Regular"/>
                <a:ea typeface="Avenir Next Regular"/>
                <a:cs typeface="Avenir Next Regular"/>
                <a:sym typeface="Avenir Next Regular"/>
              </a:rPr>
              <a:t>Dark</a:t>
            </a:r>
            <a:r>
              <a:t>. He randomly assigns 300 participants to drink coffee or decaf. He also randomly assigns them to watch the </a:t>
            </a:r>
            <a:r>
              <a:rPr b="1">
                <a:latin typeface="Avenir Next Regular"/>
                <a:ea typeface="Avenir Next Regular"/>
                <a:cs typeface="Avenir Next Regular"/>
                <a:sym typeface="Avenir Next Regular"/>
              </a:rPr>
              <a:t>Dark</a:t>
            </a:r>
            <a:r>
              <a:t> or </a:t>
            </a:r>
            <a:r>
              <a:rPr b="1">
                <a:latin typeface="Avenir Next Regular"/>
                <a:ea typeface="Avenir Next Regular"/>
                <a:cs typeface="Avenir Next Regular"/>
                <a:sym typeface="Avenir Next Regular"/>
              </a:rPr>
              <a:t>Jeopardy</a:t>
            </a:r>
            <a:r>
              <a:t>. He then measures their happiness on a scale of 1 (</a:t>
            </a:r>
            <a:r>
              <a:rPr i="1">
                <a:latin typeface="Avenir Next Regular"/>
                <a:ea typeface="Avenir Next Regular"/>
                <a:cs typeface="Avenir Next Regular"/>
                <a:sym typeface="Avenir Next Regular"/>
              </a:rPr>
              <a:t>not happy</a:t>
            </a:r>
            <a:r>
              <a:t>) to 10 (</a:t>
            </a:r>
            <a:r>
              <a:rPr i="1">
                <a:latin typeface="Avenir Next Regular"/>
                <a:ea typeface="Avenir Next Regular"/>
                <a:cs typeface="Avenir Next Regular"/>
                <a:sym typeface="Avenir Next Regular"/>
              </a:rPr>
              <a:t>so very happy</a:t>
            </a:r>
            <a:r>
              <a:t>).</a:t>
            </a:r>
          </a:p>
        </p:txBody>
      </p:sp>
      <p:sp>
        <p:nvSpPr>
          <p:cNvPr id="224" name="Title 1"/>
          <p:cNvSpPr txBox="1"/>
          <p:nvPr/>
        </p:nvSpPr>
        <p:spPr>
          <a:xfrm>
            <a:off x="761999" y="2964679"/>
            <a:ext cx="22860001"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660400">
              <a:lnSpc>
                <a:spcPct val="80000"/>
              </a:lnSpc>
              <a:spcBef>
                <a:spcPts val="2500"/>
              </a:spcBef>
              <a:defRPr sz="6160" cap="all">
                <a:solidFill>
                  <a:srgbClr val="A6AAA9"/>
                </a:solidFill>
                <a:latin typeface="DIN Alternate Bold"/>
                <a:ea typeface="DIN Alternate Bold"/>
                <a:cs typeface="DIN Alternate Bold"/>
                <a:sym typeface="DIN Alternate Bold"/>
              </a:defRPr>
            </a:lvl1pPr>
          </a:lstStyle>
          <a:p>
            <a:r>
              <a:t>2 x 2</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SY 348"/>
          <p:cNvSpPr txBox="1">
            <a:spLocks noGrp="1"/>
          </p:cNvSpPr>
          <p:nvPr>
            <p:ph type="body" idx="21"/>
          </p:nvPr>
        </p:nvSpPr>
        <p:spPr>
          <a:prstGeom prst="rect">
            <a:avLst/>
          </a:prstGeom>
        </p:spPr>
        <p:txBody>
          <a:bodyPr/>
          <a:lstStyle/>
          <a:p>
            <a:r>
              <a:t>PSY 348</a:t>
            </a:r>
          </a:p>
        </p:txBody>
      </p:sp>
      <p:sp>
        <p:nvSpPr>
          <p:cNvPr id="227" name="Title 1"/>
          <p:cNvSpPr txBox="1">
            <a:spLocks noGrp="1"/>
          </p:cNvSpPr>
          <p:nvPr>
            <p:ph type="title"/>
          </p:nvPr>
        </p:nvSpPr>
        <p:spPr>
          <a:prstGeom prst="rect">
            <a:avLst/>
          </a:prstGeom>
        </p:spPr>
        <p:txBody>
          <a:bodyPr/>
          <a:lstStyle>
            <a:lvl1pPr defTabSz="685165">
              <a:spcBef>
                <a:spcPts val="3200"/>
              </a:spcBef>
              <a:defRPr sz="7221"/>
            </a:lvl1pPr>
          </a:lstStyle>
          <a:p>
            <a:r>
              <a:t>2-way ANOVA</a:t>
            </a:r>
          </a:p>
        </p:txBody>
      </p:sp>
      <p:graphicFrame>
        <p:nvGraphicFramePr>
          <p:cNvPr id="228" name="Table 1"/>
          <p:cNvGraphicFramePr/>
          <p:nvPr/>
        </p:nvGraphicFramePr>
        <p:xfrm>
          <a:off x="7097189" y="3892550"/>
          <a:ext cx="11430000" cy="8572500"/>
        </p:xfrm>
        <a:graphic>
          <a:graphicData uri="http://schemas.openxmlformats.org/drawingml/2006/table">
            <a:tbl>
              <a:tblPr>
                <a:tableStyleId>{2708684C-4D16-4618-839F-0558EEFCDFE6}</a:tableStyleId>
              </a:tblPr>
              <a:tblGrid>
                <a:gridCol w="57150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4286250">
                <a:tc>
                  <a:txBody>
                    <a:bodyPr/>
                    <a:lstStyle/>
                    <a:p>
                      <a:pPr algn="ctr">
                        <a:lnSpc>
                          <a:spcPct val="100000"/>
                        </a:lnSpc>
                        <a:defRPr sz="5200">
                          <a:sym typeface="Avenir Next Medium"/>
                        </a:defRPr>
                      </a:pPr>
                      <a:endParaRPr/>
                    </a:p>
                  </a:txBody>
                  <a:tcPr marL="50800" marR="50800" marT="50800" marB="50800" anchor="ctr" horzOverflow="overflow">
                    <a:lnL w="63500">
                      <a:solidFill>
                        <a:srgbClr val="5F6568"/>
                      </a:solidFill>
                      <a:miter lim="400000"/>
                    </a:lnL>
                    <a:lnT w="63500">
                      <a:solidFill>
                        <a:srgbClr val="5F6568"/>
                      </a:solidFill>
                      <a:miter lim="400000"/>
                    </a:lnT>
                  </a:tcPr>
                </a:tc>
                <a:tc>
                  <a:txBody>
                    <a:bodyPr/>
                    <a:lstStyle/>
                    <a:p>
                      <a:pPr algn="ctr">
                        <a:lnSpc>
                          <a:spcPct val="100000"/>
                        </a:lnSpc>
                        <a:defRPr sz="5200">
                          <a:sym typeface="Avenir Next Medium"/>
                        </a:defRPr>
                      </a:pPr>
                      <a:endParaRPr/>
                    </a:p>
                  </a:txBody>
                  <a:tcPr marL="50800" marR="50800" marT="50800" marB="50800" anchor="ctr" horzOverflow="overflow">
                    <a:lnR w="63500">
                      <a:solidFill>
                        <a:srgbClr val="5F6568"/>
                      </a:solidFill>
                      <a:miter lim="400000"/>
                    </a:lnR>
                    <a:lnT w="63500">
                      <a:solidFill>
                        <a:srgbClr val="5F6568"/>
                      </a:solidFill>
                      <a:miter lim="400000"/>
                    </a:lnT>
                  </a:tcPr>
                </a:tc>
                <a:extLst>
                  <a:ext uri="{0D108BD9-81ED-4DB2-BD59-A6C34878D82A}">
                    <a16:rowId xmlns:a16="http://schemas.microsoft.com/office/drawing/2014/main" val="10000"/>
                  </a:ext>
                </a:extLst>
              </a:tr>
              <a:tr h="4286250">
                <a:tc>
                  <a:txBody>
                    <a:bodyPr/>
                    <a:lstStyle/>
                    <a:p>
                      <a:pPr algn="ctr">
                        <a:lnSpc>
                          <a:spcPct val="100000"/>
                        </a:lnSpc>
                        <a:defRPr sz="5200">
                          <a:sym typeface="Avenir Next Medium"/>
                        </a:defRPr>
                      </a:pPr>
                      <a:endParaRPr/>
                    </a:p>
                  </a:txBody>
                  <a:tcPr marL="50800" marR="50800" marT="50800" marB="50800" anchor="ctr" horzOverflow="overflow">
                    <a:lnL w="63500">
                      <a:solidFill>
                        <a:srgbClr val="5F6568"/>
                      </a:solidFill>
                      <a:miter lim="400000"/>
                    </a:lnL>
                    <a:lnB w="63500">
                      <a:solidFill>
                        <a:srgbClr val="5F6568"/>
                      </a:solidFill>
                      <a:miter lim="400000"/>
                    </a:lnB>
                  </a:tcPr>
                </a:tc>
                <a:tc>
                  <a:txBody>
                    <a:bodyPr/>
                    <a:lstStyle/>
                    <a:p>
                      <a:pPr algn="ctr">
                        <a:lnSpc>
                          <a:spcPct val="100000"/>
                        </a:lnSpc>
                        <a:defRPr sz="5200">
                          <a:sym typeface="Avenir Next Medium"/>
                        </a:defRPr>
                      </a:pPr>
                      <a:endParaRPr/>
                    </a:p>
                  </a:txBody>
                  <a:tcPr marL="50800" marR="50800" marT="50800" marB="50800" anchor="ctr" horzOverflow="overflow">
                    <a:lnR w="63500">
                      <a:solidFill>
                        <a:srgbClr val="5F6568"/>
                      </a:solidFill>
                      <a:miter lim="400000"/>
                    </a:lnR>
                    <a:lnB w="63500">
                      <a:solidFill>
                        <a:srgbClr val="5F6568"/>
                      </a:solidFill>
                      <a:miter lim="400000"/>
                    </a:lnB>
                  </a:tcPr>
                </a:tc>
                <a:extLst>
                  <a:ext uri="{0D108BD9-81ED-4DB2-BD59-A6C34878D82A}">
                    <a16:rowId xmlns:a16="http://schemas.microsoft.com/office/drawing/2014/main" val="10001"/>
                  </a:ext>
                </a:extLst>
              </a:tr>
            </a:tbl>
          </a:graphicData>
        </a:graphic>
      </p:graphicFrame>
      <p:sp>
        <p:nvSpPr>
          <p:cNvPr id="229" name="Coffee"/>
          <p:cNvSpPr txBox="1"/>
          <p:nvPr/>
        </p:nvSpPr>
        <p:spPr>
          <a:xfrm>
            <a:off x="4652137" y="5665235"/>
            <a:ext cx="197419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vl1pPr>
          </a:lstStyle>
          <a:p>
            <a:r>
              <a:t>Coffee</a:t>
            </a:r>
          </a:p>
        </p:txBody>
      </p:sp>
      <p:sp>
        <p:nvSpPr>
          <p:cNvPr id="230" name="Eric Andre"/>
          <p:cNvSpPr txBox="1"/>
          <p:nvPr/>
        </p:nvSpPr>
        <p:spPr>
          <a:xfrm>
            <a:off x="8327534" y="2673021"/>
            <a:ext cx="303611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vl1pPr>
          </a:lstStyle>
          <a:p>
            <a:r>
              <a:t>Eric Andre</a:t>
            </a:r>
          </a:p>
        </p:txBody>
      </p:sp>
      <p:sp>
        <p:nvSpPr>
          <p:cNvPr id="231" name="Decaf"/>
          <p:cNvSpPr txBox="1"/>
          <p:nvPr/>
        </p:nvSpPr>
        <p:spPr>
          <a:xfrm>
            <a:off x="4652137" y="9403643"/>
            <a:ext cx="1748029"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vl1pPr>
          </a:lstStyle>
          <a:p>
            <a:r>
              <a:t>Decaf</a:t>
            </a:r>
          </a:p>
        </p:txBody>
      </p:sp>
      <p:sp>
        <p:nvSpPr>
          <p:cNvPr id="232" name="Jeopardy"/>
          <p:cNvSpPr txBox="1"/>
          <p:nvPr/>
        </p:nvSpPr>
        <p:spPr>
          <a:xfrm>
            <a:off x="14053616" y="2673021"/>
            <a:ext cx="2758136"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vl1pPr>
          </a:lstStyle>
          <a:p>
            <a:r>
              <a:t>Jeopardy</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SY 348"/>
          <p:cNvSpPr txBox="1">
            <a:spLocks noGrp="1"/>
          </p:cNvSpPr>
          <p:nvPr>
            <p:ph type="body" idx="21"/>
          </p:nvPr>
        </p:nvSpPr>
        <p:spPr>
          <a:prstGeom prst="rect">
            <a:avLst/>
          </a:prstGeom>
        </p:spPr>
        <p:txBody>
          <a:bodyPr/>
          <a:lstStyle/>
          <a:p>
            <a:r>
              <a:t>PSY 348</a:t>
            </a:r>
          </a:p>
        </p:txBody>
      </p:sp>
      <p:sp>
        <p:nvSpPr>
          <p:cNvPr id="235" name="Title 1"/>
          <p:cNvSpPr txBox="1">
            <a:spLocks noGrp="1"/>
          </p:cNvSpPr>
          <p:nvPr>
            <p:ph type="title"/>
          </p:nvPr>
        </p:nvSpPr>
        <p:spPr>
          <a:prstGeom prst="rect">
            <a:avLst/>
          </a:prstGeom>
        </p:spPr>
        <p:txBody>
          <a:bodyPr/>
          <a:lstStyle>
            <a:lvl1pPr defTabSz="685165">
              <a:spcBef>
                <a:spcPts val="3200"/>
              </a:spcBef>
              <a:defRPr sz="7221"/>
            </a:lvl1pPr>
          </a:lstStyle>
          <a:p>
            <a:r>
              <a:t>2-way ANOVA</a:t>
            </a:r>
          </a:p>
        </p:txBody>
      </p:sp>
      <p:sp>
        <p:nvSpPr>
          <p:cNvPr id="236" name="Coffee"/>
          <p:cNvSpPr txBox="1"/>
          <p:nvPr/>
        </p:nvSpPr>
        <p:spPr>
          <a:xfrm>
            <a:off x="4652137" y="5665235"/>
            <a:ext cx="197419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vl1pPr>
          </a:lstStyle>
          <a:p>
            <a:r>
              <a:t>Coffee</a:t>
            </a:r>
          </a:p>
        </p:txBody>
      </p:sp>
      <p:sp>
        <p:nvSpPr>
          <p:cNvPr id="237" name="Eric Andre"/>
          <p:cNvSpPr txBox="1"/>
          <p:nvPr/>
        </p:nvSpPr>
        <p:spPr>
          <a:xfrm>
            <a:off x="8327534" y="2673021"/>
            <a:ext cx="303611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vl1pPr>
          </a:lstStyle>
          <a:p>
            <a:r>
              <a:t>Eric Andre</a:t>
            </a:r>
          </a:p>
        </p:txBody>
      </p:sp>
      <p:sp>
        <p:nvSpPr>
          <p:cNvPr id="238" name="Decaf"/>
          <p:cNvSpPr txBox="1"/>
          <p:nvPr/>
        </p:nvSpPr>
        <p:spPr>
          <a:xfrm>
            <a:off x="4652137" y="9403643"/>
            <a:ext cx="1748029"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vl1pPr>
          </a:lstStyle>
          <a:p>
            <a:r>
              <a:t>Decaf</a:t>
            </a:r>
          </a:p>
        </p:txBody>
      </p:sp>
      <p:sp>
        <p:nvSpPr>
          <p:cNvPr id="239" name="Jeopardy"/>
          <p:cNvSpPr txBox="1"/>
          <p:nvPr/>
        </p:nvSpPr>
        <p:spPr>
          <a:xfrm>
            <a:off x="14053616" y="2673021"/>
            <a:ext cx="2758136"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800"/>
            </a:lvl1pPr>
          </a:lstStyle>
          <a:p>
            <a:r>
              <a:t>Jeopardy</a:t>
            </a:r>
          </a:p>
        </p:txBody>
      </p:sp>
      <p:graphicFrame>
        <p:nvGraphicFramePr>
          <p:cNvPr id="240" name="Table 1"/>
          <p:cNvGraphicFramePr/>
          <p:nvPr/>
        </p:nvGraphicFramePr>
        <p:xfrm>
          <a:off x="7097189" y="3892550"/>
          <a:ext cx="11430000" cy="8572500"/>
        </p:xfrm>
        <a:graphic>
          <a:graphicData uri="http://schemas.openxmlformats.org/drawingml/2006/table">
            <a:tbl>
              <a:tblPr>
                <a:tableStyleId>{2708684C-4D16-4618-839F-0558EEFCDFE6}</a:tableStyleId>
              </a:tblPr>
              <a:tblGrid>
                <a:gridCol w="57150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4286250">
                <a:tc>
                  <a:txBody>
                    <a:bodyPr/>
                    <a:lstStyle/>
                    <a:p>
                      <a:pPr algn="ctr">
                        <a:lnSpc>
                          <a:spcPct val="100000"/>
                        </a:lnSpc>
                        <a:defRPr sz="1800">
                          <a:solidFill>
                            <a:srgbClr val="000000"/>
                          </a:solidFill>
                        </a:defRPr>
                      </a:pPr>
                      <a:r>
                        <a:rPr sz="5200">
                          <a:solidFill>
                            <a:srgbClr val="838787"/>
                          </a:solidFill>
                          <a:sym typeface="Avenir Next Medium"/>
                        </a:rPr>
                        <a:t>Coffee
Eric Andre</a:t>
                      </a:r>
                    </a:p>
                  </a:txBody>
                  <a:tcPr marL="50800" marR="50800" marT="50800" marB="50800" anchor="ctr" horzOverflow="overflow">
                    <a:lnL w="63500">
                      <a:solidFill>
                        <a:srgbClr val="5F6568"/>
                      </a:solidFill>
                      <a:miter lim="400000"/>
                    </a:lnL>
                    <a:lnT w="63500">
                      <a:solidFill>
                        <a:srgbClr val="5F6568"/>
                      </a:solidFill>
                      <a:miter lim="400000"/>
                    </a:lnT>
                  </a:tcPr>
                </a:tc>
                <a:tc>
                  <a:txBody>
                    <a:bodyPr/>
                    <a:lstStyle/>
                    <a:p>
                      <a:pPr algn="ctr">
                        <a:lnSpc>
                          <a:spcPct val="100000"/>
                        </a:lnSpc>
                        <a:defRPr sz="1800">
                          <a:solidFill>
                            <a:srgbClr val="000000"/>
                          </a:solidFill>
                        </a:defRPr>
                      </a:pPr>
                      <a:r>
                        <a:rPr sz="5200">
                          <a:solidFill>
                            <a:srgbClr val="838787"/>
                          </a:solidFill>
                          <a:sym typeface="Avenir Next Medium"/>
                        </a:rPr>
                        <a:t>Coffee
Jeopardy</a:t>
                      </a:r>
                    </a:p>
                  </a:txBody>
                  <a:tcPr marL="50800" marR="50800" marT="50800" marB="50800" anchor="ctr" horzOverflow="overflow">
                    <a:lnR w="63500">
                      <a:solidFill>
                        <a:srgbClr val="5F6568"/>
                      </a:solidFill>
                      <a:miter lim="400000"/>
                    </a:lnR>
                    <a:lnT w="63500">
                      <a:solidFill>
                        <a:srgbClr val="5F6568"/>
                      </a:solidFill>
                      <a:miter lim="400000"/>
                    </a:lnT>
                  </a:tcPr>
                </a:tc>
                <a:extLst>
                  <a:ext uri="{0D108BD9-81ED-4DB2-BD59-A6C34878D82A}">
                    <a16:rowId xmlns:a16="http://schemas.microsoft.com/office/drawing/2014/main" val="10000"/>
                  </a:ext>
                </a:extLst>
              </a:tr>
              <a:tr h="4286250">
                <a:tc>
                  <a:txBody>
                    <a:bodyPr/>
                    <a:lstStyle/>
                    <a:p>
                      <a:pPr algn="ctr">
                        <a:lnSpc>
                          <a:spcPct val="100000"/>
                        </a:lnSpc>
                        <a:defRPr sz="1800">
                          <a:solidFill>
                            <a:srgbClr val="000000"/>
                          </a:solidFill>
                        </a:defRPr>
                      </a:pPr>
                      <a:r>
                        <a:rPr sz="5200">
                          <a:solidFill>
                            <a:srgbClr val="838787"/>
                          </a:solidFill>
                          <a:sym typeface="Avenir Next Medium"/>
                        </a:rPr>
                        <a:t>Decaf
Eric Andre</a:t>
                      </a:r>
                    </a:p>
                  </a:txBody>
                  <a:tcPr marL="50800" marR="50800" marT="50800" marB="50800" anchor="ctr" horzOverflow="overflow">
                    <a:lnL w="63500">
                      <a:solidFill>
                        <a:srgbClr val="5F6568"/>
                      </a:solidFill>
                      <a:miter lim="400000"/>
                    </a:lnL>
                    <a:lnB w="63500">
                      <a:solidFill>
                        <a:srgbClr val="5F6568"/>
                      </a:solidFill>
                      <a:miter lim="400000"/>
                    </a:lnB>
                  </a:tcPr>
                </a:tc>
                <a:tc>
                  <a:txBody>
                    <a:bodyPr/>
                    <a:lstStyle/>
                    <a:p>
                      <a:pPr algn="ctr">
                        <a:lnSpc>
                          <a:spcPct val="100000"/>
                        </a:lnSpc>
                        <a:defRPr sz="1800">
                          <a:solidFill>
                            <a:srgbClr val="000000"/>
                          </a:solidFill>
                        </a:defRPr>
                      </a:pPr>
                      <a:r>
                        <a:rPr sz="5200">
                          <a:solidFill>
                            <a:srgbClr val="838787"/>
                          </a:solidFill>
                          <a:sym typeface="Avenir Next Medium"/>
                        </a:rPr>
                        <a:t>Decaf
Jeopardy</a:t>
                      </a:r>
                    </a:p>
                  </a:txBody>
                  <a:tcPr marL="50800" marR="50800" marT="50800" marB="50800" anchor="ctr" horzOverflow="overflow">
                    <a:lnR w="63500">
                      <a:solidFill>
                        <a:srgbClr val="5F6568"/>
                      </a:solidFill>
                      <a:miter lim="400000"/>
                    </a:lnR>
                    <a:lnB w="63500">
                      <a:solidFill>
                        <a:srgbClr val="5F6568"/>
                      </a:solidFill>
                      <a:miter lim="400000"/>
                    </a:lnB>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SY 348"/>
          <p:cNvSpPr txBox="1">
            <a:spLocks noGrp="1"/>
          </p:cNvSpPr>
          <p:nvPr>
            <p:ph type="body" idx="21"/>
          </p:nvPr>
        </p:nvSpPr>
        <p:spPr>
          <a:prstGeom prst="rect">
            <a:avLst/>
          </a:prstGeom>
        </p:spPr>
        <p:txBody>
          <a:bodyPr/>
          <a:lstStyle/>
          <a:p>
            <a:r>
              <a:t>PSY 348</a:t>
            </a:r>
          </a:p>
        </p:txBody>
      </p:sp>
      <p:sp>
        <p:nvSpPr>
          <p:cNvPr id="243" name="2-way ANOVA"/>
          <p:cNvSpPr txBox="1">
            <a:spLocks noGrp="1"/>
          </p:cNvSpPr>
          <p:nvPr>
            <p:ph type="title"/>
          </p:nvPr>
        </p:nvSpPr>
        <p:spPr>
          <a:prstGeom prst="rect">
            <a:avLst/>
          </a:prstGeom>
        </p:spPr>
        <p:txBody>
          <a:bodyPr/>
          <a:lstStyle>
            <a:lvl1pPr defTabSz="685165">
              <a:spcBef>
                <a:spcPts val="3200"/>
              </a:spcBef>
              <a:defRPr sz="7221"/>
            </a:lvl1pPr>
          </a:lstStyle>
          <a:p>
            <a:r>
              <a:t>2-way ANOVA</a:t>
            </a:r>
          </a:p>
        </p:txBody>
      </p:sp>
      <p:graphicFrame>
        <p:nvGraphicFramePr>
          <p:cNvPr id="244" name="Table 1"/>
          <p:cNvGraphicFramePr/>
          <p:nvPr/>
        </p:nvGraphicFramePr>
        <p:xfrm>
          <a:off x="3848229" y="3892550"/>
          <a:ext cx="16687539" cy="8572500"/>
        </p:xfrm>
        <a:graphic>
          <a:graphicData uri="http://schemas.openxmlformats.org/drawingml/2006/table">
            <a:tbl>
              <a:tblPr firstRow="1" bandRow="1">
                <a:tableStyleId>{4C3C2611-4C71-4FC5-86AE-919BDF0F9419}</a:tableStyleId>
              </a:tblPr>
              <a:tblGrid>
                <a:gridCol w="4639809">
                  <a:extLst>
                    <a:ext uri="{9D8B030D-6E8A-4147-A177-3AD203B41FA5}">
                      <a16:colId xmlns:a16="http://schemas.microsoft.com/office/drawing/2014/main" val="20000"/>
                    </a:ext>
                  </a:extLst>
                </a:gridCol>
                <a:gridCol w="2596254">
                  <a:extLst>
                    <a:ext uri="{9D8B030D-6E8A-4147-A177-3AD203B41FA5}">
                      <a16:colId xmlns:a16="http://schemas.microsoft.com/office/drawing/2014/main" val="20001"/>
                    </a:ext>
                  </a:extLst>
                </a:gridCol>
                <a:gridCol w="2596254">
                  <a:extLst>
                    <a:ext uri="{9D8B030D-6E8A-4147-A177-3AD203B41FA5}">
                      <a16:colId xmlns:a16="http://schemas.microsoft.com/office/drawing/2014/main" val="20002"/>
                    </a:ext>
                  </a:extLst>
                </a:gridCol>
                <a:gridCol w="2281287">
                  <a:extLst>
                    <a:ext uri="{9D8B030D-6E8A-4147-A177-3AD203B41FA5}">
                      <a16:colId xmlns:a16="http://schemas.microsoft.com/office/drawing/2014/main" val="20003"/>
                    </a:ext>
                  </a:extLst>
                </a:gridCol>
                <a:gridCol w="2435655">
                  <a:extLst>
                    <a:ext uri="{9D8B030D-6E8A-4147-A177-3AD203B41FA5}">
                      <a16:colId xmlns:a16="http://schemas.microsoft.com/office/drawing/2014/main" val="20004"/>
                    </a:ext>
                  </a:extLst>
                </a:gridCol>
                <a:gridCol w="2138280">
                  <a:extLst>
                    <a:ext uri="{9D8B030D-6E8A-4147-A177-3AD203B41FA5}">
                      <a16:colId xmlns:a16="http://schemas.microsoft.com/office/drawing/2014/main" val="20005"/>
                    </a:ext>
                  </a:extLst>
                </a:gridCol>
              </a:tblGrid>
              <a:tr h="1714500">
                <a:tc>
                  <a:txBody>
                    <a:bodyPr/>
                    <a:lstStyle/>
                    <a:p>
                      <a:pPr algn="ctr">
                        <a:lnSpc>
                          <a:spcPct val="100000"/>
                        </a:lnSpc>
                        <a:defRPr sz="1800" b="0">
                          <a:solidFill>
                            <a:srgbClr val="000000"/>
                          </a:solidFill>
                        </a:defRPr>
                      </a:pPr>
                      <a:r>
                        <a:rPr sz="5200">
                          <a:solidFill>
                            <a:srgbClr val="A6AAA9"/>
                          </a:solidFill>
                          <a:sym typeface="Avenir Next Demi Bold"/>
                        </a:rPr>
                        <a:t>Source</a:t>
                      </a:r>
                    </a:p>
                  </a:txBody>
                  <a:tcPr marL="50800" marR="50800" marT="50800" marB="50800" anchor="ctr" horzOverflow="overflow"/>
                </a:tc>
                <a:tc>
                  <a:txBody>
                    <a:bodyPr/>
                    <a:lstStyle/>
                    <a:p>
                      <a:pPr algn="ctr">
                        <a:lnSpc>
                          <a:spcPct val="100000"/>
                        </a:lnSpc>
                        <a:defRPr sz="5200" b="0">
                          <a:sym typeface="Avenir Next Demi Bold"/>
                        </a:defRPr>
                      </a:pPr>
                      <a:endParaRP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SS</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df</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MS</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F</a:t>
                      </a:r>
                    </a:p>
                  </a:txBody>
                  <a:tcPr marL="50800" marR="50800" marT="50800" marB="50800" anchor="ctr" horzOverflow="overflow"/>
                </a:tc>
                <a:extLst>
                  <a:ext uri="{0D108BD9-81ED-4DB2-BD59-A6C34878D82A}">
                    <a16:rowId xmlns:a16="http://schemas.microsoft.com/office/drawing/2014/main" val="10000"/>
                  </a:ext>
                </a:extLst>
              </a:tr>
              <a:tr h="1714500">
                <a:tc>
                  <a:txBody>
                    <a:bodyPr/>
                    <a:lstStyle/>
                    <a:p>
                      <a:pPr algn="ctr">
                        <a:lnSpc>
                          <a:spcPct val="100000"/>
                        </a:lnSpc>
                        <a:defRPr sz="1800">
                          <a:solidFill>
                            <a:srgbClr val="000000"/>
                          </a:solidFill>
                        </a:defRPr>
                      </a:pPr>
                      <a:r>
                        <a:rPr sz="5200">
                          <a:solidFill>
                            <a:schemeClr val="accent1"/>
                          </a:solidFill>
                          <a:sym typeface="Avenir Next Medium"/>
                        </a:rPr>
                        <a:t>Coffee</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432</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extLst>
                  <a:ext uri="{0D108BD9-81ED-4DB2-BD59-A6C34878D82A}">
                    <a16:rowId xmlns:a16="http://schemas.microsoft.com/office/drawing/2014/main" val="10001"/>
                  </a:ext>
                </a:extLst>
              </a:tr>
              <a:tr h="1714500">
                <a:tc>
                  <a:txBody>
                    <a:bodyPr/>
                    <a:lstStyle/>
                    <a:p>
                      <a:pPr algn="ctr">
                        <a:lnSpc>
                          <a:spcPct val="100000"/>
                        </a:lnSpc>
                        <a:defRPr sz="1800">
                          <a:solidFill>
                            <a:srgbClr val="000000"/>
                          </a:solidFill>
                        </a:defRPr>
                      </a:pPr>
                      <a:r>
                        <a:rPr sz="5200">
                          <a:solidFill>
                            <a:schemeClr val="accent1"/>
                          </a:solidFill>
                          <a:sym typeface="Avenir Next Medium"/>
                        </a:rPr>
                        <a:t>Eric Andre</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480</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extLst>
                  <a:ext uri="{0D108BD9-81ED-4DB2-BD59-A6C34878D82A}">
                    <a16:rowId xmlns:a16="http://schemas.microsoft.com/office/drawing/2014/main" val="10002"/>
                  </a:ext>
                </a:extLst>
              </a:tr>
              <a:tr h="1714500">
                <a:tc>
                  <a:txBody>
                    <a:bodyPr/>
                    <a:lstStyle/>
                    <a:p>
                      <a:pPr algn="ctr">
                        <a:lnSpc>
                          <a:spcPct val="100000"/>
                        </a:lnSpc>
                        <a:defRPr sz="1800">
                          <a:solidFill>
                            <a:srgbClr val="000000"/>
                          </a:solidFill>
                        </a:defRPr>
                      </a:pPr>
                      <a:r>
                        <a:rPr sz="5200">
                          <a:solidFill>
                            <a:schemeClr val="accent1"/>
                          </a:solidFill>
                          <a:sym typeface="Avenir Next Medium"/>
                        </a:rPr>
                        <a:t>Coffee*EA</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576</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extLst>
                  <a:ext uri="{0D108BD9-81ED-4DB2-BD59-A6C34878D82A}">
                    <a16:rowId xmlns:a16="http://schemas.microsoft.com/office/drawing/2014/main" val="10003"/>
                  </a:ext>
                </a:extLst>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14,208</a:t>
                      </a: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SY 348"/>
          <p:cNvSpPr txBox="1">
            <a:spLocks noGrp="1"/>
          </p:cNvSpPr>
          <p:nvPr>
            <p:ph type="body" idx="21"/>
          </p:nvPr>
        </p:nvSpPr>
        <p:spPr>
          <a:prstGeom prst="rect">
            <a:avLst/>
          </a:prstGeom>
        </p:spPr>
        <p:txBody>
          <a:bodyPr/>
          <a:lstStyle/>
          <a:p>
            <a:r>
              <a:t>PSY 348</a:t>
            </a:r>
          </a:p>
        </p:txBody>
      </p:sp>
      <p:sp>
        <p:nvSpPr>
          <p:cNvPr id="247" name="2-way ANOVA"/>
          <p:cNvSpPr txBox="1">
            <a:spLocks noGrp="1"/>
          </p:cNvSpPr>
          <p:nvPr>
            <p:ph type="title"/>
          </p:nvPr>
        </p:nvSpPr>
        <p:spPr>
          <a:prstGeom prst="rect">
            <a:avLst/>
          </a:prstGeom>
        </p:spPr>
        <p:txBody>
          <a:bodyPr/>
          <a:lstStyle>
            <a:lvl1pPr defTabSz="685165">
              <a:spcBef>
                <a:spcPts val="3200"/>
              </a:spcBef>
              <a:defRPr sz="7221"/>
            </a:lvl1pPr>
          </a:lstStyle>
          <a:p>
            <a:r>
              <a:t>2-way ANOVA</a:t>
            </a:r>
          </a:p>
        </p:txBody>
      </p:sp>
      <p:graphicFrame>
        <p:nvGraphicFramePr>
          <p:cNvPr id="248" name="Table 1"/>
          <p:cNvGraphicFramePr/>
          <p:nvPr/>
        </p:nvGraphicFramePr>
        <p:xfrm>
          <a:off x="2454550" y="3892550"/>
          <a:ext cx="19500296" cy="8572500"/>
        </p:xfrm>
        <a:graphic>
          <a:graphicData uri="http://schemas.openxmlformats.org/drawingml/2006/table">
            <a:tbl>
              <a:tblPr firstRow="1" bandRow="1">
                <a:tableStyleId>{4C3C2611-4C71-4FC5-86AE-919BDF0F9419}</a:tableStyleId>
              </a:tblPr>
              <a:tblGrid>
                <a:gridCol w="4799780">
                  <a:extLst>
                    <a:ext uri="{9D8B030D-6E8A-4147-A177-3AD203B41FA5}">
                      <a16:colId xmlns:a16="http://schemas.microsoft.com/office/drawing/2014/main" val="20000"/>
                    </a:ext>
                  </a:extLst>
                </a:gridCol>
                <a:gridCol w="127000">
                  <a:extLst>
                    <a:ext uri="{9D8B030D-6E8A-4147-A177-3AD203B41FA5}">
                      <a16:colId xmlns:a16="http://schemas.microsoft.com/office/drawing/2014/main" val="20001"/>
                    </a:ext>
                  </a:extLst>
                </a:gridCol>
                <a:gridCol w="3486977">
                  <a:extLst>
                    <a:ext uri="{9D8B030D-6E8A-4147-A177-3AD203B41FA5}">
                      <a16:colId xmlns:a16="http://schemas.microsoft.com/office/drawing/2014/main" val="20002"/>
                    </a:ext>
                  </a:extLst>
                </a:gridCol>
                <a:gridCol w="2260317">
                  <a:extLst>
                    <a:ext uri="{9D8B030D-6E8A-4147-A177-3AD203B41FA5}">
                      <a16:colId xmlns:a16="http://schemas.microsoft.com/office/drawing/2014/main" val="20003"/>
                    </a:ext>
                  </a:extLst>
                </a:gridCol>
                <a:gridCol w="3466336">
                  <a:extLst>
                    <a:ext uri="{9D8B030D-6E8A-4147-A177-3AD203B41FA5}">
                      <a16:colId xmlns:a16="http://schemas.microsoft.com/office/drawing/2014/main" val="20004"/>
                    </a:ext>
                  </a:extLst>
                </a:gridCol>
                <a:gridCol w="2778802">
                  <a:extLst>
                    <a:ext uri="{9D8B030D-6E8A-4147-A177-3AD203B41FA5}">
                      <a16:colId xmlns:a16="http://schemas.microsoft.com/office/drawing/2014/main" val="20005"/>
                    </a:ext>
                  </a:extLst>
                </a:gridCol>
                <a:gridCol w="2581084">
                  <a:extLst>
                    <a:ext uri="{9D8B030D-6E8A-4147-A177-3AD203B41FA5}">
                      <a16:colId xmlns:a16="http://schemas.microsoft.com/office/drawing/2014/main" val="20006"/>
                    </a:ext>
                  </a:extLst>
                </a:gridCol>
              </a:tblGrid>
              <a:tr h="1714500">
                <a:tc>
                  <a:txBody>
                    <a:bodyPr/>
                    <a:lstStyle/>
                    <a:p>
                      <a:pPr algn="ctr">
                        <a:lnSpc>
                          <a:spcPct val="100000"/>
                        </a:lnSpc>
                        <a:defRPr sz="1800" b="0">
                          <a:solidFill>
                            <a:srgbClr val="000000"/>
                          </a:solidFill>
                        </a:defRPr>
                      </a:pPr>
                      <a:r>
                        <a:rPr sz="5200">
                          <a:solidFill>
                            <a:srgbClr val="A6AAA9"/>
                          </a:solidFill>
                          <a:sym typeface="Avenir Next Demi Bold"/>
                        </a:rPr>
                        <a:t>Source</a:t>
                      </a:r>
                    </a:p>
                  </a:txBody>
                  <a:tcPr marL="50800" marR="50800" marT="50800" marB="50800" anchor="ctr" horzOverflow="overflow"/>
                </a:tc>
                <a:tc>
                  <a:txBody>
                    <a:bodyPr/>
                    <a:lstStyle/>
                    <a:p>
                      <a:pPr algn="ctr">
                        <a:lnSpc>
                          <a:spcPct val="100000"/>
                        </a:lnSpc>
                        <a:defRPr sz="5200" b="0">
                          <a:sym typeface="Avenir Next Demi Bold"/>
                        </a:defRPr>
                      </a:pPr>
                      <a:endParaRP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SS</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df</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MS</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F</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p</a:t>
                      </a:r>
                    </a:p>
                  </a:txBody>
                  <a:tcPr marL="50800" marR="50800" marT="50800" marB="50800" anchor="ctr" horzOverflow="overflow"/>
                </a:tc>
                <a:extLst>
                  <a:ext uri="{0D108BD9-81ED-4DB2-BD59-A6C34878D82A}">
                    <a16:rowId xmlns:a16="http://schemas.microsoft.com/office/drawing/2014/main" val="10000"/>
                  </a:ext>
                </a:extLst>
              </a:tr>
              <a:tr h="1714500">
                <a:tc>
                  <a:txBody>
                    <a:bodyPr/>
                    <a:lstStyle/>
                    <a:p>
                      <a:pPr algn="ctr">
                        <a:lnSpc>
                          <a:spcPct val="100000"/>
                        </a:lnSpc>
                        <a:defRPr sz="1800">
                          <a:solidFill>
                            <a:srgbClr val="000000"/>
                          </a:solidFill>
                        </a:defRPr>
                      </a:pPr>
                      <a:r>
                        <a:rPr sz="5200">
                          <a:solidFill>
                            <a:schemeClr val="accent1"/>
                          </a:solidFill>
                          <a:sym typeface="Avenir Next Medium"/>
                        </a:rPr>
                        <a:t>Coffee</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432</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432</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9</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0.05</a:t>
                      </a:r>
                    </a:p>
                  </a:txBody>
                  <a:tcPr marL="50800" marR="50800" marT="50800" marB="50800" anchor="ctr" horzOverflow="overflow"/>
                </a:tc>
                <a:extLst>
                  <a:ext uri="{0D108BD9-81ED-4DB2-BD59-A6C34878D82A}">
                    <a16:rowId xmlns:a16="http://schemas.microsoft.com/office/drawing/2014/main" val="10001"/>
                  </a:ext>
                </a:extLst>
              </a:tr>
              <a:tr h="1714500">
                <a:tc>
                  <a:txBody>
                    <a:bodyPr/>
                    <a:lstStyle/>
                    <a:p>
                      <a:pPr algn="ctr">
                        <a:lnSpc>
                          <a:spcPct val="100000"/>
                        </a:lnSpc>
                        <a:defRPr sz="1800">
                          <a:solidFill>
                            <a:srgbClr val="000000"/>
                          </a:solidFill>
                        </a:defRPr>
                      </a:pPr>
                      <a:r>
                        <a:rPr sz="5200">
                          <a:solidFill>
                            <a:schemeClr val="accent1"/>
                          </a:solidFill>
                          <a:sym typeface="Avenir Next Medium"/>
                        </a:rPr>
                        <a:t>Eric Andre</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480</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480</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10</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0.02</a:t>
                      </a:r>
                    </a:p>
                  </a:txBody>
                  <a:tcPr marL="50800" marR="50800" marT="50800" marB="50800" anchor="ctr" horzOverflow="overflow"/>
                </a:tc>
                <a:extLst>
                  <a:ext uri="{0D108BD9-81ED-4DB2-BD59-A6C34878D82A}">
                    <a16:rowId xmlns:a16="http://schemas.microsoft.com/office/drawing/2014/main" val="10002"/>
                  </a:ext>
                </a:extLst>
              </a:tr>
              <a:tr h="1714500">
                <a:tc>
                  <a:txBody>
                    <a:bodyPr/>
                    <a:lstStyle/>
                    <a:p>
                      <a:pPr algn="ctr">
                        <a:lnSpc>
                          <a:spcPct val="100000"/>
                        </a:lnSpc>
                        <a:defRPr sz="1800">
                          <a:solidFill>
                            <a:srgbClr val="000000"/>
                          </a:solidFill>
                        </a:defRPr>
                      </a:pPr>
                      <a:r>
                        <a:rPr sz="5200">
                          <a:solidFill>
                            <a:schemeClr val="accent1"/>
                          </a:solidFill>
                          <a:sym typeface="Avenir Next Medium"/>
                        </a:rPr>
                        <a:t>Coffee*EA</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576</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576</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12</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0.001</a:t>
                      </a:r>
                    </a:p>
                  </a:txBody>
                  <a:tcPr marL="50800" marR="50800" marT="50800" marB="50800" anchor="ctr" horzOverflow="overflow"/>
                </a:tc>
                <a:extLst>
                  <a:ext uri="{0D108BD9-81ED-4DB2-BD59-A6C34878D82A}">
                    <a16:rowId xmlns:a16="http://schemas.microsoft.com/office/drawing/2014/main" val="10003"/>
                  </a:ext>
                </a:extLst>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14,208</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296</a:t>
                      </a:r>
                    </a:p>
                  </a:txBody>
                  <a:tcPr marL="50800" marR="50800" marT="50800" marB="50800" anchor="ctr"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48</a:t>
                      </a: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SY 348"/>
          <p:cNvSpPr txBox="1">
            <a:spLocks noGrp="1"/>
          </p:cNvSpPr>
          <p:nvPr>
            <p:ph type="body" idx="21"/>
          </p:nvPr>
        </p:nvSpPr>
        <p:spPr>
          <a:prstGeom prst="rect">
            <a:avLst/>
          </a:prstGeom>
        </p:spPr>
        <p:txBody>
          <a:bodyPr/>
          <a:lstStyle/>
          <a:p>
            <a:r>
              <a:t>PSY 348</a:t>
            </a:r>
          </a:p>
        </p:txBody>
      </p:sp>
      <p:sp>
        <p:nvSpPr>
          <p:cNvPr id="251" name="Title 1"/>
          <p:cNvSpPr txBox="1">
            <a:spLocks noGrp="1"/>
          </p:cNvSpPr>
          <p:nvPr>
            <p:ph type="title"/>
          </p:nvPr>
        </p:nvSpPr>
        <p:spPr>
          <a:prstGeom prst="rect">
            <a:avLst/>
          </a:prstGeom>
        </p:spPr>
        <p:txBody>
          <a:bodyPr/>
          <a:lstStyle>
            <a:lvl1pPr defTabSz="685165">
              <a:spcBef>
                <a:spcPts val="3200"/>
              </a:spcBef>
              <a:defRPr sz="7221"/>
            </a:lvl1pPr>
          </a:lstStyle>
          <a:p>
            <a:r>
              <a:t>AnOVA</a:t>
            </a:r>
          </a:p>
        </p:txBody>
      </p:sp>
      <p:sp>
        <p:nvSpPr>
          <p:cNvPr id="252" name="Content Placeholder 2"/>
          <p:cNvSpPr txBox="1">
            <a:spLocks noGrp="1"/>
          </p:cNvSpPr>
          <p:nvPr>
            <p:ph type="body" idx="1"/>
          </p:nvPr>
        </p:nvSpPr>
        <p:spPr>
          <a:prstGeom prst="rect">
            <a:avLst/>
          </a:prstGeom>
        </p:spPr>
        <p:txBody>
          <a:bodyPr/>
          <a:lstStyle>
            <a:lvl1pPr marL="0" indent="0">
              <a:buSzTx/>
              <a:buNone/>
            </a:lvl1pPr>
          </a:lstStyle>
          <a:p>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SY 348"/>
          <p:cNvSpPr txBox="1">
            <a:spLocks noGrp="1"/>
          </p:cNvSpPr>
          <p:nvPr>
            <p:ph type="body" idx="21"/>
          </p:nvPr>
        </p:nvSpPr>
        <p:spPr>
          <a:prstGeom prst="rect">
            <a:avLst/>
          </a:prstGeom>
        </p:spPr>
        <p:txBody>
          <a:bodyPr/>
          <a:lstStyle/>
          <a:p>
            <a:r>
              <a:t>PSY 348</a:t>
            </a:r>
          </a:p>
        </p:txBody>
      </p:sp>
      <p:sp>
        <p:nvSpPr>
          <p:cNvPr id="255" name="Title 1"/>
          <p:cNvSpPr txBox="1">
            <a:spLocks noGrp="1"/>
          </p:cNvSpPr>
          <p:nvPr>
            <p:ph type="title"/>
          </p:nvPr>
        </p:nvSpPr>
        <p:spPr>
          <a:prstGeom prst="rect">
            <a:avLst/>
          </a:prstGeom>
        </p:spPr>
        <p:txBody>
          <a:bodyPr/>
          <a:lstStyle>
            <a:lvl1pPr defTabSz="685165">
              <a:spcBef>
                <a:spcPts val="3200"/>
              </a:spcBef>
              <a:defRPr sz="7221"/>
            </a:lvl1pPr>
          </a:lstStyle>
          <a:p>
            <a:r>
              <a:t>AnOVA</a:t>
            </a:r>
          </a:p>
        </p:txBody>
      </p:sp>
      <p:sp>
        <p:nvSpPr>
          <p:cNvPr id="256" name="Content Placeholder 2"/>
          <p:cNvSpPr txBox="1">
            <a:spLocks noGrp="1"/>
          </p:cNvSpPr>
          <p:nvPr>
            <p:ph type="body" idx="1"/>
          </p:nvPr>
        </p:nvSpPr>
        <p:spPr>
          <a:prstGeom prst="rect">
            <a:avLst/>
          </a:prstGeom>
        </p:spPr>
        <p:txBody>
          <a:bodyPr/>
          <a:lstStyle/>
          <a:p>
            <a:pPr marL="0" indent="0">
              <a:buSzTx/>
              <a:buNone/>
            </a:pPr>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a:p>
            <a:pPr>
              <a:buChar char="‣"/>
            </a:pPr>
            <a:r>
              <a:t>Independent variable: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SY 348"/>
          <p:cNvSpPr txBox="1">
            <a:spLocks noGrp="1"/>
          </p:cNvSpPr>
          <p:nvPr>
            <p:ph type="body" idx="21"/>
          </p:nvPr>
        </p:nvSpPr>
        <p:spPr>
          <a:prstGeom prst="rect">
            <a:avLst/>
          </a:prstGeom>
        </p:spPr>
        <p:txBody>
          <a:bodyPr/>
          <a:lstStyle/>
          <a:p>
            <a:r>
              <a:t>PSY 348</a:t>
            </a:r>
          </a:p>
        </p:txBody>
      </p:sp>
      <p:sp>
        <p:nvSpPr>
          <p:cNvPr id="259" name="Title 1"/>
          <p:cNvSpPr txBox="1">
            <a:spLocks noGrp="1"/>
          </p:cNvSpPr>
          <p:nvPr>
            <p:ph type="title"/>
          </p:nvPr>
        </p:nvSpPr>
        <p:spPr>
          <a:prstGeom prst="rect">
            <a:avLst/>
          </a:prstGeom>
        </p:spPr>
        <p:txBody>
          <a:bodyPr/>
          <a:lstStyle>
            <a:lvl1pPr defTabSz="685165">
              <a:spcBef>
                <a:spcPts val="3200"/>
              </a:spcBef>
              <a:defRPr sz="7221"/>
            </a:lvl1pPr>
          </a:lstStyle>
          <a:p>
            <a:r>
              <a:t>AnOVA</a:t>
            </a:r>
          </a:p>
        </p:txBody>
      </p:sp>
      <p:sp>
        <p:nvSpPr>
          <p:cNvPr id="260" name="Content Placeholder 2"/>
          <p:cNvSpPr txBox="1">
            <a:spLocks noGrp="1"/>
          </p:cNvSpPr>
          <p:nvPr>
            <p:ph type="body" idx="1"/>
          </p:nvPr>
        </p:nvSpPr>
        <p:spPr>
          <a:prstGeom prst="rect">
            <a:avLst/>
          </a:prstGeom>
        </p:spPr>
        <p:txBody>
          <a:bodyPr/>
          <a:lstStyle/>
          <a:p>
            <a:pPr marL="0" indent="0">
              <a:buSzTx/>
              <a:buNone/>
            </a:pPr>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a:p>
            <a:pPr>
              <a:buChar char="‣"/>
            </a:pPr>
            <a:r>
              <a:t>Independent variable: Time (before and after)</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SY 348"/>
          <p:cNvSpPr txBox="1">
            <a:spLocks noGrp="1"/>
          </p:cNvSpPr>
          <p:nvPr>
            <p:ph type="body" idx="21"/>
          </p:nvPr>
        </p:nvSpPr>
        <p:spPr>
          <a:prstGeom prst="rect">
            <a:avLst/>
          </a:prstGeom>
        </p:spPr>
        <p:txBody>
          <a:bodyPr/>
          <a:lstStyle/>
          <a:p>
            <a:r>
              <a:t>PSY 348</a:t>
            </a:r>
          </a:p>
        </p:txBody>
      </p:sp>
      <p:sp>
        <p:nvSpPr>
          <p:cNvPr id="263"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264" name="Content Placeholder 2"/>
          <p:cNvSpPr txBox="1">
            <a:spLocks noGrp="1"/>
          </p:cNvSpPr>
          <p:nvPr>
            <p:ph type="body" idx="1"/>
          </p:nvPr>
        </p:nvSpPr>
        <p:spPr>
          <a:prstGeom prst="rect">
            <a:avLst/>
          </a:prstGeom>
        </p:spPr>
        <p:txBody>
          <a:bodyPr/>
          <a:lstStyle/>
          <a:p>
            <a:pPr marL="0" indent="0">
              <a:buSzTx/>
              <a:buNone/>
            </a:pPr>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a:p>
            <a:pPr>
              <a:buChar char="‣"/>
            </a:pPr>
            <a:r>
              <a:t>Independent variable: Time (before and after)</a:t>
            </a:r>
          </a:p>
          <a:p>
            <a:pPr>
              <a:buChar char="‣"/>
            </a:pPr>
            <a:r>
              <a:t>Dependent variable: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SY 348"/>
          <p:cNvSpPr txBox="1">
            <a:spLocks noGrp="1"/>
          </p:cNvSpPr>
          <p:nvPr>
            <p:ph type="body" idx="21"/>
          </p:nvPr>
        </p:nvSpPr>
        <p:spPr>
          <a:prstGeom prst="rect">
            <a:avLst/>
          </a:prstGeom>
        </p:spPr>
        <p:txBody>
          <a:bodyPr/>
          <a:lstStyle/>
          <a:p>
            <a:r>
              <a:t>PSY 348</a:t>
            </a:r>
          </a:p>
        </p:txBody>
      </p:sp>
      <p:sp>
        <p:nvSpPr>
          <p:cNvPr id="267"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268" name="Content Placeholder 2"/>
          <p:cNvSpPr txBox="1">
            <a:spLocks noGrp="1"/>
          </p:cNvSpPr>
          <p:nvPr>
            <p:ph type="body" idx="1"/>
          </p:nvPr>
        </p:nvSpPr>
        <p:spPr>
          <a:prstGeom prst="rect">
            <a:avLst/>
          </a:prstGeom>
        </p:spPr>
        <p:txBody>
          <a:bodyPr/>
          <a:lstStyle/>
          <a:p>
            <a:pPr marL="0" indent="0">
              <a:buSzTx/>
              <a:buNone/>
            </a:pPr>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a:p>
            <a:pPr>
              <a:buChar char="‣"/>
            </a:pPr>
            <a:r>
              <a:t>Independent variable: Time (before and after)</a:t>
            </a:r>
          </a:p>
          <a:p>
            <a:pPr>
              <a:buChar char="‣"/>
            </a:pPr>
            <a:r>
              <a:t>Dependent variable: Enjoyment of statistics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SY 348"/>
          <p:cNvSpPr txBox="1">
            <a:spLocks noGrp="1"/>
          </p:cNvSpPr>
          <p:nvPr>
            <p:ph type="body" idx="21"/>
          </p:nvPr>
        </p:nvSpPr>
        <p:spPr>
          <a:prstGeom prst="rect">
            <a:avLst/>
          </a:prstGeom>
        </p:spPr>
        <p:txBody>
          <a:bodyPr/>
          <a:lstStyle/>
          <a:p>
            <a:r>
              <a:t>PSY 348</a:t>
            </a:r>
          </a:p>
        </p:txBody>
      </p:sp>
      <p:sp>
        <p:nvSpPr>
          <p:cNvPr id="190" name="Title 1"/>
          <p:cNvSpPr txBox="1">
            <a:spLocks noGrp="1"/>
          </p:cNvSpPr>
          <p:nvPr>
            <p:ph type="title"/>
          </p:nvPr>
        </p:nvSpPr>
        <p:spPr>
          <a:prstGeom prst="rect">
            <a:avLst/>
          </a:prstGeom>
        </p:spPr>
        <p:txBody>
          <a:bodyPr/>
          <a:lstStyle>
            <a:lvl1pPr defTabSz="685165">
              <a:spcBef>
                <a:spcPts val="3200"/>
              </a:spcBef>
              <a:defRPr sz="7221"/>
            </a:lvl1pPr>
          </a:lstStyle>
          <a:p>
            <a:r>
              <a:t>ANOVA</a:t>
            </a:r>
          </a:p>
        </p:txBody>
      </p:sp>
      <p:sp>
        <p:nvSpPr>
          <p:cNvPr id="191" name="Content Placeholder 2"/>
          <p:cNvSpPr txBox="1">
            <a:spLocks noGrp="1"/>
          </p:cNvSpPr>
          <p:nvPr>
            <p:ph type="body" idx="1"/>
          </p:nvPr>
        </p:nvSpPr>
        <p:spPr>
          <a:prstGeom prst="rect">
            <a:avLst/>
          </a:prstGeom>
        </p:spPr>
        <p:txBody>
          <a:bodyPr/>
          <a:lstStyle/>
          <a:p>
            <a:pPr marL="0" indent="0" defTabSz="817244">
              <a:spcBef>
                <a:spcPts val="3800"/>
              </a:spcBef>
              <a:buSzTx/>
              <a:buNone/>
              <a:defRPr sz="14256"/>
            </a:pPr>
            <a:r>
              <a:t>ANalysis</a:t>
            </a:r>
          </a:p>
          <a:p>
            <a:pPr marL="0" indent="0" defTabSz="817244">
              <a:spcBef>
                <a:spcPts val="3800"/>
              </a:spcBef>
              <a:buSzTx/>
              <a:buNone/>
              <a:defRPr sz="14256"/>
            </a:pPr>
            <a:r>
              <a:t>Of</a:t>
            </a:r>
          </a:p>
          <a:p>
            <a:pPr marL="0" indent="0" defTabSz="817244">
              <a:spcBef>
                <a:spcPts val="3800"/>
              </a:spcBef>
              <a:buSzTx/>
              <a:buNone/>
              <a:defRPr sz="14256"/>
            </a:pPr>
            <a:r>
              <a:t>VAriance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SY 348"/>
          <p:cNvSpPr txBox="1">
            <a:spLocks noGrp="1"/>
          </p:cNvSpPr>
          <p:nvPr>
            <p:ph type="body" idx="21"/>
          </p:nvPr>
        </p:nvSpPr>
        <p:spPr>
          <a:prstGeom prst="rect">
            <a:avLst/>
          </a:prstGeom>
        </p:spPr>
        <p:txBody>
          <a:bodyPr/>
          <a:lstStyle/>
          <a:p>
            <a:r>
              <a:t>PSY 348</a:t>
            </a:r>
          </a:p>
        </p:txBody>
      </p:sp>
      <p:sp>
        <p:nvSpPr>
          <p:cNvPr id="271" name="Title 1"/>
          <p:cNvSpPr txBox="1">
            <a:spLocks noGrp="1"/>
          </p:cNvSpPr>
          <p:nvPr>
            <p:ph type="title"/>
          </p:nvPr>
        </p:nvSpPr>
        <p:spPr>
          <a:prstGeom prst="rect">
            <a:avLst/>
          </a:prstGeom>
        </p:spPr>
        <p:txBody>
          <a:bodyPr/>
          <a:lstStyle>
            <a:lvl1pPr defTabSz="685165">
              <a:spcBef>
                <a:spcPts val="3200"/>
              </a:spcBef>
              <a:defRPr sz="7221"/>
            </a:lvl1pPr>
          </a:lstStyle>
          <a:p>
            <a:r>
              <a:t>AnOVA</a:t>
            </a:r>
          </a:p>
        </p:txBody>
      </p:sp>
      <p:sp>
        <p:nvSpPr>
          <p:cNvPr id="272" name="Content Placeholder 2"/>
          <p:cNvSpPr txBox="1">
            <a:spLocks noGrp="1"/>
          </p:cNvSpPr>
          <p:nvPr>
            <p:ph type="body" idx="1"/>
          </p:nvPr>
        </p:nvSpPr>
        <p:spPr>
          <a:prstGeom prst="rect">
            <a:avLst/>
          </a:prstGeom>
        </p:spPr>
        <p:txBody>
          <a:bodyPr/>
          <a:lstStyle/>
          <a:p>
            <a:pPr marL="0" indent="0">
              <a:buSzTx/>
              <a:buNone/>
            </a:pPr>
            <a:r>
              <a:t>Between subjects ANOVA compares means </a:t>
            </a:r>
            <a:r>
              <a:rPr b="1" u="sng">
                <a:latin typeface="Avenir Next Regular"/>
                <a:ea typeface="Avenir Next Regular"/>
                <a:cs typeface="Avenir Next Regular"/>
                <a:sym typeface="Avenir Next Regular"/>
              </a:rPr>
              <a:t>BETWEEN</a:t>
            </a:r>
            <a:r>
              <a:t> groups to determine if they differ significantly from one another.</a:t>
            </a:r>
          </a:p>
          <a:p>
            <a:pPr marL="0" indent="0">
              <a:buSzTx/>
              <a:buNone/>
            </a:pPr>
            <a:endParaRPr/>
          </a:p>
          <a:p>
            <a:pPr marL="0" indent="0">
              <a:buSzTx/>
              <a:buNone/>
              <a:defRPr>
                <a:solidFill>
                  <a:srgbClr val="FFFFFF"/>
                </a:solidFill>
              </a:defRPr>
            </a:pPr>
            <a:r>
              <a:t>Within subjects ANOVA compares pre-manipulation means to post-manipulation means to determine if there is a difference </a:t>
            </a:r>
            <a:r>
              <a:rPr b="1" u="sng">
                <a:latin typeface="Avenir Next Regular"/>
                <a:ea typeface="Avenir Next Regular"/>
                <a:cs typeface="Avenir Next Regular"/>
                <a:sym typeface="Avenir Next Regular"/>
              </a:rPr>
              <a:t>WITHIN</a:t>
            </a:r>
            <a:r>
              <a:rPr b="1">
                <a:latin typeface="Avenir Next Regular"/>
                <a:ea typeface="Avenir Next Regular"/>
                <a:cs typeface="Avenir Next Regular"/>
                <a:sym typeface="Avenir Next Regular"/>
              </a:rPr>
              <a:t> </a:t>
            </a:r>
            <a:r>
              <a:t>participants over time.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SY 348"/>
          <p:cNvSpPr txBox="1">
            <a:spLocks noGrp="1"/>
          </p:cNvSpPr>
          <p:nvPr>
            <p:ph type="body" idx="21"/>
          </p:nvPr>
        </p:nvSpPr>
        <p:spPr>
          <a:prstGeom prst="rect">
            <a:avLst/>
          </a:prstGeom>
        </p:spPr>
        <p:txBody>
          <a:bodyPr/>
          <a:lstStyle/>
          <a:p>
            <a:r>
              <a:t>PSY 348</a:t>
            </a:r>
          </a:p>
        </p:txBody>
      </p:sp>
      <p:sp>
        <p:nvSpPr>
          <p:cNvPr id="275"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276" name="Content Placeholder 2"/>
          <p:cNvSpPr txBox="1">
            <a:spLocks noGrp="1"/>
          </p:cNvSpPr>
          <p:nvPr>
            <p:ph type="body" idx="1"/>
          </p:nvPr>
        </p:nvSpPr>
        <p:spPr>
          <a:prstGeom prst="rect">
            <a:avLst/>
          </a:prstGeom>
        </p:spPr>
        <p:txBody>
          <a:bodyPr/>
          <a:lstStyle/>
          <a:p>
            <a:pPr marL="0" indent="0">
              <a:buSzTx/>
              <a:buNone/>
            </a:pPr>
            <a:r>
              <a:t>Within subjects ANOVA examines differences within participants over time.</a:t>
            </a:r>
          </a:p>
          <a:p>
            <a:pPr marL="0" indent="0">
              <a:buSzTx/>
              <a:buNone/>
            </a:pPr>
            <a:r>
              <a:t>Within subjects ANOVA is also known as Repeated Measures ANOVA, because it looks at one measure repeated over time.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SY 348"/>
          <p:cNvSpPr txBox="1">
            <a:spLocks noGrp="1"/>
          </p:cNvSpPr>
          <p:nvPr>
            <p:ph type="body" idx="21"/>
          </p:nvPr>
        </p:nvSpPr>
        <p:spPr>
          <a:prstGeom prst="rect">
            <a:avLst/>
          </a:prstGeom>
        </p:spPr>
        <p:txBody>
          <a:bodyPr/>
          <a:lstStyle/>
          <a:p>
            <a:r>
              <a:t>PSY 348</a:t>
            </a:r>
          </a:p>
        </p:txBody>
      </p:sp>
      <p:sp>
        <p:nvSpPr>
          <p:cNvPr id="279"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280" name="Content Placeholder 2"/>
          <p:cNvSpPr txBox="1">
            <a:spLocks noGrp="1"/>
          </p:cNvSpPr>
          <p:nvPr>
            <p:ph type="body" idx="1"/>
          </p:nvPr>
        </p:nvSpPr>
        <p:spPr>
          <a:prstGeom prst="rect">
            <a:avLst/>
          </a:prstGeom>
        </p:spPr>
        <p:txBody>
          <a:bodyPr/>
          <a:lstStyle/>
          <a:p>
            <a:pPr marL="0" indent="0">
              <a:buClrTx/>
              <a:buSzTx/>
              <a:buFontTx/>
              <a:buNone/>
            </a:pPr>
            <a:r>
              <a:t>The independent variable is time.</a:t>
            </a:r>
          </a:p>
          <a:p>
            <a:pPr>
              <a:buChar char="‣"/>
            </a:pPr>
            <a:r>
              <a:t>Before intervention: baseline or pre-test</a:t>
            </a:r>
          </a:p>
          <a:p>
            <a:pPr>
              <a:buChar char="‣"/>
            </a:pPr>
            <a:r>
              <a:t>After intervention: post-test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SY 348"/>
          <p:cNvSpPr txBox="1">
            <a:spLocks noGrp="1"/>
          </p:cNvSpPr>
          <p:nvPr>
            <p:ph type="body" idx="21"/>
          </p:nvPr>
        </p:nvSpPr>
        <p:spPr>
          <a:prstGeom prst="rect">
            <a:avLst/>
          </a:prstGeom>
        </p:spPr>
        <p:txBody>
          <a:bodyPr/>
          <a:lstStyle/>
          <a:p>
            <a:r>
              <a:t>PSY 348</a:t>
            </a:r>
          </a:p>
        </p:txBody>
      </p:sp>
      <p:sp>
        <p:nvSpPr>
          <p:cNvPr id="283"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284" name="Content Placeholder 2"/>
          <p:cNvSpPr txBox="1">
            <a:spLocks noGrp="1"/>
          </p:cNvSpPr>
          <p:nvPr>
            <p:ph type="body" idx="1"/>
          </p:nvPr>
        </p:nvSpPr>
        <p:spPr>
          <a:prstGeom prst="rect">
            <a:avLst/>
          </a:prstGeom>
        </p:spPr>
        <p:txBody>
          <a:bodyPr/>
          <a:lstStyle>
            <a:lvl1pPr marL="0" indent="0">
              <a:buSzTx/>
              <a:buNone/>
            </a:lvl1pPr>
          </a:lstStyle>
          <a:p>
            <a:r>
              <a:t>Within subjects ANOVA can look at 2 or more time points.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SY 348"/>
          <p:cNvSpPr txBox="1">
            <a:spLocks noGrp="1"/>
          </p:cNvSpPr>
          <p:nvPr>
            <p:ph type="body" idx="21"/>
          </p:nvPr>
        </p:nvSpPr>
        <p:spPr>
          <a:prstGeom prst="rect">
            <a:avLst/>
          </a:prstGeom>
        </p:spPr>
        <p:txBody>
          <a:bodyPr/>
          <a:lstStyle/>
          <a:p>
            <a:r>
              <a:t>PSY 348</a:t>
            </a:r>
          </a:p>
        </p:txBody>
      </p:sp>
      <p:sp>
        <p:nvSpPr>
          <p:cNvPr id="287"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pic>
        <p:nvPicPr>
          <p:cNvPr id="288" name="Null_and_alternative_distribution.jpg" descr="Null_and_alternative_distribution.jpg"/>
          <p:cNvPicPr>
            <a:picLocks noChangeAspect="1"/>
          </p:cNvPicPr>
          <p:nvPr/>
        </p:nvPicPr>
        <p:blipFill>
          <a:blip r:embed="rId2"/>
          <a:stretch>
            <a:fillRect/>
          </a:stretch>
        </p:blipFill>
        <p:spPr>
          <a:xfrm>
            <a:off x="8784829" y="1925694"/>
            <a:ext cx="15297793" cy="11393336"/>
          </a:xfrm>
          <a:prstGeom prst="rect">
            <a:avLst/>
          </a:prstGeom>
          <a:ln w="12700">
            <a:miter lim="400000"/>
          </a:ln>
        </p:spPr>
      </p:pic>
      <p:sp>
        <p:nvSpPr>
          <p:cNvPr id="289" name="Line"/>
          <p:cNvSpPr/>
          <p:nvPr/>
        </p:nvSpPr>
        <p:spPr>
          <a:xfrm flipV="1">
            <a:off x="15570125" y="4406574"/>
            <a:ext cx="1" cy="7866780"/>
          </a:xfrm>
          <a:prstGeom prst="line">
            <a:avLst/>
          </a:prstGeom>
          <a:ln w="76200" cap="rnd">
            <a:solidFill>
              <a:srgbClr val="AC3EC1"/>
            </a:solidFill>
          </a:ln>
        </p:spPr>
        <p:txBody>
          <a:bodyPr lIns="45719" rIns="45719"/>
          <a:lstStyle/>
          <a:p>
            <a:pPr defTabSz="457200">
              <a:spcBef>
                <a:spcPts val="0"/>
              </a:spcBef>
              <a:defRPr sz="1800">
                <a:solidFill>
                  <a:srgbClr val="FFFFFF"/>
                </a:solidFill>
                <a:latin typeface="Calibri"/>
                <a:ea typeface="Calibri"/>
                <a:cs typeface="Calibri"/>
                <a:sym typeface="Calibri"/>
              </a:defRPr>
            </a:pPr>
            <a:endParaRPr/>
          </a:p>
        </p:txBody>
      </p:sp>
      <p:sp>
        <p:nvSpPr>
          <p:cNvPr id="290" name="Line"/>
          <p:cNvSpPr/>
          <p:nvPr/>
        </p:nvSpPr>
        <p:spPr>
          <a:xfrm flipV="1">
            <a:off x="18485429" y="4406574"/>
            <a:ext cx="1" cy="7866780"/>
          </a:xfrm>
          <a:prstGeom prst="line">
            <a:avLst/>
          </a:prstGeom>
          <a:ln w="76200" cap="rnd">
            <a:solidFill>
              <a:srgbClr val="AC3EC1"/>
            </a:solidFill>
          </a:ln>
        </p:spPr>
        <p:txBody>
          <a:bodyPr lIns="45719" rIns="45719"/>
          <a:lstStyle/>
          <a:p>
            <a:pPr defTabSz="457200">
              <a:spcBef>
                <a:spcPts val="0"/>
              </a:spcBef>
              <a:defRPr sz="1800">
                <a:solidFill>
                  <a:srgbClr val="FFFFFF"/>
                </a:solidFill>
                <a:latin typeface="Calibri"/>
                <a:ea typeface="Calibri"/>
                <a:cs typeface="Calibri"/>
                <a:sym typeface="Calibri"/>
              </a:defRPr>
            </a:pP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SY 348"/>
          <p:cNvSpPr txBox="1">
            <a:spLocks noGrp="1"/>
          </p:cNvSpPr>
          <p:nvPr>
            <p:ph type="body" idx="21"/>
          </p:nvPr>
        </p:nvSpPr>
        <p:spPr>
          <a:prstGeom prst="rect">
            <a:avLst/>
          </a:prstGeom>
        </p:spPr>
        <p:txBody>
          <a:bodyPr/>
          <a:lstStyle/>
          <a:p>
            <a:r>
              <a:t>PSY 348</a:t>
            </a:r>
          </a:p>
        </p:txBody>
      </p:sp>
      <p:sp>
        <p:nvSpPr>
          <p:cNvPr id="293" name="Title 1"/>
          <p:cNvSpPr txBox="1">
            <a:spLocks noGrp="1"/>
          </p:cNvSpPr>
          <p:nvPr>
            <p:ph type="title"/>
          </p:nvPr>
        </p:nvSpPr>
        <p:spPr>
          <a:prstGeom prst="rect">
            <a:avLst/>
          </a:prstGeom>
        </p:spPr>
        <p:txBody>
          <a:bodyPr/>
          <a:lstStyle>
            <a:lvl1pPr defTabSz="685165">
              <a:spcBef>
                <a:spcPts val="3200"/>
              </a:spcBef>
              <a:defRPr sz="7221"/>
            </a:lvl1pPr>
          </a:lstStyle>
          <a:p>
            <a:r>
              <a:t>Between subjects ANOVA</a:t>
            </a:r>
          </a:p>
        </p:txBody>
      </p:sp>
      <p:sp>
        <p:nvSpPr>
          <p:cNvPr id="294" name="Content Placeholder 2"/>
          <p:cNvSpPr txBox="1">
            <a:spLocks noGrp="1"/>
          </p:cNvSpPr>
          <p:nvPr>
            <p:ph type="body" idx="1"/>
          </p:nvPr>
        </p:nvSpPr>
        <p:spPr>
          <a:prstGeom prst="rect">
            <a:avLst/>
          </a:prstGeom>
        </p:spPr>
        <p:txBody>
          <a:bodyPr/>
          <a:lstStyle/>
          <a:p>
            <a:pPr marL="0" indent="0">
              <a:buSzTx/>
              <a:buNone/>
            </a:pPr>
            <a:r>
              <a:t>In between subjects ANOVA, we analyze two types of variance:</a:t>
            </a:r>
          </a:p>
          <a:p>
            <a:pPr marL="914400" indent="-914400">
              <a:buSzPct val="100000"/>
              <a:buFontTx/>
              <a:buAutoNum type="arabicPeriod"/>
            </a:pPr>
            <a:r>
              <a:t>Between Group variance: How the data varies between the groups</a:t>
            </a:r>
          </a:p>
          <a:p>
            <a:pPr marL="914400" indent="-914400">
              <a:buSzPct val="100000"/>
              <a:buFontTx/>
              <a:buAutoNum type="arabicPeriod"/>
            </a:pPr>
            <a:r>
              <a:t>Error variance: How the data varies across all participants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SY 348"/>
          <p:cNvSpPr txBox="1">
            <a:spLocks noGrp="1"/>
          </p:cNvSpPr>
          <p:nvPr>
            <p:ph type="body" idx="21"/>
          </p:nvPr>
        </p:nvSpPr>
        <p:spPr>
          <a:prstGeom prst="rect">
            <a:avLst/>
          </a:prstGeom>
        </p:spPr>
        <p:txBody>
          <a:bodyPr/>
          <a:lstStyle/>
          <a:p>
            <a:r>
              <a:t>PSY 348</a:t>
            </a:r>
          </a:p>
        </p:txBody>
      </p:sp>
      <p:sp>
        <p:nvSpPr>
          <p:cNvPr id="297" name="Title 1"/>
          <p:cNvSpPr txBox="1">
            <a:spLocks noGrp="1"/>
          </p:cNvSpPr>
          <p:nvPr>
            <p:ph type="title"/>
          </p:nvPr>
        </p:nvSpPr>
        <p:spPr>
          <a:xfrm>
            <a:off x="762000" y="2159000"/>
            <a:ext cx="7155014" cy="1016000"/>
          </a:xfrm>
          <a:prstGeom prst="rect">
            <a:avLst/>
          </a:prstGeom>
        </p:spPr>
        <p:txBody>
          <a:bodyPr/>
          <a:lstStyle>
            <a:lvl1pPr defTabSz="619125">
              <a:spcBef>
                <a:spcPts val="2900"/>
              </a:spcBef>
              <a:defRPr sz="6525"/>
            </a:lvl1pPr>
          </a:lstStyle>
          <a:p>
            <a:r>
              <a:t>Between subjects ANOVA</a:t>
            </a:r>
          </a:p>
        </p:txBody>
      </p:sp>
      <p:pic>
        <p:nvPicPr>
          <p:cNvPr id="298" name="Picture 7" descr="Picture 7"/>
          <p:cNvPicPr>
            <a:picLocks noChangeAspect="1"/>
          </p:cNvPicPr>
          <p:nvPr/>
        </p:nvPicPr>
        <p:blipFill>
          <a:blip r:embed="rId2"/>
          <a:srcRect b="1"/>
          <a:stretch>
            <a:fillRect/>
          </a:stretch>
        </p:blipFill>
        <p:spPr>
          <a:xfrm>
            <a:off x="7939338" y="1970885"/>
            <a:ext cx="15037576" cy="11277998"/>
          </a:xfrm>
          <a:custGeom>
            <a:avLst/>
            <a:gdLst/>
            <a:ahLst/>
            <a:cxnLst>
              <a:cxn ang="0">
                <a:pos x="wd2" y="hd2"/>
              </a:cxn>
              <a:cxn ang="5400000">
                <a:pos x="wd2" y="hd2"/>
              </a:cxn>
              <a:cxn ang="10800000">
                <a:pos x="wd2" y="hd2"/>
              </a:cxn>
              <a:cxn ang="16200000">
                <a:pos x="wd2" y="hd2"/>
              </a:cxn>
            </a:cxnLst>
            <a:rect l="0" t="0" r="r" b="b"/>
            <a:pathLst>
              <a:path w="21600" h="21600" extrusionOk="0">
                <a:moveTo>
                  <a:pt x="710" y="0"/>
                </a:moveTo>
                <a:cubicBezTo>
                  <a:pt x="318" y="0"/>
                  <a:pt x="0" y="424"/>
                  <a:pt x="0" y="946"/>
                </a:cubicBezTo>
                <a:lnTo>
                  <a:pt x="0" y="20654"/>
                </a:lnTo>
                <a:cubicBezTo>
                  <a:pt x="0" y="21177"/>
                  <a:pt x="318" y="21600"/>
                  <a:pt x="710" y="21600"/>
                </a:cubicBezTo>
                <a:lnTo>
                  <a:pt x="20890" y="21600"/>
                </a:lnTo>
                <a:cubicBezTo>
                  <a:pt x="21282" y="21600"/>
                  <a:pt x="21600" y="21177"/>
                  <a:pt x="21600" y="20654"/>
                </a:cubicBezTo>
                <a:lnTo>
                  <a:pt x="21600" y="946"/>
                </a:lnTo>
                <a:cubicBezTo>
                  <a:pt x="21600" y="424"/>
                  <a:pt x="21282" y="0"/>
                  <a:pt x="20890" y="0"/>
                </a:cubicBezTo>
                <a:lnTo>
                  <a:pt x="710" y="0"/>
                </a:lnTo>
                <a:close/>
              </a:path>
            </a:pathLst>
          </a:custGeom>
          <a:ln w="101600" cap="sq">
            <a:solidFill>
              <a:srgbClr val="FFFFFF">
                <a:alpha val="50000"/>
              </a:srgbClr>
            </a:solidFill>
            <a:miter/>
          </a:ln>
          <a:effectLst>
            <a:outerShdw blurRad="508000" rotWithShape="0">
              <a:srgbClr val="000000">
                <a:alpha val="43000"/>
              </a:srgbClr>
            </a:outerShdw>
          </a:effectLst>
        </p:spPr>
      </p:pic>
      <p:sp>
        <p:nvSpPr>
          <p:cNvPr id="299" name="Rectangle"/>
          <p:cNvSpPr/>
          <p:nvPr/>
        </p:nvSpPr>
        <p:spPr>
          <a:xfrm>
            <a:off x="19003778" y="3032398"/>
            <a:ext cx="2217470" cy="136853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300" name="Rectangle"/>
          <p:cNvSpPr/>
          <p:nvPr/>
        </p:nvSpPr>
        <p:spPr>
          <a:xfrm>
            <a:off x="9289094" y="12061938"/>
            <a:ext cx="12605954" cy="116633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301" name="Rectangle"/>
          <p:cNvSpPr/>
          <p:nvPr/>
        </p:nvSpPr>
        <p:spPr>
          <a:xfrm>
            <a:off x="8116174" y="2515504"/>
            <a:ext cx="1692775" cy="9902866"/>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302" name="Rectangle"/>
          <p:cNvSpPr/>
          <p:nvPr/>
        </p:nvSpPr>
        <p:spPr>
          <a:xfrm>
            <a:off x="14483336" y="1982734"/>
            <a:ext cx="2217470" cy="63500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303" name="Content Placeholder 2"/>
          <p:cNvSpPr txBox="1">
            <a:spLocks noGrp="1"/>
          </p:cNvSpPr>
          <p:nvPr>
            <p:ph type="body" sz="quarter" idx="1"/>
          </p:nvPr>
        </p:nvSpPr>
        <p:spPr>
          <a:xfrm>
            <a:off x="762000" y="3860800"/>
            <a:ext cx="6879763" cy="8585200"/>
          </a:xfrm>
          <a:prstGeom prst="rect">
            <a:avLst/>
          </a:prstGeom>
        </p:spPr>
        <p:txBody>
          <a:bodyPr/>
          <a:lstStyle/>
          <a:p>
            <a:pPr marL="914400" indent="-914400">
              <a:buSzPct val="100000"/>
              <a:buFontTx/>
              <a:buAutoNum type="arabicPeriod"/>
            </a:pPr>
            <a:r>
              <a:t>B</a:t>
            </a:r>
            <a:r>
              <a:rPr>
                <a:latin typeface="Calibri"/>
                <a:ea typeface="Calibri"/>
                <a:cs typeface="Calibri"/>
                <a:sym typeface="Calibri"/>
              </a:rPr>
              <a:t>etween Group variance: How the data varies between the groups</a:t>
            </a:r>
            <a:endParaRPr i="1">
              <a:latin typeface="Calibri"/>
              <a:ea typeface="Calibri"/>
              <a:cs typeface="Calibri"/>
              <a:sym typeface="Calibri"/>
            </a:endParaRPr>
          </a:p>
          <a:p>
            <a:pPr marL="914400" indent="-914400">
              <a:buSzPct val="100000"/>
              <a:buFontTx/>
              <a:buAutoNum type="arabicPeriod"/>
            </a:pPr>
            <a:r>
              <a:rPr>
                <a:latin typeface="Calibri"/>
                <a:ea typeface="Calibri"/>
                <a:cs typeface="Calibri"/>
                <a:sym typeface="Calibri"/>
              </a:rPr>
              <a:t>Error variance: How the data varies across all participants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SY 348"/>
          <p:cNvSpPr txBox="1">
            <a:spLocks noGrp="1"/>
          </p:cNvSpPr>
          <p:nvPr>
            <p:ph type="body" idx="21"/>
          </p:nvPr>
        </p:nvSpPr>
        <p:spPr>
          <a:prstGeom prst="rect">
            <a:avLst/>
          </a:prstGeom>
        </p:spPr>
        <p:txBody>
          <a:bodyPr/>
          <a:lstStyle/>
          <a:p>
            <a:r>
              <a:t>PSY 348</a:t>
            </a:r>
          </a:p>
        </p:txBody>
      </p:sp>
      <p:sp>
        <p:nvSpPr>
          <p:cNvPr id="306"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307" name="Content Placeholder 2"/>
          <p:cNvSpPr txBox="1">
            <a:spLocks noGrp="1"/>
          </p:cNvSpPr>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between the time points just like between the groups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SY 348"/>
          <p:cNvSpPr txBox="1">
            <a:spLocks noGrp="1"/>
          </p:cNvSpPr>
          <p:nvPr>
            <p:ph type="body" idx="21"/>
          </p:nvPr>
        </p:nvSpPr>
        <p:spPr>
          <a:prstGeom prst="rect">
            <a:avLst/>
          </a:prstGeom>
        </p:spPr>
        <p:txBody>
          <a:bodyPr/>
          <a:lstStyle/>
          <a:p>
            <a:r>
              <a:t>PSY 348</a:t>
            </a:r>
          </a:p>
        </p:txBody>
      </p:sp>
      <p:sp>
        <p:nvSpPr>
          <p:cNvPr id="310"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311" name="Content Placeholder 2"/>
          <p:cNvSpPr txBox="1">
            <a:spLocks noGrp="1"/>
          </p:cNvSpPr>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a:t>
            </a:r>
          </a:p>
          <a:p>
            <a:pPr>
              <a:buChar char="‣"/>
            </a:pPr>
            <a:r>
              <a:t>Error variance: How the data varies across all participants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SY 348"/>
          <p:cNvSpPr txBox="1">
            <a:spLocks noGrp="1"/>
          </p:cNvSpPr>
          <p:nvPr>
            <p:ph type="body" idx="21"/>
          </p:nvPr>
        </p:nvSpPr>
        <p:spPr>
          <a:prstGeom prst="rect">
            <a:avLst/>
          </a:prstGeom>
        </p:spPr>
        <p:txBody>
          <a:bodyPr/>
          <a:lstStyle/>
          <a:p>
            <a:r>
              <a:t>PSY 348</a:t>
            </a:r>
          </a:p>
        </p:txBody>
      </p:sp>
      <p:sp>
        <p:nvSpPr>
          <p:cNvPr id="314"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315" name="Content Placeholder 2"/>
          <p:cNvSpPr txBox="1">
            <a:spLocks noGrp="1"/>
          </p:cNvSpPr>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a:t>
            </a:r>
          </a:p>
          <a:p>
            <a:pPr>
              <a:buChar char="‣"/>
            </a:pPr>
            <a:r>
              <a:t>Error variance</a:t>
            </a:r>
          </a:p>
          <a:p>
            <a:pPr>
              <a:buChar char="‣"/>
            </a:pPr>
            <a:r>
              <a:t>Per participant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SY 348"/>
          <p:cNvSpPr txBox="1">
            <a:spLocks noGrp="1"/>
          </p:cNvSpPr>
          <p:nvPr>
            <p:ph type="body" idx="21"/>
          </p:nvPr>
        </p:nvSpPr>
        <p:spPr>
          <a:prstGeom prst="rect">
            <a:avLst/>
          </a:prstGeom>
        </p:spPr>
        <p:txBody>
          <a:bodyPr/>
          <a:lstStyle/>
          <a:p>
            <a:r>
              <a:t>PSY 348</a:t>
            </a:r>
          </a:p>
        </p:txBody>
      </p:sp>
      <p:sp>
        <p:nvSpPr>
          <p:cNvPr id="194" name="Title 1"/>
          <p:cNvSpPr txBox="1">
            <a:spLocks noGrp="1"/>
          </p:cNvSpPr>
          <p:nvPr>
            <p:ph type="title"/>
          </p:nvPr>
        </p:nvSpPr>
        <p:spPr>
          <a:prstGeom prst="rect">
            <a:avLst/>
          </a:prstGeom>
        </p:spPr>
        <p:txBody>
          <a:bodyPr/>
          <a:lstStyle>
            <a:lvl1pPr defTabSz="685165">
              <a:spcBef>
                <a:spcPts val="3200"/>
              </a:spcBef>
              <a:defRPr sz="7221"/>
            </a:lvl1pPr>
          </a:lstStyle>
          <a:p>
            <a:r>
              <a:t>AnOVA</a:t>
            </a:r>
          </a:p>
        </p:txBody>
      </p:sp>
      <p:sp>
        <p:nvSpPr>
          <p:cNvPr id="195" name="Content Placeholder 2"/>
          <p:cNvSpPr txBox="1">
            <a:spLocks noGrp="1"/>
          </p:cNvSpPr>
          <p:nvPr>
            <p:ph type="body" idx="1"/>
          </p:nvPr>
        </p:nvSpPr>
        <p:spPr>
          <a:prstGeom prst="rect">
            <a:avLst/>
          </a:prstGeom>
        </p:spPr>
        <p:txBody>
          <a:bodyPr/>
          <a:lstStyle/>
          <a:p>
            <a:pPr marL="0" indent="0">
              <a:buSzTx/>
              <a:buNone/>
            </a:pPr>
            <a:r>
              <a:t>ANOVA, like t-tests, compares the means of different groups to determine if they differ significantly from one another:</a:t>
            </a:r>
          </a:p>
          <a:p>
            <a:pPr>
              <a:buChar char="‣"/>
            </a:pPr>
            <a:r>
              <a:t>Independent variable: Categorical / Nominal</a:t>
            </a:r>
          </a:p>
          <a:p>
            <a:pPr>
              <a:buChar char="‣"/>
            </a:pPr>
            <a:r>
              <a:t>Dependent variable: Continuous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SY 348"/>
          <p:cNvSpPr txBox="1">
            <a:spLocks noGrp="1"/>
          </p:cNvSpPr>
          <p:nvPr>
            <p:ph type="body" idx="21"/>
          </p:nvPr>
        </p:nvSpPr>
        <p:spPr>
          <a:prstGeom prst="rect">
            <a:avLst/>
          </a:prstGeom>
        </p:spPr>
        <p:txBody>
          <a:bodyPr/>
          <a:lstStyle/>
          <a:p>
            <a:r>
              <a:t>PSY 348</a:t>
            </a:r>
          </a:p>
        </p:txBody>
      </p:sp>
      <p:sp>
        <p:nvSpPr>
          <p:cNvPr id="318"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 Example</a:t>
            </a:r>
          </a:p>
        </p:txBody>
      </p:sp>
      <p:pic>
        <p:nvPicPr>
          <p:cNvPr id="319" name="IMG_6679.jpeg" descr="IMG_6679.jpeg"/>
          <p:cNvPicPr>
            <a:picLocks noChangeAspect="1"/>
          </p:cNvPicPr>
          <p:nvPr/>
        </p:nvPicPr>
        <p:blipFill>
          <a:blip r:embed="rId2"/>
          <a:stretch>
            <a:fillRect/>
          </a:stretch>
        </p:blipFill>
        <p:spPr>
          <a:xfrm>
            <a:off x="918266" y="3525301"/>
            <a:ext cx="6695238" cy="7968140"/>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SY 348"/>
          <p:cNvSpPr txBox="1">
            <a:spLocks noGrp="1"/>
          </p:cNvSpPr>
          <p:nvPr>
            <p:ph type="body" idx="21"/>
          </p:nvPr>
        </p:nvSpPr>
        <p:spPr>
          <a:prstGeom prst="rect">
            <a:avLst/>
          </a:prstGeom>
        </p:spPr>
        <p:txBody>
          <a:bodyPr/>
          <a:lstStyle/>
          <a:p>
            <a:r>
              <a:t>PSY 348</a:t>
            </a:r>
          </a:p>
        </p:txBody>
      </p:sp>
      <p:sp>
        <p:nvSpPr>
          <p:cNvPr id="322"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 Example</a:t>
            </a:r>
          </a:p>
        </p:txBody>
      </p:sp>
      <p:pic>
        <p:nvPicPr>
          <p:cNvPr id="323" name="IMG_6679.jpeg" descr="IMG_6679.jpeg"/>
          <p:cNvPicPr>
            <a:picLocks noChangeAspect="1"/>
          </p:cNvPicPr>
          <p:nvPr/>
        </p:nvPicPr>
        <p:blipFill>
          <a:blip r:embed="rId2"/>
          <a:srcRect l="7279" r="7279"/>
          <a:stretch>
            <a:fillRect/>
          </a:stretch>
        </p:blipFill>
        <p:spPr>
          <a:xfrm>
            <a:off x="957744" y="3525301"/>
            <a:ext cx="5720429" cy="7968140"/>
          </a:xfrm>
          <a:prstGeom prst="rect">
            <a:avLst/>
          </a:prstGeom>
          <a:ln w="12700">
            <a:miter lim="400000"/>
          </a:ln>
        </p:spPr>
      </p:pic>
      <p:pic>
        <p:nvPicPr>
          <p:cNvPr id="324" name="heelys-heely-guy.gif" descr="heelys-heely-guy.gif"/>
          <p:cNvPicPr>
            <a:picLocks/>
          </p:cNvPicPr>
          <p:nvPr/>
        </p:nvPicPr>
        <p:blipFill>
          <a:blip r:embed="rId3"/>
          <a:stretch>
            <a:fillRect/>
          </a:stretch>
        </p:blipFill>
        <p:spPr>
          <a:xfrm>
            <a:off x="7963754" y="3686815"/>
            <a:ext cx="8456492" cy="6342369"/>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SY 348"/>
          <p:cNvSpPr txBox="1">
            <a:spLocks noGrp="1"/>
          </p:cNvSpPr>
          <p:nvPr>
            <p:ph type="body" idx="21"/>
          </p:nvPr>
        </p:nvSpPr>
        <p:spPr>
          <a:prstGeom prst="rect">
            <a:avLst/>
          </a:prstGeom>
        </p:spPr>
        <p:txBody>
          <a:bodyPr/>
          <a:lstStyle/>
          <a:p>
            <a:r>
              <a:t>PSY 348</a:t>
            </a:r>
          </a:p>
        </p:txBody>
      </p:sp>
      <p:sp>
        <p:nvSpPr>
          <p:cNvPr id="327"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 Example</a:t>
            </a:r>
          </a:p>
        </p:txBody>
      </p:sp>
      <p:pic>
        <p:nvPicPr>
          <p:cNvPr id="328" name="IMG_6679.jpeg" descr="IMG_6679.jpeg"/>
          <p:cNvPicPr>
            <a:picLocks noChangeAspect="1"/>
          </p:cNvPicPr>
          <p:nvPr/>
        </p:nvPicPr>
        <p:blipFill>
          <a:blip r:embed="rId2"/>
          <a:srcRect l="7279" r="7279"/>
          <a:stretch>
            <a:fillRect/>
          </a:stretch>
        </p:blipFill>
        <p:spPr>
          <a:xfrm>
            <a:off x="957744" y="3525301"/>
            <a:ext cx="5720429" cy="7968140"/>
          </a:xfrm>
          <a:prstGeom prst="rect">
            <a:avLst/>
          </a:prstGeom>
          <a:ln w="12700">
            <a:miter lim="400000"/>
          </a:ln>
        </p:spPr>
      </p:pic>
      <p:pic>
        <p:nvPicPr>
          <p:cNvPr id="329" name="heelys-heely-guy.gif" descr="heelys-heely-guy.gif"/>
          <p:cNvPicPr>
            <a:picLocks/>
          </p:cNvPicPr>
          <p:nvPr/>
        </p:nvPicPr>
        <p:blipFill>
          <a:blip r:embed="rId3"/>
          <a:stretch>
            <a:fillRect/>
          </a:stretch>
        </p:blipFill>
        <p:spPr>
          <a:xfrm>
            <a:off x="7963754" y="3686815"/>
            <a:ext cx="8456492" cy="6342369"/>
          </a:xfrm>
          <a:prstGeom prst="rect">
            <a:avLst/>
          </a:prstGeom>
          <a:ln w="12700">
            <a:miter lim="400000"/>
          </a:ln>
        </p:spPr>
      </p:pic>
      <p:pic>
        <p:nvPicPr>
          <p:cNvPr id="330" name="image.shtml.jpeg" descr="image.shtml.jpeg"/>
          <p:cNvPicPr>
            <a:picLocks noChangeAspect="1"/>
          </p:cNvPicPr>
          <p:nvPr/>
        </p:nvPicPr>
        <p:blipFill>
          <a:blip r:embed="rId4"/>
          <a:srcRect b="7252"/>
          <a:stretch>
            <a:fillRect/>
          </a:stretch>
        </p:blipFill>
        <p:spPr>
          <a:xfrm>
            <a:off x="17705699" y="3525301"/>
            <a:ext cx="5715001" cy="7950806"/>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SY 348"/>
          <p:cNvSpPr txBox="1">
            <a:spLocks noGrp="1"/>
          </p:cNvSpPr>
          <p:nvPr>
            <p:ph type="body" idx="21"/>
          </p:nvPr>
        </p:nvSpPr>
        <p:spPr>
          <a:prstGeom prst="rect">
            <a:avLst/>
          </a:prstGeom>
        </p:spPr>
        <p:txBody>
          <a:bodyPr/>
          <a:lstStyle/>
          <a:p>
            <a:r>
              <a:t>PSY 348</a:t>
            </a:r>
          </a:p>
        </p:txBody>
      </p:sp>
      <p:sp>
        <p:nvSpPr>
          <p:cNvPr id="333"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 Example</a:t>
            </a:r>
          </a:p>
        </p:txBody>
      </p:sp>
      <p:pic>
        <p:nvPicPr>
          <p:cNvPr id="334" name="IMG_6679.jpeg" descr="IMG_6679.jpeg"/>
          <p:cNvPicPr>
            <a:picLocks noChangeAspect="1"/>
          </p:cNvPicPr>
          <p:nvPr/>
        </p:nvPicPr>
        <p:blipFill>
          <a:blip r:embed="rId2"/>
          <a:srcRect l="7279" r="7279"/>
          <a:stretch>
            <a:fillRect/>
          </a:stretch>
        </p:blipFill>
        <p:spPr>
          <a:xfrm>
            <a:off x="957744" y="3525301"/>
            <a:ext cx="5720429" cy="7968140"/>
          </a:xfrm>
          <a:prstGeom prst="rect">
            <a:avLst/>
          </a:prstGeom>
          <a:ln w="12700">
            <a:miter lim="400000"/>
          </a:ln>
        </p:spPr>
      </p:pic>
      <p:pic>
        <p:nvPicPr>
          <p:cNvPr id="335" name="heelys-heely-guy.gif" descr="heelys-heely-guy.gif"/>
          <p:cNvPicPr>
            <a:picLocks/>
          </p:cNvPicPr>
          <p:nvPr/>
        </p:nvPicPr>
        <p:blipFill>
          <a:blip r:embed="rId3"/>
          <a:stretch>
            <a:fillRect/>
          </a:stretch>
        </p:blipFill>
        <p:spPr>
          <a:xfrm>
            <a:off x="7963754" y="3686815"/>
            <a:ext cx="8456492" cy="6342369"/>
          </a:xfrm>
          <a:prstGeom prst="rect">
            <a:avLst/>
          </a:prstGeom>
          <a:ln w="12700">
            <a:miter lim="400000"/>
          </a:ln>
        </p:spPr>
      </p:pic>
      <p:pic>
        <p:nvPicPr>
          <p:cNvPr id="336" name="image.shtml.jpeg" descr="image.shtml.jpeg"/>
          <p:cNvPicPr>
            <a:picLocks noChangeAspect="1"/>
          </p:cNvPicPr>
          <p:nvPr/>
        </p:nvPicPr>
        <p:blipFill>
          <a:blip r:embed="rId4"/>
          <a:srcRect b="7252"/>
          <a:stretch>
            <a:fillRect/>
          </a:stretch>
        </p:blipFill>
        <p:spPr>
          <a:xfrm>
            <a:off x="17705699" y="3525301"/>
            <a:ext cx="5715001" cy="7950806"/>
          </a:xfrm>
          <a:prstGeom prst="rect">
            <a:avLst/>
          </a:prstGeom>
          <a:ln w="12700">
            <a:miter lim="400000"/>
          </a:ln>
        </p:spPr>
      </p:pic>
      <p:sp>
        <p:nvSpPr>
          <p:cNvPr id="337" name="Pre-test mood"/>
          <p:cNvSpPr txBox="1"/>
          <p:nvPr/>
        </p:nvSpPr>
        <p:spPr>
          <a:xfrm>
            <a:off x="915253" y="11826596"/>
            <a:ext cx="8711795" cy="18059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80000"/>
              </a:lnSpc>
              <a:spcBef>
                <a:spcPts val="0"/>
              </a:spcBef>
              <a:defRPr sz="13400" cap="all">
                <a:solidFill>
                  <a:srgbClr val="FFFFFF"/>
                </a:solidFill>
                <a:latin typeface="+mn-lt"/>
                <a:ea typeface="+mn-ea"/>
                <a:cs typeface="+mn-cs"/>
                <a:sym typeface="DIN Condensed Bold"/>
              </a:defRPr>
            </a:lvl1pPr>
          </a:lstStyle>
          <a:p>
            <a:r>
              <a:t>Pre-test mood</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PSY 348"/>
          <p:cNvSpPr txBox="1">
            <a:spLocks noGrp="1"/>
          </p:cNvSpPr>
          <p:nvPr>
            <p:ph type="body" idx="21"/>
          </p:nvPr>
        </p:nvSpPr>
        <p:spPr>
          <a:prstGeom prst="rect">
            <a:avLst/>
          </a:prstGeom>
        </p:spPr>
        <p:txBody>
          <a:bodyPr/>
          <a:lstStyle/>
          <a:p>
            <a:r>
              <a:t>PSY 348</a:t>
            </a:r>
          </a:p>
        </p:txBody>
      </p:sp>
      <p:sp>
        <p:nvSpPr>
          <p:cNvPr id="340"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 Example</a:t>
            </a:r>
          </a:p>
        </p:txBody>
      </p:sp>
      <p:pic>
        <p:nvPicPr>
          <p:cNvPr id="341" name="IMG_6679.jpeg" descr="IMG_6679.jpeg"/>
          <p:cNvPicPr>
            <a:picLocks noChangeAspect="1"/>
          </p:cNvPicPr>
          <p:nvPr/>
        </p:nvPicPr>
        <p:blipFill>
          <a:blip r:embed="rId2"/>
          <a:srcRect l="7279" r="7279"/>
          <a:stretch>
            <a:fillRect/>
          </a:stretch>
        </p:blipFill>
        <p:spPr>
          <a:xfrm>
            <a:off x="957744" y="3525301"/>
            <a:ext cx="5720429" cy="7968140"/>
          </a:xfrm>
          <a:prstGeom prst="rect">
            <a:avLst/>
          </a:prstGeom>
          <a:ln w="12700">
            <a:miter lim="400000"/>
          </a:ln>
        </p:spPr>
      </p:pic>
      <p:pic>
        <p:nvPicPr>
          <p:cNvPr id="342" name="heelys-heely-guy.gif" descr="heelys-heely-guy.gif"/>
          <p:cNvPicPr>
            <a:picLocks/>
          </p:cNvPicPr>
          <p:nvPr/>
        </p:nvPicPr>
        <p:blipFill>
          <a:blip r:embed="rId3"/>
          <a:stretch>
            <a:fillRect/>
          </a:stretch>
        </p:blipFill>
        <p:spPr>
          <a:xfrm>
            <a:off x="7963754" y="3686815"/>
            <a:ext cx="8456492" cy="6342369"/>
          </a:xfrm>
          <a:prstGeom prst="rect">
            <a:avLst/>
          </a:prstGeom>
          <a:ln w="12700">
            <a:miter lim="400000"/>
          </a:ln>
        </p:spPr>
      </p:pic>
      <p:pic>
        <p:nvPicPr>
          <p:cNvPr id="343" name="image.shtml.jpeg" descr="image.shtml.jpeg"/>
          <p:cNvPicPr>
            <a:picLocks noChangeAspect="1"/>
          </p:cNvPicPr>
          <p:nvPr/>
        </p:nvPicPr>
        <p:blipFill>
          <a:blip r:embed="rId4"/>
          <a:srcRect b="7252"/>
          <a:stretch>
            <a:fillRect/>
          </a:stretch>
        </p:blipFill>
        <p:spPr>
          <a:xfrm>
            <a:off x="17705699" y="3525301"/>
            <a:ext cx="5715001" cy="7950806"/>
          </a:xfrm>
          <a:prstGeom prst="rect">
            <a:avLst/>
          </a:prstGeom>
          <a:ln w="12700">
            <a:miter lim="400000"/>
          </a:ln>
        </p:spPr>
      </p:pic>
      <p:sp>
        <p:nvSpPr>
          <p:cNvPr id="344" name="Pre-test mood"/>
          <p:cNvSpPr txBox="1"/>
          <p:nvPr/>
        </p:nvSpPr>
        <p:spPr>
          <a:xfrm>
            <a:off x="915253" y="11826596"/>
            <a:ext cx="8711795" cy="18059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80000"/>
              </a:lnSpc>
              <a:spcBef>
                <a:spcPts val="0"/>
              </a:spcBef>
              <a:defRPr sz="13400" cap="all">
                <a:solidFill>
                  <a:srgbClr val="FFFFFF"/>
                </a:solidFill>
                <a:latin typeface="+mn-lt"/>
                <a:ea typeface="+mn-ea"/>
                <a:cs typeface="+mn-cs"/>
                <a:sym typeface="DIN Condensed Bold"/>
              </a:defRPr>
            </a:lvl1pPr>
          </a:lstStyle>
          <a:p>
            <a:r>
              <a:t>Pre-test mood</a:t>
            </a:r>
          </a:p>
        </p:txBody>
      </p:sp>
      <p:pic>
        <p:nvPicPr>
          <p:cNvPr id="345" name="MV5BNzc5MDg3NzgyOV5BMl5BanBnXkFtZTgwNzg2Mjk0MjE@._V1_.jpg" descr="MV5BNzc5MDg3NzgyOV5BMl5BanBnXkFtZTgwNzg2Mjk0MjE@._V1_.jpg"/>
          <p:cNvPicPr>
            <a:picLocks noChangeAspect="1"/>
          </p:cNvPicPr>
          <p:nvPr/>
        </p:nvPicPr>
        <p:blipFill>
          <a:blip r:embed="rId5"/>
          <a:stretch>
            <a:fillRect/>
          </a:stretch>
        </p:blipFill>
        <p:spPr>
          <a:xfrm>
            <a:off x="9980619" y="10196290"/>
            <a:ext cx="4422762" cy="3317072"/>
          </a:xfrm>
          <a:prstGeom prst="rect">
            <a:avLst/>
          </a:prstGeom>
          <a:ln w="12700">
            <a:miter lim="400000"/>
          </a:ln>
        </p:spPr>
      </p:pic>
      <p:sp>
        <p:nvSpPr>
          <p:cNvPr id="346" name="Post-test mood"/>
          <p:cNvSpPr txBox="1"/>
          <p:nvPr/>
        </p:nvSpPr>
        <p:spPr>
          <a:xfrm>
            <a:off x="14756951" y="11826596"/>
            <a:ext cx="9232546" cy="18059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80000"/>
              </a:lnSpc>
              <a:spcBef>
                <a:spcPts val="0"/>
              </a:spcBef>
              <a:defRPr sz="13400" cap="all">
                <a:solidFill>
                  <a:srgbClr val="FFFFFF"/>
                </a:solidFill>
                <a:latin typeface="+mn-lt"/>
                <a:ea typeface="+mn-ea"/>
                <a:cs typeface="+mn-cs"/>
                <a:sym typeface="DIN Condensed Bold"/>
              </a:defRPr>
            </a:lvl1pPr>
          </a:lstStyle>
          <a:p>
            <a:r>
              <a:t>Post-test mood</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SY 348"/>
          <p:cNvSpPr txBox="1">
            <a:spLocks noGrp="1"/>
          </p:cNvSpPr>
          <p:nvPr>
            <p:ph type="body" idx="21"/>
          </p:nvPr>
        </p:nvSpPr>
        <p:spPr>
          <a:prstGeom prst="rect">
            <a:avLst/>
          </a:prstGeom>
        </p:spPr>
        <p:txBody>
          <a:bodyPr/>
          <a:lstStyle/>
          <a:p>
            <a:r>
              <a:t>PSY 348</a:t>
            </a:r>
          </a:p>
        </p:txBody>
      </p:sp>
      <p:sp>
        <p:nvSpPr>
          <p:cNvPr id="349"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 Example</a:t>
            </a:r>
          </a:p>
        </p:txBody>
      </p:sp>
      <p:sp>
        <p:nvSpPr>
          <p:cNvPr id="350" name="Content Placeholder 2"/>
          <p:cNvSpPr txBox="1">
            <a:spLocks noGrp="1"/>
          </p:cNvSpPr>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Mood before the Eric Andre Show is more similar to mood before the EAS than it is to mood after the EAS.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SY 348"/>
          <p:cNvSpPr txBox="1">
            <a:spLocks noGrp="1"/>
          </p:cNvSpPr>
          <p:nvPr>
            <p:ph type="body" idx="21"/>
          </p:nvPr>
        </p:nvSpPr>
        <p:spPr>
          <a:prstGeom prst="rect">
            <a:avLst/>
          </a:prstGeom>
        </p:spPr>
        <p:txBody>
          <a:bodyPr/>
          <a:lstStyle/>
          <a:p>
            <a:r>
              <a:t>PSY 348</a:t>
            </a:r>
          </a:p>
        </p:txBody>
      </p:sp>
      <p:sp>
        <p:nvSpPr>
          <p:cNvPr id="353" name="Title 1"/>
          <p:cNvSpPr txBox="1">
            <a:spLocks noGrp="1"/>
          </p:cNvSpPr>
          <p:nvPr>
            <p:ph type="title"/>
          </p:nvPr>
        </p:nvSpPr>
        <p:spPr>
          <a:xfrm>
            <a:off x="762000" y="2159000"/>
            <a:ext cx="7155014" cy="1016000"/>
          </a:xfrm>
          <a:prstGeom prst="rect">
            <a:avLst/>
          </a:prstGeom>
        </p:spPr>
        <p:txBody>
          <a:bodyPr/>
          <a:lstStyle>
            <a:lvl1pPr defTabSz="676909">
              <a:spcBef>
                <a:spcPts val="3100"/>
              </a:spcBef>
              <a:defRPr sz="7133"/>
            </a:lvl1pPr>
          </a:lstStyle>
          <a:p>
            <a:r>
              <a:t>WITHIN subjects ANOVA</a:t>
            </a:r>
          </a:p>
        </p:txBody>
      </p:sp>
      <p:pic>
        <p:nvPicPr>
          <p:cNvPr id="354" name="Picture 7" descr="Picture 7"/>
          <p:cNvPicPr>
            <a:picLocks noChangeAspect="1"/>
          </p:cNvPicPr>
          <p:nvPr/>
        </p:nvPicPr>
        <p:blipFill>
          <a:blip r:embed="rId2"/>
          <a:srcRect b="1"/>
          <a:stretch>
            <a:fillRect/>
          </a:stretch>
        </p:blipFill>
        <p:spPr>
          <a:xfrm>
            <a:off x="7939338" y="1970885"/>
            <a:ext cx="15037576" cy="11277998"/>
          </a:xfrm>
          <a:custGeom>
            <a:avLst/>
            <a:gdLst/>
            <a:ahLst/>
            <a:cxnLst>
              <a:cxn ang="0">
                <a:pos x="wd2" y="hd2"/>
              </a:cxn>
              <a:cxn ang="5400000">
                <a:pos x="wd2" y="hd2"/>
              </a:cxn>
              <a:cxn ang="10800000">
                <a:pos x="wd2" y="hd2"/>
              </a:cxn>
              <a:cxn ang="16200000">
                <a:pos x="wd2" y="hd2"/>
              </a:cxn>
            </a:cxnLst>
            <a:rect l="0" t="0" r="r" b="b"/>
            <a:pathLst>
              <a:path w="21600" h="21600" extrusionOk="0">
                <a:moveTo>
                  <a:pt x="710" y="0"/>
                </a:moveTo>
                <a:cubicBezTo>
                  <a:pt x="318" y="0"/>
                  <a:pt x="0" y="424"/>
                  <a:pt x="0" y="946"/>
                </a:cubicBezTo>
                <a:lnTo>
                  <a:pt x="0" y="20654"/>
                </a:lnTo>
                <a:cubicBezTo>
                  <a:pt x="0" y="21177"/>
                  <a:pt x="318" y="21600"/>
                  <a:pt x="710" y="21600"/>
                </a:cubicBezTo>
                <a:lnTo>
                  <a:pt x="20890" y="21600"/>
                </a:lnTo>
                <a:cubicBezTo>
                  <a:pt x="21282" y="21600"/>
                  <a:pt x="21600" y="21177"/>
                  <a:pt x="21600" y="20654"/>
                </a:cubicBezTo>
                <a:lnTo>
                  <a:pt x="21600" y="946"/>
                </a:lnTo>
                <a:cubicBezTo>
                  <a:pt x="21600" y="424"/>
                  <a:pt x="21282" y="0"/>
                  <a:pt x="20890" y="0"/>
                </a:cubicBezTo>
                <a:lnTo>
                  <a:pt x="710" y="0"/>
                </a:lnTo>
                <a:close/>
              </a:path>
            </a:pathLst>
          </a:custGeom>
          <a:ln w="101600" cap="sq">
            <a:solidFill>
              <a:srgbClr val="FFFFFF">
                <a:alpha val="50000"/>
              </a:srgbClr>
            </a:solidFill>
            <a:miter/>
          </a:ln>
          <a:effectLst>
            <a:outerShdw blurRad="508000" rotWithShape="0">
              <a:srgbClr val="000000">
                <a:alpha val="43000"/>
              </a:srgbClr>
            </a:outerShdw>
          </a:effectLst>
        </p:spPr>
      </p:pic>
      <p:sp>
        <p:nvSpPr>
          <p:cNvPr id="355" name="Rectangle"/>
          <p:cNvSpPr/>
          <p:nvPr/>
        </p:nvSpPr>
        <p:spPr>
          <a:xfrm>
            <a:off x="19003778" y="3032398"/>
            <a:ext cx="2217470" cy="136853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356" name="Rectangle"/>
          <p:cNvSpPr/>
          <p:nvPr/>
        </p:nvSpPr>
        <p:spPr>
          <a:xfrm>
            <a:off x="9289094" y="12061938"/>
            <a:ext cx="12605954" cy="116633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357" name="Rectangle"/>
          <p:cNvSpPr/>
          <p:nvPr/>
        </p:nvSpPr>
        <p:spPr>
          <a:xfrm>
            <a:off x="8116174" y="2515504"/>
            <a:ext cx="1692775" cy="9902866"/>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358" name="Rectangle"/>
          <p:cNvSpPr/>
          <p:nvPr/>
        </p:nvSpPr>
        <p:spPr>
          <a:xfrm>
            <a:off x="14483336" y="1982734"/>
            <a:ext cx="2217470" cy="63500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SY 348"/>
          <p:cNvSpPr txBox="1">
            <a:spLocks noGrp="1"/>
          </p:cNvSpPr>
          <p:nvPr>
            <p:ph type="body" idx="21"/>
          </p:nvPr>
        </p:nvSpPr>
        <p:spPr>
          <a:prstGeom prst="rect">
            <a:avLst/>
          </a:prstGeom>
        </p:spPr>
        <p:txBody>
          <a:bodyPr/>
          <a:lstStyle/>
          <a:p>
            <a:r>
              <a:t>PSY 348</a:t>
            </a:r>
          </a:p>
        </p:txBody>
      </p:sp>
      <p:sp>
        <p:nvSpPr>
          <p:cNvPr id="361"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 Example</a:t>
            </a:r>
          </a:p>
        </p:txBody>
      </p:sp>
      <p:sp>
        <p:nvSpPr>
          <p:cNvPr id="362" name="Content Placeholder 2"/>
          <p:cNvSpPr txBox="1">
            <a:spLocks noGrp="1"/>
          </p:cNvSpPr>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Mood before the Eric Andre Show is more similar to mood before the EAS than it is to mood after the EAS. </a:t>
            </a:r>
          </a:p>
          <a:p>
            <a:pPr>
              <a:buChar char="‣"/>
            </a:pPr>
            <a:r>
              <a:t>Error Variance: Mood will have natural variance across participants and time.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SY 348"/>
          <p:cNvSpPr txBox="1">
            <a:spLocks noGrp="1"/>
          </p:cNvSpPr>
          <p:nvPr>
            <p:ph type="body" idx="21"/>
          </p:nvPr>
        </p:nvSpPr>
        <p:spPr>
          <a:prstGeom prst="rect">
            <a:avLst/>
          </a:prstGeom>
        </p:spPr>
        <p:txBody>
          <a:bodyPr/>
          <a:lstStyle/>
          <a:p>
            <a:r>
              <a:t>PSY 348</a:t>
            </a:r>
          </a:p>
        </p:txBody>
      </p:sp>
      <p:sp>
        <p:nvSpPr>
          <p:cNvPr id="365"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 Example</a:t>
            </a:r>
          </a:p>
        </p:txBody>
      </p:sp>
      <p:pic>
        <p:nvPicPr>
          <p:cNvPr id="366" name="IMG_6679.jpeg" descr="IMG_6679.jpeg"/>
          <p:cNvPicPr>
            <a:picLocks noChangeAspect="1"/>
          </p:cNvPicPr>
          <p:nvPr/>
        </p:nvPicPr>
        <p:blipFill>
          <a:blip r:embed="rId2"/>
          <a:srcRect l="7279" r="7279"/>
          <a:stretch>
            <a:fillRect/>
          </a:stretch>
        </p:blipFill>
        <p:spPr>
          <a:xfrm>
            <a:off x="957744" y="3525301"/>
            <a:ext cx="5720429" cy="7968140"/>
          </a:xfrm>
          <a:prstGeom prst="rect">
            <a:avLst/>
          </a:prstGeom>
          <a:ln w="12700">
            <a:miter lim="400000"/>
          </a:ln>
        </p:spPr>
      </p:pic>
      <p:pic>
        <p:nvPicPr>
          <p:cNvPr id="367" name="heelys-heely-guy.gif" descr="heelys-heely-guy.gif"/>
          <p:cNvPicPr>
            <a:picLocks/>
          </p:cNvPicPr>
          <p:nvPr/>
        </p:nvPicPr>
        <p:blipFill>
          <a:blip r:embed="rId3"/>
          <a:stretch>
            <a:fillRect/>
          </a:stretch>
        </p:blipFill>
        <p:spPr>
          <a:xfrm>
            <a:off x="7963754" y="3686815"/>
            <a:ext cx="8456492" cy="6342369"/>
          </a:xfrm>
          <a:prstGeom prst="rect">
            <a:avLst/>
          </a:prstGeom>
          <a:ln w="12700">
            <a:miter lim="400000"/>
          </a:ln>
        </p:spPr>
      </p:pic>
      <p:pic>
        <p:nvPicPr>
          <p:cNvPr id="368" name="image.shtml.jpeg" descr="image.shtml.jpeg"/>
          <p:cNvPicPr>
            <a:picLocks noChangeAspect="1"/>
          </p:cNvPicPr>
          <p:nvPr/>
        </p:nvPicPr>
        <p:blipFill>
          <a:blip r:embed="rId4"/>
          <a:srcRect b="7252"/>
          <a:stretch>
            <a:fillRect/>
          </a:stretch>
        </p:blipFill>
        <p:spPr>
          <a:xfrm>
            <a:off x="17705699" y="3525301"/>
            <a:ext cx="5715001" cy="7950806"/>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SY 348"/>
          <p:cNvSpPr txBox="1">
            <a:spLocks noGrp="1"/>
          </p:cNvSpPr>
          <p:nvPr>
            <p:ph type="body" idx="21"/>
          </p:nvPr>
        </p:nvSpPr>
        <p:spPr>
          <a:prstGeom prst="rect">
            <a:avLst/>
          </a:prstGeom>
        </p:spPr>
        <p:txBody>
          <a:bodyPr/>
          <a:lstStyle/>
          <a:p>
            <a:r>
              <a:t>PSY 348</a:t>
            </a:r>
          </a:p>
        </p:txBody>
      </p:sp>
      <p:sp>
        <p:nvSpPr>
          <p:cNvPr id="371"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 Example</a:t>
            </a:r>
          </a:p>
        </p:txBody>
      </p:sp>
      <p:sp>
        <p:nvSpPr>
          <p:cNvPr id="372" name="Content Placeholder 2"/>
          <p:cNvSpPr txBox="1">
            <a:spLocks noGrp="1"/>
          </p:cNvSpPr>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Mood before the Eric Andre Show is more similar to mood before the EAS than it is to mood after the EAS. </a:t>
            </a:r>
          </a:p>
          <a:p>
            <a:pPr>
              <a:buChar char="‣"/>
            </a:pPr>
            <a:r>
              <a:t>Error Variance: Mood will have natural variance across participants.</a:t>
            </a:r>
          </a:p>
          <a:p>
            <a:pPr>
              <a:buChar char="‣"/>
            </a:pPr>
            <a:r>
              <a:t>Per participant: Each participant’s scores will be more like their other scores than they are like the scores of another participant.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SY 348"/>
          <p:cNvSpPr txBox="1">
            <a:spLocks noGrp="1"/>
          </p:cNvSpPr>
          <p:nvPr>
            <p:ph type="body" idx="21"/>
          </p:nvPr>
        </p:nvSpPr>
        <p:spPr>
          <a:prstGeom prst="rect">
            <a:avLst/>
          </a:prstGeom>
        </p:spPr>
        <p:txBody>
          <a:bodyPr/>
          <a:lstStyle/>
          <a:p>
            <a:r>
              <a:t>PSY 348</a:t>
            </a:r>
          </a:p>
        </p:txBody>
      </p:sp>
      <p:sp>
        <p:nvSpPr>
          <p:cNvPr id="198" name="Title 1"/>
          <p:cNvSpPr txBox="1">
            <a:spLocks noGrp="1"/>
          </p:cNvSpPr>
          <p:nvPr>
            <p:ph type="title"/>
          </p:nvPr>
        </p:nvSpPr>
        <p:spPr>
          <a:prstGeom prst="rect">
            <a:avLst/>
          </a:prstGeom>
        </p:spPr>
        <p:txBody>
          <a:bodyPr/>
          <a:lstStyle>
            <a:lvl1pPr defTabSz="685165">
              <a:spcBef>
                <a:spcPts val="3200"/>
              </a:spcBef>
              <a:defRPr sz="7221"/>
            </a:lvl1pPr>
          </a:lstStyle>
          <a:p>
            <a:r>
              <a:t>2-way AnOVA</a:t>
            </a:r>
          </a:p>
        </p:txBody>
      </p:sp>
      <p:sp>
        <p:nvSpPr>
          <p:cNvPr id="199" name="Content Placeholder 2"/>
          <p:cNvSpPr txBox="1">
            <a:spLocks noGrp="1"/>
          </p:cNvSpPr>
          <p:nvPr>
            <p:ph type="body" idx="1"/>
          </p:nvPr>
        </p:nvSpPr>
        <p:spPr>
          <a:prstGeom prst="rect">
            <a:avLst/>
          </a:prstGeom>
        </p:spPr>
        <p:txBody>
          <a:bodyPr/>
          <a:lstStyle/>
          <a:p>
            <a:pPr marL="0" indent="0">
              <a:buSzTx/>
              <a:buNone/>
            </a:pPr>
            <a:r>
              <a:t>Prof. Brocker believes the key to happiness involves 2 things: drinking coffee and watching </a:t>
            </a:r>
            <a:r>
              <a:rPr b="1">
                <a:latin typeface="Avenir Next Regular"/>
                <a:ea typeface="Avenir Next Regular"/>
                <a:cs typeface="Avenir Next Regular"/>
                <a:sym typeface="Avenir Next Regular"/>
              </a:rPr>
              <a:t>Dark</a:t>
            </a:r>
            <a:r>
              <a:t>. He randomly assigns 300 participants to drink coffee or decaf. He also randomly assigns them to watch the </a:t>
            </a:r>
            <a:r>
              <a:rPr b="1">
                <a:latin typeface="Avenir Next Regular"/>
                <a:ea typeface="Avenir Next Regular"/>
                <a:cs typeface="Avenir Next Regular"/>
                <a:sym typeface="Avenir Next Regular"/>
              </a:rPr>
              <a:t>Dark</a:t>
            </a:r>
            <a:r>
              <a:t> or </a:t>
            </a:r>
            <a:r>
              <a:rPr b="1">
                <a:latin typeface="Avenir Next Regular"/>
                <a:ea typeface="Avenir Next Regular"/>
                <a:cs typeface="Avenir Next Regular"/>
                <a:sym typeface="Avenir Next Regular"/>
              </a:rPr>
              <a:t>Jeopardy</a:t>
            </a:r>
            <a:r>
              <a:t>. He then measures their happiness on a scale of 1 (</a:t>
            </a:r>
            <a:r>
              <a:rPr i="1">
                <a:latin typeface="Avenir Next Regular"/>
                <a:ea typeface="Avenir Next Regular"/>
                <a:cs typeface="Avenir Next Regular"/>
                <a:sym typeface="Avenir Next Regular"/>
              </a:rPr>
              <a:t>not happy</a:t>
            </a:r>
            <a:r>
              <a:t>) to 10 (</a:t>
            </a:r>
            <a:r>
              <a:rPr i="1">
                <a:latin typeface="Avenir Next Regular"/>
                <a:ea typeface="Avenir Next Regular"/>
                <a:cs typeface="Avenir Next Regular"/>
                <a:sym typeface="Avenir Next Regular"/>
              </a:rPr>
              <a:t>so very happy</a:t>
            </a:r>
            <a:r>
              <a:t>).</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PSY 348"/>
          <p:cNvSpPr txBox="1">
            <a:spLocks noGrp="1"/>
          </p:cNvSpPr>
          <p:nvPr>
            <p:ph type="body" idx="21"/>
          </p:nvPr>
        </p:nvSpPr>
        <p:spPr>
          <a:prstGeom prst="rect">
            <a:avLst/>
          </a:prstGeom>
        </p:spPr>
        <p:txBody>
          <a:bodyPr/>
          <a:lstStyle/>
          <a:p>
            <a:r>
              <a:t>PSY 348</a:t>
            </a:r>
          </a:p>
        </p:txBody>
      </p:sp>
      <p:sp>
        <p:nvSpPr>
          <p:cNvPr id="375"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 Example</a:t>
            </a:r>
          </a:p>
        </p:txBody>
      </p:sp>
      <p:pic>
        <p:nvPicPr>
          <p:cNvPr id="376" name="IMG_6679.jpeg" descr="IMG_6679.jpeg"/>
          <p:cNvPicPr>
            <a:picLocks noChangeAspect="1"/>
          </p:cNvPicPr>
          <p:nvPr/>
        </p:nvPicPr>
        <p:blipFill>
          <a:blip r:embed="rId2"/>
          <a:srcRect l="7279" r="7279"/>
          <a:stretch>
            <a:fillRect/>
          </a:stretch>
        </p:blipFill>
        <p:spPr>
          <a:xfrm>
            <a:off x="957744" y="3525301"/>
            <a:ext cx="5720429" cy="7968140"/>
          </a:xfrm>
          <a:prstGeom prst="rect">
            <a:avLst/>
          </a:prstGeom>
          <a:ln w="12700">
            <a:miter lim="400000"/>
          </a:ln>
        </p:spPr>
      </p:pic>
      <p:pic>
        <p:nvPicPr>
          <p:cNvPr id="377" name="heelys-heely-guy.gif" descr="heelys-heely-guy.gif"/>
          <p:cNvPicPr>
            <a:picLocks/>
          </p:cNvPicPr>
          <p:nvPr/>
        </p:nvPicPr>
        <p:blipFill>
          <a:blip r:embed="rId3"/>
          <a:stretch>
            <a:fillRect/>
          </a:stretch>
        </p:blipFill>
        <p:spPr>
          <a:xfrm>
            <a:off x="7963754" y="3686815"/>
            <a:ext cx="8456492" cy="6342369"/>
          </a:xfrm>
          <a:prstGeom prst="rect">
            <a:avLst/>
          </a:prstGeom>
          <a:ln w="12700">
            <a:miter lim="400000"/>
          </a:ln>
        </p:spPr>
      </p:pic>
      <p:pic>
        <p:nvPicPr>
          <p:cNvPr id="378" name="image.shtml.jpeg" descr="image.shtml.jpeg"/>
          <p:cNvPicPr>
            <a:picLocks noChangeAspect="1"/>
          </p:cNvPicPr>
          <p:nvPr/>
        </p:nvPicPr>
        <p:blipFill>
          <a:blip r:embed="rId4"/>
          <a:srcRect b="7252"/>
          <a:stretch>
            <a:fillRect/>
          </a:stretch>
        </p:blipFill>
        <p:spPr>
          <a:xfrm>
            <a:off x="17705699" y="3525301"/>
            <a:ext cx="5715001" cy="7950806"/>
          </a:xfrm>
          <a:prstGeom prst="rect">
            <a:avLst/>
          </a:prstGeom>
          <a:ln w="12700">
            <a:miter lim="400000"/>
          </a:ln>
        </p:spPr>
      </p:pic>
      <p:sp>
        <p:nvSpPr>
          <p:cNvPr id="379" name="Always elated"/>
          <p:cNvSpPr txBox="1"/>
          <p:nvPr/>
        </p:nvSpPr>
        <p:spPr>
          <a:xfrm>
            <a:off x="2078185" y="11550731"/>
            <a:ext cx="3479674" cy="800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80000"/>
              </a:lnSpc>
              <a:spcBef>
                <a:spcPts val="0"/>
              </a:spcBef>
              <a:defRPr sz="5500" cap="all">
                <a:solidFill>
                  <a:srgbClr val="FFFFFF"/>
                </a:solidFill>
                <a:latin typeface="+mn-lt"/>
                <a:ea typeface="+mn-ea"/>
                <a:cs typeface="+mn-cs"/>
                <a:sym typeface="DIN Condensed Bold"/>
              </a:defRPr>
            </a:lvl1pPr>
          </a:lstStyle>
          <a:p>
            <a:r>
              <a:t>Always elated</a:t>
            </a:r>
          </a:p>
        </p:txBody>
      </p:sp>
      <p:sp>
        <p:nvSpPr>
          <p:cNvPr id="380" name="Total sad boi"/>
          <p:cNvSpPr txBox="1"/>
          <p:nvPr/>
        </p:nvSpPr>
        <p:spPr>
          <a:xfrm>
            <a:off x="10578941" y="10081992"/>
            <a:ext cx="3226118" cy="800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80000"/>
              </a:lnSpc>
              <a:spcBef>
                <a:spcPts val="0"/>
              </a:spcBef>
              <a:defRPr sz="5500" cap="all">
                <a:solidFill>
                  <a:srgbClr val="FFFFFF"/>
                </a:solidFill>
                <a:latin typeface="+mn-lt"/>
                <a:ea typeface="+mn-ea"/>
                <a:cs typeface="+mn-cs"/>
                <a:sym typeface="DIN Condensed Bold"/>
              </a:defRPr>
            </a:lvl1pPr>
          </a:lstStyle>
          <a:p>
            <a:r>
              <a:t>Total sad boi</a:t>
            </a:r>
          </a:p>
        </p:txBody>
      </p:sp>
      <p:sp>
        <p:nvSpPr>
          <p:cNvPr id="381" name="Normal human"/>
          <p:cNvSpPr txBox="1"/>
          <p:nvPr/>
        </p:nvSpPr>
        <p:spPr>
          <a:xfrm>
            <a:off x="18733954" y="11550731"/>
            <a:ext cx="3658490" cy="800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80000"/>
              </a:lnSpc>
              <a:spcBef>
                <a:spcPts val="0"/>
              </a:spcBef>
              <a:defRPr sz="5500" cap="all">
                <a:solidFill>
                  <a:srgbClr val="FFFFFF"/>
                </a:solidFill>
                <a:latin typeface="+mn-lt"/>
                <a:ea typeface="+mn-ea"/>
                <a:cs typeface="+mn-cs"/>
                <a:sym typeface="DIN Condensed Bold"/>
              </a:defRPr>
            </a:lvl1pPr>
          </a:lstStyle>
          <a:p>
            <a:r>
              <a:t>Normal human</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SY 348"/>
          <p:cNvSpPr txBox="1">
            <a:spLocks noGrp="1"/>
          </p:cNvSpPr>
          <p:nvPr>
            <p:ph type="body" idx="21"/>
          </p:nvPr>
        </p:nvSpPr>
        <p:spPr>
          <a:prstGeom prst="rect">
            <a:avLst/>
          </a:prstGeom>
        </p:spPr>
        <p:txBody>
          <a:bodyPr/>
          <a:lstStyle/>
          <a:p>
            <a:r>
              <a:t>PSY 348</a:t>
            </a:r>
          </a:p>
        </p:txBody>
      </p:sp>
      <p:sp>
        <p:nvSpPr>
          <p:cNvPr id="384"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385" name="Content Placeholder 2"/>
          <p:cNvSpPr txBox="1">
            <a:spLocks noGrp="1"/>
          </p:cNvSpPr>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Time </a:t>
            </a:r>
          </a:p>
          <a:p>
            <a:pPr>
              <a:buChar char="‣"/>
            </a:pPr>
            <a:r>
              <a:t>Error </a:t>
            </a:r>
          </a:p>
          <a:p>
            <a:pPr>
              <a:buChar char="‣"/>
            </a:pPr>
            <a:r>
              <a:t>Subjects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SY 348"/>
          <p:cNvSpPr txBox="1">
            <a:spLocks noGrp="1"/>
          </p:cNvSpPr>
          <p:nvPr>
            <p:ph type="body" idx="21"/>
          </p:nvPr>
        </p:nvSpPr>
        <p:spPr>
          <a:prstGeom prst="rect">
            <a:avLst/>
          </a:prstGeom>
        </p:spPr>
        <p:txBody>
          <a:bodyPr/>
          <a:lstStyle/>
          <a:p>
            <a:r>
              <a:t>PSY 348</a:t>
            </a:r>
          </a:p>
        </p:txBody>
      </p:sp>
      <p:sp>
        <p:nvSpPr>
          <p:cNvPr id="388"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pic>
        <p:nvPicPr>
          <p:cNvPr id="389" name="Screen Shot 2022-11-15 at 8.49.58 AM.png" descr="Screen Shot 2022-11-15 at 8.49.58 AM.png"/>
          <p:cNvPicPr>
            <a:picLocks noChangeAspect="1"/>
          </p:cNvPicPr>
          <p:nvPr/>
        </p:nvPicPr>
        <p:blipFill>
          <a:blip r:embed="rId2"/>
          <a:stretch>
            <a:fillRect/>
          </a:stretch>
        </p:blipFill>
        <p:spPr>
          <a:xfrm>
            <a:off x="3354229" y="3295183"/>
            <a:ext cx="17675542" cy="9767234"/>
          </a:xfrm>
          <a:prstGeom prst="rect">
            <a:avLst/>
          </a:prstGeom>
          <a:ln w="12700">
            <a:miter lim="400000"/>
          </a:ln>
        </p:spPr>
      </p:pic>
      <p:sp>
        <p:nvSpPr>
          <p:cNvPr id="390" name="Rectangle"/>
          <p:cNvSpPr/>
          <p:nvPr/>
        </p:nvSpPr>
        <p:spPr>
          <a:xfrm>
            <a:off x="4418171" y="4488159"/>
            <a:ext cx="3000357" cy="292358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391" name="Time"/>
          <p:cNvSpPr txBox="1"/>
          <p:nvPr/>
        </p:nvSpPr>
        <p:spPr>
          <a:xfrm>
            <a:off x="7084348" y="8311435"/>
            <a:ext cx="2036752" cy="6223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Time</a:t>
            </a:r>
          </a:p>
        </p:txBody>
      </p:sp>
      <p:sp>
        <p:nvSpPr>
          <p:cNvPr id="392" name="Rectangle"/>
          <p:cNvSpPr/>
          <p:nvPr/>
        </p:nvSpPr>
        <p:spPr>
          <a:xfrm>
            <a:off x="15473484" y="8418634"/>
            <a:ext cx="3000358" cy="407903"/>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393" name="Rectangle"/>
          <p:cNvSpPr/>
          <p:nvPr/>
        </p:nvSpPr>
        <p:spPr>
          <a:xfrm>
            <a:off x="3537336" y="5203063"/>
            <a:ext cx="3000358" cy="292358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394" name="Time"/>
          <p:cNvSpPr txBox="1"/>
          <p:nvPr/>
        </p:nvSpPr>
        <p:spPr>
          <a:xfrm>
            <a:off x="6336221" y="7372641"/>
            <a:ext cx="1397452" cy="8001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ctr">
              <a:defRPr sz="4000" b="1">
                <a:solidFill>
                  <a:srgbClr val="222222"/>
                </a:solidFill>
                <a:latin typeface="Avenir Next Regular"/>
                <a:ea typeface="Avenir Next Regular"/>
                <a:cs typeface="Avenir Next Regular"/>
                <a:sym typeface="Avenir Next Regular"/>
              </a:defRPr>
            </a:pPr>
            <a:r>
              <a:rPr sz="3500"/>
              <a:t>Time</a:t>
            </a:r>
            <a:r>
              <a:t>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alculating F"/>
          <p:cNvSpPr txBox="1">
            <a:spLocks noGrp="1"/>
          </p:cNvSpPr>
          <p:nvPr>
            <p:ph type="title"/>
          </p:nvPr>
        </p:nvSpPr>
        <p:spPr>
          <a:prstGeom prst="rect">
            <a:avLst/>
          </a:prstGeom>
        </p:spPr>
        <p:txBody>
          <a:bodyPr/>
          <a:lstStyle/>
          <a:p>
            <a:r>
              <a:t>Calculating F</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SY 348"/>
          <p:cNvSpPr txBox="1">
            <a:spLocks noGrp="1"/>
          </p:cNvSpPr>
          <p:nvPr>
            <p:ph type="body" idx="21"/>
          </p:nvPr>
        </p:nvSpPr>
        <p:spPr>
          <a:prstGeom prst="rect">
            <a:avLst/>
          </a:prstGeom>
        </p:spPr>
        <p:txBody>
          <a:bodyPr/>
          <a:lstStyle/>
          <a:p>
            <a:r>
              <a:t>PSY 348</a:t>
            </a:r>
          </a:p>
        </p:txBody>
      </p:sp>
      <p:sp>
        <p:nvSpPr>
          <p:cNvPr id="399"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400" name="Content Placeholder 2"/>
          <p:cNvSpPr txBox="1">
            <a:spLocks noGrp="1"/>
          </p:cNvSpPr>
          <p:nvPr>
            <p:ph type="body" idx="1"/>
          </p:nvPr>
        </p:nvSpPr>
        <p:spPr>
          <a:prstGeom prst="rect">
            <a:avLst/>
          </a:prstGeom>
        </p:spPr>
        <p:txBody>
          <a:bodyPr/>
          <a:lstStyle>
            <a:lvl1pPr marL="0" indent="0">
              <a:buClrTx/>
              <a:buSzTx/>
              <a:buFontTx/>
              <a:buNone/>
            </a:lvl1pPr>
          </a:lstStyle>
          <a:p>
            <a:r>
              <a:t>What is the F ratio in between subjects ANOVA?</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PSY 348"/>
          <p:cNvSpPr txBox="1">
            <a:spLocks noGrp="1"/>
          </p:cNvSpPr>
          <p:nvPr>
            <p:ph type="body" idx="21"/>
          </p:nvPr>
        </p:nvSpPr>
        <p:spPr>
          <a:prstGeom prst="rect">
            <a:avLst/>
          </a:prstGeom>
        </p:spPr>
        <p:txBody>
          <a:bodyPr/>
          <a:lstStyle/>
          <a:p>
            <a:r>
              <a:t>PSY 348</a:t>
            </a:r>
          </a:p>
        </p:txBody>
      </p:sp>
      <p:sp>
        <p:nvSpPr>
          <p:cNvPr id="403"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404" name="Content Placeholder 2"/>
          <p:cNvSpPr txBox="1">
            <a:spLocks noGrp="1"/>
          </p:cNvSpPr>
          <p:nvPr>
            <p:ph type="body" idx="1"/>
          </p:nvPr>
        </p:nvSpPr>
        <p:spPr>
          <a:prstGeom prst="rect">
            <a:avLst/>
          </a:prstGeom>
        </p:spPr>
        <p:txBody>
          <a:bodyPr/>
          <a:lstStyle>
            <a:lvl1pPr marL="0" indent="0">
              <a:buClrTx/>
              <a:buSzTx/>
              <a:buFontTx/>
              <a:buNone/>
            </a:lvl1pPr>
          </a:lstStyle>
          <a:p>
            <a:r>
              <a:t>What is the F ratio in between subjects ANOVA?</a:t>
            </a:r>
          </a:p>
        </p:txBody>
      </p:sp>
      <p:sp>
        <p:nvSpPr>
          <p:cNvPr id="405" name="F = MSBG / MSError"/>
          <p:cNvSpPr txBox="1"/>
          <p:nvPr/>
        </p:nvSpPr>
        <p:spPr>
          <a:xfrm>
            <a:off x="6982611" y="7181360"/>
            <a:ext cx="10418778" cy="1944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nSpc>
                <a:spcPct val="80000"/>
              </a:lnSpc>
              <a:spcBef>
                <a:spcPts val="0"/>
              </a:spcBef>
              <a:defRPr sz="13400" cap="all">
                <a:solidFill>
                  <a:srgbClr val="FFFFFF"/>
                </a:solidFill>
                <a:latin typeface="+mn-lt"/>
                <a:ea typeface="+mn-ea"/>
                <a:cs typeface="+mn-cs"/>
                <a:sym typeface="DIN Condensed Bold"/>
              </a:defRPr>
            </a:pPr>
            <a:r>
              <a:t>F = MS</a:t>
            </a:r>
            <a:r>
              <a:rPr baseline="-9402"/>
              <a:t>BG</a:t>
            </a:r>
            <a:r>
              <a:rPr>
                <a:latin typeface="Calibri"/>
                <a:ea typeface="Calibri"/>
                <a:cs typeface="Calibri"/>
                <a:sym typeface="Calibri"/>
              </a:rPr>
              <a:t> / </a:t>
            </a:r>
            <a:r>
              <a:t>MS</a:t>
            </a:r>
            <a:r>
              <a:rPr baseline="-9402"/>
              <a:t>Error</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PSY 348"/>
          <p:cNvSpPr txBox="1">
            <a:spLocks noGrp="1"/>
          </p:cNvSpPr>
          <p:nvPr>
            <p:ph type="body" idx="21"/>
          </p:nvPr>
        </p:nvSpPr>
        <p:spPr>
          <a:prstGeom prst="rect">
            <a:avLst/>
          </a:prstGeom>
        </p:spPr>
        <p:txBody>
          <a:bodyPr/>
          <a:lstStyle/>
          <a:p>
            <a:r>
              <a:t>PSY 348</a:t>
            </a:r>
          </a:p>
        </p:txBody>
      </p:sp>
      <p:sp>
        <p:nvSpPr>
          <p:cNvPr id="408"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409" name="Content Placeholder 2"/>
          <p:cNvSpPr txBox="1">
            <a:spLocks noGrp="1"/>
          </p:cNvSpPr>
          <p:nvPr>
            <p:ph type="body" idx="1"/>
          </p:nvPr>
        </p:nvSpPr>
        <p:spPr>
          <a:prstGeom prst="rect">
            <a:avLst/>
          </a:prstGeom>
        </p:spPr>
        <p:txBody>
          <a:bodyPr/>
          <a:lstStyle>
            <a:lvl1pPr marL="0" indent="0">
              <a:buClrTx/>
              <a:buSzTx/>
              <a:buFontTx/>
              <a:buNone/>
            </a:lvl1pPr>
          </a:lstStyle>
          <a:p>
            <a:r>
              <a:t>What is the F ratio in between subjects ANOVA?</a:t>
            </a:r>
          </a:p>
        </p:txBody>
      </p:sp>
      <p:sp>
        <p:nvSpPr>
          <p:cNvPr id="410" name="F = MSBG / MSError"/>
          <p:cNvSpPr txBox="1"/>
          <p:nvPr/>
        </p:nvSpPr>
        <p:spPr>
          <a:xfrm>
            <a:off x="6982611" y="7181360"/>
            <a:ext cx="10418778" cy="1944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nSpc>
                <a:spcPct val="80000"/>
              </a:lnSpc>
              <a:spcBef>
                <a:spcPts val="0"/>
              </a:spcBef>
              <a:defRPr sz="13400" cap="all">
                <a:solidFill>
                  <a:srgbClr val="FFFFFF"/>
                </a:solidFill>
                <a:latin typeface="+mn-lt"/>
                <a:ea typeface="+mn-ea"/>
                <a:cs typeface="+mn-cs"/>
                <a:sym typeface="DIN Condensed Bold"/>
              </a:defRPr>
            </a:pPr>
            <a:r>
              <a:t>F = MS</a:t>
            </a:r>
            <a:r>
              <a:rPr baseline="-9402"/>
              <a:t>BG</a:t>
            </a:r>
            <a:r>
              <a:rPr>
                <a:latin typeface="Calibri"/>
                <a:ea typeface="Calibri"/>
                <a:cs typeface="Calibri"/>
                <a:sym typeface="Calibri"/>
              </a:rPr>
              <a:t> / </a:t>
            </a:r>
            <a:r>
              <a:t>MS</a:t>
            </a:r>
            <a:r>
              <a:rPr baseline="-9402"/>
              <a:t>Error</a:t>
            </a:r>
          </a:p>
        </p:txBody>
      </p:sp>
      <p:sp>
        <p:nvSpPr>
          <p:cNvPr id="411" name="Line"/>
          <p:cNvSpPr/>
          <p:nvPr/>
        </p:nvSpPr>
        <p:spPr>
          <a:xfrm flipH="1">
            <a:off x="6549467" y="8791349"/>
            <a:ext cx="2879883" cy="1889825"/>
          </a:xfrm>
          <a:prstGeom prst="line">
            <a:avLst/>
          </a:prstGeom>
          <a:ln w="127000">
            <a:solidFill>
              <a:schemeClr val="accent1"/>
            </a:solidFill>
            <a:miter lim="400000"/>
            <a:tailEnd type="triangle"/>
          </a:ln>
        </p:spPr>
        <p:txBody>
          <a:bodyPr lIns="50800" tIns="50800" rIns="50800" bIns="50800" anchor="ctr"/>
          <a:lstStyle/>
          <a:p>
            <a:pPr algn="ctr">
              <a:lnSpc>
                <a:spcPct val="80000"/>
              </a:lnSpc>
              <a:spcBef>
                <a:spcPts val="0"/>
              </a:spcBef>
              <a:defRPr sz="4000" cap="all">
                <a:latin typeface="+mn-lt"/>
                <a:ea typeface="+mn-ea"/>
                <a:cs typeface="+mn-cs"/>
                <a:sym typeface="DIN Condensed Bold"/>
              </a:defRPr>
            </a:pPr>
            <a:endParaRPr/>
          </a:p>
        </p:txBody>
      </p:sp>
      <p:sp>
        <p:nvSpPr>
          <p:cNvPr id="412" name="MSBG = SSBG / dfBG"/>
          <p:cNvSpPr txBox="1"/>
          <p:nvPr/>
        </p:nvSpPr>
        <p:spPr>
          <a:xfrm>
            <a:off x="698663" y="10667810"/>
            <a:ext cx="9910194" cy="1944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nSpc>
                <a:spcPct val="80000"/>
              </a:lnSpc>
              <a:spcBef>
                <a:spcPts val="0"/>
              </a:spcBef>
              <a:defRPr sz="13400" cap="all">
                <a:solidFill>
                  <a:srgbClr val="FFFFFF"/>
                </a:solidFill>
                <a:latin typeface="+mn-lt"/>
                <a:ea typeface="+mn-ea"/>
                <a:cs typeface="+mn-cs"/>
                <a:sym typeface="DIN Condensed Bold"/>
              </a:defRPr>
            </a:pPr>
            <a:r>
              <a:t>MS</a:t>
            </a:r>
            <a:r>
              <a:rPr baseline="-9402"/>
              <a:t>BG</a:t>
            </a:r>
            <a:r>
              <a:rPr>
                <a:latin typeface="Calibri"/>
                <a:ea typeface="Calibri"/>
                <a:cs typeface="Calibri"/>
                <a:sym typeface="Calibri"/>
              </a:rPr>
              <a:t> = </a:t>
            </a:r>
            <a:r>
              <a:t>SS</a:t>
            </a:r>
            <a:r>
              <a:rPr baseline="-9402"/>
              <a:t>BG </a:t>
            </a:r>
            <a:r>
              <a:t>/ df</a:t>
            </a:r>
            <a:r>
              <a:rPr baseline="-9402"/>
              <a:t>BG</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SY 348"/>
          <p:cNvSpPr txBox="1">
            <a:spLocks noGrp="1"/>
          </p:cNvSpPr>
          <p:nvPr>
            <p:ph type="body" idx="21"/>
          </p:nvPr>
        </p:nvSpPr>
        <p:spPr>
          <a:prstGeom prst="rect">
            <a:avLst/>
          </a:prstGeom>
        </p:spPr>
        <p:txBody>
          <a:bodyPr/>
          <a:lstStyle/>
          <a:p>
            <a:r>
              <a:t>PSY 348</a:t>
            </a:r>
          </a:p>
        </p:txBody>
      </p:sp>
      <p:sp>
        <p:nvSpPr>
          <p:cNvPr id="415"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416" name="Content Placeholder 2"/>
          <p:cNvSpPr txBox="1">
            <a:spLocks noGrp="1"/>
          </p:cNvSpPr>
          <p:nvPr>
            <p:ph type="body" idx="1"/>
          </p:nvPr>
        </p:nvSpPr>
        <p:spPr>
          <a:prstGeom prst="rect">
            <a:avLst/>
          </a:prstGeom>
        </p:spPr>
        <p:txBody>
          <a:bodyPr/>
          <a:lstStyle>
            <a:lvl1pPr marL="0" indent="0">
              <a:buClrTx/>
              <a:buSzTx/>
              <a:buFontTx/>
              <a:buNone/>
            </a:lvl1pPr>
          </a:lstStyle>
          <a:p>
            <a:r>
              <a:t>What is the F ratio in between subjects ANOVA?</a:t>
            </a:r>
          </a:p>
        </p:txBody>
      </p:sp>
      <p:sp>
        <p:nvSpPr>
          <p:cNvPr id="417" name="F = MSBG / MSError"/>
          <p:cNvSpPr txBox="1"/>
          <p:nvPr/>
        </p:nvSpPr>
        <p:spPr>
          <a:xfrm>
            <a:off x="6982611" y="7181360"/>
            <a:ext cx="10418778" cy="1944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nSpc>
                <a:spcPct val="80000"/>
              </a:lnSpc>
              <a:spcBef>
                <a:spcPts val="0"/>
              </a:spcBef>
              <a:defRPr sz="13400" cap="all">
                <a:solidFill>
                  <a:srgbClr val="FFFFFF"/>
                </a:solidFill>
                <a:latin typeface="+mn-lt"/>
                <a:ea typeface="+mn-ea"/>
                <a:cs typeface="+mn-cs"/>
                <a:sym typeface="DIN Condensed Bold"/>
              </a:defRPr>
            </a:pPr>
            <a:r>
              <a:t>F = MS</a:t>
            </a:r>
            <a:r>
              <a:rPr baseline="-9402"/>
              <a:t>BG</a:t>
            </a:r>
            <a:r>
              <a:rPr>
                <a:latin typeface="Calibri"/>
                <a:ea typeface="Calibri"/>
                <a:cs typeface="Calibri"/>
                <a:sym typeface="Calibri"/>
              </a:rPr>
              <a:t> / </a:t>
            </a:r>
            <a:r>
              <a:t>MS</a:t>
            </a:r>
            <a:r>
              <a:rPr baseline="-9402"/>
              <a:t>Error</a:t>
            </a:r>
          </a:p>
        </p:txBody>
      </p:sp>
      <p:sp>
        <p:nvSpPr>
          <p:cNvPr id="418" name="Line"/>
          <p:cNvSpPr/>
          <p:nvPr/>
        </p:nvSpPr>
        <p:spPr>
          <a:xfrm>
            <a:off x="14720480" y="8931326"/>
            <a:ext cx="2257823" cy="1893812"/>
          </a:xfrm>
          <a:prstGeom prst="line">
            <a:avLst/>
          </a:prstGeom>
          <a:ln w="127000">
            <a:solidFill>
              <a:schemeClr val="accent1"/>
            </a:solidFill>
            <a:miter lim="400000"/>
            <a:tailEnd type="triangle"/>
          </a:ln>
        </p:spPr>
        <p:txBody>
          <a:bodyPr lIns="50800" tIns="50800" rIns="50800" bIns="50800" anchor="ctr"/>
          <a:lstStyle/>
          <a:p>
            <a:pPr algn="ctr">
              <a:lnSpc>
                <a:spcPct val="80000"/>
              </a:lnSpc>
              <a:spcBef>
                <a:spcPts val="0"/>
              </a:spcBef>
              <a:defRPr sz="4000" cap="all">
                <a:latin typeface="+mn-lt"/>
                <a:ea typeface="+mn-ea"/>
                <a:cs typeface="+mn-cs"/>
                <a:sym typeface="DIN Condensed Bold"/>
              </a:defRPr>
            </a:pPr>
            <a:endParaRPr/>
          </a:p>
        </p:txBody>
      </p:sp>
      <p:sp>
        <p:nvSpPr>
          <p:cNvPr id="419" name="MSError = SSError / dferror"/>
          <p:cNvSpPr txBox="1"/>
          <p:nvPr/>
        </p:nvSpPr>
        <p:spPr>
          <a:xfrm>
            <a:off x="9825166" y="11087741"/>
            <a:ext cx="14069393" cy="1944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nSpc>
                <a:spcPct val="80000"/>
              </a:lnSpc>
              <a:spcBef>
                <a:spcPts val="0"/>
              </a:spcBef>
              <a:defRPr sz="13400" cap="all">
                <a:solidFill>
                  <a:srgbClr val="FFFFFF"/>
                </a:solidFill>
                <a:latin typeface="+mn-lt"/>
                <a:ea typeface="+mn-ea"/>
                <a:cs typeface="+mn-cs"/>
                <a:sym typeface="DIN Condensed Bold"/>
              </a:defRPr>
            </a:pPr>
            <a:r>
              <a:t>MS</a:t>
            </a:r>
            <a:r>
              <a:rPr baseline="-9402"/>
              <a:t>Error</a:t>
            </a:r>
            <a:r>
              <a:rPr>
                <a:latin typeface="Calibri"/>
                <a:ea typeface="Calibri"/>
                <a:cs typeface="Calibri"/>
                <a:sym typeface="Calibri"/>
              </a:rPr>
              <a:t> = </a:t>
            </a:r>
            <a:r>
              <a:t>SS</a:t>
            </a:r>
            <a:r>
              <a:rPr baseline="-9402"/>
              <a:t>Error </a:t>
            </a:r>
            <a:r>
              <a:t>/ df</a:t>
            </a:r>
            <a:r>
              <a:rPr baseline="-9402"/>
              <a:t>error</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SY 348"/>
          <p:cNvSpPr txBox="1">
            <a:spLocks noGrp="1"/>
          </p:cNvSpPr>
          <p:nvPr>
            <p:ph type="body" idx="21"/>
          </p:nvPr>
        </p:nvSpPr>
        <p:spPr>
          <a:prstGeom prst="rect">
            <a:avLst/>
          </a:prstGeom>
        </p:spPr>
        <p:txBody>
          <a:bodyPr/>
          <a:lstStyle/>
          <a:p>
            <a:r>
              <a:t>PSY 348</a:t>
            </a:r>
          </a:p>
        </p:txBody>
      </p:sp>
      <p:sp>
        <p:nvSpPr>
          <p:cNvPr id="422"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423" name="Content Placeholder 2"/>
          <p:cNvSpPr txBox="1">
            <a:spLocks noGrp="1"/>
          </p:cNvSpPr>
          <p:nvPr>
            <p:ph type="body" idx="1"/>
          </p:nvPr>
        </p:nvSpPr>
        <p:spPr>
          <a:prstGeom prst="rect">
            <a:avLst/>
          </a:prstGeom>
        </p:spPr>
        <p:txBody>
          <a:bodyPr/>
          <a:lstStyle>
            <a:lvl1pPr marL="0" indent="0">
              <a:buClrTx/>
              <a:buSzTx/>
              <a:buFontTx/>
              <a:buNone/>
            </a:lvl1pPr>
          </a:lstStyle>
          <a:p>
            <a:r>
              <a:t>The F ratio in within subjects ANOVA:</a:t>
            </a:r>
          </a:p>
        </p:txBody>
      </p:sp>
      <p:sp>
        <p:nvSpPr>
          <p:cNvPr id="424" name="F = MSTime / MSError"/>
          <p:cNvSpPr txBox="1"/>
          <p:nvPr/>
        </p:nvSpPr>
        <p:spPr>
          <a:xfrm>
            <a:off x="6982611" y="7181360"/>
            <a:ext cx="11110843" cy="1944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nSpc>
                <a:spcPct val="80000"/>
              </a:lnSpc>
              <a:spcBef>
                <a:spcPts val="0"/>
              </a:spcBef>
              <a:defRPr sz="13400" cap="all">
                <a:solidFill>
                  <a:srgbClr val="FFFFFF"/>
                </a:solidFill>
                <a:latin typeface="+mn-lt"/>
                <a:ea typeface="+mn-ea"/>
                <a:cs typeface="+mn-cs"/>
                <a:sym typeface="DIN Condensed Bold"/>
              </a:defRPr>
            </a:pPr>
            <a:r>
              <a:t>F = MS</a:t>
            </a:r>
            <a:r>
              <a:rPr baseline="-9402"/>
              <a:t>Time</a:t>
            </a:r>
            <a:r>
              <a:rPr>
                <a:latin typeface="Calibri"/>
                <a:ea typeface="Calibri"/>
                <a:cs typeface="Calibri"/>
                <a:sym typeface="Calibri"/>
              </a:rPr>
              <a:t> / </a:t>
            </a:r>
            <a:r>
              <a:t>MS</a:t>
            </a:r>
            <a:r>
              <a:rPr baseline="-9402"/>
              <a:t>Error</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SY 348"/>
          <p:cNvSpPr txBox="1">
            <a:spLocks noGrp="1"/>
          </p:cNvSpPr>
          <p:nvPr>
            <p:ph type="body" idx="21"/>
          </p:nvPr>
        </p:nvSpPr>
        <p:spPr>
          <a:prstGeom prst="rect">
            <a:avLst/>
          </a:prstGeom>
        </p:spPr>
        <p:txBody>
          <a:bodyPr/>
          <a:lstStyle/>
          <a:p>
            <a:r>
              <a:t>PSY 348</a:t>
            </a:r>
          </a:p>
        </p:txBody>
      </p:sp>
      <p:sp>
        <p:nvSpPr>
          <p:cNvPr id="427"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428" name="Content Placeholder 2"/>
          <p:cNvSpPr txBox="1">
            <a:spLocks noGrp="1"/>
          </p:cNvSpPr>
          <p:nvPr>
            <p:ph type="body" idx="1"/>
          </p:nvPr>
        </p:nvSpPr>
        <p:spPr>
          <a:prstGeom prst="rect">
            <a:avLst/>
          </a:prstGeom>
        </p:spPr>
        <p:txBody>
          <a:bodyPr/>
          <a:lstStyle/>
          <a:p>
            <a:pPr marL="0" indent="0">
              <a:buClrTx/>
              <a:buSzTx/>
              <a:buFontTx/>
              <a:buNone/>
            </a:pPr>
            <a:r>
              <a:t>We want measure 2 sources of variance:</a:t>
            </a:r>
          </a:p>
          <a:p>
            <a:pPr marL="571500" indent="-571500"/>
            <a:r>
              <a:t>SS</a:t>
            </a:r>
            <a:r>
              <a:rPr b="1" baseline="-15500">
                <a:latin typeface="Calibri"/>
                <a:ea typeface="Calibri"/>
                <a:cs typeface="Calibri"/>
                <a:sym typeface="Calibri"/>
              </a:rPr>
              <a:t>Time</a:t>
            </a:r>
            <a:r>
              <a:t>: this is just like the SS from between subjects ANOVA</a:t>
            </a:r>
          </a:p>
          <a:p>
            <a:pPr marL="571500" indent="-571500"/>
            <a:r>
              <a:t>SS</a:t>
            </a:r>
            <a:r>
              <a:rPr b="1" baseline="-15500">
                <a:latin typeface="Calibri"/>
                <a:ea typeface="Calibri"/>
                <a:cs typeface="Calibri"/>
                <a:sym typeface="Calibri"/>
              </a:rPr>
              <a:t>Error</a:t>
            </a:r>
            <a:r>
              <a:t>: this is harder to calculate in within subjects ANOVA, because of the subject variance.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SY 348"/>
          <p:cNvSpPr txBox="1">
            <a:spLocks noGrp="1"/>
          </p:cNvSpPr>
          <p:nvPr>
            <p:ph type="body" idx="21"/>
          </p:nvPr>
        </p:nvSpPr>
        <p:spPr>
          <a:prstGeom prst="rect">
            <a:avLst/>
          </a:prstGeom>
        </p:spPr>
        <p:txBody>
          <a:bodyPr/>
          <a:lstStyle/>
          <a:p>
            <a:r>
              <a:t>PSY 348</a:t>
            </a:r>
          </a:p>
        </p:txBody>
      </p:sp>
      <p:sp>
        <p:nvSpPr>
          <p:cNvPr id="202" name="Title 1"/>
          <p:cNvSpPr txBox="1">
            <a:spLocks noGrp="1"/>
          </p:cNvSpPr>
          <p:nvPr>
            <p:ph type="title"/>
          </p:nvPr>
        </p:nvSpPr>
        <p:spPr>
          <a:prstGeom prst="rect">
            <a:avLst/>
          </a:prstGeom>
        </p:spPr>
        <p:txBody>
          <a:bodyPr/>
          <a:lstStyle>
            <a:lvl1pPr defTabSz="685165">
              <a:spcBef>
                <a:spcPts val="3200"/>
              </a:spcBef>
              <a:defRPr sz="7221"/>
            </a:lvl1pPr>
          </a:lstStyle>
          <a:p>
            <a:r>
              <a:t>2-way AnOVA</a:t>
            </a:r>
          </a:p>
        </p:txBody>
      </p:sp>
      <p:sp>
        <p:nvSpPr>
          <p:cNvPr id="203" name="Content Placeholder 2"/>
          <p:cNvSpPr txBox="1">
            <a:spLocks noGrp="1"/>
          </p:cNvSpPr>
          <p:nvPr>
            <p:ph type="body" idx="1"/>
          </p:nvPr>
        </p:nvSpPr>
        <p:spPr>
          <a:prstGeom prst="rect">
            <a:avLst/>
          </a:prstGeom>
        </p:spPr>
        <p:txBody>
          <a:bodyPr/>
          <a:lstStyle/>
          <a:p>
            <a:pPr marL="0" indent="0">
              <a:buSzTx/>
              <a:buNone/>
            </a:pPr>
            <a:r>
              <a:t>Dr. Apriceno believes the key to happiness involves 2 things: drinking coffee and watching the Eric Andre Show. She randomly assigns 300 participants to drink coffee or decaf. She also randomly assigns them to watch the Eric Andre Show or Jeopardy. She then measures their happiness on a scale of 1 (not happy) to 10 (so very happy).</a:t>
            </a:r>
          </a:p>
          <a:p>
            <a:pPr>
              <a:buChar char="‣"/>
            </a:pPr>
            <a:r>
              <a:t>Independent variable 1:</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SY 348"/>
          <p:cNvSpPr txBox="1">
            <a:spLocks noGrp="1"/>
          </p:cNvSpPr>
          <p:nvPr>
            <p:ph type="body" idx="21"/>
          </p:nvPr>
        </p:nvSpPr>
        <p:spPr>
          <a:prstGeom prst="rect">
            <a:avLst/>
          </a:prstGeom>
        </p:spPr>
        <p:txBody>
          <a:bodyPr/>
          <a:lstStyle/>
          <a:p>
            <a:r>
              <a:t>PSY 348</a:t>
            </a:r>
          </a:p>
        </p:txBody>
      </p:sp>
      <p:sp>
        <p:nvSpPr>
          <p:cNvPr id="431"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pic>
        <p:nvPicPr>
          <p:cNvPr id="432" name="Screen Shot 2022-11-15 at 8.49.58 AM.png" descr="Screen Shot 2022-11-15 at 8.49.58 AM.png"/>
          <p:cNvPicPr>
            <a:picLocks noChangeAspect="1"/>
          </p:cNvPicPr>
          <p:nvPr/>
        </p:nvPicPr>
        <p:blipFill>
          <a:blip r:embed="rId2"/>
          <a:stretch>
            <a:fillRect/>
          </a:stretch>
        </p:blipFill>
        <p:spPr>
          <a:xfrm>
            <a:off x="3354229" y="3295183"/>
            <a:ext cx="17675542" cy="9767234"/>
          </a:xfrm>
          <a:prstGeom prst="rect">
            <a:avLst/>
          </a:prstGeom>
          <a:ln w="12700">
            <a:miter lim="400000"/>
          </a:ln>
        </p:spPr>
      </p:pic>
      <p:sp>
        <p:nvSpPr>
          <p:cNvPr id="433" name="Rectangle"/>
          <p:cNvSpPr/>
          <p:nvPr/>
        </p:nvSpPr>
        <p:spPr>
          <a:xfrm>
            <a:off x="4418171" y="4488159"/>
            <a:ext cx="3000357" cy="292358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434" name="Time"/>
          <p:cNvSpPr txBox="1"/>
          <p:nvPr/>
        </p:nvSpPr>
        <p:spPr>
          <a:xfrm>
            <a:off x="7084348" y="8311435"/>
            <a:ext cx="2036752" cy="6223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Time</a:t>
            </a:r>
          </a:p>
        </p:txBody>
      </p:sp>
      <p:sp>
        <p:nvSpPr>
          <p:cNvPr id="435" name="Rectangle"/>
          <p:cNvSpPr/>
          <p:nvPr/>
        </p:nvSpPr>
        <p:spPr>
          <a:xfrm>
            <a:off x="15473484" y="8418634"/>
            <a:ext cx="3000358" cy="407903"/>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436" name="Rectangle"/>
          <p:cNvSpPr/>
          <p:nvPr/>
        </p:nvSpPr>
        <p:spPr>
          <a:xfrm>
            <a:off x="3537336" y="5203063"/>
            <a:ext cx="3000358" cy="292358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437" name="Time"/>
          <p:cNvSpPr txBox="1"/>
          <p:nvPr/>
        </p:nvSpPr>
        <p:spPr>
          <a:xfrm>
            <a:off x="6336221" y="7372641"/>
            <a:ext cx="1397452" cy="8001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ctr">
              <a:defRPr sz="4000" b="1">
                <a:solidFill>
                  <a:srgbClr val="222222"/>
                </a:solidFill>
                <a:latin typeface="Avenir Next Regular"/>
                <a:ea typeface="Avenir Next Regular"/>
                <a:cs typeface="Avenir Next Regular"/>
                <a:sym typeface="Avenir Next Regular"/>
              </a:defRPr>
            </a:pPr>
            <a:r>
              <a:rPr sz="3500"/>
              <a:t>Time</a:t>
            </a:r>
            <a:r>
              <a:t>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PSY 348"/>
          <p:cNvSpPr txBox="1">
            <a:spLocks noGrp="1"/>
          </p:cNvSpPr>
          <p:nvPr>
            <p:ph type="body" idx="21"/>
          </p:nvPr>
        </p:nvSpPr>
        <p:spPr>
          <a:prstGeom prst="rect">
            <a:avLst/>
          </a:prstGeom>
        </p:spPr>
        <p:txBody>
          <a:bodyPr/>
          <a:lstStyle/>
          <a:p>
            <a:r>
              <a:t>PSY 348</a:t>
            </a:r>
          </a:p>
        </p:txBody>
      </p:sp>
      <p:sp>
        <p:nvSpPr>
          <p:cNvPr id="440"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441" name="Content Placeholder 2"/>
          <p:cNvSpPr txBox="1">
            <a:spLocks noGrp="1"/>
          </p:cNvSpPr>
          <p:nvPr>
            <p:ph type="body" idx="1"/>
          </p:nvPr>
        </p:nvSpPr>
        <p:spPr>
          <a:prstGeom prst="rect">
            <a:avLst/>
          </a:prstGeom>
        </p:spPr>
        <p:txBody>
          <a:bodyPr/>
          <a:lstStyle/>
          <a:p>
            <a:pPr marL="0" indent="0" algn="ctr">
              <a:buClrTx/>
              <a:buSzTx/>
              <a:buFontTx/>
              <a:buNone/>
            </a:pPr>
            <a:r>
              <a:t>SS</a:t>
            </a:r>
            <a:r>
              <a:rPr b="1" baseline="-15500">
                <a:latin typeface="Calibri"/>
                <a:ea typeface="Calibri"/>
                <a:cs typeface="Calibri"/>
                <a:sym typeface="Calibri"/>
              </a:rPr>
              <a:t>WG </a:t>
            </a:r>
            <a:r>
              <a:t>= SS</a:t>
            </a:r>
            <a:r>
              <a:rPr b="1" baseline="-15500">
                <a:latin typeface="Calibri"/>
                <a:ea typeface="Calibri"/>
                <a:cs typeface="Calibri"/>
                <a:sym typeface="Calibri"/>
              </a:rPr>
              <a:t>Subjects </a:t>
            </a:r>
            <a:r>
              <a:t>+ SS</a:t>
            </a:r>
            <a:r>
              <a:rPr b="1" baseline="-15500">
                <a:latin typeface="Calibri"/>
                <a:ea typeface="Calibri"/>
                <a:cs typeface="Calibri"/>
                <a:sym typeface="Calibri"/>
              </a:rPr>
              <a:t>Error</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PSY 348"/>
          <p:cNvSpPr txBox="1">
            <a:spLocks noGrp="1"/>
          </p:cNvSpPr>
          <p:nvPr>
            <p:ph type="body" idx="21"/>
          </p:nvPr>
        </p:nvSpPr>
        <p:spPr>
          <a:prstGeom prst="rect">
            <a:avLst/>
          </a:prstGeom>
        </p:spPr>
        <p:txBody>
          <a:bodyPr/>
          <a:lstStyle/>
          <a:p>
            <a:r>
              <a:t>PSY 348</a:t>
            </a:r>
          </a:p>
        </p:txBody>
      </p:sp>
      <p:sp>
        <p:nvSpPr>
          <p:cNvPr id="444"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445" name="Content Placeholder 2"/>
          <p:cNvSpPr txBox="1">
            <a:spLocks noGrp="1"/>
          </p:cNvSpPr>
          <p:nvPr>
            <p:ph type="body" idx="1"/>
          </p:nvPr>
        </p:nvSpPr>
        <p:spPr>
          <a:prstGeom prst="rect">
            <a:avLst/>
          </a:prstGeom>
        </p:spPr>
        <p:txBody>
          <a:bodyPr/>
          <a:lstStyle/>
          <a:p>
            <a:pPr marL="0" indent="0" algn="ctr">
              <a:buClrTx/>
              <a:buSzTx/>
              <a:buFontTx/>
              <a:buNone/>
            </a:pPr>
            <a:r>
              <a:t>SS</a:t>
            </a:r>
            <a:r>
              <a:rPr b="1" baseline="-15500">
                <a:latin typeface="Calibri"/>
                <a:ea typeface="Calibri"/>
                <a:cs typeface="Calibri"/>
                <a:sym typeface="Calibri"/>
              </a:rPr>
              <a:t>WG </a:t>
            </a:r>
            <a:r>
              <a:t>= SS</a:t>
            </a:r>
            <a:r>
              <a:rPr b="1" baseline="-15500">
                <a:latin typeface="Calibri"/>
                <a:ea typeface="Calibri"/>
                <a:cs typeface="Calibri"/>
                <a:sym typeface="Calibri"/>
              </a:rPr>
              <a:t>Subjects </a:t>
            </a:r>
            <a:r>
              <a:t>+ SS</a:t>
            </a:r>
            <a:r>
              <a:rPr b="1" baseline="-15500">
                <a:latin typeface="Calibri"/>
                <a:ea typeface="Calibri"/>
                <a:cs typeface="Calibri"/>
                <a:sym typeface="Calibri"/>
              </a:rPr>
              <a:t>Error</a:t>
            </a:r>
          </a:p>
          <a:p>
            <a:pPr marL="0" indent="0" algn="ctr">
              <a:buClrTx/>
              <a:buSzTx/>
              <a:buFontTx/>
              <a:buNone/>
            </a:pPr>
            <a:endParaRPr b="1" baseline="-15500">
              <a:latin typeface="Calibri"/>
              <a:ea typeface="Calibri"/>
              <a:cs typeface="Calibri"/>
              <a:sym typeface="Calibri"/>
            </a:endParaRPr>
          </a:p>
          <a:p>
            <a:pPr marL="0" indent="0" algn="ctr">
              <a:buClrTx/>
              <a:buSzTx/>
              <a:buFontTx/>
              <a:buNone/>
            </a:pPr>
            <a:endParaRPr b="1" baseline="-15500">
              <a:latin typeface="Calibri"/>
              <a:ea typeface="Calibri"/>
              <a:cs typeface="Calibri"/>
              <a:sym typeface="Calibri"/>
            </a:endParaRPr>
          </a:p>
          <a:p>
            <a:pPr marL="0" lvl="2" indent="0" algn="ctr">
              <a:buClrTx/>
              <a:buSzTx/>
              <a:buFontTx/>
              <a:buNone/>
            </a:pPr>
            <a:r>
              <a:t>SS</a:t>
            </a:r>
            <a:r>
              <a:rPr b="1" baseline="-15500">
                <a:latin typeface="Calibri"/>
                <a:ea typeface="Calibri"/>
                <a:cs typeface="Calibri"/>
                <a:sym typeface="Calibri"/>
              </a:rPr>
              <a:t>Error</a:t>
            </a:r>
            <a:r>
              <a:t> = SS</a:t>
            </a:r>
            <a:r>
              <a:rPr b="1" baseline="-15500">
                <a:latin typeface="Calibri"/>
                <a:ea typeface="Calibri"/>
                <a:cs typeface="Calibri"/>
                <a:sym typeface="Calibri"/>
              </a:rPr>
              <a:t>WG</a:t>
            </a:r>
            <a:r>
              <a:t> - SS</a:t>
            </a:r>
            <a:r>
              <a:rPr b="1" baseline="-15500">
                <a:latin typeface="Calibri"/>
                <a:ea typeface="Calibri"/>
                <a:cs typeface="Calibri"/>
                <a:sym typeface="Calibri"/>
              </a:rPr>
              <a:t>Subjects</a:t>
            </a:r>
          </a:p>
        </p:txBody>
      </p:sp>
      <p:sp>
        <p:nvSpPr>
          <p:cNvPr id="446" name="Line"/>
          <p:cNvSpPr/>
          <p:nvPr/>
        </p:nvSpPr>
        <p:spPr>
          <a:xfrm>
            <a:off x="12185598" y="5123951"/>
            <a:ext cx="1" cy="2576536"/>
          </a:xfrm>
          <a:prstGeom prst="line">
            <a:avLst/>
          </a:prstGeom>
          <a:ln w="127000">
            <a:solidFill>
              <a:schemeClr val="accent1"/>
            </a:solidFill>
            <a:miter lim="400000"/>
            <a:tailEnd type="triangle"/>
          </a:ln>
        </p:spPr>
        <p:txBody>
          <a:bodyPr lIns="50800" tIns="50800" rIns="50800" bIns="50800" anchor="ctr"/>
          <a:lstStyle/>
          <a:p>
            <a:pPr algn="ctr">
              <a:lnSpc>
                <a:spcPct val="80000"/>
              </a:lnSpc>
              <a:spcBef>
                <a:spcPts val="0"/>
              </a:spcBef>
              <a:defRPr sz="4000" cap="all">
                <a:latin typeface="+mn-lt"/>
                <a:ea typeface="+mn-ea"/>
                <a:cs typeface="+mn-cs"/>
                <a:sym typeface="DIN Condensed Bold"/>
              </a:defRPr>
            </a:pPr>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PSY 348"/>
          <p:cNvSpPr txBox="1">
            <a:spLocks noGrp="1"/>
          </p:cNvSpPr>
          <p:nvPr>
            <p:ph type="body" idx="21"/>
          </p:nvPr>
        </p:nvSpPr>
        <p:spPr>
          <a:prstGeom prst="rect">
            <a:avLst/>
          </a:prstGeom>
        </p:spPr>
        <p:txBody>
          <a:bodyPr/>
          <a:lstStyle/>
          <a:p>
            <a:r>
              <a:t>PSY 348</a:t>
            </a:r>
          </a:p>
        </p:txBody>
      </p:sp>
      <p:sp>
        <p:nvSpPr>
          <p:cNvPr id="449" name="Calculating means squared (MS)"/>
          <p:cNvSpPr txBox="1">
            <a:spLocks noGrp="1"/>
          </p:cNvSpPr>
          <p:nvPr>
            <p:ph type="title"/>
          </p:nvPr>
        </p:nvSpPr>
        <p:spPr>
          <a:prstGeom prst="rect">
            <a:avLst/>
          </a:prstGeom>
        </p:spPr>
        <p:txBody>
          <a:bodyPr/>
          <a:lstStyle>
            <a:lvl1pPr defTabSz="685165">
              <a:spcBef>
                <a:spcPts val="3200"/>
              </a:spcBef>
              <a:defRPr sz="7221"/>
            </a:lvl1pPr>
          </a:lstStyle>
          <a:p>
            <a:r>
              <a:t>Calculating means squared (MS)</a:t>
            </a:r>
          </a:p>
        </p:txBody>
      </p:sp>
      <p:sp>
        <p:nvSpPr>
          <p:cNvPr id="450" name="We calculate a SS for the variance between the times points (SSTime).…"/>
          <p:cNvSpPr txBox="1">
            <a:spLocks noGrp="1"/>
          </p:cNvSpPr>
          <p:nvPr>
            <p:ph type="body" idx="1"/>
          </p:nvPr>
        </p:nvSpPr>
        <p:spPr>
          <a:xfrm>
            <a:off x="762000" y="3860800"/>
            <a:ext cx="22388101" cy="8585200"/>
          </a:xfrm>
          <a:prstGeom prst="rect">
            <a:avLst/>
          </a:prstGeom>
        </p:spPr>
        <p:txBody>
          <a:bodyPr/>
          <a:lstStyle/>
          <a:p>
            <a:r>
              <a:t>We calculate a SS for the variance between the times points (SS</a:t>
            </a:r>
            <a:r>
              <a:rPr b="1" baseline="-15500">
                <a:latin typeface="Calibri"/>
                <a:ea typeface="Calibri"/>
                <a:cs typeface="Calibri"/>
                <a:sym typeface="Calibri"/>
              </a:rPr>
              <a:t>Time</a:t>
            </a:r>
            <a:r>
              <a:t>).</a:t>
            </a:r>
          </a:p>
          <a:p>
            <a:pPr lvl="2"/>
            <a:r>
              <a:t>This is just like the SS</a:t>
            </a:r>
            <a:r>
              <a:rPr b="1" baseline="-15500">
                <a:latin typeface="Calibri"/>
                <a:ea typeface="Calibri"/>
                <a:cs typeface="Calibri"/>
                <a:sym typeface="Calibri"/>
              </a:rPr>
              <a:t>BG</a:t>
            </a:r>
            <a:r>
              <a:t> from between subjects ANOVA</a:t>
            </a:r>
          </a:p>
          <a:p>
            <a:r>
              <a:t>We calculate a SS for the within group variance (SS</a:t>
            </a:r>
            <a:r>
              <a:rPr b="1" baseline="-15500">
                <a:latin typeface="Calibri"/>
                <a:ea typeface="Calibri"/>
                <a:cs typeface="Calibri"/>
                <a:sym typeface="Calibri"/>
              </a:rPr>
              <a:t>WG</a:t>
            </a:r>
            <a:r>
              <a:t>).</a:t>
            </a:r>
          </a:p>
          <a:p>
            <a:r>
              <a:t>We calculate a SS for the variance by person (SS</a:t>
            </a:r>
            <a:r>
              <a:rPr b="1" baseline="-15500">
                <a:latin typeface="Calibri"/>
                <a:ea typeface="Calibri"/>
                <a:cs typeface="Calibri"/>
                <a:sym typeface="Calibri"/>
              </a:rPr>
              <a:t>Subject</a:t>
            </a:r>
            <a:r>
              <a:t>).</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PSY 348"/>
          <p:cNvSpPr txBox="1">
            <a:spLocks noGrp="1"/>
          </p:cNvSpPr>
          <p:nvPr>
            <p:ph type="body" idx="21"/>
          </p:nvPr>
        </p:nvSpPr>
        <p:spPr>
          <a:prstGeom prst="rect">
            <a:avLst/>
          </a:prstGeom>
        </p:spPr>
        <p:txBody>
          <a:bodyPr/>
          <a:lstStyle/>
          <a:p>
            <a:r>
              <a:t>PSY 348</a:t>
            </a:r>
          </a:p>
        </p:txBody>
      </p:sp>
      <p:sp>
        <p:nvSpPr>
          <p:cNvPr id="453" name="Calculating means squared (MS)"/>
          <p:cNvSpPr txBox="1">
            <a:spLocks noGrp="1"/>
          </p:cNvSpPr>
          <p:nvPr>
            <p:ph type="title"/>
          </p:nvPr>
        </p:nvSpPr>
        <p:spPr>
          <a:prstGeom prst="rect">
            <a:avLst/>
          </a:prstGeom>
        </p:spPr>
        <p:txBody>
          <a:bodyPr/>
          <a:lstStyle>
            <a:lvl1pPr defTabSz="685165">
              <a:spcBef>
                <a:spcPts val="3200"/>
              </a:spcBef>
              <a:defRPr sz="7221"/>
            </a:lvl1pPr>
          </a:lstStyle>
          <a:p>
            <a:r>
              <a:t>Calculating means squared (MS)</a:t>
            </a:r>
          </a:p>
        </p:txBody>
      </p:sp>
      <p:sp>
        <p:nvSpPr>
          <p:cNvPr id="454" name="We calculate a SS for the variance between the times points (SSTime).…"/>
          <p:cNvSpPr txBox="1">
            <a:spLocks noGrp="1"/>
          </p:cNvSpPr>
          <p:nvPr>
            <p:ph type="body" idx="1"/>
          </p:nvPr>
        </p:nvSpPr>
        <p:spPr>
          <a:xfrm>
            <a:off x="762000" y="3860800"/>
            <a:ext cx="22388101" cy="8585200"/>
          </a:xfrm>
          <a:prstGeom prst="rect">
            <a:avLst/>
          </a:prstGeom>
        </p:spPr>
        <p:txBody>
          <a:bodyPr/>
          <a:lstStyle/>
          <a:p>
            <a:r>
              <a:t>We calculate a SS for the variance between the times points (SS</a:t>
            </a:r>
            <a:r>
              <a:rPr b="1" baseline="-15500">
                <a:latin typeface="Calibri"/>
                <a:ea typeface="Calibri"/>
                <a:cs typeface="Calibri"/>
                <a:sym typeface="Calibri"/>
              </a:rPr>
              <a:t>Time</a:t>
            </a:r>
            <a:r>
              <a:t>).</a:t>
            </a:r>
          </a:p>
          <a:p>
            <a:r>
              <a:t>To find SS</a:t>
            </a:r>
            <a:r>
              <a:rPr b="1" baseline="-15500">
                <a:latin typeface="Calibri"/>
                <a:ea typeface="Calibri"/>
                <a:cs typeface="Calibri"/>
                <a:sym typeface="Calibri"/>
              </a:rPr>
              <a:t>Error</a:t>
            </a:r>
            <a:r>
              <a:t>, we subtract SS</a:t>
            </a:r>
            <a:r>
              <a:rPr b="1" baseline="-15500">
                <a:latin typeface="Calibri"/>
                <a:ea typeface="Calibri"/>
                <a:cs typeface="Calibri"/>
                <a:sym typeface="Calibri"/>
              </a:rPr>
              <a:t>Subjects</a:t>
            </a:r>
            <a:r>
              <a:t> from SS</a:t>
            </a:r>
            <a:r>
              <a:rPr b="1" baseline="-15500">
                <a:latin typeface="Calibri"/>
                <a:ea typeface="Calibri"/>
                <a:cs typeface="Calibri"/>
                <a:sym typeface="Calibri"/>
              </a:rPr>
              <a:t>WG</a:t>
            </a:r>
            <a:r>
              <a:t>.</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SY 348"/>
          <p:cNvSpPr txBox="1">
            <a:spLocks noGrp="1"/>
          </p:cNvSpPr>
          <p:nvPr>
            <p:ph type="body" idx="21"/>
          </p:nvPr>
        </p:nvSpPr>
        <p:spPr>
          <a:prstGeom prst="rect">
            <a:avLst/>
          </a:prstGeom>
        </p:spPr>
        <p:txBody>
          <a:bodyPr/>
          <a:lstStyle/>
          <a:p>
            <a:r>
              <a:t>PSY 348</a:t>
            </a:r>
          </a:p>
        </p:txBody>
      </p:sp>
      <p:sp>
        <p:nvSpPr>
          <p:cNvPr id="457" name="Calculating means squared (MS)"/>
          <p:cNvSpPr txBox="1">
            <a:spLocks noGrp="1"/>
          </p:cNvSpPr>
          <p:nvPr>
            <p:ph type="title"/>
          </p:nvPr>
        </p:nvSpPr>
        <p:spPr>
          <a:prstGeom prst="rect">
            <a:avLst/>
          </a:prstGeom>
        </p:spPr>
        <p:txBody>
          <a:bodyPr/>
          <a:lstStyle>
            <a:lvl1pPr defTabSz="685165">
              <a:spcBef>
                <a:spcPts val="3200"/>
              </a:spcBef>
              <a:defRPr sz="7221"/>
            </a:lvl1pPr>
          </a:lstStyle>
          <a:p>
            <a:r>
              <a:t>Calculating means squared (MS)</a:t>
            </a:r>
          </a:p>
        </p:txBody>
      </p:sp>
      <p:sp>
        <p:nvSpPr>
          <p:cNvPr id="458" name="MSTime = SSTime / dfTime…"/>
          <p:cNvSpPr txBox="1">
            <a:spLocks noGrp="1"/>
          </p:cNvSpPr>
          <p:nvPr>
            <p:ph type="body" idx="1"/>
          </p:nvPr>
        </p:nvSpPr>
        <p:spPr>
          <a:xfrm>
            <a:off x="762000" y="3860800"/>
            <a:ext cx="22388101" cy="8585200"/>
          </a:xfrm>
          <a:prstGeom prst="rect">
            <a:avLst/>
          </a:prstGeom>
        </p:spPr>
        <p:txBody>
          <a:bodyPr/>
          <a:lstStyle/>
          <a:p>
            <a:r>
              <a:t>MS</a:t>
            </a:r>
            <a:r>
              <a:rPr b="1" baseline="-15500">
                <a:latin typeface="Calibri"/>
                <a:ea typeface="Calibri"/>
                <a:cs typeface="Calibri"/>
                <a:sym typeface="Calibri"/>
              </a:rPr>
              <a:t>Time</a:t>
            </a:r>
            <a:r>
              <a:t> = SS</a:t>
            </a:r>
            <a:r>
              <a:rPr b="1" baseline="-15500">
                <a:latin typeface="Calibri"/>
                <a:ea typeface="Calibri"/>
                <a:cs typeface="Calibri"/>
                <a:sym typeface="Calibri"/>
              </a:rPr>
              <a:t>Time</a:t>
            </a:r>
            <a:r>
              <a:t> / df</a:t>
            </a:r>
            <a:r>
              <a:rPr b="1" baseline="-15500">
                <a:latin typeface="Calibri"/>
                <a:ea typeface="Calibri"/>
                <a:cs typeface="Calibri"/>
                <a:sym typeface="Calibri"/>
              </a:rPr>
              <a:t>Time</a:t>
            </a:r>
          </a:p>
          <a:p>
            <a:r>
              <a:t>MS</a:t>
            </a:r>
            <a:r>
              <a:rPr b="1" baseline="-15500">
                <a:latin typeface="Calibri"/>
                <a:ea typeface="Calibri"/>
                <a:cs typeface="Calibri"/>
                <a:sym typeface="Calibri"/>
              </a:rPr>
              <a:t>Error </a:t>
            </a:r>
            <a:r>
              <a:t>= (SS</a:t>
            </a:r>
            <a:r>
              <a:rPr b="1" baseline="-15500">
                <a:latin typeface="Calibri"/>
                <a:ea typeface="Calibri"/>
                <a:cs typeface="Calibri"/>
                <a:sym typeface="Calibri"/>
              </a:rPr>
              <a:t>WG </a:t>
            </a:r>
            <a:r>
              <a:t>- SS</a:t>
            </a:r>
            <a:r>
              <a:rPr b="1" baseline="-15500">
                <a:latin typeface="Calibri"/>
                <a:ea typeface="Calibri"/>
                <a:cs typeface="Calibri"/>
                <a:sym typeface="Calibri"/>
              </a:rPr>
              <a:t>Subject</a:t>
            </a:r>
            <a:r>
              <a:t>) / df</a:t>
            </a:r>
            <a:r>
              <a:rPr b="1" baseline="-15500">
                <a:latin typeface="Calibri"/>
                <a:ea typeface="Calibri"/>
                <a:cs typeface="Calibri"/>
                <a:sym typeface="Calibri"/>
              </a:rPr>
              <a:t>Error</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PSY 348"/>
          <p:cNvSpPr txBox="1">
            <a:spLocks noGrp="1"/>
          </p:cNvSpPr>
          <p:nvPr>
            <p:ph type="body" idx="21"/>
          </p:nvPr>
        </p:nvSpPr>
        <p:spPr>
          <a:prstGeom prst="rect">
            <a:avLst/>
          </a:prstGeom>
        </p:spPr>
        <p:txBody>
          <a:bodyPr/>
          <a:lstStyle/>
          <a:p>
            <a:r>
              <a:t>PSY 348</a:t>
            </a:r>
          </a:p>
        </p:txBody>
      </p:sp>
      <p:sp>
        <p:nvSpPr>
          <p:cNvPr id="461" name="Title 1"/>
          <p:cNvSpPr txBox="1">
            <a:spLocks noGrp="1"/>
          </p:cNvSpPr>
          <p:nvPr>
            <p:ph type="title"/>
          </p:nvPr>
        </p:nvSpPr>
        <p:spPr>
          <a:prstGeom prst="rect">
            <a:avLst/>
          </a:prstGeom>
        </p:spPr>
        <p:txBody>
          <a:bodyPr/>
          <a:lstStyle>
            <a:lvl1pPr defTabSz="685165">
              <a:spcBef>
                <a:spcPts val="3200"/>
              </a:spcBef>
              <a:defRPr sz="7221"/>
            </a:lvl1pPr>
          </a:lstStyle>
          <a:p>
            <a:r>
              <a:t>Degrees of freedom</a:t>
            </a:r>
          </a:p>
        </p:txBody>
      </p:sp>
      <p:sp>
        <p:nvSpPr>
          <p:cNvPr id="462" name="Content Placeholder 2"/>
          <p:cNvSpPr txBox="1">
            <a:spLocks noGrp="1"/>
          </p:cNvSpPr>
          <p:nvPr>
            <p:ph type="body" idx="1"/>
          </p:nvPr>
        </p:nvSpPr>
        <p:spPr>
          <a:xfrm>
            <a:off x="762000" y="3718619"/>
            <a:ext cx="22860000" cy="8585201"/>
          </a:xfrm>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hats. I want to wear a different hat every day of the week.</a:t>
            </a:r>
          </a:p>
          <a:p>
            <a:pPr>
              <a:buChar char="‣"/>
            </a:pPr>
            <a:r>
              <a:t>On Sunday, I don’t get a choice. On Sunday, I have to wear the Santa hat.</a:t>
            </a:r>
          </a:p>
          <a:p>
            <a:pPr>
              <a:buChar char="‣"/>
              <a:defRPr>
                <a:solidFill>
                  <a:schemeClr val="accent1"/>
                </a:solidFill>
              </a:defRPr>
            </a:pPr>
            <a:r>
              <a:t>The degrees of freedom is how many times I get a choice before I’m stuck with what’s left over. </a:t>
            </a:r>
          </a:p>
        </p:txBody>
      </p:sp>
      <p:pic>
        <p:nvPicPr>
          <p:cNvPr id="463" name="Screen Shot 2022-11-06 at 3.26.47 PM.png" descr="Screen Shot 2022-11-06 at 3.26.47 PM.png"/>
          <p:cNvPicPr>
            <a:picLocks noChangeAspect="1"/>
          </p:cNvPicPr>
          <p:nvPr/>
        </p:nvPicPr>
        <p:blipFill>
          <a:blip r:embed="rId2"/>
          <a:stretch>
            <a:fillRect/>
          </a:stretch>
        </p:blipFill>
        <p:spPr>
          <a:xfrm>
            <a:off x="4912942" y="10332566"/>
            <a:ext cx="15300145" cy="2989414"/>
          </a:xfrm>
          <a:prstGeom prst="rect">
            <a:avLst/>
          </a:prstGeom>
          <a:ln w="12700">
            <a:miter lim="400000"/>
          </a:ln>
        </p:spPr>
      </p:pic>
      <p:sp>
        <p:nvSpPr>
          <p:cNvPr id="464" name="Railroad Crossing"/>
          <p:cNvSpPr/>
          <p:nvPr/>
        </p:nvSpPr>
        <p:spPr>
          <a:xfrm>
            <a:off x="5016685" y="10657451"/>
            <a:ext cx="2339642" cy="233964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465" name="Railroad Crossing"/>
          <p:cNvSpPr/>
          <p:nvPr/>
        </p:nvSpPr>
        <p:spPr>
          <a:xfrm>
            <a:off x="7110518" y="10657451"/>
            <a:ext cx="2339643" cy="233964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466" name="Railroad Crossing"/>
          <p:cNvSpPr/>
          <p:nvPr/>
        </p:nvSpPr>
        <p:spPr>
          <a:xfrm>
            <a:off x="9299139" y="10657451"/>
            <a:ext cx="2339643" cy="233964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467" name="Railroad Crossing"/>
          <p:cNvSpPr/>
          <p:nvPr/>
        </p:nvSpPr>
        <p:spPr>
          <a:xfrm>
            <a:off x="11629941" y="10657451"/>
            <a:ext cx="2339642" cy="233964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468" name="Railroad Crossing"/>
          <p:cNvSpPr/>
          <p:nvPr/>
        </p:nvSpPr>
        <p:spPr>
          <a:xfrm>
            <a:off x="13818562" y="10657451"/>
            <a:ext cx="2339643" cy="233964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
        <p:nvSpPr>
          <p:cNvPr id="469" name="Railroad Crossing"/>
          <p:cNvSpPr/>
          <p:nvPr/>
        </p:nvSpPr>
        <p:spPr>
          <a:xfrm>
            <a:off x="15651731" y="10657451"/>
            <a:ext cx="2339643" cy="2339643"/>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Bold"/>
              </a:defRPr>
            </a:pPr>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PSY 348"/>
          <p:cNvSpPr txBox="1">
            <a:spLocks noGrp="1"/>
          </p:cNvSpPr>
          <p:nvPr>
            <p:ph type="body" idx="21"/>
          </p:nvPr>
        </p:nvSpPr>
        <p:spPr>
          <a:prstGeom prst="rect">
            <a:avLst/>
          </a:prstGeom>
        </p:spPr>
        <p:txBody>
          <a:bodyPr/>
          <a:lstStyle/>
          <a:p>
            <a:r>
              <a:t>PSY 348</a:t>
            </a:r>
          </a:p>
        </p:txBody>
      </p:sp>
      <p:sp>
        <p:nvSpPr>
          <p:cNvPr id="472" name="Title 1"/>
          <p:cNvSpPr txBox="1">
            <a:spLocks noGrp="1"/>
          </p:cNvSpPr>
          <p:nvPr>
            <p:ph type="title"/>
          </p:nvPr>
        </p:nvSpPr>
        <p:spPr>
          <a:prstGeom prst="rect">
            <a:avLst/>
          </a:prstGeom>
        </p:spPr>
        <p:txBody>
          <a:bodyPr/>
          <a:lstStyle>
            <a:lvl1pPr defTabSz="685165">
              <a:spcBef>
                <a:spcPts val="3200"/>
              </a:spcBef>
              <a:defRPr sz="7221"/>
            </a:lvl1pPr>
          </a:lstStyle>
          <a:p>
            <a:r>
              <a:t>Degrees of freedom</a:t>
            </a:r>
          </a:p>
        </p:txBody>
      </p:sp>
      <p:sp>
        <p:nvSpPr>
          <p:cNvPr id="473" name="Content Placeholder 2"/>
          <p:cNvSpPr txBox="1">
            <a:spLocks noGrp="1"/>
          </p:cNvSpPr>
          <p:nvPr>
            <p:ph type="body" idx="1"/>
          </p:nvPr>
        </p:nvSpPr>
        <p:spPr>
          <a:prstGeom prst="rect">
            <a:avLst/>
          </a:prstGeom>
        </p:spPr>
        <p:txBody>
          <a:bodyPr/>
          <a:lstStyle/>
          <a:p>
            <a:pPr marL="0" indent="0">
              <a:buSzTx/>
              <a:buNone/>
            </a:pPr>
            <a:r>
              <a:t>Time (</a:t>
            </a:r>
            <a:r>
              <a:rPr b="1">
                <a:latin typeface="Calibri"/>
                <a:ea typeface="Calibri"/>
                <a:cs typeface="Calibri"/>
                <a:sym typeface="Calibri"/>
              </a:rPr>
              <a:t>MS</a:t>
            </a:r>
            <a:r>
              <a:rPr b="1" baseline="-15500">
                <a:latin typeface="Calibri"/>
                <a:ea typeface="Calibri"/>
                <a:cs typeface="Calibri"/>
                <a:sym typeface="Calibri"/>
              </a:rPr>
              <a:t>Time</a:t>
            </a:r>
            <a:r>
              <a:t>) = k – 1</a:t>
            </a:r>
          </a:p>
          <a:p>
            <a:pPr marL="0" indent="0">
              <a:buSzTx/>
              <a:buNone/>
            </a:pPr>
            <a:r>
              <a:t>Error (</a:t>
            </a:r>
            <a:r>
              <a:rPr b="1">
                <a:latin typeface="Calibri"/>
                <a:ea typeface="Calibri"/>
                <a:cs typeface="Calibri"/>
                <a:sym typeface="Calibri"/>
              </a:rPr>
              <a:t>MS</a:t>
            </a:r>
            <a:r>
              <a:rPr b="1" baseline="-15500">
                <a:latin typeface="Calibri"/>
                <a:ea typeface="Calibri"/>
                <a:cs typeface="Calibri"/>
                <a:sym typeface="Calibri"/>
              </a:rPr>
              <a:t>Error</a:t>
            </a:r>
            <a:r>
              <a:t>) = (n – 1) x (k - 1)</a:t>
            </a:r>
          </a:p>
          <a:p>
            <a:pPr marL="0" indent="0">
              <a:buSzTx/>
              <a:buNone/>
            </a:pPr>
            <a:endParaRPr/>
          </a:p>
          <a:p>
            <a:pPr marL="0" indent="0">
              <a:buSzTx/>
              <a:buNone/>
            </a:pPr>
            <a:r>
              <a:t>*k is the number of time points</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PSY 348"/>
          <p:cNvSpPr txBox="1">
            <a:spLocks noGrp="1"/>
          </p:cNvSpPr>
          <p:nvPr>
            <p:ph type="body" idx="21"/>
          </p:nvPr>
        </p:nvSpPr>
        <p:spPr>
          <a:prstGeom prst="rect">
            <a:avLst/>
          </a:prstGeom>
        </p:spPr>
        <p:txBody>
          <a:bodyPr/>
          <a:lstStyle/>
          <a:p>
            <a:r>
              <a:t>PSY 348</a:t>
            </a:r>
          </a:p>
        </p:txBody>
      </p:sp>
      <p:sp>
        <p:nvSpPr>
          <p:cNvPr id="476" name="Calculating means squared (MS)"/>
          <p:cNvSpPr txBox="1">
            <a:spLocks noGrp="1"/>
          </p:cNvSpPr>
          <p:nvPr>
            <p:ph type="title"/>
          </p:nvPr>
        </p:nvSpPr>
        <p:spPr>
          <a:prstGeom prst="rect">
            <a:avLst/>
          </a:prstGeom>
        </p:spPr>
        <p:txBody>
          <a:bodyPr/>
          <a:lstStyle>
            <a:lvl1pPr defTabSz="685165">
              <a:spcBef>
                <a:spcPts val="3200"/>
              </a:spcBef>
              <a:defRPr sz="7221"/>
            </a:lvl1pPr>
          </a:lstStyle>
          <a:p>
            <a:r>
              <a:t>Calculating means squared (MS)</a:t>
            </a:r>
          </a:p>
        </p:txBody>
      </p:sp>
      <p:sp>
        <p:nvSpPr>
          <p:cNvPr id="477" name="MSTime = SSTime / dfTime                                                               MSTime = SSTime / (k - 1)…"/>
          <p:cNvSpPr txBox="1">
            <a:spLocks noGrp="1"/>
          </p:cNvSpPr>
          <p:nvPr>
            <p:ph type="body" idx="1"/>
          </p:nvPr>
        </p:nvSpPr>
        <p:spPr>
          <a:xfrm>
            <a:off x="762000" y="3860800"/>
            <a:ext cx="22388101" cy="8585200"/>
          </a:xfrm>
          <a:prstGeom prst="rect">
            <a:avLst/>
          </a:prstGeom>
        </p:spPr>
        <p:txBody>
          <a:bodyPr/>
          <a:lstStyle/>
          <a:p>
            <a:r>
              <a:t>MS</a:t>
            </a:r>
            <a:r>
              <a:rPr b="1" baseline="-15500">
                <a:latin typeface="Calibri"/>
                <a:ea typeface="Calibri"/>
                <a:cs typeface="Calibri"/>
                <a:sym typeface="Calibri"/>
              </a:rPr>
              <a:t>Time</a:t>
            </a:r>
            <a:r>
              <a:t> = SS</a:t>
            </a:r>
            <a:r>
              <a:rPr b="1" baseline="-15500">
                <a:latin typeface="Calibri"/>
                <a:ea typeface="Calibri"/>
                <a:cs typeface="Calibri"/>
                <a:sym typeface="Calibri"/>
              </a:rPr>
              <a:t>Time</a:t>
            </a:r>
            <a:r>
              <a:t> / df</a:t>
            </a:r>
            <a:r>
              <a:rPr b="1" baseline="-15500">
                <a:latin typeface="Calibri"/>
                <a:ea typeface="Calibri"/>
                <a:cs typeface="Calibri"/>
                <a:sym typeface="Calibri"/>
              </a:rPr>
              <a:t>Time                                                               </a:t>
            </a:r>
            <a:r>
              <a:t>MS</a:t>
            </a:r>
            <a:r>
              <a:rPr b="1" baseline="-15500">
                <a:latin typeface="Calibri"/>
                <a:ea typeface="Calibri"/>
                <a:cs typeface="Calibri"/>
                <a:sym typeface="Calibri"/>
              </a:rPr>
              <a:t>Time</a:t>
            </a:r>
            <a:r>
              <a:t> = SS</a:t>
            </a:r>
            <a:r>
              <a:rPr b="1" baseline="-15500">
                <a:latin typeface="Calibri"/>
                <a:ea typeface="Calibri"/>
                <a:cs typeface="Calibri"/>
                <a:sym typeface="Calibri"/>
              </a:rPr>
              <a:t>Time</a:t>
            </a:r>
            <a:r>
              <a:t> / (k - 1)</a:t>
            </a:r>
          </a:p>
          <a:p>
            <a:r>
              <a:t>MS</a:t>
            </a:r>
            <a:r>
              <a:rPr b="1" baseline="-15500">
                <a:latin typeface="Calibri"/>
                <a:ea typeface="Calibri"/>
                <a:cs typeface="Calibri"/>
                <a:sym typeface="Calibri"/>
              </a:rPr>
              <a:t>Error </a:t>
            </a:r>
            <a:r>
              <a:t>= (SS</a:t>
            </a:r>
            <a:r>
              <a:rPr b="1" baseline="-15500">
                <a:latin typeface="Calibri"/>
                <a:ea typeface="Calibri"/>
                <a:cs typeface="Calibri"/>
                <a:sym typeface="Calibri"/>
              </a:rPr>
              <a:t>WG </a:t>
            </a:r>
            <a:r>
              <a:t>- SS</a:t>
            </a:r>
            <a:r>
              <a:rPr b="1" baseline="-15500">
                <a:latin typeface="Calibri"/>
                <a:ea typeface="Calibri"/>
                <a:cs typeface="Calibri"/>
                <a:sym typeface="Calibri"/>
              </a:rPr>
              <a:t>Subject</a:t>
            </a:r>
            <a:r>
              <a:t>) / df</a:t>
            </a:r>
            <a:r>
              <a:rPr b="1" baseline="-15500">
                <a:latin typeface="Calibri"/>
                <a:ea typeface="Calibri"/>
                <a:cs typeface="Calibri"/>
                <a:sym typeface="Calibri"/>
              </a:rPr>
              <a:t>Error                                    </a:t>
            </a:r>
            <a:r>
              <a:t>MS</a:t>
            </a:r>
            <a:r>
              <a:rPr b="1" baseline="-15500">
                <a:latin typeface="Calibri"/>
                <a:ea typeface="Calibri"/>
                <a:cs typeface="Calibri"/>
                <a:sym typeface="Calibri"/>
              </a:rPr>
              <a:t>Error </a:t>
            </a:r>
            <a:r>
              <a:t>= (SS</a:t>
            </a:r>
            <a:r>
              <a:rPr b="1" baseline="-15500">
                <a:latin typeface="Calibri"/>
                <a:ea typeface="Calibri"/>
                <a:cs typeface="Calibri"/>
                <a:sym typeface="Calibri"/>
              </a:rPr>
              <a:t>WG </a:t>
            </a:r>
            <a:r>
              <a:t>- SS</a:t>
            </a:r>
            <a:r>
              <a:rPr b="1" baseline="-15500">
                <a:latin typeface="Calibri"/>
                <a:ea typeface="Calibri"/>
                <a:cs typeface="Calibri"/>
                <a:sym typeface="Calibri"/>
              </a:rPr>
              <a:t>Subject</a:t>
            </a:r>
            <a:r>
              <a:t>) / (n-1)x(k-1)</a:t>
            </a:r>
            <a:r>
              <a:rPr b="1" baseline="-15500">
                <a:latin typeface="Calibri"/>
                <a:ea typeface="Calibri"/>
                <a:cs typeface="Calibri"/>
                <a:sym typeface="Calibri"/>
              </a:rPr>
              <a:t>  </a:t>
            </a:r>
          </a:p>
        </p:txBody>
      </p:sp>
      <p:sp>
        <p:nvSpPr>
          <p:cNvPr id="478" name="Line"/>
          <p:cNvSpPr/>
          <p:nvPr/>
        </p:nvSpPr>
        <p:spPr>
          <a:xfrm>
            <a:off x="7616252" y="4394367"/>
            <a:ext cx="5361934" cy="1"/>
          </a:xfrm>
          <a:prstGeom prst="line">
            <a:avLst/>
          </a:prstGeom>
          <a:ln w="88900">
            <a:solidFill>
              <a:schemeClr val="accent1"/>
            </a:solidFill>
            <a:miter lim="400000"/>
            <a:tailEnd type="triangle"/>
          </a:ln>
        </p:spPr>
        <p:txBody>
          <a:bodyPr lIns="50800" tIns="50800" rIns="50800" bIns="50800" anchor="ctr"/>
          <a:lstStyle/>
          <a:p>
            <a:pPr algn="ctr">
              <a:lnSpc>
                <a:spcPct val="80000"/>
              </a:lnSpc>
              <a:spcBef>
                <a:spcPts val="0"/>
              </a:spcBef>
              <a:defRPr sz="4000" cap="all">
                <a:latin typeface="+mn-lt"/>
                <a:ea typeface="+mn-ea"/>
                <a:cs typeface="+mn-cs"/>
                <a:sym typeface="DIN Condensed Bold"/>
              </a:defRPr>
            </a:pPr>
            <a:endParaRPr/>
          </a:p>
        </p:txBody>
      </p:sp>
      <p:sp>
        <p:nvSpPr>
          <p:cNvPr id="479" name="Line"/>
          <p:cNvSpPr/>
          <p:nvPr/>
        </p:nvSpPr>
        <p:spPr>
          <a:xfrm>
            <a:off x="10222909" y="5788995"/>
            <a:ext cx="2696020" cy="1"/>
          </a:xfrm>
          <a:prstGeom prst="line">
            <a:avLst/>
          </a:prstGeom>
          <a:ln w="88900">
            <a:solidFill>
              <a:schemeClr val="accent1"/>
            </a:solidFill>
            <a:miter lim="400000"/>
            <a:tailEnd type="triangle"/>
          </a:ln>
        </p:spPr>
        <p:txBody>
          <a:bodyPr lIns="50800" tIns="50800" rIns="50800" bIns="50800" anchor="ctr"/>
          <a:lstStyle/>
          <a:p>
            <a:pPr algn="ctr">
              <a:lnSpc>
                <a:spcPct val="80000"/>
              </a:lnSpc>
              <a:spcBef>
                <a:spcPts val="0"/>
              </a:spcBef>
              <a:defRPr sz="4000" cap="all">
                <a:latin typeface="+mn-lt"/>
                <a:ea typeface="+mn-ea"/>
                <a:cs typeface="+mn-cs"/>
                <a:sym typeface="DIN Condensed Bold"/>
              </a:defRPr>
            </a:pPr>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PSY 348"/>
          <p:cNvSpPr txBox="1">
            <a:spLocks noGrp="1"/>
          </p:cNvSpPr>
          <p:nvPr>
            <p:ph type="body" idx="21"/>
          </p:nvPr>
        </p:nvSpPr>
        <p:spPr>
          <a:prstGeom prst="rect">
            <a:avLst/>
          </a:prstGeom>
        </p:spPr>
        <p:txBody>
          <a:bodyPr/>
          <a:lstStyle/>
          <a:p>
            <a:r>
              <a:t>PSY 348</a:t>
            </a:r>
          </a:p>
        </p:txBody>
      </p:sp>
      <p:sp>
        <p:nvSpPr>
          <p:cNvPr id="482" name="Title 1"/>
          <p:cNvSpPr txBox="1">
            <a:spLocks noGrp="1"/>
          </p:cNvSpPr>
          <p:nvPr>
            <p:ph type="title"/>
          </p:nvPr>
        </p:nvSpPr>
        <p:spPr>
          <a:prstGeom prst="rect">
            <a:avLst/>
          </a:prstGeom>
        </p:spPr>
        <p:txBody>
          <a:bodyPr/>
          <a:lstStyle>
            <a:lvl1pPr defTabSz="685165">
              <a:spcBef>
                <a:spcPts val="3200"/>
              </a:spcBef>
              <a:defRPr sz="7221"/>
            </a:lvl1pPr>
          </a:lstStyle>
          <a:p>
            <a:r>
              <a:t>WITHIN subjects ANOVA</a:t>
            </a:r>
          </a:p>
        </p:txBody>
      </p:sp>
      <p:sp>
        <p:nvSpPr>
          <p:cNvPr id="483" name="Content Placeholder 2"/>
          <p:cNvSpPr txBox="1">
            <a:spLocks noGrp="1"/>
          </p:cNvSpPr>
          <p:nvPr>
            <p:ph type="body" idx="1"/>
          </p:nvPr>
        </p:nvSpPr>
        <p:spPr>
          <a:prstGeom prst="rect">
            <a:avLst/>
          </a:prstGeom>
        </p:spPr>
        <p:txBody>
          <a:bodyPr/>
          <a:lstStyle>
            <a:lvl1pPr marL="0" indent="0">
              <a:buClrTx/>
              <a:buSzTx/>
              <a:buFontTx/>
              <a:buNone/>
            </a:lvl1pPr>
          </a:lstStyle>
          <a:p>
            <a:r>
              <a:t>The F ratio in within subjects ANOVA:</a:t>
            </a:r>
          </a:p>
        </p:txBody>
      </p:sp>
      <p:sp>
        <p:nvSpPr>
          <p:cNvPr id="484" name="F = MSTime / MSError"/>
          <p:cNvSpPr txBox="1"/>
          <p:nvPr/>
        </p:nvSpPr>
        <p:spPr>
          <a:xfrm>
            <a:off x="6982611" y="7181360"/>
            <a:ext cx="11110843" cy="1944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nSpc>
                <a:spcPct val="80000"/>
              </a:lnSpc>
              <a:spcBef>
                <a:spcPts val="0"/>
              </a:spcBef>
              <a:defRPr sz="13400" cap="all">
                <a:solidFill>
                  <a:srgbClr val="FFFFFF"/>
                </a:solidFill>
                <a:latin typeface="+mn-lt"/>
                <a:ea typeface="+mn-ea"/>
                <a:cs typeface="+mn-cs"/>
                <a:sym typeface="DIN Condensed Bold"/>
              </a:defRPr>
            </a:pPr>
            <a:r>
              <a:t>F = MS</a:t>
            </a:r>
            <a:r>
              <a:rPr baseline="-9402"/>
              <a:t>Time</a:t>
            </a:r>
            <a:r>
              <a:rPr>
                <a:latin typeface="Calibri"/>
                <a:ea typeface="Calibri"/>
                <a:cs typeface="Calibri"/>
                <a:sym typeface="Calibri"/>
              </a:rPr>
              <a:t> / </a:t>
            </a:r>
            <a:r>
              <a:t>MS</a:t>
            </a:r>
            <a:r>
              <a:rPr baseline="-9402"/>
              <a:t>Error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SY 348"/>
          <p:cNvSpPr txBox="1">
            <a:spLocks noGrp="1"/>
          </p:cNvSpPr>
          <p:nvPr>
            <p:ph type="body" idx="21"/>
          </p:nvPr>
        </p:nvSpPr>
        <p:spPr>
          <a:prstGeom prst="rect">
            <a:avLst/>
          </a:prstGeom>
        </p:spPr>
        <p:txBody>
          <a:bodyPr/>
          <a:lstStyle/>
          <a:p>
            <a:r>
              <a:t>PSY 348</a:t>
            </a:r>
          </a:p>
        </p:txBody>
      </p:sp>
      <p:sp>
        <p:nvSpPr>
          <p:cNvPr id="206" name="Title 1"/>
          <p:cNvSpPr txBox="1">
            <a:spLocks noGrp="1"/>
          </p:cNvSpPr>
          <p:nvPr>
            <p:ph type="title"/>
          </p:nvPr>
        </p:nvSpPr>
        <p:spPr>
          <a:prstGeom prst="rect">
            <a:avLst/>
          </a:prstGeom>
        </p:spPr>
        <p:txBody>
          <a:bodyPr/>
          <a:lstStyle>
            <a:lvl1pPr defTabSz="685165">
              <a:spcBef>
                <a:spcPts val="3200"/>
              </a:spcBef>
              <a:defRPr sz="7221"/>
            </a:lvl1pPr>
          </a:lstStyle>
          <a:p>
            <a:r>
              <a:t>2-way AnOVA</a:t>
            </a:r>
          </a:p>
        </p:txBody>
      </p:sp>
      <p:sp>
        <p:nvSpPr>
          <p:cNvPr id="207" name="Content Placeholder 2"/>
          <p:cNvSpPr txBox="1">
            <a:spLocks noGrp="1"/>
          </p:cNvSpPr>
          <p:nvPr>
            <p:ph type="body" idx="1"/>
          </p:nvPr>
        </p:nvSpPr>
        <p:spPr>
          <a:prstGeom prst="rect">
            <a:avLst/>
          </a:prstGeom>
        </p:spPr>
        <p:txBody>
          <a:bodyPr/>
          <a:lstStyle/>
          <a:p>
            <a:pPr marL="0" indent="0">
              <a:buSzTx/>
              <a:buNone/>
            </a:pPr>
            <a:r>
              <a:t>Dr. Apriceno believes the key to happiness involves 2 things: drinking coffee and watching the Eric Andre Show. She randomly assigns 300 participants to drink coffee or decaf. She also randomly assigns them to watch the Eric Andre Show or Jeopardy. She then measures their happiness on a scale of 1 (not happy) to 10 (so very happy).</a:t>
            </a:r>
          </a:p>
          <a:p>
            <a:pPr>
              <a:buChar char="‣"/>
            </a:pPr>
            <a:r>
              <a:t>Independent variable 1: Coffee vs. Decaf</a:t>
            </a:r>
          </a:p>
          <a:p>
            <a:pPr>
              <a:buChar char="‣"/>
            </a:pPr>
            <a:r>
              <a:t>Independent variable 2:</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PSY 348"/>
          <p:cNvSpPr txBox="1">
            <a:spLocks noGrp="1"/>
          </p:cNvSpPr>
          <p:nvPr>
            <p:ph type="body" idx="21"/>
          </p:nvPr>
        </p:nvSpPr>
        <p:spPr>
          <a:prstGeom prst="rect">
            <a:avLst/>
          </a:prstGeom>
        </p:spPr>
        <p:txBody>
          <a:bodyPr/>
          <a:lstStyle/>
          <a:p>
            <a:r>
              <a:t>PSY 348</a:t>
            </a:r>
          </a:p>
        </p:txBody>
      </p:sp>
      <p:sp>
        <p:nvSpPr>
          <p:cNvPr id="487" name="Title 1"/>
          <p:cNvSpPr txBox="1">
            <a:spLocks noGrp="1"/>
          </p:cNvSpPr>
          <p:nvPr>
            <p:ph type="title"/>
          </p:nvPr>
        </p:nvSpPr>
        <p:spPr>
          <a:prstGeom prst="rect">
            <a:avLst/>
          </a:prstGeom>
        </p:spPr>
        <p:txBody>
          <a:bodyPr/>
          <a:lstStyle>
            <a:lvl1pPr defTabSz="685165">
              <a:spcBef>
                <a:spcPts val="3200"/>
              </a:spcBef>
              <a:defRPr sz="7221"/>
            </a:lvl1pPr>
          </a:lstStyle>
          <a:p>
            <a:r>
              <a:t>AnOVA</a:t>
            </a:r>
          </a:p>
        </p:txBody>
      </p:sp>
      <p:sp>
        <p:nvSpPr>
          <p:cNvPr id="488" name="Content Placeholder 2"/>
          <p:cNvSpPr txBox="1">
            <a:spLocks noGrp="1"/>
          </p:cNvSpPr>
          <p:nvPr>
            <p:ph type="body" idx="1"/>
          </p:nvPr>
        </p:nvSpPr>
        <p:spPr>
          <a:prstGeom prst="rect">
            <a:avLst/>
          </a:prstGeom>
        </p:spPr>
        <p:txBody>
          <a:bodyPr/>
          <a:lstStyle/>
          <a:p>
            <a:pPr marL="0" indent="0">
              <a:buSzTx/>
              <a:buNone/>
            </a:pPr>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a:p>
            <a:pPr marL="0" indent="0">
              <a:buSzTx/>
              <a:buNone/>
            </a:pPr>
            <a:r>
              <a:t>What’s k?</a:t>
            </a:r>
          </a:p>
          <a:p>
            <a:pPr marL="0" indent="0">
              <a:buSzTx/>
              <a:buNone/>
            </a:pPr>
            <a:r>
              <a:t>What’s n?</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PSY 348"/>
          <p:cNvSpPr txBox="1">
            <a:spLocks noGrp="1"/>
          </p:cNvSpPr>
          <p:nvPr>
            <p:ph type="body" idx="21"/>
          </p:nvPr>
        </p:nvSpPr>
        <p:spPr>
          <a:prstGeom prst="rect">
            <a:avLst/>
          </a:prstGeom>
        </p:spPr>
        <p:txBody>
          <a:bodyPr/>
          <a:lstStyle/>
          <a:p>
            <a:r>
              <a:t>PSY 348</a:t>
            </a:r>
          </a:p>
        </p:txBody>
      </p:sp>
      <p:sp>
        <p:nvSpPr>
          <p:cNvPr id="491" name="Practice"/>
          <p:cNvSpPr txBox="1">
            <a:spLocks noGrp="1"/>
          </p:cNvSpPr>
          <p:nvPr>
            <p:ph type="title"/>
          </p:nvPr>
        </p:nvSpPr>
        <p:spPr>
          <a:prstGeom prst="rect">
            <a:avLst/>
          </a:prstGeom>
        </p:spPr>
        <p:txBody>
          <a:bodyPr/>
          <a:lstStyle>
            <a:lvl1pPr defTabSz="685165">
              <a:spcBef>
                <a:spcPts val="3200"/>
              </a:spcBef>
              <a:defRPr sz="7221"/>
            </a:lvl1pPr>
          </a:lstStyle>
          <a:p>
            <a:r>
              <a:t>Practice</a:t>
            </a:r>
          </a:p>
        </p:txBody>
      </p:sp>
      <p:graphicFrame>
        <p:nvGraphicFramePr>
          <p:cNvPr id="492" name="Table 1"/>
          <p:cNvGraphicFramePr/>
          <p:nvPr>
            <p:extLst>
              <p:ext uri="{D42A27DB-BD31-4B8C-83A1-F6EECF244321}">
                <p14:modId xmlns:p14="http://schemas.microsoft.com/office/powerpoint/2010/main" val="3525952432"/>
              </p:ext>
            </p:extLst>
          </p:nvPr>
        </p:nvGraphicFramePr>
        <p:xfrm>
          <a:off x="3848229" y="3892550"/>
          <a:ext cx="16687539" cy="8572500"/>
        </p:xfrm>
        <a:graphic>
          <a:graphicData uri="http://schemas.openxmlformats.org/drawingml/2006/table">
            <a:tbl>
              <a:tblPr firstRow="1">
                <a:tableStyleId>{2708684C-4D16-4618-839F-0558EEFCDFE6}</a:tableStyleId>
              </a:tblPr>
              <a:tblGrid>
                <a:gridCol w="5494673">
                  <a:extLst>
                    <a:ext uri="{9D8B030D-6E8A-4147-A177-3AD203B41FA5}">
                      <a16:colId xmlns:a16="http://schemas.microsoft.com/office/drawing/2014/main" val="20000"/>
                    </a:ext>
                  </a:extLst>
                </a:gridCol>
                <a:gridCol w="3074601">
                  <a:extLst>
                    <a:ext uri="{9D8B030D-6E8A-4147-A177-3AD203B41FA5}">
                      <a16:colId xmlns:a16="http://schemas.microsoft.com/office/drawing/2014/main" val="20001"/>
                    </a:ext>
                  </a:extLst>
                </a:gridCol>
                <a:gridCol w="2701604">
                  <a:extLst>
                    <a:ext uri="{9D8B030D-6E8A-4147-A177-3AD203B41FA5}">
                      <a16:colId xmlns:a16="http://schemas.microsoft.com/office/drawing/2014/main" val="20002"/>
                    </a:ext>
                  </a:extLst>
                </a:gridCol>
                <a:gridCol w="2884413">
                  <a:extLst>
                    <a:ext uri="{9D8B030D-6E8A-4147-A177-3AD203B41FA5}">
                      <a16:colId xmlns:a16="http://schemas.microsoft.com/office/drawing/2014/main" val="20003"/>
                    </a:ext>
                  </a:extLst>
                </a:gridCol>
                <a:gridCol w="2532248">
                  <a:extLst>
                    <a:ext uri="{9D8B030D-6E8A-4147-A177-3AD203B41FA5}">
                      <a16:colId xmlns:a16="http://schemas.microsoft.com/office/drawing/2014/main" val="20004"/>
                    </a:ext>
                  </a:extLst>
                </a:gridCol>
              </a:tblGrid>
              <a:tr h="1714500">
                <a:tc>
                  <a:txBody>
                    <a:bodyPr/>
                    <a:lstStyle/>
                    <a:p>
                      <a:pPr algn="ctr">
                        <a:lnSpc>
                          <a:spcPct val="100000"/>
                        </a:lnSpc>
                        <a:defRPr sz="1800" b="0">
                          <a:solidFill>
                            <a:srgbClr val="000000"/>
                          </a:solidFill>
                        </a:defRPr>
                      </a:pPr>
                      <a:r>
                        <a:rPr sz="5200">
                          <a:solidFill>
                            <a:srgbClr val="A6AAA9"/>
                          </a:solidFill>
                          <a:sym typeface="Avenir Next Demi Bold"/>
                        </a:rPr>
                        <a:t>Source</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SS</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df</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MS</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F</a:t>
                      </a:r>
                    </a:p>
                  </a:txBody>
                  <a:tcPr marL="50800" marR="50800" marT="50800" marB="50800" anchor="ctr" horzOverflow="overflow"/>
                </a:tc>
                <a:extLst>
                  <a:ext uri="{0D108BD9-81ED-4DB2-BD59-A6C34878D82A}">
                    <a16:rowId xmlns:a16="http://schemas.microsoft.com/office/drawing/2014/main" val="10000"/>
                  </a:ext>
                </a:extLst>
              </a:tr>
              <a:tr h="1714500">
                <a:tc>
                  <a:txBody>
                    <a:bodyPr/>
                    <a:lstStyle/>
                    <a:p>
                      <a:pPr algn="ctr">
                        <a:lnSpc>
                          <a:spcPct val="100000"/>
                        </a:lnSpc>
                        <a:defRPr sz="1800">
                          <a:solidFill>
                            <a:srgbClr val="000000"/>
                          </a:solidFill>
                        </a:defRPr>
                      </a:pPr>
                      <a:r>
                        <a:rPr sz="5200">
                          <a:solidFill>
                            <a:schemeClr val="accent1"/>
                          </a:solidFill>
                          <a:sym typeface="Avenir Next Medium"/>
                        </a:rPr>
                        <a:t>Time</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49</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extLst>
                  <a:ext uri="{0D108BD9-81ED-4DB2-BD59-A6C34878D82A}">
                    <a16:rowId xmlns:a16="http://schemas.microsoft.com/office/drawing/2014/main" val="10001"/>
                  </a:ext>
                </a:extLst>
              </a:tr>
              <a:tr h="1714500">
                <a:tc>
                  <a:txBody>
                    <a:bodyPr/>
                    <a:lstStyle/>
                    <a:p>
                      <a:pPr algn="ctr">
                        <a:lnSpc>
                          <a:spcPct val="100000"/>
                        </a:lnSpc>
                        <a:defRPr sz="1800">
                          <a:solidFill>
                            <a:srgbClr val="000000"/>
                          </a:solidFill>
                        </a:defRPr>
                      </a:pPr>
                      <a:r>
                        <a:rPr sz="5200">
                          <a:solidFill>
                            <a:schemeClr val="accent1"/>
                          </a:solidFill>
                          <a:sym typeface="Avenir Next Medium"/>
                        </a:rPr>
                        <a:t>Within Group</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912</a:t>
                      </a:r>
                    </a:p>
                  </a:txBody>
                  <a:tcPr marL="50800" marR="50800" marT="50800" marB="50800" anchor="ctr" horzOverflow="overflow"/>
                </a:tc>
                <a:tc>
                  <a:txBody>
                    <a:bodyPr/>
                    <a:lstStyle/>
                    <a:p>
                      <a:pPr algn="ctr">
                        <a:lnSpc>
                          <a:spcPct val="100000"/>
                        </a:lnSpc>
                        <a:defRPr sz="5200">
                          <a:sym typeface="Avenir Next Medium"/>
                        </a:defRPr>
                      </a:pPr>
                      <a:endParaRPr lang="en-US" dirty="0">
                        <a:solidFill>
                          <a:schemeClr val="bg1">
                            <a:lumMod val="10000"/>
                            <a:lumOff val="90000"/>
                          </a:schemeClr>
                        </a:solidFill>
                      </a:endParaRPr>
                    </a:p>
                  </a:txBody>
                  <a:tcPr marL="50800" marR="50800" marT="50800" marB="50800" anchor="ctr" horzOverflow="overflow"/>
                </a:tc>
                <a:tc>
                  <a:txBody>
                    <a:bodyPr/>
                    <a:lstStyle/>
                    <a:p>
                      <a:pPr algn="ctr">
                        <a:lnSpc>
                          <a:spcPct val="100000"/>
                        </a:lnSpc>
                        <a:defRPr sz="5200">
                          <a:sym typeface="Avenir Next Medium"/>
                        </a:defRPr>
                      </a:pPr>
                      <a:endParaRPr lang="en-US" dirty="0">
                        <a:solidFill>
                          <a:schemeClr val="bg1">
                            <a:lumMod val="10000"/>
                            <a:lumOff val="90000"/>
                          </a:schemeClr>
                        </a:solidFill>
                      </a:endParaRPr>
                    </a:p>
                  </a:txBody>
                  <a:tcPr marL="50800" marR="50800" marT="50800" marB="50800" anchor="ctr" horzOverflow="overflow"/>
                </a:tc>
                <a:tc>
                  <a:txBody>
                    <a:bodyPr/>
                    <a:lstStyle/>
                    <a:p>
                      <a:pPr algn="ctr">
                        <a:lnSpc>
                          <a:spcPct val="100000"/>
                        </a:lnSpc>
                        <a:defRPr sz="5200">
                          <a:sym typeface="Avenir Next Medium"/>
                        </a:defRPr>
                      </a:pPr>
                      <a:endParaRPr>
                        <a:solidFill>
                          <a:schemeClr val="bg1">
                            <a:lumMod val="10000"/>
                            <a:lumOff val="90000"/>
                          </a:schemeClr>
                        </a:solidFill>
                      </a:endParaRPr>
                    </a:p>
                  </a:txBody>
                  <a:tcPr marL="50800" marR="50800" marT="50800" marB="50800" anchor="ctr" horzOverflow="overflow"/>
                </a:tc>
                <a:extLst>
                  <a:ext uri="{0D108BD9-81ED-4DB2-BD59-A6C34878D82A}">
                    <a16:rowId xmlns:a16="http://schemas.microsoft.com/office/drawing/2014/main" val="10002"/>
                  </a:ext>
                </a:extLst>
              </a:tr>
              <a:tr h="1714500">
                <a:tc>
                  <a:txBody>
                    <a:bodyPr/>
                    <a:lstStyle/>
                    <a:p>
                      <a:pPr algn="ctr">
                        <a:lnSpc>
                          <a:spcPct val="100000"/>
                        </a:lnSpc>
                        <a:defRPr sz="1800">
                          <a:solidFill>
                            <a:srgbClr val="000000"/>
                          </a:solidFill>
                        </a:defRPr>
                      </a:pPr>
                      <a:r>
                        <a:rPr sz="5200">
                          <a:solidFill>
                            <a:schemeClr val="accent1"/>
                          </a:solidFill>
                          <a:sym typeface="Avenir Next Medium"/>
                        </a:rPr>
                        <a:t>Subjects</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219</a:t>
                      </a:r>
                    </a:p>
                  </a:txBody>
                  <a:tcPr marL="50800" marR="50800" marT="50800" marB="50800" anchor="ctr" horzOverflow="overflow"/>
                </a:tc>
                <a:tc>
                  <a:txBody>
                    <a:bodyPr/>
                    <a:lstStyle/>
                    <a:p>
                      <a:pPr algn="ctr">
                        <a:lnSpc>
                          <a:spcPct val="100000"/>
                        </a:lnSpc>
                        <a:defRPr sz="5200">
                          <a:sym typeface="Avenir Next Medium"/>
                        </a:defRPr>
                      </a:pPr>
                      <a:endParaRPr>
                        <a:solidFill>
                          <a:schemeClr val="bg1">
                            <a:lumMod val="10000"/>
                            <a:lumOff val="90000"/>
                          </a:schemeClr>
                        </a:solidFill>
                      </a:endParaRPr>
                    </a:p>
                  </a:txBody>
                  <a:tcPr marL="50800" marR="50800" marT="50800" marB="50800" anchor="ctr" horzOverflow="overflow"/>
                </a:tc>
                <a:tc>
                  <a:txBody>
                    <a:bodyPr/>
                    <a:lstStyle/>
                    <a:p>
                      <a:pPr algn="ctr">
                        <a:lnSpc>
                          <a:spcPct val="100000"/>
                        </a:lnSpc>
                        <a:defRPr sz="5200">
                          <a:sym typeface="Avenir Next Medium"/>
                        </a:defRPr>
                      </a:pPr>
                      <a:endParaRPr>
                        <a:solidFill>
                          <a:schemeClr val="bg1">
                            <a:lumMod val="10000"/>
                            <a:lumOff val="90000"/>
                          </a:schemeClr>
                        </a:solidFill>
                      </a:endParaRPr>
                    </a:p>
                  </a:txBody>
                  <a:tcPr marL="50800" marR="50800" marT="50800" marB="50800" anchor="ctr" horzOverflow="overflow"/>
                </a:tc>
                <a:tc>
                  <a:txBody>
                    <a:bodyPr/>
                    <a:lstStyle/>
                    <a:p>
                      <a:pPr algn="ctr">
                        <a:lnSpc>
                          <a:spcPct val="100000"/>
                        </a:lnSpc>
                        <a:defRPr sz="5200">
                          <a:sym typeface="Avenir Next Medium"/>
                        </a:defRPr>
                      </a:pPr>
                      <a:endParaRPr dirty="0">
                        <a:solidFill>
                          <a:schemeClr val="bg1">
                            <a:lumMod val="10000"/>
                            <a:lumOff val="90000"/>
                          </a:schemeClr>
                        </a:solidFill>
                      </a:endParaRPr>
                    </a:p>
                  </a:txBody>
                  <a:tcPr marL="50800" marR="50800" marT="50800" marB="50800" anchor="ctr" horzOverflow="overflow"/>
                </a:tc>
                <a:extLst>
                  <a:ext uri="{0D108BD9-81ED-4DB2-BD59-A6C34878D82A}">
                    <a16:rowId xmlns:a16="http://schemas.microsoft.com/office/drawing/2014/main" val="10003"/>
                  </a:ext>
                </a:extLst>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solidFill>
                          <a:schemeClr val="bg1">
                            <a:lumMod val="10000"/>
                            <a:lumOff val="90000"/>
                          </a:schemeClr>
                        </a:solidFill>
                      </a:endParaRPr>
                    </a:p>
                  </a:txBody>
                  <a:tcPr marL="50800" marR="50800" marT="50800" marB="50800" anchor="ctr" horzOverflow="overflow"/>
                </a:tc>
                <a:tc>
                  <a:txBody>
                    <a:bodyPr/>
                    <a:lstStyle/>
                    <a:p>
                      <a:pPr algn="ctr">
                        <a:lnSpc>
                          <a:spcPct val="100000"/>
                        </a:lnSpc>
                        <a:defRPr sz="5200">
                          <a:sym typeface="Avenir Next Medium"/>
                        </a:defRPr>
                      </a:pPr>
                      <a:endParaRPr>
                        <a:solidFill>
                          <a:schemeClr val="bg1">
                            <a:lumMod val="10000"/>
                            <a:lumOff val="90000"/>
                          </a:schemeClr>
                        </a:solidFill>
                      </a:endParaRPr>
                    </a:p>
                  </a:txBody>
                  <a:tcPr marL="50800" marR="50800" marT="50800" marB="50800" anchor="ctr" horzOverflow="overflow"/>
                </a:tc>
                <a:tc>
                  <a:txBody>
                    <a:bodyPr/>
                    <a:lstStyle/>
                    <a:p>
                      <a:pPr algn="ctr">
                        <a:lnSpc>
                          <a:spcPct val="100000"/>
                        </a:lnSpc>
                        <a:defRPr sz="5200">
                          <a:sym typeface="Avenir Next Medium"/>
                        </a:defRPr>
                      </a:pPr>
                      <a:endParaRPr dirty="0">
                        <a:solidFill>
                          <a:schemeClr val="bg1">
                            <a:lumMod val="10000"/>
                            <a:lumOff val="90000"/>
                          </a:schemeClr>
                        </a:solidFill>
                      </a:endParaRPr>
                    </a:p>
                  </a:txBody>
                  <a:tcPr marL="50800" marR="50800" marT="50800" marB="50800" anchor="ctr"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PSY 348"/>
          <p:cNvSpPr txBox="1">
            <a:spLocks noGrp="1"/>
          </p:cNvSpPr>
          <p:nvPr>
            <p:ph type="body" idx="21"/>
          </p:nvPr>
        </p:nvSpPr>
        <p:spPr>
          <a:prstGeom prst="rect">
            <a:avLst/>
          </a:prstGeom>
        </p:spPr>
        <p:txBody>
          <a:bodyPr/>
          <a:lstStyle/>
          <a:p>
            <a:r>
              <a:t>PSY 348</a:t>
            </a:r>
          </a:p>
        </p:txBody>
      </p:sp>
      <p:sp>
        <p:nvSpPr>
          <p:cNvPr id="495" name="Title 1"/>
          <p:cNvSpPr txBox="1">
            <a:spLocks noGrp="1"/>
          </p:cNvSpPr>
          <p:nvPr>
            <p:ph type="title"/>
          </p:nvPr>
        </p:nvSpPr>
        <p:spPr>
          <a:prstGeom prst="rect">
            <a:avLst/>
          </a:prstGeom>
        </p:spPr>
        <p:txBody>
          <a:bodyPr/>
          <a:lstStyle>
            <a:lvl1pPr defTabSz="685165">
              <a:spcBef>
                <a:spcPts val="3200"/>
              </a:spcBef>
              <a:defRPr sz="7221"/>
            </a:lvl1pPr>
          </a:lstStyle>
          <a:p>
            <a:r>
              <a:t>AnOVA</a:t>
            </a:r>
          </a:p>
        </p:txBody>
      </p:sp>
      <p:sp>
        <p:nvSpPr>
          <p:cNvPr id="496" name="Content Placeholder 2"/>
          <p:cNvSpPr txBox="1">
            <a:spLocks noGrp="1"/>
          </p:cNvSpPr>
          <p:nvPr>
            <p:ph type="body" idx="1"/>
          </p:nvPr>
        </p:nvSpPr>
        <p:spPr>
          <a:prstGeom prst="rect">
            <a:avLst/>
          </a:prstGeom>
        </p:spPr>
        <p:txBody>
          <a:bodyPr/>
          <a:lstStyle/>
          <a:p>
            <a:pPr marL="0" indent="0">
              <a:buSzTx/>
              <a:buNone/>
            </a:pPr>
            <a:r>
              <a:t>Dr. Grace believes watching Shameless makes Zoomers happy. She asks 50 Zoomers to rate their happiness on a scale of 1 (no happies) to 10 (all the happies). Then she shows them an episode of Shameless. After each Zoomer watches one episode of Shameless, she asks them to rate their happiness again on the same scale of 1 to 10.</a:t>
            </a:r>
          </a:p>
          <a:p>
            <a:pPr marL="0" indent="0">
              <a:buSzTx/>
              <a:buNone/>
            </a:pPr>
            <a:r>
              <a:t>What’s k?</a:t>
            </a:r>
          </a:p>
          <a:p>
            <a:pPr marL="0" indent="0">
              <a:buSzTx/>
              <a:buNone/>
            </a:pPr>
            <a:r>
              <a:t>What’s n?</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PSY 348"/>
          <p:cNvSpPr txBox="1">
            <a:spLocks noGrp="1"/>
          </p:cNvSpPr>
          <p:nvPr>
            <p:ph type="body" idx="21"/>
          </p:nvPr>
        </p:nvSpPr>
        <p:spPr>
          <a:prstGeom prst="rect">
            <a:avLst/>
          </a:prstGeom>
        </p:spPr>
        <p:txBody>
          <a:bodyPr/>
          <a:lstStyle/>
          <a:p>
            <a:r>
              <a:t>PSY 348</a:t>
            </a:r>
          </a:p>
        </p:txBody>
      </p:sp>
      <p:sp>
        <p:nvSpPr>
          <p:cNvPr id="499" name="Practice"/>
          <p:cNvSpPr txBox="1">
            <a:spLocks noGrp="1"/>
          </p:cNvSpPr>
          <p:nvPr>
            <p:ph type="title"/>
          </p:nvPr>
        </p:nvSpPr>
        <p:spPr>
          <a:prstGeom prst="rect">
            <a:avLst/>
          </a:prstGeom>
        </p:spPr>
        <p:txBody>
          <a:bodyPr/>
          <a:lstStyle>
            <a:lvl1pPr defTabSz="685165">
              <a:spcBef>
                <a:spcPts val="3200"/>
              </a:spcBef>
              <a:defRPr sz="7221"/>
            </a:lvl1pPr>
          </a:lstStyle>
          <a:p>
            <a:r>
              <a:t>Practice</a:t>
            </a:r>
          </a:p>
        </p:txBody>
      </p:sp>
      <p:graphicFrame>
        <p:nvGraphicFramePr>
          <p:cNvPr id="500" name="Table 1"/>
          <p:cNvGraphicFramePr/>
          <p:nvPr/>
        </p:nvGraphicFramePr>
        <p:xfrm>
          <a:off x="3848229" y="3892550"/>
          <a:ext cx="16687539" cy="8572500"/>
        </p:xfrm>
        <a:graphic>
          <a:graphicData uri="http://schemas.openxmlformats.org/drawingml/2006/table">
            <a:tbl>
              <a:tblPr firstRow="1">
                <a:tableStyleId>{4C3C2611-4C71-4FC5-86AE-919BDF0F9419}</a:tableStyleId>
              </a:tblPr>
              <a:tblGrid>
                <a:gridCol w="5494673">
                  <a:extLst>
                    <a:ext uri="{9D8B030D-6E8A-4147-A177-3AD203B41FA5}">
                      <a16:colId xmlns:a16="http://schemas.microsoft.com/office/drawing/2014/main" val="20000"/>
                    </a:ext>
                  </a:extLst>
                </a:gridCol>
                <a:gridCol w="3074601">
                  <a:extLst>
                    <a:ext uri="{9D8B030D-6E8A-4147-A177-3AD203B41FA5}">
                      <a16:colId xmlns:a16="http://schemas.microsoft.com/office/drawing/2014/main" val="20001"/>
                    </a:ext>
                  </a:extLst>
                </a:gridCol>
                <a:gridCol w="2701604">
                  <a:extLst>
                    <a:ext uri="{9D8B030D-6E8A-4147-A177-3AD203B41FA5}">
                      <a16:colId xmlns:a16="http://schemas.microsoft.com/office/drawing/2014/main" val="20002"/>
                    </a:ext>
                  </a:extLst>
                </a:gridCol>
                <a:gridCol w="2884413">
                  <a:extLst>
                    <a:ext uri="{9D8B030D-6E8A-4147-A177-3AD203B41FA5}">
                      <a16:colId xmlns:a16="http://schemas.microsoft.com/office/drawing/2014/main" val="20003"/>
                    </a:ext>
                  </a:extLst>
                </a:gridCol>
                <a:gridCol w="2532248">
                  <a:extLst>
                    <a:ext uri="{9D8B030D-6E8A-4147-A177-3AD203B41FA5}">
                      <a16:colId xmlns:a16="http://schemas.microsoft.com/office/drawing/2014/main" val="20004"/>
                    </a:ext>
                  </a:extLst>
                </a:gridCol>
              </a:tblGrid>
              <a:tr h="1714500">
                <a:tc>
                  <a:txBody>
                    <a:bodyPr/>
                    <a:lstStyle/>
                    <a:p>
                      <a:pPr algn="ctr">
                        <a:lnSpc>
                          <a:spcPct val="100000"/>
                        </a:lnSpc>
                        <a:defRPr sz="1800" b="0">
                          <a:solidFill>
                            <a:srgbClr val="000000"/>
                          </a:solidFill>
                        </a:defRPr>
                      </a:pPr>
                      <a:r>
                        <a:rPr sz="5200">
                          <a:solidFill>
                            <a:srgbClr val="A6AAA9"/>
                          </a:solidFill>
                          <a:sym typeface="Avenir Next Demi Bold"/>
                        </a:rPr>
                        <a:t>Source</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SS</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df</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MS</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F</a:t>
                      </a:r>
                    </a:p>
                  </a:txBody>
                  <a:tcPr marL="50800" marR="50800" marT="50800" marB="50800" anchor="ctr" horzOverflow="overflow"/>
                </a:tc>
                <a:extLst>
                  <a:ext uri="{0D108BD9-81ED-4DB2-BD59-A6C34878D82A}">
                    <a16:rowId xmlns:a16="http://schemas.microsoft.com/office/drawing/2014/main" val="10000"/>
                  </a:ext>
                </a:extLst>
              </a:tr>
              <a:tr h="1714500">
                <a:tc>
                  <a:txBody>
                    <a:bodyPr/>
                    <a:lstStyle/>
                    <a:p>
                      <a:pPr algn="ctr">
                        <a:lnSpc>
                          <a:spcPct val="100000"/>
                        </a:lnSpc>
                        <a:defRPr sz="1800">
                          <a:solidFill>
                            <a:srgbClr val="000000"/>
                          </a:solidFill>
                        </a:defRPr>
                      </a:pPr>
                      <a:r>
                        <a:rPr sz="5200">
                          <a:solidFill>
                            <a:schemeClr val="accent1"/>
                          </a:solidFill>
                          <a:sym typeface="Avenir Next Medium"/>
                        </a:rPr>
                        <a:t>Time</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72</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extLst>
                  <a:ext uri="{0D108BD9-81ED-4DB2-BD59-A6C34878D82A}">
                    <a16:rowId xmlns:a16="http://schemas.microsoft.com/office/drawing/2014/main" val="10001"/>
                  </a:ext>
                </a:extLst>
              </a:tr>
              <a:tr h="1714500">
                <a:tc>
                  <a:txBody>
                    <a:bodyPr/>
                    <a:lstStyle/>
                    <a:p>
                      <a:pPr algn="ctr">
                        <a:lnSpc>
                          <a:spcPct val="100000"/>
                        </a:lnSpc>
                        <a:defRPr sz="1800">
                          <a:solidFill>
                            <a:srgbClr val="000000"/>
                          </a:solidFill>
                        </a:defRPr>
                      </a:pPr>
                      <a:r>
                        <a:rPr sz="5200">
                          <a:solidFill>
                            <a:schemeClr val="accent1"/>
                          </a:solidFill>
                          <a:sym typeface="Avenir Next Medium"/>
                        </a:rPr>
                        <a:t>Within Group</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3,842</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extLst>
                  <a:ext uri="{0D108BD9-81ED-4DB2-BD59-A6C34878D82A}">
                    <a16:rowId xmlns:a16="http://schemas.microsoft.com/office/drawing/2014/main" val="10002"/>
                  </a:ext>
                </a:extLst>
              </a:tr>
              <a:tr h="1714500">
                <a:tc>
                  <a:txBody>
                    <a:bodyPr/>
                    <a:lstStyle/>
                    <a:p>
                      <a:pPr algn="ctr">
                        <a:lnSpc>
                          <a:spcPct val="100000"/>
                        </a:lnSpc>
                        <a:defRPr sz="1800">
                          <a:solidFill>
                            <a:srgbClr val="000000"/>
                          </a:solidFill>
                        </a:defRPr>
                      </a:pPr>
                      <a:r>
                        <a:rPr sz="5200">
                          <a:solidFill>
                            <a:schemeClr val="accent1"/>
                          </a:solidFill>
                          <a:sym typeface="Avenir Next Medium"/>
                        </a:rPr>
                        <a:t>Subjects</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314</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extLst>
                  <a:ext uri="{0D108BD9-81ED-4DB2-BD59-A6C34878D82A}">
                    <a16:rowId xmlns:a16="http://schemas.microsoft.com/office/drawing/2014/main" val="10003"/>
                  </a:ext>
                </a:extLst>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PSY 348"/>
          <p:cNvSpPr txBox="1">
            <a:spLocks noGrp="1"/>
          </p:cNvSpPr>
          <p:nvPr>
            <p:ph type="body" idx="21"/>
          </p:nvPr>
        </p:nvSpPr>
        <p:spPr>
          <a:prstGeom prst="rect">
            <a:avLst/>
          </a:prstGeom>
        </p:spPr>
        <p:txBody>
          <a:bodyPr/>
          <a:lstStyle/>
          <a:p>
            <a:r>
              <a:t>PSY 348</a:t>
            </a:r>
          </a:p>
        </p:txBody>
      </p:sp>
      <p:sp>
        <p:nvSpPr>
          <p:cNvPr id="503" name="Title 1"/>
          <p:cNvSpPr txBox="1">
            <a:spLocks noGrp="1"/>
          </p:cNvSpPr>
          <p:nvPr>
            <p:ph type="title"/>
          </p:nvPr>
        </p:nvSpPr>
        <p:spPr>
          <a:prstGeom prst="rect">
            <a:avLst/>
          </a:prstGeom>
        </p:spPr>
        <p:txBody>
          <a:bodyPr/>
          <a:lstStyle>
            <a:lvl1pPr defTabSz="685165">
              <a:spcBef>
                <a:spcPts val="3200"/>
              </a:spcBef>
              <a:defRPr sz="7221"/>
            </a:lvl1pPr>
          </a:lstStyle>
          <a:p>
            <a:r>
              <a:t>AnOVA</a:t>
            </a:r>
          </a:p>
        </p:txBody>
      </p:sp>
      <p:sp>
        <p:nvSpPr>
          <p:cNvPr id="504" name="Content Placeholder 2"/>
          <p:cNvSpPr txBox="1">
            <a:spLocks noGrp="1"/>
          </p:cNvSpPr>
          <p:nvPr>
            <p:ph type="body" idx="1"/>
          </p:nvPr>
        </p:nvSpPr>
        <p:spPr>
          <a:prstGeom prst="rect">
            <a:avLst/>
          </a:prstGeom>
        </p:spPr>
        <p:txBody>
          <a:bodyPr/>
          <a:lstStyle/>
          <a:p>
            <a:pPr marL="0" indent="0">
              <a:buSzTx/>
              <a:buNone/>
            </a:pPr>
            <a:r>
              <a:t>Dr. Apriceno measures the aging anxiety of 500 middle-aged women. She then shows them images from anti-aging advertisements featuring young women. After they view the images, participants report their aging anxiety once again. Two weeks later, participants are asked to report their aging anxiety one last time.</a:t>
            </a:r>
          </a:p>
          <a:p>
            <a:pPr marL="0" indent="0">
              <a:buSzTx/>
              <a:buNone/>
            </a:pPr>
            <a:r>
              <a:t>What’s k?</a:t>
            </a:r>
          </a:p>
          <a:p>
            <a:pPr marL="0" indent="0">
              <a:buSzTx/>
              <a:buNone/>
            </a:pPr>
            <a:r>
              <a:t>What’s n?</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SY 348"/>
          <p:cNvSpPr txBox="1">
            <a:spLocks noGrp="1"/>
          </p:cNvSpPr>
          <p:nvPr>
            <p:ph type="body" idx="21"/>
          </p:nvPr>
        </p:nvSpPr>
        <p:spPr>
          <a:prstGeom prst="rect">
            <a:avLst/>
          </a:prstGeom>
        </p:spPr>
        <p:txBody>
          <a:bodyPr/>
          <a:lstStyle/>
          <a:p>
            <a:r>
              <a:t>PSY 348</a:t>
            </a:r>
          </a:p>
        </p:txBody>
      </p:sp>
      <p:sp>
        <p:nvSpPr>
          <p:cNvPr id="507" name="Practice"/>
          <p:cNvSpPr txBox="1">
            <a:spLocks noGrp="1"/>
          </p:cNvSpPr>
          <p:nvPr>
            <p:ph type="title"/>
          </p:nvPr>
        </p:nvSpPr>
        <p:spPr>
          <a:prstGeom prst="rect">
            <a:avLst/>
          </a:prstGeom>
        </p:spPr>
        <p:txBody>
          <a:bodyPr/>
          <a:lstStyle>
            <a:lvl1pPr defTabSz="685165">
              <a:spcBef>
                <a:spcPts val="3200"/>
              </a:spcBef>
              <a:defRPr sz="7221"/>
            </a:lvl1pPr>
          </a:lstStyle>
          <a:p>
            <a:r>
              <a:t>Practice</a:t>
            </a:r>
          </a:p>
        </p:txBody>
      </p:sp>
      <p:graphicFrame>
        <p:nvGraphicFramePr>
          <p:cNvPr id="508" name="Table 1"/>
          <p:cNvGraphicFramePr/>
          <p:nvPr>
            <p:extLst>
              <p:ext uri="{D42A27DB-BD31-4B8C-83A1-F6EECF244321}">
                <p14:modId xmlns:p14="http://schemas.microsoft.com/office/powerpoint/2010/main" val="892139890"/>
              </p:ext>
            </p:extLst>
          </p:nvPr>
        </p:nvGraphicFramePr>
        <p:xfrm>
          <a:off x="3848229" y="3892550"/>
          <a:ext cx="16687539" cy="8572500"/>
        </p:xfrm>
        <a:graphic>
          <a:graphicData uri="http://schemas.openxmlformats.org/drawingml/2006/table">
            <a:tbl>
              <a:tblPr firstRow="1">
                <a:tableStyleId>{4C3C2611-4C71-4FC5-86AE-919BDF0F9419}</a:tableStyleId>
              </a:tblPr>
              <a:tblGrid>
                <a:gridCol w="5494673">
                  <a:extLst>
                    <a:ext uri="{9D8B030D-6E8A-4147-A177-3AD203B41FA5}">
                      <a16:colId xmlns:a16="http://schemas.microsoft.com/office/drawing/2014/main" val="20000"/>
                    </a:ext>
                  </a:extLst>
                </a:gridCol>
                <a:gridCol w="3074601">
                  <a:extLst>
                    <a:ext uri="{9D8B030D-6E8A-4147-A177-3AD203B41FA5}">
                      <a16:colId xmlns:a16="http://schemas.microsoft.com/office/drawing/2014/main" val="20001"/>
                    </a:ext>
                  </a:extLst>
                </a:gridCol>
                <a:gridCol w="2701604">
                  <a:extLst>
                    <a:ext uri="{9D8B030D-6E8A-4147-A177-3AD203B41FA5}">
                      <a16:colId xmlns:a16="http://schemas.microsoft.com/office/drawing/2014/main" val="20002"/>
                    </a:ext>
                  </a:extLst>
                </a:gridCol>
                <a:gridCol w="2884413">
                  <a:extLst>
                    <a:ext uri="{9D8B030D-6E8A-4147-A177-3AD203B41FA5}">
                      <a16:colId xmlns:a16="http://schemas.microsoft.com/office/drawing/2014/main" val="20003"/>
                    </a:ext>
                  </a:extLst>
                </a:gridCol>
                <a:gridCol w="2532248">
                  <a:extLst>
                    <a:ext uri="{9D8B030D-6E8A-4147-A177-3AD203B41FA5}">
                      <a16:colId xmlns:a16="http://schemas.microsoft.com/office/drawing/2014/main" val="20004"/>
                    </a:ext>
                  </a:extLst>
                </a:gridCol>
              </a:tblGrid>
              <a:tr h="1714500">
                <a:tc>
                  <a:txBody>
                    <a:bodyPr/>
                    <a:lstStyle/>
                    <a:p>
                      <a:pPr algn="ctr">
                        <a:lnSpc>
                          <a:spcPct val="100000"/>
                        </a:lnSpc>
                        <a:defRPr sz="1800" b="0">
                          <a:solidFill>
                            <a:srgbClr val="000000"/>
                          </a:solidFill>
                        </a:defRPr>
                      </a:pPr>
                      <a:r>
                        <a:rPr sz="5200">
                          <a:solidFill>
                            <a:srgbClr val="A6AAA9"/>
                          </a:solidFill>
                          <a:sym typeface="Avenir Next Demi Bold"/>
                        </a:rPr>
                        <a:t>Source</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SS</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df</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MS</a:t>
                      </a:r>
                    </a:p>
                  </a:txBody>
                  <a:tcPr marL="50800" marR="50800" marT="50800" marB="50800" anchor="ctr" horzOverflow="overflow"/>
                </a:tc>
                <a:tc>
                  <a:txBody>
                    <a:bodyPr/>
                    <a:lstStyle/>
                    <a:p>
                      <a:pPr algn="ctr">
                        <a:lnSpc>
                          <a:spcPct val="100000"/>
                        </a:lnSpc>
                        <a:defRPr sz="1800" b="0">
                          <a:solidFill>
                            <a:srgbClr val="000000"/>
                          </a:solidFill>
                        </a:defRPr>
                      </a:pPr>
                      <a:r>
                        <a:rPr sz="5200">
                          <a:solidFill>
                            <a:srgbClr val="A6AAA9"/>
                          </a:solidFill>
                          <a:sym typeface="Avenir Next Demi Bold"/>
                        </a:rPr>
                        <a:t>F</a:t>
                      </a:r>
                    </a:p>
                  </a:txBody>
                  <a:tcPr marL="50800" marR="50800" marT="50800" marB="50800" anchor="ctr" horzOverflow="overflow"/>
                </a:tc>
                <a:extLst>
                  <a:ext uri="{0D108BD9-81ED-4DB2-BD59-A6C34878D82A}">
                    <a16:rowId xmlns:a16="http://schemas.microsoft.com/office/drawing/2014/main" val="10000"/>
                  </a:ext>
                </a:extLst>
              </a:tr>
              <a:tr h="1714500">
                <a:tc>
                  <a:txBody>
                    <a:bodyPr/>
                    <a:lstStyle/>
                    <a:p>
                      <a:pPr algn="ctr">
                        <a:lnSpc>
                          <a:spcPct val="100000"/>
                        </a:lnSpc>
                        <a:defRPr sz="1800">
                          <a:solidFill>
                            <a:srgbClr val="000000"/>
                          </a:solidFill>
                        </a:defRPr>
                      </a:pPr>
                      <a:r>
                        <a:rPr sz="5200">
                          <a:solidFill>
                            <a:schemeClr val="accent1"/>
                          </a:solidFill>
                          <a:sym typeface="Avenir Next Medium"/>
                        </a:rPr>
                        <a:t>Time</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672</a:t>
                      </a: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tc>
                  <a:txBody>
                    <a:bodyPr/>
                    <a:lstStyle/>
                    <a:p>
                      <a:pPr algn="ctr">
                        <a:lnSpc>
                          <a:spcPct val="100000"/>
                        </a:lnSpc>
                        <a:defRPr sz="5200">
                          <a:sym typeface="Avenir Next Medium"/>
                        </a:defRPr>
                      </a:pPr>
                      <a:endParaRPr/>
                    </a:p>
                  </a:txBody>
                  <a:tcPr marL="50800" marR="50800" marT="50800" marB="50800" anchor="ctr" horzOverflow="overflow"/>
                </a:tc>
                <a:extLst>
                  <a:ext uri="{0D108BD9-81ED-4DB2-BD59-A6C34878D82A}">
                    <a16:rowId xmlns:a16="http://schemas.microsoft.com/office/drawing/2014/main" val="10001"/>
                  </a:ext>
                </a:extLst>
              </a:tr>
              <a:tr h="1714500">
                <a:tc>
                  <a:txBody>
                    <a:bodyPr/>
                    <a:lstStyle/>
                    <a:p>
                      <a:pPr algn="ctr">
                        <a:lnSpc>
                          <a:spcPct val="100000"/>
                        </a:lnSpc>
                        <a:defRPr sz="1800">
                          <a:solidFill>
                            <a:srgbClr val="000000"/>
                          </a:solidFill>
                        </a:defRPr>
                      </a:pPr>
                      <a:r>
                        <a:rPr sz="5200">
                          <a:solidFill>
                            <a:schemeClr val="accent1"/>
                          </a:solidFill>
                          <a:sym typeface="Avenir Next Medium"/>
                        </a:rPr>
                        <a:t>Within Group</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42,482</a:t>
                      </a:r>
                    </a:p>
                  </a:txBody>
                  <a:tcPr marL="50800" marR="50800" marT="50800" marB="50800" anchor="ctr" horzOverflow="overflow"/>
                </a:tc>
                <a:tc>
                  <a:txBody>
                    <a:bodyPr/>
                    <a:lstStyle/>
                    <a:p>
                      <a:pPr algn="ctr">
                        <a:lnSpc>
                          <a:spcPct val="100000"/>
                        </a:lnSpc>
                        <a:defRPr sz="5200">
                          <a:sym typeface="Avenir Next Medium"/>
                        </a:defRPr>
                      </a:pPr>
                      <a:endParaRPr dirty="0">
                        <a:highlight>
                          <a:srgbClr val="000000"/>
                        </a:highlight>
                      </a:endParaRPr>
                    </a:p>
                  </a:txBody>
                  <a:tcPr marL="50800" marR="50800" marT="50800" marB="50800" anchor="ctr" horzOverflow="overflow">
                    <a:solidFill>
                      <a:srgbClr val="000000"/>
                    </a:solidFill>
                  </a:tcPr>
                </a:tc>
                <a:tc>
                  <a:txBody>
                    <a:bodyPr/>
                    <a:lstStyle/>
                    <a:p>
                      <a:pPr algn="ctr">
                        <a:lnSpc>
                          <a:spcPct val="100000"/>
                        </a:lnSpc>
                        <a:defRPr sz="5200">
                          <a:sym typeface="Avenir Next Medium"/>
                        </a:defRPr>
                      </a:pPr>
                      <a:endParaRPr dirty="0">
                        <a:highlight>
                          <a:srgbClr val="000000"/>
                        </a:highlight>
                      </a:endParaRPr>
                    </a:p>
                  </a:txBody>
                  <a:tcPr marL="50800" marR="50800" marT="50800" marB="50800" anchor="ctr" horzOverflow="overflow">
                    <a:solidFill>
                      <a:srgbClr val="000000"/>
                    </a:solidFill>
                  </a:tcPr>
                </a:tc>
                <a:tc>
                  <a:txBody>
                    <a:bodyPr/>
                    <a:lstStyle/>
                    <a:p>
                      <a:pPr algn="ctr">
                        <a:lnSpc>
                          <a:spcPct val="100000"/>
                        </a:lnSpc>
                        <a:defRPr sz="5200">
                          <a:sym typeface="Avenir Next Medium"/>
                        </a:defRPr>
                      </a:pPr>
                      <a:endParaRPr>
                        <a:highlight>
                          <a:srgbClr val="000000"/>
                        </a:highlight>
                      </a:endParaRPr>
                    </a:p>
                  </a:txBody>
                  <a:tcPr marL="50800" marR="50800" marT="50800" marB="50800" anchor="ctr" horzOverflow="overflow">
                    <a:solidFill>
                      <a:srgbClr val="000000"/>
                    </a:solidFill>
                  </a:tcPr>
                </a:tc>
                <a:extLst>
                  <a:ext uri="{0D108BD9-81ED-4DB2-BD59-A6C34878D82A}">
                    <a16:rowId xmlns:a16="http://schemas.microsoft.com/office/drawing/2014/main" val="10002"/>
                  </a:ext>
                </a:extLst>
              </a:tr>
              <a:tr h="1714500">
                <a:tc>
                  <a:txBody>
                    <a:bodyPr/>
                    <a:lstStyle/>
                    <a:p>
                      <a:pPr algn="ctr">
                        <a:lnSpc>
                          <a:spcPct val="100000"/>
                        </a:lnSpc>
                        <a:defRPr sz="1800">
                          <a:solidFill>
                            <a:srgbClr val="000000"/>
                          </a:solidFill>
                        </a:defRPr>
                      </a:pPr>
                      <a:r>
                        <a:rPr sz="5200">
                          <a:solidFill>
                            <a:schemeClr val="accent1"/>
                          </a:solidFill>
                          <a:sym typeface="Avenir Next Medium"/>
                        </a:rPr>
                        <a:t>Subjects</a:t>
                      </a:r>
                    </a:p>
                  </a:txBody>
                  <a:tcPr marL="50800" marR="50800" marT="50800" marB="50800" anchor="ctr" horzOverflow="overflow"/>
                </a:tc>
                <a:tc>
                  <a:txBody>
                    <a:bodyPr/>
                    <a:lstStyle/>
                    <a:p>
                      <a:pPr algn="ctr">
                        <a:lnSpc>
                          <a:spcPct val="100000"/>
                        </a:lnSpc>
                        <a:defRPr sz="1800">
                          <a:solidFill>
                            <a:srgbClr val="000000"/>
                          </a:solidFill>
                        </a:defRPr>
                      </a:pPr>
                      <a:r>
                        <a:rPr sz="5200">
                          <a:solidFill>
                            <a:schemeClr val="accent1"/>
                          </a:solidFill>
                          <a:sym typeface="Avenir Next Medium"/>
                        </a:rPr>
                        <a:t>566</a:t>
                      </a:r>
                    </a:p>
                  </a:txBody>
                  <a:tcPr marL="50800" marR="50800" marT="50800" marB="50800" anchor="ctr" horzOverflow="overflow"/>
                </a:tc>
                <a:tc>
                  <a:txBody>
                    <a:bodyPr/>
                    <a:lstStyle/>
                    <a:p>
                      <a:pPr algn="ctr">
                        <a:lnSpc>
                          <a:spcPct val="100000"/>
                        </a:lnSpc>
                        <a:defRPr sz="5200">
                          <a:sym typeface="Avenir Next Medium"/>
                        </a:defRPr>
                      </a:pPr>
                      <a:endParaRPr>
                        <a:highlight>
                          <a:srgbClr val="000000"/>
                        </a:highlight>
                      </a:endParaRPr>
                    </a:p>
                  </a:txBody>
                  <a:tcPr marL="50800" marR="50800" marT="50800" marB="50800" anchor="ctr" horzOverflow="overflow">
                    <a:solidFill>
                      <a:srgbClr val="000000"/>
                    </a:solidFill>
                  </a:tcPr>
                </a:tc>
                <a:tc>
                  <a:txBody>
                    <a:bodyPr/>
                    <a:lstStyle/>
                    <a:p>
                      <a:pPr algn="ctr">
                        <a:lnSpc>
                          <a:spcPct val="100000"/>
                        </a:lnSpc>
                        <a:defRPr sz="5200">
                          <a:sym typeface="Avenir Next Medium"/>
                        </a:defRPr>
                      </a:pPr>
                      <a:endParaRPr dirty="0">
                        <a:highlight>
                          <a:srgbClr val="000000"/>
                        </a:highlight>
                      </a:endParaRPr>
                    </a:p>
                  </a:txBody>
                  <a:tcPr marL="50800" marR="50800" marT="50800" marB="50800" anchor="ctr" horzOverflow="overflow">
                    <a:solidFill>
                      <a:srgbClr val="000000"/>
                    </a:solidFill>
                  </a:tcPr>
                </a:tc>
                <a:tc>
                  <a:txBody>
                    <a:bodyPr/>
                    <a:lstStyle/>
                    <a:p>
                      <a:pPr algn="ctr">
                        <a:lnSpc>
                          <a:spcPct val="100000"/>
                        </a:lnSpc>
                        <a:defRPr sz="5200">
                          <a:sym typeface="Avenir Next Medium"/>
                        </a:defRPr>
                      </a:pPr>
                      <a:endParaRPr dirty="0">
                        <a:highlight>
                          <a:srgbClr val="000000"/>
                        </a:highlight>
                      </a:endParaRPr>
                    </a:p>
                  </a:txBody>
                  <a:tcPr marL="50800" marR="50800" marT="50800" marB="50800" anchor="ctr" horzOverflow="overflow">
                    <a:solidFill>
                      <a:srgbClr val="000000"/>
                    </a:solidFill>
                  </a:tcPr>
                </a:tc>
                <a:extLst>
                  <a:ext uri="{0D108BD9-81ED-4DB2-BD59-A6C34878D82A}">
                    <a16:rowId xmlns:a16="http://schemas.microsoft.com/office/drawing/2014/main" val="10003"/>
                  </a:ext>
                </a:extLst>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highlight>
                          <a:srgbClr val="000000"/>
                        </a:highlight>
                      </a:endParaRP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a:highlight>
                          <a:srgbClr val="000000"/>
                        </a:highlight>
                      </a:endParaRPr>
                    </a:p>
                  </a:txBody>
                  <a:tcPr marL="50800" marR="50800" marT="50800" marB="50800" anchor="ctr" horzOverflow="overflow">
                    <a:lnB w="12700">
                      <a:miter lim="400000"/>
                    </a:lnB>
                  </a:tcPr>
                </a:tc>
                <a:tc>
                  <a:txBody>
                    <a:bodyPr/>
                    <a:lstStyle/>
                    <a:p>
                      <a:pPr algn="ctr">
                        <a:lnSpc>
                          <a:spcPct val="100000"/>
                        </a:lnSpc>
                        <a:defRPr sz="5200">
                          <a:sym typeface="Avenir Next Medium"/>
                        </a:defRPr>
                      </a:pPr>
                      <a:endParaRPr dirty="0">
                        <a:solidFill>
                          <a:schemeClr val="bg1">
                            <a:lumMod val="10000"/>
                            <a:lumOff val="90000"/>
                          </a:schemeClr>
                        </a:solidFill>
                        <a:highlight>
                          <a:srgbClr val="000000"/>
                        </a:highlight>
                      </a:endParaRPr>
                    </a:p>
                  </a:txBody>
                  <a:tcPr marL="50800" marR="50800" marT="50800" marB="50800" anchor="ctr" horzOverflow="overflow">
                    <a:lnB w="12700">
                      <a:miter lim="400000"/>
                    </a:lnB>
                    <a:solidFill>
                      <a:srgbClr val="000000"/>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Interpreting f"/>
          <p:cNvSpPr txBox="1">
            <a:spLocks noGrp="1"/>
          </p:cNvSpPr>
          <p:nvPr>
            <p:ph type="title"/>
          </p:nvPr>
        </p:nvSpPr>
        <p:spPr>
          <a:prstGeom prst="rect">
            <a:avLst/>
          </a:prstGeom>
        </p:spPr>
        <p:txBody>
          <a:bodyPr/>
          <a:lstStyle>
            <a:lvl1pPr algn="ctr"/>
          </a:lstStyle>
          <a:p>
            <a:r>
              <a:t>Interpreting f</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SY 348"/>
          <p:cNvSpPr txBox="1">
            <a:spLocks noGrp="1"/>
          </p:cNvSpPr>
          <p:nvPr>
            <p:ph type="body" idx="21"/>
          </p:nvPr>
        </p:nvSpPr>
        <p:spPr>
          <a:prstGeom prst="rect">
            <a:avLst/>
          </a:prstGeom>
        </p:spPr>
        <p:txBody>
          <a:bodyPr/>
          <a:lstStyle/>
          <a:p>
            <a:r>
              <a:t>PSY 348</a:t>
            </a:r>
          </a:p>
        </p:txBody>
      </p:sp>
      <p:sp>
        <p:nvSpPr>
          <p:cNvPr id="513" name="Title 1"/>
          <p:cNvSpPr txBox="1">
            <a:spLocks noGrp="1"/>
          </p:cNvSpPr>
          <p:nvPr>
            <p:ph type="title"/>
          </p:nvPr>
        </p:nvSpPr>
        <p:spPr>
          <a:prstGeom prst="rect">
            <a:avLst/>
          </a:prstGeom>
        </p:spPr>
        <p:txBody>
          <a:bodyPr/>
          <a:lstStyle>
            <a:lvl1pPr defTabSz="685165">
              <a:spcBef>
                <a:spcPts val="3200"/>
              </a:spcBef>
              <a:defRPr sz="7221"/>
            </a:lvl1pPr>
          </a:lstStyle>
          <a:p>
            <a:r>
              <a:t>Interpreting f</a:t>
            </a:r>
          </a:p>
        </p:txBody>
      </p:sp>
      <p:sp>
        <p:nvSpPr>
          <p:cNvPr id="514" name="Content Placeholder 2"/>
          <p:cNvSpPr txBox="1">
            <a:spLocks noGrp="1"/>
          </p:cNvSpPr>
          <p:nvPr>
            <p:ph type="body" idx="1"/>
          </p:nvPr>
        </p:nvSpPr>
        <p:spPr>
          <a:prstGeom prst="rect">
            <a:avLst/>
          </a:prstGeom>
        </p:spPr>
        <p:txBody>
          <a:bodyPr/>
          <a:lstStyle/>
          <a:p>
            <a:pPr marL="0" lvl="1" indent="0">
              <a:buClrTx/>
              <a:buSzTx/>
              <a:buFontTx/>
              <a:buNone/>
            </a:pPr>
            <a:r>
              <a:t>The MS</a:t>
            </a:r>
            <a:r>
              <a:rPr baseline="-15500"/>
              <a:t>Time </a:t>
            </a:r>
            <a:r>
              <a:t>is made up of the MS</a:t>
            </a:r>
            <a:r>
              <a:rPr baseline="-15500"/>
              <a:t>Error </a:t>
            </a:r>
            <a:r>
              <a:t>+ the theoretical difference over time:</a:t>
            </a:r>
            <a:endParaRPr sz="3200"/>
          </a:p>
          <a:p>
            <a:pPr marL="1206500" lvl="1" indent="-571500"/>
            <a:r>
              <a:t>MS</a:t>
            </a:r>
            <a:r>
              <a:rPr baseline="-15500"/>
              <a:t>Time</a:t>
            </a:r>
            <a:r>
              <a:t> = </a:t>
            </a:r>
            <a:r>
              <a:rPr i="1">
                <a:latin typeface="Calibri"/>
                <a:ea typeface="Calibri"/>
                <a:cs typeface="Calibri"/>
                <a:sym typeface="Calibri"/>
              </a:rPr>
              <a:t>change over time</a:t>
            </a:r>
            <a:r>
              <a:t> + </a:t>
            </a:r>
            <a:r>
              <a:rPr b="1">
                <a:latin typeface="Calibri"/>
                <a:ea typeface="Calibri"/>
                <a:cs typeface="Calibri"/>
                <a:sym typeface="Calibri"/>
              </a:rPr>
              <a:t>MS</a:t>
            </a:r>
            <a:r>
              <a:rPr b="1" baseline="-15500">
                <a:latin typeface="Calibri"/>
                <a:ea typeface="Calibri"/>
                <a:cs typeface="Calibri"/>
                <a:sym typeface="Calibri"/>
              </a:rPr>
              <a:t>Error</a:t>
            </a:r>
            <a:r>
              <a:t>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PSY 348"/>
          <p:cNvSpPr txBox="1">
            <a:spLocks noGrp="1"/>
          </p:cNvSpPr>
          <p:nvPr>
            <p:ph type="body" idx="21"/>
          </p:nvPr>
        </p:nvSpPr>
        <p:spPr>
          <a:prstGeom prst="rect">
            <a:avLst/>
          </a:prstGeom>
        </p:spPr>
        <p:txBody>
          <a:bodyPr/>
          <a:lstStyle/>
          <a:p>
            <a:r>
              <a:t>PSY 348</a:t>
            </a:r>
          </a:p>
        </p:txBody>
      </p:sp>
      <p:sp>
        <p:nvSpPr>
          <p:cNvPr id="517" name="Title 1"/>
          <p:cNvSpPr txBox="1">
            <a:spLocks noGrp="1"/>
          </p:cNvSpPr>
          <p:nvPr>
            <p:ph type="title"/>
          </p:nvPr>
        </p:nvSpPr>
        <p:spPr>
          <a:prstGeom prst="rect">
            <a:avLst/>
          </a:prstGeom>
        </p:spPr>
        <p:txBody>
          <a:bodyPr/>
          <a:lstStyle>
            <a:lvl1pPr defTabSz="685165">
              <a:spcBef>
                <a:spcPts val="3200"/>
              </a:spcBef>
              <a:defRPr sz="7221"/>
            </a:lvl1pPr>
          </a:lstStyle>
          <a:p>
            <a:r>
              <a:t>Interpreting f</a:t>
            </a:r>
          </a:p>
        </p:txBody>
      </p:sp>
      <p:sp>
        <p:nvSpPr>
          <p:cNvPr id="518" name="Content Placeholder 2"/>
          <p:cNvSpPr txBox="1">
            <a:spLocks noGrp="1"/>
          </p:cNvSpPr>
          <p:nvPr>
            <p:ph type="body" idx="1"/>
          </p:nvPr>
        </p:nvSpPr>
        <p:spPr>
          <a:prstGeom prst="rect">
            <a:avLst/>
          </a:prstGeom>
        </p:spPr>
        <p:txBody>
          <a:bodyPr/>
          <a:lstStyle/>
          <a:p>
            <a:pPr marL="0" lvl="1" indent="0">
              <a:buClrTx/>
              <a:buSzTx/>
              <a:buFontTx/>
              <a:buNone/>
            </a:pPr>
            <a:r>
              <a:t>The MS</a:t>
            </a:r>
            <a:r>
              <a:rPr baseline="-15500"/>
              <a:t>Time </a:t>
            </a:r>
            <a:r>
              <a:t>is made up of the MS</a:t>
            </a:r>
            <a:r>
              <a:rPr baseline="-15500"/>
              <a:t>Error </a:t>
            </a:r>
            <a:r>
              <a:t>+ the theoretical difference over time:</a:t>
            </a:r>
            <a:endParaRPr sz="3200"/>
          </a:p>
          <a:p>
            <a:pPr marL="1206500" lvl="1" indent="-571500"/>
            <a:r>
              <a:t>MS</a:t>
            </a:r>
            <a:r>
              <a:rPr baseline="-15500"/>
              <a:t>Time</a:t>
            </a:r>
            <a:r>
              <a:t> = </a:t>
            </a:r>
            <a:r>
              <a:rPr i="1">
                <a:latin typeface="Calibri"/>
                <a:ea typeface="Calibri"/>
                <a:cs typeface="Calibri"/>
                <a:sym typeface="Calibri"/>
              </a:rPr>
              <a:t>change over time</a:t>
            </a:r>
            <a:r>
              <a:t> + </a:t>
            </a:r>
            <a:r>
              <a:rPr b="1">
                <a:latin typeface="Calibri"/>
                <a:ea typeface="Calibri"/>
                <a:cs typeface="Calibri"/>
                <a:sym typeface="Calibri"/>
              </a:rPr>
              <a:t>MS</a:t>
            </a:r>
            <a:r>
              <a:rPr b="1" baseline="-15500">
                <a:latin typeface="Calibri"/>
                <a:ea typeface="Calibri"/>
                <a:cs typeface="Calibri"/>
                <a:sym typeface="Calibri"/>
              </a:rPr>
              <a:t>Error</a:t>
            </a:r>
            <a:r>
              <a:t> </a:t>
            </a:r>
          </a:p>
          <a:p>
            <a:pPr marL="1206500" lvl="1" indent="-571500"/>
            <a:r>
              <a:t>MS</a:t>
            </a:r>
            <a:r>
              <a:rPr baseline="-15500"/>
              <a:t>Time</a:t>
            </a:r>
            <a:r>
              <a:t> = </a:t>
            </a:r>
            <a:r>
              <a:rPr i="1">
                <a:latin typeface="Calibri"/>
                <a:ea typeface="Calibri"/>
                <a:cs typeface="Calibri"/>
                <a:sym typeface="Calibri"/>
              </a:rPr>
              <a:t>0</a:t>
            </a:r>
            <a:r>
              <a:t> + </a:t>
            </a:r>
            <a:r>
              <a:rPr b="1">
                <a:latin typeface="Calibri"/>
                <a:ea typeface="Calibri"/>
                <a:cs typeface="Calibri"/>
                <a:sym typeface="Calibri"/>
              </a:rPr>
              <a:t>MS</a:t>
            </a:r>
            <a:r>
              <a:rPr b="1" baseline="-15500">
                <a:latin typeface="Calibri"/>
                <a:ea typeface="Calibri"/>
                <a:cs typeface="Calibri"/>
                <a:sym typeface="Calibri"/>
              </a:rPr>
              <a:t>Error</a:t>
            </a:r>
            <a:r>
              <a:t>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PSY 348"/>
          <p:cNvSpPr txBox="1">
            <a:spLocks noGrp="1"/>
          </p:cNvSpPr>
          <p:nvPr>
            <p:ph type="body" idx="21"/>
          </p:nvPr>
        </p:nvSpPr>
        <p:spPr>
          <a:prstGeom prst="rect">
            <a:avLst/>
          </a:prstGeom>
        </p:spPr>
        <p:txBody>
          <a:bodyPr/>
          <a:lstStyle/>
          <a:p>
            <a:r>
              <a:t>PSY 348</a:t>
            </a:r>
          </a:p>
        </p:txBody>
      </p:sp>
      <p:sp>
        <p:nvSpPr>
          <p:cNvPr id="521" name="Title 1"/>
          <p:cNvSpPr txBox="1">
            <a:spLocks noGrp="1"/>
          </p:cNvSpPr>
          <p:nvPr>
            <p:ph type="title"/>
          </p:nvPr>
        </p:nvSpPr>
        <p:spPr>
          <a:prstGeom prst="rect">
            <a:avLst/>
          </a:prstGeom>
        </p:spPr>
        <p:txBody>
          <a:bodyPr/>
          <a:lstStyle>
            <a:lvl1pPr defTabSz="685165">
              <a:spcBef>
                <a:spcPts val="3200"/>
              </a:spcBef>
              <a:defRPr sz="7221"/>
            </a:lvl1pPr>
          </a:lstStyle>
          <a:p>
            <a:r>
              <a:t>Interpreting f</a:t>
            </a:r>
          </a:p>
        </p:txBody>
      </p:sp>
      <p:sp>
        <p:nvSpPr>
          <p:cNvPr id="522" name="Content Placeholder 2"/>
          <p:cNvSpPr txBox="1">
            <a:spLocks noGrp="1"/>
          </p:cNvSpPr>
          <p:nvPr>
            <p:ph type="body" idx="1"/>
          </p:nvPr>
        </p:nvSpPr>
        <p:spPr>
          <a:prstGeom prst="rect">
            <a:avLst/>
          </a:prstGeom>
        </p:spPr>
        <p:txBody>
          <a:bodyPr/>
          <a:lstStyle/>
          <a:p>
            <a:pPr marL="0" lvl="1" indent="0">
              <a:buClrTx/>
              <a:buSzTx/>
              <a:buFontTx/>
              <a:buNone/>
            </a:pPr>
            <a:r>
              <a:t>The MS</a:t>
            </a:r>
            <a:r>
              <a:rPr baseline="-15500"/>
              <a:t>Time </a:t>
            </a:r>
            <a:r>
              <a:t>is made up of the MS</a:t>
            </a:r>
            <a:r>
              <a:rPr baseline="-15500"/>
              <a:t>Error </a:t>
            </a:r>
            <a:r>
              <a:t>+ the theoretical difference over time:</a:t>
            </a:r>
            <a:endParaRPr sz="3200"/>
          </a:p>
          <a:p>
            <a:pPr marL="1206500" lvl="1" indent="-571500"/>
            <a:r>
              <a:t>MS</a:t>
            </a:r>
            <a:r>
              <a:rPr baseline="-15500"/>
              <a:t>Time</a:t>
            </a:r>
            <a:r>
              <a:t> = </a:t>
            </a:r>
            <a:r>
              <a:rPr i="1">
                <a:latin typeface="Calibri"/>
                <a:ea typeface="Calibri"/>
                <a:cs typeface="Calibri"/>
                <a:sym typeface="Calibri"/>
              </a:rPr>
              <a:t>change over time</a:t>
            </a:r>
            <a:r>
              <a:t> + </a:t>
            </a:r>
            <a:r>
              <a:rPr b="1">
                <a:latin typeface="Calibri"/>
                <a:ea typeface="Calibri"/>
                <a:cs typeface="Calibri"/>
                <a:sym typeface="Calibri"/>
              </a:rPr>
              <a:t>MS</a:t>
            </a:r>
            <a:r>
              <a:rPr b="1" baseline="-15500">
                <a:latin typeface="Calibri"/>
                <a:ea typeface="Calibri"/>
                <a:cs typeface="Calibri"/>
                <a:sym typeface="Calibri"/>
              </a:rPr>
              <a:t>Error</a:t>
            </a:r>
            <a:r>
              <a:t> </a:t>
            </a:r>
          </a:p>
          <a:p>
            <a:pPr marL="1206500" lvl="1" indent="-571500"/>
            <a:r>
              <a:t>MS</a:t>
            </a:r>
            <a:r>
              <a:rPr baseline="-15500"/>
              <a:t>Time</a:t>
            </a:r>
            <a:r>
              <a:t> = </a:t>
            </a:r>
            <a:r>
              <a:rPr i="1">
                <a:latin typeface="Calibri"/>
                <a:ea typeface="Calibri"/>
                <a:cs typeface="Calibri"/>
                <a:sym typeface="Calibri"/>
              </a:rPr>
              <a:t>0</a:t>
            </a:r>
            <a:r>
              <a:t> + </a:t>
            </a:r>
            <a:r>
              <a:rPr b="1">
                <a:latin typeface="Calibri"/>
                <a:ea typeface="Calibri"/>
                <a:cs typeface="Calibri"/>
                <a:sym typeface="Calibri"/>
              </a:rPr>
              <a:t>MS</a:t>
            </a:r>
            <a:r>
              <a:rPr b="1" baseline="-15500">
                <a:latin typeface="Calibri"/>
                <a:ea typeface="Calibri"/>
                <a:cs typeface="Calibri"/>
                <a:sym typeface="Calibri"/>
              </a:rPr>
              <a:t>Error</a:t>
            </a:r>
            <a:r>
              <a:t> </a:t>
            </a:r>
          </a:p>
          <a:p>
            <a:pPr marL="1206500" lvl="1" indent="-571500"/>
            <a:r>
              <a:t>MS</a:t>
            </a:r>
            <a:r>
              <a:rPr baseline="-15500"/>
              <a:t>Time</a:t>
            </a:r>
            <a:r>
              <a:t> = </a:t>
            </a:r>
            <a:r>
              <a:rPr b="1">
                <a:latin typeface="Calibri"/>
                <a:ea typeface="Calibri"/>
                <a:cs typeface="Calibri"/>
                <a:sym typeface="Calibri"/>
              </a:rPr>
              <a:t>MS</a:t>
            </a:r>
            <a:r>
              <a:rPr b="1" baseline="-15500">
                <a:latin typeface="Calibri"/>
                <a:ea typeface="Calibri"/>
                <a:cs typeface="Calibri"/>
                <a:sym typeface="Calibri"/>
              </a:rPr>
              <a:t>Error</a:t>
            </a:r>
            <a:r>
              <a:t>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SY 348"/>
          <p:cNvSpPr txBox="1">
            <a:spLocks noGrp="1"/>
          </p:cNvSpPr>
          <p:nvPr>
            <p:ph type="body" idx="21"/>
          </p:nvPr>
        </p:nvSpPr>
        <p:spPr>
          <a:prstGeom prst="rect">
            <a:avLst/>
          </a:prstGeom>
        </p:spPr>
        <p:txBody>
          <a:bodyPr/>
          <a:lstStyle/>
          <a:p>
            <a:r>
              <a:t>PSY 348</a:t>
            </a:r>
          </a:p>
        </p:txBody>
      </p:sp>
      <p:sp>
        <p:nvSpPr>
          <p:cNvPr id="210" name="Title 1"/>
          <p:cNvSpPr txBox="1">
            <a:spLocks noGrp="1"/>
          </p:cNvSpPr>
          <p:nvPr>
            <p:ph type="title"/>
          </p:nvPr>
        </p:nvSpPr>
        <p:spPr>
          <a:prstGeom prst="rect">
            <a:avLst/>
          </a:prstGeom>
        </p:spPr>
        <p:txBody>
          <a:bodyPr/>
          <a:lstStyle>
            <a:lvl1pPr defTabSz="685165">
              <a:spcBef>
                <a:spcPts val="3200"/>
              </a:spcBef>
              <a:defRPr sz="7221"/>
            </a:lvl1pPr>
          </a:lstStyle>
          <a:p>
            <a:r>
              <a:t>2-way AnOVA</a:t>
            </a:r>
          </a:p>
        </p:txBody>
      </p:sp>
      <p:sp>
        <p:nvSpPr>
          <p:cNvPr id="211" name="Content Placeholder 2"/>
          <p:cNvSpPr txBox="1">
            <a:spLocks noGrp="1"/>
          </p:cNvSpPr>
          <p:nvPr>
            <p:ph type="body" idx="1"/>
          </p:nvPr>
        </p:nvSpPr>
        <p:spPr>
          <a:prstGeom prst="rect">
            <a:avLst/>
          </a:prstGeom>
        </p:spPr>
        <p:txBody>
          <a:bodyPr/>
          <a:lstStyle/>
          <a:p>
            <a:pPr marL="0" indent="0">
              <a:buSzTx/>
              <a:buNone/>
            </a:pPr>
            <a:r>
              <a:t>Dr. Apriceno believes the key to happiness involves 2 things: drinking coffee and watching the Eric Andre Show. She randomly assigns 300 participants to drink coffee or decaf. She also randomly assigns them to watch the Eric Andre Show or Jeopardy. She then measures their happiness on a scale of 1 (not happy) to 10 (so very happy).</a:t>
            </a:r>
          </a:p>
          <a:p>
            <a:pPr>
              <a:buChar char="‣"/>
            </a:pPr>
            <a:r>
              <a:t>Independent variable 1: Coffee vs. Decaf</a:t>
            </a:r>
          </a:p>
          <a:p>
            <a:pPr>
              <a:buChar char="‣"/>
            </a:pPr>
            <a:r>
              <a:t>Independent variable 2: Eric Andre Show vs. Jeopardy</a:t>
            </a:r>
          </a:p>
          <a:p>
            <a:pPr>
              <a:buChar char="‣"/>
            </a:pPr>
            <a:r>
              <a:t>Dependent variable:</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SY 348"/>
          <p:cNvSpPr txBox="1">
            <a:spLocks noGrp="1"/>
          </p:cNvSpPr>
          <p:nvPr>
            <p:ph type="body" idx="21"/>
          </p:nvPr>
        </p:nvSpPr>
        <p:spPr>
          <a:prstGeom prst="rect">
            <a:avLst/>
          </a:prstGeom>
        </p:spPr>
        <p:txBody>
          <a:bodyPr/>
          <a:lstStyle/>
          <a:p>
            <a:r>
              <a:t>PSY 348</a:t>
            </a:r>
          </a:p>
        </p:txBody>
      </p:sp>
      <p:sp>
        <p:nvSpPr>
          <p:cNvPr id="525" name="Title 1"/>
          <p:cNvSpPr txBox="1">
            <a:spLocks noGrp="1"/>
          </p:cNvSpPr>
          <p:nvPr>
            <p:ph type="title"/>
          </p:nvPr>
        </p:nvSpPr>
        <p:spPr>
          <a:prstGeom prst="rect">
            <a:avLst/>
          </a:prstGeom>
        </p:spPr>
        <p:txBody>
          <a:bodyPr/>
          <a:lstStyle>
            <a:lvl1pPr defTabSz="685165">
              <a:spcBef>
                <a:spcPts val="3200"/>
              </a:spcBef>
              <a:defRPr sz="7221"/>
            </a:lvl1pPr>
          </a:lstStyle>
          <a:p>
            <a:r>
              <a:t>Interpreting f</a:t>
            </a:r>
          </a:p>
        </p:txBody>
      </p:sp>
      <p:sp>
        <p:nvSpPr>
          <p:cNvPr id="526" name="Content Placeholder 2"/>
          <p:cNvSpPr txBox="1">
            <a:spLocks noGrp="1"/>
          </p:cNvSpPr>
          <p:nvPr>
            <p:ph type="body" idx="1"/>
          </p:nvPr>
        </p:nvSpPr>
        <p:spPr>
          <a:prstGeom prst="rect">
            <a:avLst/>
          </a:prstGeom>
        </p:spPr>
        <p:txBody>
          <a:bodyPr/>
          <a:lstStyle/>
          <a:p>
            <a:pPr marL="0" lvl="1" indent="0">
              <a:buClrTx/>
              <a:buSzTx/>
              <a:buFontTx/>
              <a:buNone/>
            </a:pPr>
            <a:r>
              <a:t>The MS</a:t>
            </a:r>
            <a:r>
              <a:rPr baseline="-15500"/>
              <a:t>Time </a:t>
            </a:r>
            <a:r>
              <a:t>is made up of the MS</a:t>
            </a:r>
            <a:r>
              <a:rPr baseline="-15500"/>
              <a:t>Error </a:t>
            </a:r>
            <a:r>
              <a:t>+ the theoretical difference over time:</a:t>
            </a:r>
            <a:endParaRPr sz="3200"/>
          </a:p>
          <a:p>
            <a:pPr marL="1206500" lvl="1" indent="-571500"/>
            <a:r>
              <a:t>MS</a:t>
            </a:r>
            <a:r>
              <a:rPr baseline="-15500"/>
              <a:t>Time</a:t>
            </a:r>
            <a:r>
              <a:t> = </a:t>
            </a:r>
            <a:r>
              <a:rPr i="1">
                <a:latin typeface="Calibri"/>
                <a:ea typeface="Calibri"/>
                <a:cs typeface="Calibri"/>
                <a:sym typeface="Calibri"/>
              </a:rPr>
              <a:t>change over time</a:t>
            </a:r>
            <a:r>
              <a:t> + </a:t>
            </a:r>
            <a:r>
              <a:rPr b="1">
                <a:latin typeface="Calibri"/>
                <a:ea typeface="Calibri"/>
                <a:cs typeface="Calibri"/>
                <a:sym typeface="Calibri"/>
              </a:rPr>
              <a:t>MS</a:t>
            </a:r>
            <a:r>
              <a:rPr b="1" baseline="-15500">
                <a:latin typeface="Calibri"/>
                <a:ea typeface="Calibri"/>
                <a:cs typeface="Calibri"/>
                <a:sym typeface="Calibri"/>
              </a:rPr>
              <a:t>Error</a:t>
            </a:r>
            <a:r>
              <a:t> </a:t>
            </a:r>
          </a:p>
          <a:p>
            <a:pPr marL="1206500" lvl="1" indent="-571500"/>
            <a:r>
              <a:t>MS</a:t>
            </a:r>
            <a:r>
              <a:rPr baseline="-15500"/>
              <a:t>Time</a:t>
            </a:r>
            <a:r>
              <a:t> = </a:t>
            </a:r>
            <a:r>
              <a:rPr i="1">
                <a:latin typeface="Calibri"/>
                <a:ea typeface="Calibri"/>
                <a:cs typeface="Calibri"/>
                <a:sym typeface="Calibri"/>
              </a:rPr>
              <a:t>0</a:t>
            </a:r>
            <a:r>
              <a:t> + </a:t>
            </a:r>
            <a:r>
              <a:rPr b="1">
                <a:latin typeface="Calibri"/>
                <a:ea typeface="Calibri"/>
                <a:cs typeface="Calibri"/>
                <a:sym typeface="Calibri"/>
              </a:rPr>
              <a:t>MS</a:t>
            </a:r>
            <a:r>
              <a:rPr b="1" baseline="-15500">
                <a:latin typeface="Calibri"/>
                <a:ea typeface="Calibri"/>
                <a:cs typeface="Calibri"/>
                <a:sym typeface="Calibri"/>
              </a:rPr>
              <a:t>Error</a:t>
            </a:r>
            <a:r>
              <a:t> </a:t>
            </a:r>
          </a:p>
          <a:p>
            <a:pPr marL="1206500" lvl="1" indent="-571500"/>
            <a:r>
              <a:t>MS</a:t>
            </a:r>
            <a:r>
              <a:rPr baseline="-15500"/>
              <a:t>Time</a:t>
            </a:r>
            <a:r>
              <a:t> = </a:t>
            </a:r>
            <a:r>
              <a:rPr b="1">
                <a:latin typeface="Calibri"/>
                <a:ea typeface="Calibri"/>
                <a:cs typeface="Calibri"/>
                <a:sym typeface="Calibri"/>
              </a:rPr>
              <a:t>MS</a:t>
            </a:r>
            <a:r>
              <a:rPr b="1" baseline="-15500">
                <a:latin typeface="Calibri"/>
                <a:ea typeface="Calibri"/>
                <a:cs typeface="Calibri"/>
                <a:sym typeface="Calibri"/>
              </a:rPr>
              <a:t>Error</a:t>
            </a:r>
            <a:r>
              <a:t> </a:t>
            </a:r>
          </a:p>
          <a:p>
            <a:pPr marL="1206500" lvl="1" indent="-571500"/>
            <a:r>
              <a:t>F = 1</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PSY 348"/>
          <p:cNvSpPr txBox="1">
            <a:spLocks noGrp="1"/>
          </p:cNvSpPr>
          <p:nvPr>
            <p:ph type="body" idx="21"/>
          </p:nvPr>
        </p:nvSpPr>
        <p:spPr>
          <a:prstGeom prst="rect">
            <a:avLst/>
          </a:prstGeom>
        </p:spPr>
        <p:txBody>
          <a:bodyPr/>
          <a:lstStyle/>
          <a:p>
            <a:r>
              <a:t>PSY 348</a:t>
            </a:r>
          </a:p>
        </p:txBody>
      </p:sp>
      <p:sp>
        <p:nvSpPr>
          <p:cNvPr id="529" name="Title 1"/>
          <p:cNvSpPr txBox="1">
            <a:spLocks noGrp="1"/>
          </p:cNvSpPr>
          <p:nvPr>
            <p:ph type="title"/>
          </p:nvPr>
        </p:nvSpPr>
        <p:spPr>
          <a:prstGeom prst="rect">
            <a:avLst/>
          </a:prstGeom>
        </p:spPr>
        <p:txBody>
          <a:bodyPr/>
          <a:lstStyle>
            <a:lvl1pPr defTabSz="685165">
              <a:spcBef>
                <a:spcPts val="3200"/>
              </a:spcBef>
              <a:defRPr sz="7221"/>
            </a:lvl1pPr>
          </a:lstStyle>
          <a:p>
            <a:r>
              <a:t>Interpreting f</a:t>
            </a:r>
          </a:p>
        </p:txBody>
      </p:sp>
      <p:sp>
        <p:nvSpPr>
          <p:cNvPr id="530" name="Content Placeholder 2"/>
          <p:cNvSpPr txBox="1">
            <a:spLocks noGrp="1"/>
          </p:cNvSpPr>
          <p:nvPr>
            <p:ph type="body" idx="1"/>
          </p:nvPr>
        </p:nvSpPr>
        <p:spPr>
          <a:prstGeom prst="rect">
            <a:avLst/>
          </a:prstGeom>
        </p:spPr>
        <p:txBody>
          <a:bodyPr/>
          <a:lstStyle>
            <a:lvl1pPr marL="0" indent="0">
              <a:buSzTx/>
              <a:buNone/>
            </a:lvl1pPr>
          </a:lstStyle>
          <a:p>
            <a:r>
              <a:t>When F =&lt; 1, it’s not likely to be significant.</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PSY 348"/>
          <p:cNvSpPr txBox="1">
            <a:spLocks noGrp="1"/>
          </p:cNvSpPr>
          <p:nvPr>
            <p:ph type="body" idx="21"/>
          </p:nvPr>
        </p:nvSpPr>
        <p:spPr>
          <a:prstGeom prst="rect">
            <a:avLst/>
          </a:prstGeom>
        </p:spPr>
        <p:txBody>
          <a:bodyPr/>
          <a:lstStyle/>
          <a:p>
            <a:r>
              <a:t>PSY 348</a:t>
            </a:r>
          </a:p>
        </p:txBody>
      </p:sp>
      <p:sp>
        <p:nvSpPr>
          <p:cNvPr id="533" name="Title 1"/>
          <p:cNvSpPr txBox="1">
            <a:spLocks noGrp="1"/>
          </p:cNvSpPr>
          <p:nvPr>
            <p:ph type="title"/>
          </p:nvPr>
        </p:nvSpPr>
        <p:spPr>
          <a:prstGeom prst="rect">
            <a:avLst/>
          </a:prstGeom>
        </p:spPr>
        <p:txBody>
          <a:bodyPr/>
          <a:lstStyle>
            <a:lvl1pPr defTabSz="685165">
              <a:spcBef>
                <a:spcPts val="3200"/>
              </a:spcBef>
              <a:defRPr sz="7221"/>
            </a:lvl1pPr>
          </a:lstStyle>
          <a:p>
            <a:r>
              <a:t>Interpreting f</a:t>
            </a:r>
          </a:p>
        </p:txBody>
      </p:sp>
      <p:sp>
        <p:nvSpPr>
          <p:cNvPr id="534" name="Content Placeholder 2"/>
          <p:cNvSpPr txBox="1">
            <a:spLocks noGrp="1"/>
          </p:cNvSpPr>
          <p:nvPr>
            <p:ph type="body" idx="1"/>
          </p:nvPr>
        </p:nvSpPr>
        <p:spPr>
          <a:prstGeom prst="rect">
            <a:avLst/>
          </a:prstGeom>
        </p:spPr>
        <p:txBody>
          <a:bodyPr/>
          <a:lstStyle/>
          <a:p>
            <a:pPr marL="0" lvl="1" indent="0">
              <a:buClrTx/>
              <a:buSzTx/>
              <a:buFontTx/>
              <a:buNone/>
            </a:pPr>
            <a:r>
              <a:t>The MS</a:t>
            </a:r>
            <a:r>
              <a:rPr baseline="-15500"/>
              <a:t>Time </a:t>
            </a:r>
            <a:r>
              <a:t>is made up of the MS</a:t>
            </a:r>
            <a:r>
              <a:rPr baseline="-15500"/>
              <a:t>Error </a:t>
            </a:r>
            <a:r>
              <a:t>+ the theoretical difference over time:</a:t>
            </a:r>
            <a:endParaRPr sz="3200"/>
          </a:p>
          <a:p>
            <a:pPr marL="1206500" lvl="1" indent="-571500"/>
            <a:r>
              <a:t>MS</a:t>
            </a:r>
            <a:r>
              <a:rPr baseline="-15500"/>
              <a:t>Time</a:t>
            </a:r>
            <a:r>
              <a:t> = </a:t>
            </a:r>
            <a:r>
              <a:rPr i="1">
                <a:latin typeface="Calibri"/>
                <a:ea typeface="Calibri"/>
                <a:cs typeface="Calibri"/>
                <a:sym typeface="Calibri"/>
              </a:rPr>
              <a:t>change over time</a:t>
            </a:r>
            <a:r>
              <a:t> + </a:t>
            </a:r>
            <a:r>
              <a:rPr b="1">
                <a:latin typeface="Calibri"/>
                <a:ea typeface="Calibri"/>
                <a:cs typeface="Calibri"/>
                <a:sym typeface="Calibri"/>
              </a:rPr>
              <a:t>MS</a:t>
            </a:r>
            <a:r>
              <a:rPr b="1" baseline="-15500">
                <a:latin typeface="Calibri"/>
                <a:ea typeface="Calibri"/>
                <a:cs typeface="Calibri"/>
                <a:sym typeface="Calibri"/>
              </a:rPr>
              <a:t>Error</a:t>
            </a:r>
            <a:r>
              <a:t> </a:t>
            </a:r>
          </a:p>
          <a:p>
            <a:pPr marL="1206500" lvl="1" indent="-571500"/>
            <a:r>
              <a:t>MS</a:t>
            </a:r>
            <a:r>
              <a:rPr baseline="-15500"/>
              <a:t>Time</a:t>
            </a:r>
            <a:r>
              <a:t> = </a:t>
            </a:r>
            <a:r>
              <a:rPr i="1">
                <a:latin typeface="Calibri"/>
                <a:ea typeface="Calibri"/>
                <a:cs typeface="Calibri"/>
                <a:sym typeface="Calibri"/>
              </a:rPr>
              <a:t>effect</a:t>
            </a:r>
            <a:r>
              <a:t> + </a:t>
            </a:r>
            <a:r>
              <a:rPr b="1">
                <a:latin typeface="Calibri"/>
                <a:ea typeface="Calibri"/>
                <a:cs typeface="Calibri"/>
                <a:sym typeface="Calibri"/>
              </a:rPr>
              <a:t>MS</a:t>
            </a:r>
            <a:r>
              <a:rPr b="1" baseline="-15500">
                <a:latin typeface="Calibri"/>
                <a:ea typeface="Calibri"/>
                <a:cs typeface="Calibri"/>
                <a:sym typeface="Calibri"/>
              </a:rPr>
              <a:t>Error</a:t>
            </a:r>
            <a:r>
              <a:t> </a:t>
            </a:r>
          </a:p>
          <a:p>
            <a:pPr marL="1206500" lvl="1" indent="-571500"/>
            <a:r>
              <a:t>F &gt; 1</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SY 348"/>
          <p:cNvSpPr txBox="1">
            <a:spLocks noGrp="1"/>
          </p:cNvSpPr>
          <p:nvPr>
            <p:ph type="body" idx="21"/>
          </p:nvPr>
        </p:nvSpPr>
        <p:spPr>
          <a:prstGeom prst="rect">
            <a:avLst/>
          </a:prstGeom>
        </p:spPr>
        <p:txBody>
          <a:bodyPr/>
          <a:lstStyle/>
          <a:p>
            <a:r>
              <a:t>PSY 348</a:t>
            </a:r>
          </a:p>
        </p:txBody>
      </p:sp>
      <p:sp>
        <p:nvSpPr>
          <p:cNvPr id="537" name="Title 1"/>
          <p:cNvSpPr txBox="1">
            <a:spLocks noGrp="1"/>
          </p:cNvSpPr>
          <p:nvPr>
            <p:ph type="title"/>
          </p:nvPr>
        </p:nvSpPr>
        <p:spPr>
          <a:prstGeom prst="rect">
            <a:avLst/>
          </a:prstGeom>
        </p:spPr>
        <p:txBody>
          <a:bodyPr/>
          <a:lstStyle>
            <a:lvl1pPr defTabSz="685165">
              <a:spcBef>
                <a:spcPts val="3200"/>
              </a:spcBef>
              <a:defRPr sz="7221"/>
            </a:lvl1pPr>
          </a:lstStyle>
          <a:p>
            <a:r>
              <a:t>Hypothesis testing: ANOVA</a:t>
            </a:r>
          </a:p>
        </p:txBody>
      </p:sp>
      <p:sp>
        <p:nvSpPr>
          <p:cNvPr id="538" name="Content Placeholder 2"/>
          <p:cNvSpPr txBox="1">
            <a:spLocks noGrp="1"/>
          </p:cNvSpPr>
          <p:nvPr>
            <p:ph type="body" idx="1"/>
          </p:nvPr>
        </p:nvSpPr>
        <p:spPr>
          <a:prstGeom prst="rect">
            <a:avLst/>
          </a:prstGeom>
        </p:spPr>
        <p:txBody>
          <a:bodyPr/>
          <a:lstStyle/>
          <a:p>
            <a:pPr marL="0" indent="0">
              <a:buSzTx/>
              <a:buNone/>
            </a:pPr>
            <a:r>
              <a:t>F &lt; = 1 </a:t>
            </a:r>
            <a:r>
              <a:rPr>
                <a:solidFill>
                  <a:schemeClr val="accent1"/>
                </a:solidFill>
              </a:rPr>
              <a:t>—&gt;</a:t>
            </a:r>
            <a:r>
              <a:t> Fail to reject the Null Hypothesis</a:t>
            </a:r>
          </a:p>
          <a:p>
            <a:pPr marL="0" indent="0">
              <a:buSzTx/>
              <a:buNone/>
            </a:pPr>
            <a:r>
              <a:t>F &gt; 1 </a:t>
            </a:r>
            <a:r>
              <a:rPr>
                <a:solidFill>
                  <a:schemeClr val="accent1"/>
                </a:solidFill>
              </a:rPr>
              <a:t>—&gt;</a:t>
            </a:r>
            <a:r>
              <a:t> Refer to </a:t>
            </a:r>
            <a:r>
              <a:rPr i="1">
                <a:latin typeface="Avenir Next Regular"/>
                <a:ea typeface="Avenir Next Regular"/>
                <a:cs typeface="Avenir Next Regular"/>
                <a:sym typeface="Avenir Next Regular"/>
              </a:rPr>
              <a:t>p</a:t>
            </a:r>
            <a:r>
              <a:t>-value </a:t>
            </a:r>
            <a:r>
              <a:rPr>
                <a:solidFill>
                  <a:schemeClr val="accent1"/>
                </a:solidFill>
              </a:rPr>
              <a:t>—&gt;</a:t>
            </a:r>
            <a:r>
              <a:t> Reject the Null Hypothesis</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PSY 348"/>
          <p:cNvSpPr txBox="1">
            <a:spLocks noGrp="1"/>
          </p:cNvSpPr>
          <p:nvPr>
            <p:ph type="body" idx="21"/>
          </p:nvPr>
        </p:nvSpPr>
        <p:spPr>
          <a:prstGeom prst="rect">
            <a:avLst/>
          </a:prstGeom>
        </p:spPr>
        <p:txBody>
          <a:bodyPr/>
          <a:lstStyle/>
          <a:p>
            <a:r>
              <a:t>PSY 348</a:t>
            </a:r>
          </a:p>
        </p:txBody>
      </p:sp>
      <p:sp>
        <p:nvSpPr>
          <p:cNvPr id="541" name="How many f’s do Ya Get?"/>
          <p:cNvSpPr txBox="1">
            <a:spLocks noGrp="1"/>
          </p:cNvSpPr>
          <p:nvPr>
            <p:ph type="title"/>
          </p:nvPr>
        </p:nvSpPr>
        <p:spPr>
          <a:prstGeom prst="rect">
            <a:avLst/>
          </a:prstGeom>
        </p:spPr>
        <p:txBody>
          <a:bodyPr/>
          <a:lstStyle/>
          <a:p>
            <a:pPr defTabSz="685165">
              <a:spcBef>
                <a:spcPts val="3200"/>
              </a:spcBef>
              <a:defRPr sz="7221"/>
            </a:pPr>
            <a:r>
              <a:t>How many f’</a:t>
            </a:r>
            <a:r>
              <a:rPr cap="none"/>
              <a:t>s</a:t>
            </a:r>
            <a:r>
              <a:t> do Ya Get?</a:t>
            </a:r>
          </a:p>
        </p:txBody>
      </p:sp>
      <p:sp>
        <p:nvSpPr>
          <p:cNvPr id="542" name="One-way Between Subjects?…"/>
          <p:cNvSpPr txBox="1">
            <a:spLocks noGrp="1"/>
          </p:cNvSpPr>
          <p:nvPr>
            <p:ph type="body" idx="1"/>
          </p:nvPr>
        </p:nvSpPr>
        <p:spPr>
          <a:prstGeom prst="rect">
            <a:avLst/>
          </a:prstGeom>
        </p:spPr>
        <p:txBody>
          <a:bodyPr/>
          <a:lstStyle/>
          <a:p>
            <a:r>
              <a:t>One-way Between Subjects?</a:t>
            </a:r>
          </a:p>
          <a:p>
            <a:r>
              <a:t>Two-way Between Subjects with a 2x2 design?</a:t>
            </a:r>
          </a:p>
          <a:p>
            <a:r>
              <a:t>Within Subjects?</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PSY 348"/>
          <p:cNvSpPr txBox="1">
            <a:spLocks noGrp="1"/>
          </p:cNvSpPr>
          <p:nvPr>
            <p:ph type="body" idx="21"/>
          </p:nvPr>
        </p:nvSpPr>
        <p:spPr>
          <a:prstGeom prst="rect">
            <a:avLst/>
          </a:prstGeom>
        </p:spPr>
        <p:txBody>
          <a:bodyPr/>
          <a:lstStyle/>
          <a:p>
            <a:r>
              <a:t>PSY 348</a:t>
            </a:r>
          </a:p>
        </p:txBody>
      </p:sp>
      <p:sp>
        <p:nvSpPr>
          <p:cNvPr id="545" name="How many f’s do Ya get?"/>
          <p:cNvSpPr txBox="1">
            <a:spLocks noGrp="1"/>
          </p:cNvSpPr>
          <p:nvPr>
            <p:ph type="title"/>
          </p:nvPr>
        </p:nvSpPr>
        <p:spPr>
          <a:prstGeom prst="rect">
            <a:avLst/>
          </a:prstGeom>
        </p:spPr>
        <p:txBody>
          <a:bodyPr/>
          <a:lstStyle/>
          <a:p>
            <a:pPr defTabSz="685165">
              <a:spcBef>
                <a:spcPts val="3200"/>
              </a:spcBef>
              <a:defRPr sz="7221"/>
            </a:pPr>
            <a:r>
              <a:t>How many f’</a:t>
            </a:r>
            <a:r>
              <a:rPr cap="none"/>
              <a:t>s</a:t>
            </a:r>
            <a:r>
              <a:t> do Ya get?</a:t>
            </a:r>
          </a:p>
        </p:txBody>
      </p:sp>
      <p:sp>
        <p:nvSpPr>
          <p:cNvPr id="546" name="One-way Between Subjects? 1…"/>
          <p:cNvSpPr txBox="1">
            <a:spLocks noGrp="1"/>
          </p:cNvSpPr>
          <p:nvPr>
            <p:ph type="body" idx="1"/>
          </p:nvPr>
        </p:nvSpPr>
        <p:spPr>
          <a:prstGeom prst="rect">
            <a:avLst/>
          </a:prstGeom>
        </p:spPr>
        <p:txBody>
          <a:bodyPr/>
          <a:lstStyle/>
          <a:p>
            <a:r>
              <a:t>One-way Between Subjects? 1</a:t>
            </a:r>
          </a:p>
          <a:p>
            <a:r>
              <a:t>Two-way Between Subjectswith a 2x2 design? 3 (one for each IV and one for the interaction)</a:t>
            </a:r>
          </a:p>
          <a:p>
            <a:r>
              <a:t>Within Subjects? 1</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Reporting F"/>
          <p:cNvSpPr txBox="1">
            <a:spLocks noGrp="1"/>
          </p:cNvSpPr>
          <p:nvPr>
            <p:ph type="title"/>
          </p:nvPr>
        </p:nvSpPr>
        <p:spPr>
          <a:prstGeom prst="rect">
            <a:avLst/>
          </a:prstGeom>
        </p:spPr>
        <p:txBody>
          <a:bodyPr/>
          <a:lstStyle>
            <a:lvl1pPr algn="ctr"/>
          </a:lstStyle>
          <a:p>
            <a:r>
              <a:t>Reporting F</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PSY 348"/>
          <p:cNvSpPr txBox="1">
            <a:spLocks noGrp="1"/>
          </p:cNvSpPr>
          <p:nvPr>
            <p:ph type="body" idx="21"/>
          </p:nvPr>
        </p:nvSpPr>
        <p:spPr>
          <a:prstGeom prst="rect">
            <a:avLst/>
          </a:prstGeom>
        </p:spPr>
        <p:txBody>
          <a:bodyPr/>
          <a:lstStyle/>
          <a:p>
            <a:r>
              <a:t>PSY 348</a:t>
            </a:r>
          </a:p>
        </p:txBody>
      </p:sp>
      <p:sp>
        <p:nvSpPr>
          <p:cNvPr id="551" name="Title 1"/>
          <p:cNvSpPr txBox="1">
            <a:spLocks noGrp="1"/>
          </p:cNvSpPr>
          <p:nvPr>
            <p:ph type="title"/>
          </p:nvPr>
        </p:nvSpPr>
        <p:spPr>
          <a:prstGeom prst="rect">
            <a:avLst/>
          </a:prstGeom>
        </p:spPr>
        <p:txBody>
          <a:bodyPr/>
          <a:lstStyle>
            <a:lvl1pPr defTabSz="685165">
              <a:spcBef>
                <a:spcPts val="3200"/>
              </a:spcBef>
              <a:defRPr sz="7221"/>
            </a:lvl1pPr>
          </a:lstStyle>
          <a:p>
            <a:r>
              <a:t>Reporting F</a:t>
            </a:r>
          </a:p>
        </p:txBody>
      </p:sp>
      <p:sp>
        <p:nvSpPr>
          <p:cNvPr id="552" name="Content Placeholder 2"/>
          <p:cNvSpPr txBox="1">
            <a:spLocks noGrp="1"/>
          </p:cNvSpPr>
          <p:nvPr>
            <p:ph type="body" idx="1"/>
          </p:nvPr>
        </p:nvSpPr>
        <p:spPr>
          <a:prstGeom prst="rect">
            <a:avLst/>
          </a:prstGeom>
        </p:spPr>
        <p:txBody>
          <a:bodyPr/>
          <a:lstStyle/>
          <a:p>
            <a:pPr marL="0" indent="0">
              <a:buSzTx/>
              <a:buNone/>
            </a:pPr>
            <a:r>
              <a:t>If asked to report findings in terms of the Null Hypothesis (H0), you should report findings as:</a:t>
            </a:r>
          </a:p>
          <a:p>
            <a:pPr>
              <a:buChar char="‣"/>
            </a:pPr>
            <a:r>
              <a:t>Reject H0, or</a:t>
            </a:r>
          </a:p>
          <a:p>
            <a:pPr>
              <a:buChar char="‣"/>
            </a:pPr>
            <a:r>
              <a:t>Fail to Reject H0</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SY 348"/>
          <p:cNvSpPr txBox="1">
            <a:spLocks noGrp="1"/>
          </p:cNvSpPr>
          <p:nvPr>
            <p:ph type="body" idx="21"/>
          </p:nvPr>
        </p:nvSpPr>
        <p:spPr>
          <a:prstGeom prst="rect">
            <a:avLst/>
          </a:prstGeom>
        </p:spPr>
        <p:txBody>
          <a:bodyPr/>
          <a:lstStyle/>
          <a:p>
            <a:r>
              <a:t>PSY 348</a:t>
            </a:r>
          </a:p>
        </p:txBody>
      </p:sp>
      <p:sp>
        <p:nvSpPr>
          <p:cNvPr id="555" name="Title 1"/>
          <p:cNvSpPr txBox="1">
            <a:spLocks noGrp="1"/>
          </p:cNvSpPr>
          <p:nvPr>
            <p:ph type="title"/>
          </p:nvPr>
        </p:nvSpPr>
        <p:spPr>
          <a:prstGeom prst="rect">
            <a:avLst/>
          </a:prstGeom>
        </p:spPr>
        <p:txBody>
          <a:bodyPr/>
          <a:lstStyle>
            <a:lvl1pPr defTabSz="685165">
              <a:spcBef>
                <a:spcPts val="3200"/>
              </a:spcBef>
              <a:defRPr sz="7221"/>
            </a:lvl1pPr>
          </a:lstStyle>
          <a:p>
            <a:r>
              <a:t>Reporting F</a:t>
            </a:r>
          </a:p>
        </p:txBody>
      </p:sp>
      <p:sp>
        <p:nvSpPr>
          <p:cNvPr id="556" name="Content Placeholder 2"/>
          <p:cNvSpPr txBox="1">
            <a:spLocks noGrp="1"/>
          </p:cNvSpPr>
          <p:nvPr>
            <p:ph type="body" idx="1"/>
          </p:nvPr>
        </p:nvSpPr>
        <p:spPr>
          <a:prstGeom prst="rect">
            <a:avLst/>
          </a:prstGeom>
        </p:spPr>
        <p:txBody>
          <a:bodyPr/>
          <a:lstStyle/>
          <a:p>
            <a:pPr marL="0" indent="0">
              <a:buSzTx/>
              <a:buNone/>
            </a:pPr>
            <a:r>
              <a:t>If asked to report findings in general or for publication, you need to report:</a:t>
            </a:r>
          </a:p>
          <a:p>
            <a:pPr>
              <a:buChar char="‣"/>
            </a:pPr>
            <a:r>
              <a:t>F(df time, df error)</a:t>
            </a:r>
          </a:p>
          <a:p>
            <a:pPr>
              <a:buChar char="‣"/>
            </a:pPr>
            <a:r>
              <a:t>= F-value</a:t>
            </a:r>
          </a:p>
          <a:p>
            <a:pPr>
              <a:buChar char="‣"/>
            </a:pPr>
            <a:r>
              <a:t>p-value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PSY 348"/>
          <p:cNvSpPr txBox="1">
            <a:spLocks noGrp="1"/>
          </p:cNvSpPr>
          <p:nvPr>
            <p:ph type="body" idx="21"/>
          </p:nvPr>
        </p:nvSpPr>
        <p:spPr>
          <a:prstGeom prst="rect">
            <a:avLst/>
          </a:prstGeom>
        </p:spPr>
        <p:txBody>
          <a:bodyPr/>
          <a:lstStyle/>
          <a:p>
            <a:r>
              <a:t>PSY 348</a:t>
            </a:r>
          </a:p>
        </p:txBody>
      </p:sp>
      <p:sp>
        <p:nvSpPr>
          <p:cNvPr id="559" name="Title 1"/>
          <p:cNvSpPr txBox="1">
            <a:spLocks noGrp="1"/>
          </p:cNvSpPr>
          <p:nvPr>
            <p:ph type="title"/>
          </p:nvPr>
        </p:nvSpPr>
        <p:spPr>
          <a:prstGeom prst="rect">
            <a:avLst/>
          </a:prstGeom>
        </p:spPr>
        <p:txBody>
          <a:bodyPr/>
          <a:lstStyle>
            <a:lvl1pPr defTabSz="685165">
              <a:spcBef>
                <a:spcPts val="3200"/>
              </a:spcBef>
              <a:defRPr sz="7221"/>
            </a:lvl1pPr>
          </a:lstStyle>
          <a:p>
            <a:r>
              <a:t>Reporting F</a:t>
            </a:r>
          </a:p>
        </p:txBody>
      </p:sp>
      <p:sp>
        <p:nvSpPr>
          <p:cNvPr id="560" name="Content Placeholder 2"/>
          <p:cNvSpPr txBox="1">
            <a:spLocks noGrp="1"/>
          </p:cNvSpPr>
          <p:nvPr>
            <p:ph type="body" idx="1"/>
          </p:nvPr>
        </p:nvSpPr>
        <p:spPr>
          <a:prstGeom prst="rect">
            <a:avLst/>
          </a:prstGeom>
        </p:spPr>
        <p:txBody>
          <a:bodyPr/>
          <a:lstStyle/>
          <a:p>
            <a:pPr marL="0" indent="0">
              <a:buSzTx/>
              <a:buNone/>
            </a:pPr>
            <a:r>
              <a:t>Mood after watching the Eric Andre Show was not significantly different from mood before watching the Eric Andre Show, </a:t>
            </a:r>
            <a:r>
              <a:rPr i="1">
                <a:latin typeface="Avenir Next Regular"/>
                <a:ea typeface="Avenir Next Regular"/>
                <a:cs typeface="Avenir Next Regular"/>
                <a:sym typeface="Avenir Next Regular"/>
              </a:rPr>
              <a:t>F</a:t>
            </a:r>
            <a:r>
              <a:t> (1, 499) = 1.02, </a:t>
            </a:r>
            <a:r>
              <a:rPr i="1">
                <a:latin typeface="Avenir Next Regular"/>
                <a:ea typeface="Avenir Next Regular"/>
                <a:cs typeface="Avenir Next Regular"/>
                <a:sym typeface="Avenir Next Regular"/>
              </a:rPr>
              <a:t>p</a:t>
            </a:r>
            <a:r>
              <a:t> = 0.07.</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SY 348"/>
          <p:cNvSpPr txBox="1">
            <a:spLocks noGrp="1"/>
          </p:cNvSpPr>
          <p:nvPr>
            <p:ph type="body" idx="21"/>
          </p:nvPr>
        </p:nvSpPr>
        <p:spPr>
          <a:prstGeom prst="rect">
            <a:avLst/>
          </a:prstGeom>
        </p:spPr>
        <p:txBody>
          <a:bodyPr/>
          <a:lstStyle/>
          <a:p>
            <a:r>
              <a:t>PSY 348</a:t>
            </a:r>
          </a:p>
        </p:txBody>
      </p:sp>
      <p:sp>
        <p:nvSpPr>
          <p:cNvPr id="214" name="Title 1"/>
          <p:cNvSpPr txBox="1">
            <a:spLocks noGrp="1"/>
          </p:cNvSpPr>
          <p:nvPr>
            <p:ph type="title"/>
          </p:nvPr>
        </p:nvSpPr>
        <p:spPr>
          <a:prstGeom prst="rect">
            <a:avLst/>
          </a:prstGeom>
        </p:spPr>
        <p:txBody>
          <a:bodyPr/>
          <a:lstStyle>
            <a:lvl1pPr defTabSz="685165">
              <a:spcBef>
                <a:spcPts val="3200"/>
              </a:spcBef>
              <a:defRPr sz="7221"/>
            </a:lvl1pPr>
          </a:lstStyle>
          <a:p>
            <a:r>
              <a:t>2-way AnOVA</a:t>
            </a:r>
          </a:p>
        </p:txBody>
      </p:sp>
      <p:sp>
        <p:nvSpPr>
          <p:cNvPr id="215" name="Content Placeholder 2"/>
          <p:cNvSpPr txBox="1">
            <a:spLocks noGrp="1"/>
          </p:cNvSpPr>
          <p:nvPr>
            <p:ph type="body" idx="1"/>
          </p:nvPr>
        </p:nvSpPr>
        <p:spPr>
          <a:prstGeom prst="rect">
            <a:avLst/>
          </a:prstGeom>
        </p:spPr>
        <p:txBody>
          <a:bodyPr/>
          <a:lstStyle/>
          <a:p>
            <a:pPr marL="0" indent="0">
              <a:buSzTx/>
              <a:buNone/>
            </a:pPr>
            <a:r>
              <a:t>Prof. Brocker believes the key to happiness involves 2 things: drinking coffee and watching </a:t>
            </a:r>
            <a:r>
              <a:rPr b="1">
                <a:latin typeface="Avenir Next Regular"/>
                <a:ea typeface="Avenir Next Regular"/>
                <a:cs typeface="Avenir Next Regular"/>
                <a:sym typeface="Avenir Next Regular"/>
              </a:rPr>
              <a:t>Dark</a:t>
            </a:r>
            <a:r>
              <a:t>. He randomly assigns 300 participants to drink coffee or decaf. He also randomly assigns them to watch the </a:t>
            </a:r>
            <a:r>
              <a:rPr b="1">
                <a:latin typeface="Avenir Next Regular"/>
                <a:ea typeface="Avenir Next Regular"/>
                <a:cs typeface="Avenir Next Regular"/>
                <a:sym typeface="Avenir Next Regular"/>
              </a:rPr>
              <a:t>Dark</a:t>
            </a:r>
            <a:r>
              <a:t> or </a:t>
            </a:r>
            <a:r>
              <a:rPr b="1">
                <a:latin typeface="Avenir Next Regular"/>
                <a:ea typeface="Avenir Next Regular"/>
                <a:cs typeface="Avenir Next Regular"/>
                <a:sym typeface="Avenir Next Regular"/>
              </a:rPr>
              <a:t>Jeopardy</a:t>
            </a:r>
            <a:r>
              <a:t>. He then measures their happiness on a scale of 1 (</a:t>
            </a:r>
            <a:r>
              <a:rPr i="1">
                <a:latin typeface="Avenir Next Regular"/>
                <a:ea typeface="Avenir Next Regular"/>
                <a:cs typeface="Avenir Next Regular"/>
                <a:sym typeface="Avenir Next Regular"/>
              </a:rPr>
              <a:t>not happy</a:t>
            </a:r>
            <a:r>
              <a:t>) to 10 (</a:t>
            </a:r>
            <a:r>
              <a:rPr i="1">
                <a:latin typeface="Avenir Next Regular"/>
                <a:ea typeface="Avenir Next Regular"/>
                <a:cs typeface="Avenir Next Regular"/>
                <a:sym typeface="Avenir Next Regular"/>
              </a:rPr>
              <a:t>so very happy</a:t>
            </a:r>
            <a:r>
              <a:t>).</a:t>
            </a:r>
          </a:p>
          <a:p>
            <a:pPr marL="228600" indent="-228600">
              <a:buSzPct val="100000"/>
              <a:buChar char="‣"/>
            </a:pPr>
            <a:r>
              <a:t>Independent variable 1: Coffee vs. Decaf</a:t>
            </a:r>
          </a:p>
          <a:p>
            <a:pPr marL="228600" indent="-228600">
              <a:buSzPct val="100000"/>
              <a:buChar char="‣"/>
            </a:pPr>
            <a:r>
              <a:t>Independent variable 2: Dark vs. Jeopardy</a:t>
            </a:r>
          </a:p>
          <a:p>
            <a:pPr marL="228600" indent="-228600">
              <a:buSzPct val="100000"/>
              <a:buChar char="‣"/>
            </a:pPr>
            <a:r>
              <a:t>Dependent variable: Happiness</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PSY 348"/>
          <p:cNvSpPr txBox="1">
            <a:spLocks noGrp="1"/>
          </p:cNvSpPr>
          <p:nvPr>
            <p:ph type="body" idx="21"/>
          </p:nvPr>
        </p:nvSpPr>
        <p:spPr>
          <a:prstGeom prst="rect">
            <a:avLst/>
          </a:prstGeom>
        </p:spPr>
        <p:txBody>
          <a:bodyPr/>
          <a:lstStyle/>
          <a:p>
            <a:r>
              <a:t>PSY 348</a:t>
            </a:r>
          </a:p>
        </p:txBody>
      </p:sp>
      <p:sp>
        <p:nvSpPr>
          <p:cNvPr id="563" name="Title 1"/>
          <p:cNvSpPr txBox="1">
            <a:spLocks noGrp="1"/>
          </p:cNvSpPr>
          <p:nvPr>
            <p:ph type="title"/>
          </p:nvPr>
        </p:nvSpPr>
        <p:spPr>
          <a:prstGeom prst="rect">
            <a:avLst/>
          </a:prstGeom>
        </p:spPr>
        <p:txBody>
          <a:bodyPr/>
          <a:lstStyle>
            <a:lvl1pPr defTabSz="685165">
              <a:spcBef>
                <a:spcPts val="3200"/>
              </a:spcBef>
              <a:defRPr sz="7221"/>
            </a:lvl1pPr>
          </a:lstStyle>
          <a:p>
            <a:r>
              <a:t>Reporting F</a:t>
            </a:r>
          </a:p>
        </p:txBody>
      </p:sp>
      <p:sp>
        <p:nvSpPr>
          <p:cNvPr id="564" name="Content Placeholder 2"/>
          <p:cNvSpPr txBox="1">
            <a:spLocks noGrp="1"/>
          </p:cNvSpPr>
          <p:nvPr>
            <p:ph type="body" idx="1"/>
          </p:nvPr>
        </p:nvSpPr>
        <p:spPr>
          <a:prstGeom prst="rect">
            <a:avLst/>
          </a:prstGeom>
        </p:spPr>
        <p:txBody>
          <a:bodyPr/>
          <a:lstStyle/>
          <a:p>
            <a:pPr marL="0" indent="0">
              <a:buSzTx/>
              <a:buNone/>
            </a:pPr>
            <a:r>
              <a:t>Mood after watching the Eric Andre Show was not significantly difference from mood before watching the Eric Andre Show, </a:t>
            </a:r>
            <a:r>
              <a:rPr i="1">
                <a:latin typeface="Avenir Next Regular"/>
                <a:ea typeface="Avenir Next Regular"/>
                <a:cs typeface="Avenir Next Regular"/>
                <a:sym typeface="Avenir Next Regular"/>
              </a:rPr>
              <a:t>F</a:t>
            </a:r>
            <a:r>
              <a:t> (1, 499) = 1.02, </a:t>
            </a:r>
            <a:r>
              <a:rPr i="1">
                <a:latin typeface="Avenir Next Regular"/>
                <a:ea typeface="Avenir Next Regular"/>
                <a:cs typeface="Avenir Next Regular"/>
                <a:sym typeface="Avenir Next Regular"/>
              </a:rPr>
              <a:t>p</a:t>
            </a:r>
            <a:r>
              <a:t> = 0.07.</a:t>
            </a:r>
          </a:p>
          <a:p>
            <a:pPr marL="0" indent="0">
              <a:buSzTx/>
              <a:buNone/>
            </a:pPr>
            <a:endParaRPr/>
          </a:p>
          <a:p>
            <a:pPr marL="0" indent="0">
              <a:buSzTx/>
              <a:buNone/>
            </a:pPr>
            <a:r>
              <a:t>There was no significant change in mood over time, </a:t>
            </a:r>
            <a:r>
              <a:rPr i="1">
                <a:latin typeface="Avenir Next Regular"/>
                <a:ea typeface="Avenir Next Regular"/>
                <a:cs typeface="Avenir Next Regular"/>
                <a:sym typeface="Avenir Next Regular"/>
              </a:rPr>
              <a:t>F</a:t>
            </a:r>
            <a:r>
              <a:t> (1, 499) = 1.02, </a:t>
            </a:r>
            <a:r>
              <a:rPr i="1">
                <a:latin typeface="Avenir Next Regular"/>
                <a:ea typeface="Avenir Next Regular"/>
                <a:cs typeface="Avenir Next Regular"/>
                <a:sym typeface="Avenir Next Regular"/>
              </a:rPr>
              <a:t>p</a:t>
            </a:r>
            <a:r>
              <a:t> = 0.07.</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PSY 348"/>
          <p:cNvSpPr txBox="1">
            <a:spLocks noGrp="1"/>
          </p:cNvSpPr>
          <p:nvPr>
            <p:ph type="body" idx="21"/>
          </p:nvPr>
        </p:nvSpPr>
        <p:spPr>
          <a:prstGeom prst="rect">
            <a:avLst/>
          </a:prstGeom>
        </p:spPr>
        <p:txBody>
          <a:bodyPr/>
          <a:lstStyle/>
          <a:p>
            <a:r>
              <a:t>PSY 348</a:t>
            </a:r>
          </a:p>
        </p:txBody>
      </p:sp>
      <p:sp>
        <p:nvSpPr>
          <p:cNvPr id="567" name="Title 1"/>
          <p:cNvSpPr txBox="1">
            <a:spLocks noGrp="1"/>
          </p:cNvSpPr>
          <p:nvPr>
            <p:ph type="title"/>
          </p:nvPr>
        </p:nvSpPr>
        <p:spPr>
          <a:prstGeom prst="rect">
            <a:avLst/>
          </a:prstGeom>
        </p:spPr>
        <p:txBody>
          <a:bodyPr/>
          <a:lstStyle>
            <a:lvl1pPr defTabSz="685165">
              <a:spcBef>
                <a:spcPts val="3200"/>
              </a:spcBef>
              <a:defRPr sz="7221"/>
            </a:lvl1pPr>
          </a:lstStyle>
          <a:p>
            <a:r>
              <a:t>Reporting F</a:t>
            </a:r>
          </a:p>
        </p:txBody>
      </p:sp>
      <p:sp>
        <p:nvSpPr>
          <p:cNvPr id="568" name="Content Placeholder 2"/>
          <p:cNvSpPr txBox="1">
            <a:spLocks noGrp="1"/>
          </p:cNvSpPr>
          <p:nvPr>
            <p:ph type="body" idx="1"/>
          </p:nvPr>
        </p:nvSpPr>
        <p:spPr>
          <a:prstGeom prst="rect">
            <a:avLst/>
          </a:prstGeom>
        </p:spPr>
        <p:txBody>
          <a:bodyPr/>
          <a:lstStyle/>
          <a:p>
            <a:pPr marL="0" indent="0">
              <a:buSzTx/>
              <a:buNone/>
            </a:pPr>
            <a:r>
              <a:t>Participants’ mood was significantly better after watching the Eric Andre Show compared to before watching it, </a:t>
            </a:r>
            <a:r>
              <a:rPr i="1">
                <a:latin typeface="Avenir Next Regular"/>
                <a:ea typeface="Avenir Next Regular"/>
                <a:cs typeface="Avenir Next Regular"/>
                <a:sym typeface="Avenir Next Regular"/>
              </a:rPr>
              <a:t>F</a:t>
            </a:r>
            <a:r>
              <a:t>(1, 499) = 7.12, </a:t>
            </a:r>
            <a:r>
              <a:rPr i="1">
                <a:latin typeface="Avenir Next Regular"/>
                <a:ea typeface="Avenir Next Regular"/>
                <a:cs typeface="Avenir Next Regular"/>
                <a:sym typeface="Avenir Next Regular"/>
              </a:rPr>
              <a:t>p</a:t>
            </a:r>
            <a:r>
              <a:t> &lt; 0.05.</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PSY 348"/>
          <p:cNvSpPr txBox="1">
            <a:spLocks noGrp="1"/>
          </p:cNvSpPr>
          <p:nvPr>
            <p:ph type="body" idx="21"/>
          </p:nvPr>
        </p:nvSpPr>
        <p:spPr>
          <a:prstGeom prst="rect">
            <a:avLst/>
          </a:prstGeom>
        </p:spPr>
        <p:txBody>
          <a:bodyPr/>
          <a:lstStyle/>
          <a:p>
            <a:r>
              <a:t>PSY 348</a:t>
            </a:r>
          </a:p>
        </p:txBody>
      </p:sp>
      <p:sp>
        <p:nvSpPr>
          <p:cNvPr id="571" name="Title 1"/>
          <p:cNvSpPr txBox="1">
            <a:spLocks noGrp="1"/>
          </p:cNvSpPr>
          <p:nvPr>
            <p:ph type="title"/>
          </p:nvPr>
        </p:nvSpPr>
        <p:spPr>
          <a:prstGeom prst="rect">
            <a:avLst/>
          </a:prstGeom>
        </p:spPr>
        <p:txBody>
          <a:bodyPr/>
          <a:lstStyle>
            <a:lvl1pPr defTabSz="685165">
              <a:spcBef>
                <a:spcPts val="3200"/>
              </a:spcBef>
              <a:defRPr sz="7221"/>
            </a:lvl1pPr>
          </a:lstStyle>
          <a:p>
            <a:r>
              <a:t>Reporting F</a:t>
            </a:r>
          </a:p>
        </p:txBody>
      </p:sp>
      <p:sp>
        <p:nvSpPr>
          <p:cNvPr id="572" name="Content Placeholder 2"/>
          <p:cNvSpPr txBox="1">
            <a:spLocks noGrp="1"/>
          </p:cNvSpPr>
          <p:nvPr>
            <p:ph type="body" idx="1"/>
          </p:nvPr>
        </p:nvSpPr>
        <p:spPr>
          <a:prstGeom prst="rect">
            <a:avLst/>
          </a:prstGeom>
        </p:spPr>
        <p:txBody>
          <a:bodyPr/>
          <a:lstStyle/>
          <a:p>
            <a:pPr marL="0" indent="0">
              <a:buSzTx/>
              <a:buNone/>
            </a:pPr>
            <a:r>
              <a:t>If asked to report findings in general or for publication, you need to report:</a:t>
            </a:r>
          </a:p>
          <a:p>
            <a:pPr>
              <a:buChar char="‣"/>
            </a:pPr>
            <a:r>
              <a:t>F(df time, df error)</a:t>
            </a:r>
          </a:p>
          <a:p>
            <a:pPr>
              <a:buChar char="‣"/>
            </a:pPr>
            <a:r>
              <a:t>= F-value</a:t>
            </a:r>
          </a:p>
          <a:p>
            <a:pPr>
              <a:buChar char="‣"/>
            </a:pPr>
            <a:r>
              <a:t>p-value </a:t>
            </a:r>
          </a:p>
          <a:p>
            <a:pPr marL="0" indent="0" algn="ctr">
              <a:buClrTx/>
              <a:buSzTx/>
              <a:buFontTx/>
              <a:buNone/>
              <a:defRPr>
                <a:solidFill>
                  <a:srgbClr val="FFFFFF"/>
                </a:solidFill>
              </a:defRPr>
            </a:pPr>
            <a:r>
              <a:t>**If the results are significant, we have to also report the means and standard deviations for each time point.**</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PSY 348"/>
          <p:cNvSpPr txBox="1">
            <a:spLocks noGrp="1"/>
          </p:cNvSpPr>
          <p:nvPr>
            <p:ph type="body" idx="21"/>
          </p:nvPr>
        </p:nvSpPr>
        <p:spPr>
          <a:prstGeom prst="rect">
            <a:avLst/>
          </a:prstGeom>
        </p:spPr>
        <p:txBody>
          <a:bodyPr/>
          <a:lstStyle/>
          <a:p>
            <a:r>
              <a:t>PSY 348</a:t>
            </a:r>
          </a:p>
        </p:txBody>
      </p:sp>
      <p:sp>
        <p:nvSpPr>
          <p:cNvPr id="575" name="Title 1"/>
          <p:cNvSpPr txBox="1">
            <a:spLocks noGrp="1"/>
          </p:cNvSpPr>
          <p:nvPr>
            <p:ph type="title"/>
          </p:nvPr>
        </p:nvSpPr>
        <p:spPr>
          <a:prstGeom prst="rect">
            <a:avLst/>
          </a:prstGeom>
        </p:spPr>
        <p:txBody>
          <a:bodyPr/>
          <a:lstStyle>
            <a:lvl1pPr defTabSz="685165">
              <a:spcBef>
                <a:spcPts val="3200"/>
              </a:spcBef>
              <a:defRPr sz="7221"/>
            </a:lvl1pPr>
          </a:lstStyle>
          <a:p>
            <a:r>
              <a:t>Reporting F</a:t>
            </a:r>
          </a:p>
        </p:txBody>
      </p:sp>
      <p:sp>
        <p:nvSpPr>
          <p:cNvPr id="576" name="Content Placeholder 2"/>
          <p:cNvSpPr txBox="1">
            <a:spLocks noGrp="1"/>
          </p:cNvSpPr>
          <p:nvPr>
            <p:ph type="body" idx="1"/>
          </p:nvPr>
        </p:nvSpPr>
        <p:spPr>
          <a:prstGeom prst="rect">
            <a:avLst/>
          </a:prstGeom>
        </p:spPr>
        <p:txBody>
          <a:bodyPr/>
          <a:lstStyle/>
          <a:p>
            <a:pPr marL="0" indent="0">
              <a:buSzTx/>
              <a:buNone/>
            </a:pPr>
            <a:r>
              <a:t>Participants’ anxiety differed significant across time, </a:t>
            </a:r>
            <a:r>
              <a:rPr i="1">
                <a:latin typeface="Avenir Next Regular"/>
                <a:ea typeface="Avenir Next Regular"/>
                <a:cs typeface="Avenir Next Regular"/>
                <a:sym typeface="Avenir Next Regular"/>
              </a:rPr>
              <a:t>F</a:t>
            </a:r>
            <a:r>
              <a:t>(2, 198) = 3.744, p = 0.25. Anxiety was highest at pre-test (M= 19.58, s = 0.643). Anxiety was lowest at baseline (M , s ). Anxiety at post test was M= , s.</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PSY 348"/>
          <p:cNvSpPr txBox="1">
            <a:spLocks noGrp="1"/>
          </p:cNvSpPr>
          <p:nvPr>
            <p:ph type="body" idx="21"/>
          </p:nvPr>
        </p:nvSpPr>
        <p:spPr>
          <a:prstGeom prst="rect">
            <a:avLst/>
          </a:prstGeom>
        </p:spPr>
        <p:txBody>
          <a:bodyPr/>
          <a:lstStyle/>
          <a:p>
            <a:r>
              <a:t>PSY 348</a:t>
            </a:r>
          </a:p>
        </p:txBody>
      </p:sp>
      <p:sp>
        <p:nvSpPr>
          <p:cNvPr id="579" name="Practice"/>
          <p:cNvSpPr txBox="1">
            <a:spLocks noGrp="1"/>
          </p:cNvSpPr>
          <p:nvPr>
            <p:ph type="title"/>
          </p:nvPr>
        </p:nvSpPr>
        <p:spPr>
          <a:prstGeom prst="rect">
            <a:avLst/>
          </a:prstGeom>
        </p:spPr>
        <p:txBody>
          <a:bodyPr/>
          <a:lstStyle>
            <a:lvl1pPr defTabSz="685165">
              <a:spcBef>
                <a:spcPts val="3200"/>
              </a:spcBef>
              <a:defRPr sz="7221"/>
            </a:lvl1pPr>
          </a:lstStyle>
          <a:p>
            <a:r>
              <a:t>Practice</a:t>
            </a:r>
          </a:p>
        </p:txBody>
      </p:sp>
      <p:sp>
        <p:nvSpPr>
          <p:cNvPr id="580" name="Open Ihno’s dataset in SPSS"/>
          <p:cNvSpPr txBox="1">
            <a:spLocks noGrp="1"/>
          </p:cNvSpPr>
          <p:nvPr>
            <p:ph type="body" idx="1"/>
          </p:nvPr>
        </p:nvSpPr>
        <p:spPr>
          <a:prstGeom prst="rect">
            <a:avLst/>
          </a:prstGeom>
        </p:spPr>
        <p:txBody>
          <a:bodyPr/>
          <a:lstStyle/>
          <a:p>
            <a:r>
              <a:t>Open Ihno’s dataset in SPSS</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PSY 348"/>
          <p:cNvSpPr txBox="1">
            <a:spLocks noGrp="1"/>
          </p:cNvSpPr>
          <p:nvPr>
            <p:ph type="body" idx="21"/>
          </p:nvPr>
        </p:nvSpPr>
        <p:spPr>
          <a:prstGeom prst="rect">
            <a:avLst/>
          </a:prstGeom>
        </p:spPr>
        <p:txBody>
          <a:bodyPr/>
          <a:lstStyle/>
          <a:p>
            <a:r>
              <a:t>PSY 348</a:t>
            </a:r>
          </a:p>
        </p:txBody>
      </p:sp>
      <p:sp>
        <p:nvSpPr>
          <p:cNvPr id="583" name="Practice"/>
          <p:cNvSpPr txBox="1">
            <a:spLocks noGrp="1"/>
          </p:cNvSpPr>
          <p:nvPr>
            <p:ph type="title"/>
          </p:nvPr>
        </p:nvSpPr>
        <p:spPr>
          <a:prstGeom prst="rect">
            <a:avLst/>
          </a:prstGeom>
        </p:spPr>
        <p:txBody>
          <a:bodyPr/>
          <a:lstStyle>
            <a:lvl1pPr defTabSz="685165">
              <a:spcBef>
                <a:spcPts val="3200"/>
              </a:spcBef>
              <a:defRPr sz="7221"/>
            </a:lvl1pPr>
          </a:lstStyle>
          <a:p>
            <a:r>
              <a:t>Practice</a:t>
            </a:r>
          </a:p>
        </p:txBody>
      </p:sp>
      <p:sp>
        <p:nvSpPr>
          <p:cNvPr id="584" name="Open Ihno’s dataset in SPSS…"/>
          <p:cNvSpPr txBox="1">
            <a:spLocks noGrp="1"/>
          </p:cNvSpPr>
          <p:nvPr>
            <p:ph type="body" idx="1"/>
          </p:nvPr>
        </p:nvSpPr>
        <p:spPr>
          <a:prstGeom prst="rect">
            <a:avLst/>
          </a:prstGeom>
        </p:spPr>
        <p:txBody>
          <a:bodyPr/>
          <a:lstStyle/>
          <a:p>
            <a:r>
              <a:t>Open Ihno’s dataset in SPSS</a:t>
            </a:r>
          </a:p>
          <a:p>
            <a:r>
              <a:t>Was anxiety just before the Stats Exam significantly higher than baseline anxiety?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SY 348"/>
          <p:cNvSpPr txBox="1">
            <a:spLocks noGrp="1"/>
          </p:cNvSpPr>
          <p:nvPr>
            <p:ph type="body" idx="21"/>
          </p:nvPr>
        </p:nvSpPr>
        <p:spPr>
          <a:prstGeom prst="rect">
            <a:avLst/>
          </a:prstGeom>
        </p:spPr>
        <p:txBody>
          <a:bodyPr/>
          <a:lstStyle/>
          <a:p>
            <a:r>
              <a:t>PSY 348</a:t>
            </a:r>
          </a:p>
        </p:txBody>
      </p:sp>
      <p:sp>
        <p:nvSpPr>
          <p:cNvPr id="218" name="Title 1"/>
          <p:cNvSpPr txBox="1">
            <a:spLocks noGrp="1"/>
          </p:cNvSpPr>
          <p:nvPr>
            <p:ph type="title"/>
          </p:nvPr>
        </p:nvSpPr>
        <p:spPr>
          <a:prstGeom prst="rect">
            <a:avLst/>
          </a:prstGeom>
        </p:spPr>
        <p:txBody>
          <a:bodyPr/>
          <a:lstStyle>
            <a:lvl1pPr defTabSz="685165">
              <a:spcBef>
                <a:spcPts val="3200"/>
              </a:spcBef>
              <a:defRPr sz="7221"/>
            </a:lvl1pPr>
          </a:lstStyle>
          <a:p>
            <a:r>
              <a:t>2-way AnOVA</a:t>
            </a:r>
          </a:p>
        </p:txBody>
      </p:sp>
      <p:sp>
        <p:nvSpPr>
          <p:cNvPr id="219" name="Content Placeholder 2"/>
          <p:cNvSpPr txBox="1">
            <a:spLocks noGrp="1"/>
          </p:cNvSpPr>
          <p:nvPr>
            <p:ph type="body" idx="1"/>
          </p:nvPr>
        </p:nvSpPr>
        <p:spPr>
          <a:prstGeom prst="rect">
            <a:avLst/>
          </a:prstGeom>
        </p:spPr>
        <p:txBody>
          <a:bodyPr/>
          <a:lstStyle/>
          <a:p>
            <a:pPr marL="0" indent="0">
              <a:buSzTx/>
              <a:buNone/>
            </a:pPr>
            <a:r>
              <a:t>Prof. Brocker believes the key to happiness involves 2 things: drinking coffee and watching </a:t>
            </a:r>
            <a:r>
              <a:rPr b="1">
                <a:latin typeface="Avenir Next Regular"/>
                <a:ea typeface="Avenir Next Regular"/>
                <a:cs typeface="Avenir Next Regular"/>
                <a:sym typeface="Avenir Next Regular"/>
              </a:rPr>
              <a:t>Dark</a:t>
            </a:r>
            <a:r>
              <a:t>. He randomly assigns 300 participants to drink coffee or decaf. He also randomly assigns them to watch the </a:t>
            </a:r>
            <a:r>
              <a:rPr b="1">
                <a:latin typeface="Avenir Next Regular"/>
                <a:ea typeface="Avenir Next Regular"/>
                <a:cs typeface="Avenir Next Regular"/>
                <a:sym typeface="Avenir Next Regular"/>
              </a:rPr>
              <a:t>Dark</a:t>
            </a:r>
            <a:r>
              <a:t> or </a:t>
            </a:r>
            <a:r>
              <a:rPr b="1">
                <a:latin typeface="Avenir Next Regular"/>
                <a:ea typeface="Avenir Next Regular"/>
                <a:cs typeface="Avenir Next Regular"/>
                <a:sym typeface="Avenir Next Regular"/>
              </a:rPr>
              <a:t>Jeopardy</a:t>
            </a:r>
            <a:r>
              <a:t>. He then measures their happiness on a scale of 1 (</a:t>
            </a:r>
            <a:r>
              <a:rPr i="1">
                <a:latin typeface="Avenir Next Regular"/>
                <a:ea typeface="Avenir Next Regular"/>
                <a:cs typeface="Avenir Next Regular"/>
                <a:sym typeface="Avenir Next Regular"/>
              </a:rPr>
              <a:t>not happy</a:t>
            </a:r>
            <a:r>
              <a:t>) to 10 (</a:t>
            </a:r>
            <a:r>
              <a:rPr i="1">
                <a:latin typeface="Avenir Next Regular"/>
                <a:ea typeface="Avenir Next Regular"/>
                <a:cs typeface="Avenir Next Regular"/>
                <a:sym typeface="Avenir Next Regular"/>
              </a:rPr>
              <a:t>so very happy</a:t>
            </a:r>
            <a:r>
              <a:t>).</a:t>
            </a:r>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3067</Words>
  <Application>Microsoft Macintosh PowerPoint</Application>
  <PresentationFormat>Custom</PresentationFormat>
  <Paragraphs>432</Paragraphs>
  <Slides>85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85</vt:i4>
      </vt:variant>
    </vt:vector>
  </HeadingPairs>
  <TitlesOfParts>
    <vt:vector size="96" baseType="lpstr">
      <vt:lpstr>Arial</vt:lpstr>
      <vt:lpstr>Avenir Next Demi Bold</vt:lpstr>
      <vt:lpstr>Avenir Next Medium</vt:lpstr>
      <vt:lpstr>Avenir Next Regular</vt:lpstr>
      <vt:lpstr>Calibri</vt:lpstr>
      <vt:lpstr>Calibri Light</vt:lpstr>
      <vt:lpstr>DIN Alternate Bold</vt:lpstr>
      <vt:lpstr>DIN Condensed Bold</vt:lpstr>
      <vt:lpstr>Helvetica</vt:lpstr>
      <vt:lpstr>Helvetica Neue</vt:lpstr>
      <vt:lpstr>New_Template7</vt:lpstr>
      <vt:lpstr>Within Subjects ANOVA</vt:lpstr>
      <vt:lpstr>ANOVA</vt:lpstr>
      <vt:lpstr>AnOVA</vt:lpstr>
      <vt:lpstr>2-way AnOVA</vt:lpstr>
      <vt:lpstr>2-way AnOVA</vt:lpstr>
      <vt:lpstr>2-way AnOVA</vt:lpstr>
      <vt:lpstr>2-way AnOVA</vt:lpstr>
      <vt:lpstr>2-way AnOVA</vt:lpstr>
      <vt:lpstr>2-way AnOVA</vt:lpstr>
      <vt:lpstr>2-way AnOVA</vt:lpstr>
      <vt:lpstr>2-way ANOVA</vt:lpstr>
      <vt:lpstr>2-way ANOVA</vt:lpstr>
      <vt:lpstr>2-way ANOVA</vt:lpstr>
      <vt:lpstr>2-way ANOVA</vt:lpstr>
      <vt:lpstr>AnOVA</vt:lpstr>
      <vt:lpstr>AnOVA</vt:lpstr>
      <vt:lpstr>AnOVA</vt:lpstr>
      <vt:lpstr>Within subjects AnOVA</vt:lpstr>
      <vt:lpstr>Within subjects AnOVA</vt:lpstr>
      <vt:lpstr>AnOVA</vt:lpstr>
      <vt:lpstr>Within subjects AnOVA</vt:lpstr>
      <vt:lpstr>Within subjects AnOVA</vt:lpstr>
      <vt:lpstr>Within Subjects AnOVA</vt:lpstr>
      <vt:lpstr>WITHIN subjects ANOVA</vt:lpstr>
      <vt:lpstr>Between subjects ANOVA</vt:lpstr>
      <vt:lpstr>Between subjects ANOVA</vt:lpstr>
      <vt:lpstr>WITHIN subjects ANOVA</vt:lpstr>
      <vt:lpstr>WITHIN subjects ANOVA</vt:lpstr>
      <vt:lpstr>WITHIN subjects ANOVA</vt:lpstr>
      <vt:lpstr>WITHIN subjects ANOVA Example</vt:lpstr>
      <vt:lpstr>WITHIN subjects ANOVA Example</vt:lpstr>
      <vt:lpstr>WITHIN subjects ANOVA Example</vt:lpstr>
      <vt:lpstr>WITHIN subjects ANOVA Example</vt:lpstr>
      <vt:lpstr>WITHIN subjects ANOVA Example</vt:lpstr>
      <vt:lpstr>WITHIN subjects ANOVA Example</vt:lpstr>
      <vt:lpstr>WITHIN subjects ANOVA</vt:lpstr>
      <vt:lpstr>WITHIN subjects ANOVA Example</vt:lpstr>
      <vt:lpstr>WITHIN subjects ANOVA Example</vt:lpstr>
      <vt:lpstr>WITHIN subjects ANOVA Example</vt:lpstr>
      <vt:lpstr>WITHIN subjects ANOVA Example</vt:lpstr>
      <vt:lpstr>WITHIN subjects ANOVA</vt:lpstr>
      <vt:lpstr>WITHIN subjects ANOVA</vt:lpstr>
      <vt:lpstr>Calculating F</vt:lpstr>
      <vt:lpstr>WITHIN subjects ANOVA</vt:lpstr>
      <vt:lpstr>WITHIN subjects ANOVA</vt:lpstr>
      <vt:lpstr>WITHIN subjects ANOVA</vt:lpstr>
      <vt:lpstr>WITHIN subjects ANOVA</vt:lpstr>
      <vt:lpstr>WITHIN subjects ANOVA</vt:lpstr>
      <vt:lpstr>WITHIN subjects ANOVA</vt:lpstr>
      <vt:lpstr>WITHIN subjects ANOVA</vt:lpstr>
      <vt:lpstr>WITHIN subjects ANOVA</vt:lpstr>
      <vt:lpstr>WITHIN subjects ANOVA</vt:lpstr>
      <vt:lpstr>Calculating means squared (MS)</vt:lpstr>
      <vt:lpstr>Calculating means squared (MS)</vt:lpstr>
      <vt:lpstr>Calculating means squared (MS)</vt:lpstr>
      <vt:lpstr>Degrees of freedom</vt:lpstr>
      <vt:lpstr>Degrees of freedom</vt:lpstr>
      <vt:lpstr>Calculating means squared (MS)</vt:lpstr>
      <vt:lpstr>WITHIN subjects ANOVA</vt:lpstr>
      <vt:lpstr>AnOVA</vt:lpstr>
      <vt:lpstr>Practice</vt:lpstr>
      <vt:lpstr>AnOVA</vt:lpstr>
      <vt:lpstr>Practice</vt:lpstr>
      <vt:lpstr>AnOVA</vt:lpstr>
      <vt:lpstr>Practice</vt:lpstr>
      <vt:lpstr>Interpreting f</vt:lpstr>
      <vt:lpstr>Interpreting f</vt:lpstr>
      <vt:lpstr>Interpreting f</vt:lpstr>
      <vt:lpstr>Interpreting f</vt:lpstr>
      <vt:lpstr>Interpreting f</vt:lpstr>
      <vt:lpstr>Interpreting f</vt:lpstr>
      <vt:lpstr>Interpreting f</vt:lpstr>
      <vt:lpstr>Hypothesis testing: ANOVA</vt:lpstr>
      <vt:lpstr>How many f’s do Ya Get?</vt:lpstr>
      <vt:lpstr>How many f’s do Ya get?</vt:lpstr>
      <vt:lpstr>Reporting F</vt:lpstr>
      <vt:lpstr>Reporting F</vt:lpstr>
      <vt:lpstr>Reporting F</vt:lpstr>
      <vt:lpstr>Reporting F</vt:lpstr>
      <vt:lpstr>Reporting F</vt:lpstr>
      <vt:lpstr>Reporting F</vt:lpstr>
      <vt:lpstr>Reporting F</vt:lpstr>
      <vt:lpstr>Reporting F</vt:lpstr>
      <vt:lpstr>Practice</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David A Brocker</cp:lastModifiedBy>
  <cp:revision>1</cp:revision>
  <dcterms:modified xsi:type="dcterms:W3CDTF">2024-12-04T01:10:12Z</dcterms:modified>
</cp:coreProperties>
</file>