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2"/>
  </p:normalViewPr>
  <p:slideViewPr>
    <p:cSldViewPr snapToGrid="0">
      <p:cViewPr>
        <p:scale>
          <a:sx n="54" d="100"/>
          <a:sy n="54" d="100"/>
        </p:scale>
        <p:origin x="6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Black and white photo of water flowing over the spillway gates of a dam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Black and white photo of windmills under a cloudy sky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Black and white photo of windmills under a cloudy sky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Black and white photo of windmills under a cloudy sky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Black and white photo of windmills under a cloudy sky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792479">
              <a:defRPr sz="29088"/>
            </a:pPr>
            <a:r>
              <a:rPr cap="none"/>
              <a:t>t</a:t>
            </a:r>
            <a:r>
              <a:t>-Tests</a:t>
            </a:r>
          </a:p>
        </p:txBody>
      </p:sp>
      <p:sp>
        <p:nvSpPr>
          <p:cNvPr id="167" name="Subtitle 2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348: Lecture 14: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12" name="Sampling 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Sampling Theory</a:t>
            </a:r>
          </a:p>
        </p:txBody>
      </p:sp>
      <p:pic>
        <p:nvPicPr>
          <p:cNvPr id="213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15484141" y="1591370"/>
            <a:ext cx="1" cy="12134771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16" name="Critical value"/>
          <p:cNvSpPr txBox="1"/>
          <p:nvPr/>
        </p:nvSpPr>
        <p:spPr>
          <a:xfrm>
            <a:off x="15600230" y="1775216"/>
            <a:ext cx="34020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 b="1">
                <a:solidFill>
                  <a:schemeClr val="accent5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Critical value</a:t>
            </a:r>
          </a:p>
        </p:txBody>
      </p:sp>
      <p:sp>
        <p:nvSpPr>
          <p:cNvPr id="217" name="Setting alpha to 0.05, puts the critical value at a point where 5% of the null distribution’s area is to the right of it.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868097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Setting alpha to 0.05, puts the critical value at a point where 5% of the null distribution’s area is to the right of it.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20" name="T-tes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T-tests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T-tests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1500" indent="-571500"/>
            <a:r>
              <a:t>IV </a:t>
            </a:r>
            <a:r>
              <a:rPr b="1" u="sng">
                <a:latin typeface="Calibri"/>
                <a:ea typeface="Calibri"/>
                <a:cs typeface="Calibri"/>
                <a:sym typeface="Calibri"/>
              </a:rPr>
              <a:t>must be</a:t>
            </a:r>
            <a:r>
              <a:rPr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t>nominal and have only 2 categories</a:t>
            </a:r>
          </a:p>
          <a:p>
            <a:pPr marL="1206500" lvl="1" indent="-571500"/>
            <a:r>
              <a:t>Using experimental versus control</a:t>
            </a:r>
          </a:p>
          <a:p>
            <a:pPr marL="1206500" lvl="1" indent="-571500"/>
            <a:r>
              <a:t>Any two categories (young/old)</a:t>
            </a:r>
          </a:p>
          <a:p>
            <a:pPr marL="571500" indent="-571500"/>
            <a:r>
              <a:t>DV </a:t>
            </a:r>
            <a:r>
              <a:rPr b="1" u="sng">
                <a:latin typeface="Calibri"/>
                <a:ea typeface="Calibri"/>
                <a:cs typeface="Calibri"/>
                <a:sym typeface="Calibri"/>
              </a:rPr>
              <a:t>must be</a:t>
            </a:r>
            <a:r>
              <a:t> continuous</a:t>
            </a:r>
          </a:p>
          <a:p>
            <a:pPr marL="1206500" lvl="1" indent="-571500"/>
            <a:r>
              <a:t>Scale of 1 to 10</a:t>
            </a:r>
          </a:p>
          <a:p>
            <a:pPr marL="1206500" lvl="1" indent="-571500"/>
            <a:r>
              <a:t>Count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2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Example: The experimental group drinks caffeinated coffee. The control group drinks decaf. I ask both groups to complete a survey to measure their happiness on a scale of 1 to 10.</a:t>
            </a:r>
          </a:p>
          <a:p>
            <a:pPr marL="0" indent="0"/>
            <a:r>
              <a:t>The experimental group has a mean happiness score = 8</a:t>
            </a:r>
          </a:p>
          <a:p>
            <a:pPr marL="0" indent="0"/>
            <a:r>
              <a:t>The control group mean happiness score = 6</a:t>
            </a:r>
          </a:p>
          <a:p>
            <a:pPr marL="0" indent="0">
              <a:buClrTx/>
              <a:buSzTx/>
              <a:buFontTx/>
              <a:buNone/>
            </a:pPr>
            <a:r>
              <a:t>Is the group that drank coffee significantly happier than the control group?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31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pic>
        <p:nvPicPr>
          <p:cNvPr id="232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27" y="3282888"/>
            <a:ext cx="13519146" cy="10068654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Control M"/>
          <p:cNvSpPr txBox="1"/>
          <p:nvPr/>
        </p:nvSpPr>
        <p:spPr>
          <a:xfrm>
            <a:off x="7937505" y="7708899"/>
            <a:ext cx="325682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t>Control M</a:t>
            </a:r>
          </a:p>
        </p:txBody>
      </p:sp>
      <p:sp>
        <p:nvSpPr>
          <p:cNvPr id="234" name="Experimental M = 8"/>
          <p:cNvSpPr txBox="1"/>
          <p:nvPr/>
        </p:nvSpPr>
        <p:spPr>
          <a:xfrm>
            <a:off x="11692269" y="6278695"/>
            <a:ext cx="895863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t>Experimental M = 8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0967494" y="5527784"/>
            <a:ext cx="1" cy="6949113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36" name="Rectangle"/>
          <p:cNvSpPr/>
          <p:nvPr/>
        </p:nvSpPr>
        <p:spPr>
          <a:xfrm>
            <a:off x="6162109" y="12616384"/>
            <a:ext cx="11145382" cy="689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37" name="6"/>
          <p:cNvSpPr txBox="1"/>
          <p:nvPr/>
        </p:nvSpPr>
        <p:spPr>
          <a:xfrm>
            <a:off x="10728987" y="12491004"/>
            <a:ext cx="477013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t>6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4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variance: how much the answers from the experimental group differ from the control group.</a:t>
            </a:r>
          </a:p>
          <a:p>
            <a:pPr marL="571500" indent="-571500"/>
            <a:r>
              <a:t>Within group variance: how much the answers of all participants differ from one another.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</a:t>
            </a:r>
          </a:p>
          <a:p>
            <a:pPr marL="571500" indent="-571500"/>
            <a:r>
              <a:t>Within group variance</a:t>
            </a:r>
          </a:p>
        </p:txBody>
      </p:sp>
      <p:pic>
        <p:nvPicPr>
          <p:cNvPr id="246" name="scatterplot_with_groups_pairs.png" descr="scatterplot_with_groups_pai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85" y="4880511"/>
            <a:ext cx="13562948" cy="9024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4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50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</a:t>
            </a:r>
          </a:p>
          <a:p>
            <a:pPr marL="571500" indent="-571500"/>
            <a:r>
              <a:t>Within group variance</a:t>
            </a:r>
          </a:p>
        </p:txBody>
      </p:sp>
      <p:pic>
        <p:nvPicPr>
          <p:cNvPr id="251" name="graph_sep4.gif" descr="graph_sep4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58" y="5129364"/>
            <a:ext cx="13106401" cy="825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5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5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To compare the means we need to know:</a:t>
            </a:r>
          </a:p>
          <a:p>
            <a:pPr marL="571500" indent="-571500"/>
            <a:r>
              <a:t>Between group variance: how much the answers from the experimental group differ from the control group.</a:t>
            </a:r>
          </a:p>
          <a:p>
            <a:pPr marL="571500" indent="-571500"/>
            <a:r>
              <a:t>Within group variance: how much the answers of all participants differ from one another.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58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59" name="Theoretical Formul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PSY 348</a:t>
            </a:r>
          </a:p>
        </p:txBody>
      </p:sp>
      <p:sp>
        <p:nvSpPr>
          <p:cNvPr id="170" name="Sampling 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Sampling Theory</a:t>
            </a:r>
          </a:p>
        </p:txBody>
      </p:sp>
      <p:pic>
        <p:nvPicPr>
          <p:cNvPr id="171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6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Forumlas</a:t>
            </a:r>
          </a:p>
        </p:txBody>
      </p:sp>
      <p:sp>
        <p:nvSpPr>
          <p:cNvPr id="263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Inferential statistics have both theoretical and computational formulas:</a:t>
            </a:r>
          </a:p>
          <a:p>
            <a:pPr>
              <a:buChar char="‣"/>
            </a:pPr>
            <a:r>
              <a:t>Formula for if we actually knew the population parameters</a:t>
            </a:r>
          </a:p>
          <a:p>
            <a:pPr>
              <a:buChar char="‣"/>
            </a:pPr>
            <a:r>
              <a:t>Formula for estimating the test statistics based solely on sample data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66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67" name="Theoretical Formul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70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71" name="Theoretical Formul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  <p:sp>
        <p:nvSpPr>
          <p:cNvPr id="272" name="Line"/>
          <p:cNvSpPr/>
          <p:nvPr/>
        </p:nvSpPr>
        <p:spPr>
          <a:xfrm flipV="1">
            <a:off x="4168431" y="7815320"/>
            <a:ext cx="3476796" cy="312479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75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76" name="Theoretical Formul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  <p:sp>
        <p:nvSpPr>
          <p:cNvPr id="277" name="Line"/>
          <p:cNvSpPr/>
          <p:nvPr/>
        </p:nvSpPr>
        <p:spPr>
          <a:xfrm flipV="1">
            <a:off x="7582934" y="7815320"/>
            <a:ext cx="3476795" cy="312479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80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81" name="Theoretical Formul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0000"/>
            </a:pPr>
            <a:r>
              <a:t>Theoretical Formula:</a:t>
            </a:r>
          </a:p>
          <a:p>
            <a:pPr marL="0" indent="0" algn="ctr">
              <a:buClrTx/>
              <a:buSzTx/>
              <a:buFontTx/>
              <a:buNone/>
              <a:defRPr sz="10000"/>
            </a:pPr>
            <a:r>
              <a:t>t = (xbar - μ) / √pooled s</a:t>
            </a:r>
          </a:p>
        </p:txBody>
      </p:sp>
      <p:sp>
        <p:nvSpPr>
          <p:cNvPr id="282" name="Line"/>
          <p:cNvSpPr/>
          <p:nvPr/>
        </p:nvSpPr>
        <p:spPr>
          <a:xfrm flipV="1">
            <a:off x="12110860" y="7778206"/>
            <a:ext cx="3476796" cy="312479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85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86" name="Computational Formul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8000"/>
            </a:pPr>
            <a:r>
              <a:t>Computational Formula: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(Experimental M — Control M)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√((s1 / n1) + (s2 / n2))</a:t>
            </a:r>
          </a:p>
        </p:txBody>
      </p:sp>
      <p:sp>
        <p:nvSpPr>
          <p:cNvPr id="287" name="Line"/>
          <p:cNvSpPr/>
          <p:nvPr/>
        </p:nvSpPr>
        <p:spPr>
          <a:xfrm>
            <a:off x="6663150" y="7413670"/>
            <a:ext cx="11057699" cy="1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88" name="t ="/>
          <p:cNvSpPr txBox="1"/>
          <p:nvPr/>
        </p:nvSpPr>
        <p:spPr>
          <a:xfrm>
            <a:off x="3055645" y="6308391"/>
            <a:ext cx="201295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t =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91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292" name="Computational Formula: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8000"/>
            </a:pPr>
            <a:r>
              <a:t>Computational Formula: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(Experimental M — Control M)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√((s1 / n1) + (s2 / n2))</a:t>
            </a:r>
          </a:p>
        </p:txBody>
      </p:sp>
      <p:sp>
        <p:nvSpPr>
          <p:cNvPr id="293" name="Line"/>
          <p:cNvSpPr/>
          <p:nvPr/>
        </p:nvSpPr>
        <p:spPr>
          <a:xfrm>
            <a:off x="6663150" y="7413670"/>
            <a:ext cx="11057699" cy="1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94" name="t ="/>
          <p:cNvSpPr txBox="1"/>
          <p:nvPr/>
        </p:nvSpPr>
        <p:spPr>
          <a:xfrm>
            <a:off x="3055645" y="6308391"/>
            <a:ext cx="201295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t = </a:t>
            </a:r>
          </a:p>
        </p:txBody>
      </p:sp>
      <p:sp>
        <p:nvSpPr>
          <p:cNvPr id="295" name="√pooled s"/>
          <p:cNvSpPr txBox="1"/>
          <p:nvPr/>
        </p:nvSpPr>
        <p:spPr>
          <a:xfrm>
            <a:off x="18053720" y="10724976"/>
            <a:ext cx="586867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10000"/>
            </a:lvl1pPr>
          </a:lstStyle>
          <a:p>
            <a:r>
              <a:t>√pooled s</a:t>
            </a:r>
          </a:p>
        </p:txBody>
      </p:sp>
      <p:sp>
        <p:nvSpPr>
          <p:cNvPr id="296" name="Line"/>
          <p:cNvSpPr/>
          <p:nvPr/>
        </p:nvSpPr>
        <p:spPr>
          <a:xfrm flipH="1" flipV="1">
            <a:off x="13509262" y="9411228"/>
            <a:ext cx="4232367" cy="198556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 sz="40300"/>
            </a:lvl1pPr>
          </a:lstStyle>
          <a:p>
            <a:r>
              <a:t>SPSS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01" name="Th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The Data </a:t>
            </a:r>
          </a:p>
        </p:txBody>
      </p:sp>
      <p:sp>
        <p:nvSpPr>
          <p:cNvPr id="302" name="The main window that opens in SP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main window that opens in SPSS</a:t>
            </a:r>
          </a:p>
          <a:p>
            <a:pPr lvl="1"/>
            <a:r>
              <a:t>Data view: every row is a participant</a:t>
            </a:r>
          </a:p>
          <a:p>
            <a:pPr lvl="1"/>
            <a:r>
              <a:t>Variable view: every row is a variable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05" name="The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The Data </a:t>
            </a:r>
          </a:p>
        </p:txBody>
      </p:sp>
      <p:sp>
        <p:nvSpPr>
          <p:cNvPr id="306" name="The main window that opens in SPS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main window that opens in SPSS</a:t>
            </a:r>
          </a:p>
          <a:p>
            <a:pPr lvl="1"/>
            <a:r>
              <a:t>Data view: every row is a participant</a:t>
            </a:r>
          </a:p>
          <a:p>
            <a:pPr lvl="1"/>
            <a:r>
              <a:t>Variable view: every row is a variable</a:t>
            </a:r>
          </a:p>
          <a:p>
            <a:r>
              <a:t>Click commands from the data file.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74" name="Sampling 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Sampling Theory</a:t>
            </a:r>
          </a:p>
        </p:txBody>
      </p:sp>
      <p:pic>
        <p:nvPicPr>
          <p:cNvPr id="175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Line"/>
          <p:cNvSpPr/>
          <p:nvPr/>
        </p:nvSpPr>
        <p:spPr>
          <a:xfrm flipV="1">
            <a:off x="14355059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09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sp>
        <p:nvSpPr>
          <p:cNvPr id="310" name="Analyz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Analyze</a:t>
            </a:r>
          </a:p>
          <a:p>
            <a:r>
              <a:t>Compare Means</a:t>
            </a:r>
          </a:p>
          <a:p>
            <a:r>
              <a:t>Independent Samples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INTERPRETTING 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INTERPRETTING T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15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16" name="Screen Shot 2022-10-26 at 11.52.37 AM.png" descr="Screen Shot 2022-10-26 at 11.52.3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58" y="8425709"/>
            <a:ext cx="16110284" cy="4955468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Rectangle"/>
          <p:cNvSpPr/>
          <p:nvPr/>
        </p:nvSpPr>
        <p:spPr>
          <a:xfrm>
            <a:off x="17271193" y="9229014"/>
            <a:ext cx="2288779" cy="8653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18" name="*If the Levene’s Test is significant, use the t value from the second row and its corresponding sig.…"/>
          <p:cNvSpPr txBox="1">
            <a:spLocks noGrp="1"/>
          </p:cNvSpPr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*If the Levene’s Test is significant, use the t value from the second row and its corresponding sig.</a:t>
            </a:r>
          </a:p>
          <a:p>
            <a:pPr>
              <a:buChar char="‣"/>
            </a:pPr>
            <a:r>
              <a:t>t is the test statistic. </a:t>
            </a:r>
          </a:p>
          <a:p>
            <a:pPr>
              <a:buChar char="‣"/>
            </a:pPr>
            <a:r>
              <a:t>Sig (2-tailed) is the p-value.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21" name="Independent samples t-te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</a:t>
            </a:r>
          </a:p>
        </p:txBody>
      </p:sp>
      <p:sp>
        <p:nvSpPr>
          <p:cNvPr id="322" name="(Experimental M — Control M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8000"/>
            </a:pPr>
            <a:endParaRPr/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(Experimental M — Control M)</a:t>
            </a:r>
          </a:p>
          <a:p>
            <a:pPr marL="0" indent="0" algn="ctr">
              <a:buClrTx/>
              <a:buSzTx/>
              <a:buFontTx/>
              <a:buNone/>
              <a:defRPr sz="8000"/>
            </a:pPr>
            <a:r>
              <a:t>√((s1 / n1) + (s2 / n2))</a:t>
            </a:r>
          </a:p>
        </p:txBody>
      </p:sp>
      <p:sp>
        <p:nvSpPr>
          <p:cNvPr id="323" name="Line"/>
          <p:cNvSpPr/>
          <p:nvPr/>
        </p:nvSpPr>
        <p:spPr>
          <a:xfrm>
            <a:off x="6663150" y="7413670"/>
            <a:ext cx="11057699" cy="1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24" name="t ="/>
          <p:cNvSpPr txBox="1"/>
          <p:nvPr/>
        </p:nvSpPr>
        <p:spPr>
          <a:xfrm>
            <a:off x="3055645" y="6308391"/>
            <a:ext cx="201295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/>
            </a:lvl1pPr>
          </a:lstStyle>
          <a:p>
            <a:r>
              <a:t>t = </a:t>
            </a:r>
          </a:p>
        </p:txBody>
      </p:sp>
      <p:sp>
        <p:nvSpPr>
          <p:cNvPr id="325" name="√pooled s"/>
          <p:cNvSpPr txBox="1"/>
          <p:nvPr/>
        </p:nvSpPr>
        <p:spPr>
          <a:xfrm>
            <a:off x="17905765" y="10724976"/>
            <a:ext cx="6164581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10000" b="1">
                <a:solidFill>
                  <a:srgbClr val="FFFFFF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√pooled s</a:t>
            </a:r>
          </a:p>
        </p:txBody>
      </p:sp>
      <p:sp>
        <p:nvSpPr>
          <p:cNvPr id="326" name="Line"/>
          <p:cNvSpPr/>
          <p:nvPr/>
        </p:nvSpPr>
        <p:spPr>
          <a:xfrm flipH="1" flipV="1">
            <a:off x="13509262" y="9411228"/>
            <a:ext cx="4232367" cy="1985561"/>
          </a:xfrm>
          <a:prstGeom prst="line">
            <a:avLst/>
          </a:prstGeom>
          <a:ln w="101600" cap="rnd">
            <a:solidFill>
              <a:schemeClr val="accent1"/>
            </a:solidFill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29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sp>
        <p:nvSpPr>
          <p:cNvPr id="330" name="We need the Levene’s Test, because if the variance from the experimental group is not equal to the variance of the control group, we have to use a different formula for the pooled standard deviation."/>
          <p:cNvSpPr txBox="1">
            <a:spLocks noGrp="1"/>
          </p:cNvSpPr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We need the Levene’s Test, because if the variance from the experimental group is not equal to the variance of the control group, we have to use a different formula for the pooled standard deviation.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33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sp>
        <p:nvSpPr>
          <p:cNvPr id="334" name="We need the Levene’s Test, because if the variance from the experimental group is not equal to the variance of the control group, we have to use a different formula for the pooled standard deviation.…"/>
          <p:cNvSpPr txBox="1">
            <a:spLocks noGrp="1"/>
          </p:cNvSpPr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We need the Levene’s Test, because if the variance from the experimental group is not equal to the variance of the control group, we have to use a different formula for the pooled standard deviation.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A significant Levene’s Test means a significant difference in the variances.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37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38" name="Screen Shot 2022-10-26 at 11.52.37 AM.png" descr="Screen Shot 2022-10-26 at 11.52.3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58" y="8425709"/>
            <a:ext cx="16110284" cy="4955468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Rectangle"/>
          <p:cNvSpPr/>
          <p:nvPr/>
        </p:nvSpPr>
        <p:spPr>
          <a:xfrm>
            <a:off x="17271193" y="9229014"/>
            <a:ext cx="2288779" cy="8653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40" name="*If the Levene’s Test is significant, use the t value from the second row and its corresponding sig.…"/>
          <p:cNvSpPr txBox="1">
            <a:spLocks noGrp="1"/>
          </p:cNvSpPr>
          <p:nvPr>
            <p:ph type="body" idx="1"/>
          </p:nvPr>
        </p:nvSpPr>
        <p:spPr>
          <a:xfrm>
            <a:off x="762000" y="3886200"/>
            <a:ext cx="22860000" cy="8585200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*If the Levene’s Test is significant, use the t value from the second row and its corresponding sig.</a:t>
            </a:r>
          </a:p>
          <a:p>
            <a:pPr>
              <a:buChar char="‣"/>
            </a:pPr>
            <a:r>
              <a:t>t is the test statistic. </a:t>
            </a:r>
          </a:p>
          <a:p>
            <a:pPr>
              <a:buChar char="‣"/>
            </a:pPr>
            <a:r>
              <a:t>Sig (2-tailed) is the p-value.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43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44" name="Independent Samples T-Test11.jpg" descr="Independent Samples T-Test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89" y="5468512"/>
            <a:ext cx="17402422" cy="4134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47" name="Independent samples t-test: Reporting your find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Reporting your findings</a:t>
            </a:r>
          </a:p>
        </p:txBody>
      </p:sp>
      <p:sp>
        <p:nvSpPr>
          <p:cNvPr id="348" name="There was not a significant difference between the groups, t(18) = 1.287, p = 0.215"/>
          <p:cNvSpPr txBox="1">
            <a:spLocks noGrp="1"/>
          </p:cNvSpPr>
          <p:nvPr>
            <p:ph type="body" sz="half" idx="1"/>
          </p:nvPr>
        </p:nvSpPr>
        <p:spPr>
          <a:xfrm>
            <a:off x="762000" y="8742100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There was not a significant difference between the groups, t(18) = 1.287, p = 0.215</a:t>
            </a:r>
          </a:p>
        </p:txBody>
      </p:sp>
      <p:pic>
        <p:nvPicPr>
          <p:cNvPr id="349" name="Independent Samples T-Test11.jpg" descr="Independent Samples T-Test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14" y="4064000"/>
            <a:ext cx="17402422" cy="41347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52" name="Independent samples t-test: Reporting your find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Reporting your findings</a:t>
            </a:r>
          </a:p>
        </p:txBody>
      </p:sp>
      <p:sp>
        <p:nvSpPr>
          <p:cNvPr id="353" name="There was not a significant difference between the groups, t(18) = 1.287, p = 0.215"/>
          <p:cNvSpPr txBox="1">
            <a:spLocks noGrp="1"/>
          </p:cNvSpPr>
          <p:nvPr>
            <p:ph type="body" sz="half" idx="1"/>
          </p:nvPr>
        </p:nvSpPr>
        <p:spPr>
          <a:xfrm>
            <a:off x="762000" y="8704986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There was not a significant difference between the groups, t(18) = 1.287, p = 0.215</a:t>
            </a:r>
          </a:p>
        </p:txBody>
      </p:sp>
      <p:pic>
        <p:nvPicPr>
          <p:cNvPr id="354" name="Independent Samples T-Test11.jpg" descr="Independent Samples T-Test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14" y="3872671"/>
            <a:ext cx="17402422" cy="41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355" name="Line"/>
          <p:cNvSpPr/>
          <p:nvPr/>
        </p:nvSpPr>
        <p:spPr>
          <a:xfrm flipH="1" flipV="1">
            <a:off x="12924134" y="6702439"/>
            <a:ext cx="4976198" cy="2141894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79" name="Sampling 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Sampling Theory</a:t>
            </a:r>
          </a:p>
        </p:txBody>
      </p:sp>
      <p:pic>
        <p:nvPicPr>
          <p:cNvPr id="180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58" name="Independent samples t-test: Reporting your find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Reporting your findings</a:t>
            </a:r>
          </a:p>
        </p:txBody>
      </p:sp>
      <p:sp>
        <p:nvSpPr>
          <p:cNvPr id="359" name="There was not a significant difference between the groups, t(18) = 1.287, p = 0.215"/>
          <p:cNvSpPr txBox="1">
            <a:spLocks noGrp="1"/>
          </p:cNvSpPr>
          <p:nvPr>
            <p:ph type="body" sz="half" idx="1"/>
          </p:nvPr>
        </p:nvSpPr>
        <p:spPr>
          <a:xfrm>
            <a:off x="762000" y="8704986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There was not a significant difference between the groups, t(18) = 1.287, p = 0.215</a:t>
            </a:r>
          </a:p>
        </p:txBody>
      </p:sp>
      <p:pic>
        <p:nvPicPr>
          <p:cNvPr id="360" name="Independent Samples T-Test11.jpg" descr="Independent Samples T-Test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14" y="3872671"/>
            <a:ext cx="17402422" cy="41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Line"/>
          <p:cNvSpPr/>
          <p:nvPr/>
        </p:nvSpPr>
        <p:spPr>
          <a:xfrm flipH="1" flipV="1">
            <a:off x="11725463" y="6650972"/>
            <a:ext cx="7999696" cy="2028232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64" name="Independent samples t-test: Reporting your find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Reporting your findings</a:t>
            </a:r>
          </a:p>
        </p:txBody>
      </p:sp>
      <p:sp>
        <p:nvSpPr>
          <p:cNvPr id="365" name="There was not a significant difference between the groups, t(18) = 1.287, p = 0.215."/>
          <p:cNvSpPr txBox="1">
            <a:spLocks noGrp="1"/>
          </p:cNvSpPr>
          <p:nvPr>
            <p:ph type="body" sz="half" idx="1"/>
          </p:nvPr>
        </p:nvSpPr>
        <p:spPr>
          <a:xfrm>
            <a:off x="762000" y="8704986"/>
            <a:ext cx="22860000" cy="4631754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There was not a significant difference between the groups, t(18) = 1.287, p = 0.215.</a:t>
            </a:r>
          </a:p>
        </p:txBody>
      </p:sp>
      <p:pic>
        <p:nvPicPr>
          <p:cNvPr id="366" name="Independent Samples T-Test11.jpg" descr="Independent Samples T-Test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14" y="3872671"/>
            <a:ext cx="17402422" cy="4134780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Line"/>
          <p:cNvSpPr/>
          <p:nvPr/>
        </p:nvSpPr>
        <p:spPr>
          <a:xfrm flipV="1">
            <a:off x="2729484" y="6748041"/>
            <a:ext cx="10913883" cy="2896338"/>
          </a:xfrm>
          <a:prstGeom prst="line">
            <a:avLst/>
          </a:prstGeom>
          <a:ln w="1270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70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71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74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75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Step One: Look at Levine’s"/>
          <p:cNvSpPr txBox="1"/>
          <p:nvPr/>
        </p:nvSpPr>
        <p:spPr>
          <a:xfrm>
            <a:off x="383426" y="4064000"/>
            <a:ext cx="15045894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Step One: Look at Levine’s</a:t>
            </a:r>
          </a:p>
        </p:txBody>
      </p:sp>
      <p:sp>
        <p:nvSpPr>
          <p:cNvPr id="377" name="Line"/>
          <p:cNvSpPr/>
          <p:nvPr/>
        </p:nvSpPr>
        <p:spPr>
          <a:xfrm flipH="1">
            <a:off x="10266123" y="5895255"/>
            <a:ext cx="3290297" cy="459587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80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81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Step One: Look at Levine’s"/>
          <p:cNvSpPr txBox="1"/>
          <p:nvPr/>
        </p:nvSpPr>
        <p:spPr>
          <a:xfrm>
            <a:off x="383426" y="4064000"/>
            <a:ext cx="15045894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Step One: Look at Levine’s</a:t>
            </a:r>
          </a:p>
        </p:txBody>
      </p:sp>
      <p:sp>
        <p:nvSpPr>
          <p:cNvPr id="383" name="Line"/>
          <p:cNvSpPr/>
          <p:nvPr/>
        </p:nvSpPr>
        <p:spPr>
          <a:xfrm flipH="1">
            <a:off x="10266123" y="5895255"/>
            <a:ext cx="3290297" cy="459587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84" name="Smaller than 0.05 —&gt; bottom…"/>
          <p:cNvSpPr txBox="1"/>
          <p:nvPr/>
        </p:nvSpPr>
        <p:spPr>
          <a:xfrm>
            <a:off x="15760284" y="3924299"/>
            <a:ext cx="8399672" cy="175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6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Smaller than 0.05 —&gt; bottom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Larger than 0.05 —&gt; top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87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88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89" name="Step two: Look at p (sig)"/>
          <p:cNvSpPr txBox="1"/>
          <p:nvPr/>
        </p:nvSpPr>
        <p:spPr>
          <a:xfrm>
            <a:off x="383426" y="4064000"/>
            <a:ext cx="14050341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Step two: Look at p (sig)</a:t>
            </a:r>
          </a:p>
        </p:txBody>
      </p:sp>
      <p:sp>
        <p:nvSpPr>
          <p:cNvPr id="390" name="Line"/>
          <p:cNvSpPr/>
          <p:nvPr/>
        </p:nvSpPr>
        <p:spPr>
          <a:xfrm>
            <a:off x="11255532" y="5630574"/>
            <a:ext cx="1889652" cy="418196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93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394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611699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395" name="Step two: Look at P"/>
          <p:cNvSpPr txBox="1"/>
          <p:nvPr/>
        </p:nvSpPr>
        <p:spPr>
          <a:xfrm>
            <a:off x="383426" y="4064000"/>
            <a:ext cx="11215142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Step two: Look at P</a:t>
            </a:r>
          </a:p>
        </p:txBody>
      </p:sp>
      <p:sp>
        <p:nvSpPr>
          <p:cNvPr id="396" name="Line"/>
          <p:cNvSpPr/>
          <p:nvPr/>
        </p:nvSpPr>
        <p:spPr>
          <a:xfrm flipH="1">
            <a:off x="10266123" y="5895255"/>
            <a:ext cx="3290297" cy="4595873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97" name="Smaller than 0.05 —&gt; report full findings…"/>
          <p:cNvSpPr txBox="1"/>
          <p:nvPr/>
        </p:nvSpPr>
        <p:spPr>
          <a:xfrm>
            <a:off x="11665114" y="3924299"/>
            <a:ext cx="12531956" cy="1752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6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Smaller than 0.05 —&gt; report full findings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7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Larger than 0.05 —&gt; just report null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00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01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03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04" name="t (degrees of freedom) = value, p = value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t>t (degrees of freedom) = value, p = value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07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08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9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10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11" name="t (893) = value, p = value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t>t (893) = value, p = value</a:t>
            </a:r>
          </a:p>
        </p:txBody>
      </p:sp>
      <p:sp>
        <p:nvSpPr>
          <p:cNvPr id="412" name="Line"/>
          <p:cNvSpPr/>
          <p:nvPr/>
        </p:nvSpPr>
        <p:spPr>
          <a:xfrm flipH="1">
            <a:off x="12225923" y="5032659"/>
            <a:ext cx="3223319" cy="497861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15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16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18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19" name="t (893) = 5.048, p = value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t>t (893) = 5.048, p = value</a:t>
            </a:r>
          </a:p>
        </p:txBody>
      </p:sp>
      <p:sp>
        <p:nvSpPr>
          <p:cNvPr id="420" name="Line"/>
          <p:cNvSpPr/>
          <p:nvPr/>
        </p:nvSpPr>
        <p:spPr>
          <a:xfrm flipH="1">
            <a:off x="11262116" y="5032658"/>
            <a:ext cx="4187125" cy="501848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84" name="Sampling 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Sampling Theory</a:t>
            </a:r>
          </a:p>
        </p:txBody>
      </p:sp>
      <p:pic>
        <p:nvPicPr>
          <p:cNvPr id="185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15484141" y="1591370"/>
            <a:ext cx="1" cy="12134771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88" name="Critical value"/>
          <p:cNvSpPr txBox="1"/>
          <p:nvPr/>
        </p:nvSpPr>
        <p:spPr>
          <a:xfrm>
            <a:off x="15600230" y="1775216"/>
            <a:ext cx="34020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 b="1">
                <a:solidFill>
                  <a:schemeClr val="accent5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Critical value</a:t>
            </a:r>
          </a:p>
        </p:txBody>
      </p:sp>
      <p:sp>
        <p:nvSpPr>
          <p:cNvPr id="189" name="Setting alpha to 0.05, puts the critical value at a point where 5% of the null distribution’s area is to the right of it.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868097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Setting alpha to 0.05, puts the critical value at a point where 5% of the null distribution’s area is to the right of it.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23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24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26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27" name="t (893) = 5.038, p &lt; 0.001"/>
          <p:cNvSpPr txBox="1"/>
          <p:nvPr/>
        </p:nvSpPr>
        <p:spPr>
          <a:xfrm>
            <a:off x="4973522" y="11456618"/>
            <a:ext cx="1253195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t>t (893) = 5.038, p &lt; 0.001</a:t>
            </a:r>
          </a:p>
        </p:txBody>
      </p:sp>
      <p:sp>
        <p:nvSpPr>
          <p:cNvPr id="428" name="Line"/>
          <p:cNvSpPr/>
          <p:nvPr/>
        </p:nvSpPr>
        <p:spPr>
          <a:xfrm flipH="1">
            <a:off x="13779355" y="5007259"/>
            <a:ext cx="1669887" cy="4988326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31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32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34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35" name="There was a significant difference in number of hours worked last week between men and women, t (893) = 5.038, p &lt; 0.001."/>
          <p:cNvSpPr txBox="1"/>
          <p:nvPr/>
        </p:nvSpPr>
        <p:spPr>
          <a:xfrm>
            <a:off x="343677" y="11594231"/>
            <a:ext cx="2369664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rPr dirty="0"/>
              <a:t>There was a significant difference in number of hours worked last week between men and women, t (893) = 5.038, p &lt; 0.001.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38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39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0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41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42" name="But who worked more hours???"/>
          <p:cNvSpPr txBox="1"/>
          <p:nvPr/>
        </p:nvSpPr>
        <p:spPr>
          <a:xfrm>
            <a:off x="343677" y="12013331"/>
            <a:ext cx="2369664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t>But who worked more hours???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45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46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48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49" name="But who worked more hours???"/>
          <p:cNvSpPr txBox="1"/>
          <p:nvPr/>
        </p:nvSpPr>
        <p:spPr>
          <a:xfrm>
            <a:off x="343677" y="12013331"/>
            <a:ext cx="23696646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t>But who worked more hours???</a:t>
            </a:r>
          </a:p>
        </p:txBody>
      </p:sp>
      <p:sp>
        <p:nvSpPr>
          <p:cNvPr id="450" name="Line"/>
          <p:cNvSpPr/>
          <p:nvPr/>
        </p:nvSpPr>
        <p:spPr>
          <a:xfrm flipH="1">
            <a:off x="9354217" y="5333022"/>
            <a:ext cx="6095025" cy="146895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53" name="Independent samples t-test: 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Independent samples t-test: SPSS</a:t>
            </a:r>
          </a:p>
        </p:txBody>
      </p:sp>
      <p:pic>
        <p:nvPicPr>
          <p:cNvPr id="454" name="8_5.jpg" descr="8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00" y="5671622"/>
            <a:ext cx="16840201" cy="5638801"/>
          </a:xfrm>
          <a:prstGeom prst="rect">
            <a:avLst/>
          </a:prstGeom>
          <a:ln w="12700">
            <a:miter lim="400000"/>
          </a:ln>
        </p:spPr>
      </p:pic>
      <p:sp>
        <p:nvSpPr>
          <p:cNvPr id="455" name="Reporting the full findings:"/>
          <p:cNvSpPr txBox="1"/>
          <p:nvPr/>
        </p:nvSpPr>
        <p:spPr>
          <a:xfrm>
            <a:off x="383426" y="3924299"/>
            <a:ext cx="16749396" cy="1805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Reporting the full findings:</a:t>
            </a:r>
          </a:p>
        </p:txBody>
      </p:sp>
      <p:sp>
        <p:nvSpPr>
          <p:cNvPr id="456" name="t()"/>
          <p:cNvSpPr txBox="1"/>
          <p:nvPr/>
        </p:nvSpPr>
        <p:spPr>
          <a:xfrm>
            <a:off x="11777471" y="6546849"/>
            <a:ext cx="47968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t()</a:t>
            </a:r>
          </a:p>
        </p:txBody>
      </p:sp>
      <p:sp>
        <p:nvSpPr>
          <p:cNvPr id="457" name="Men (M = 43.92, s = 15.53) worked significantly more hours last week compared to women (M = 38.92, s = 14.085), t (893) = 5.038, p &lt; 0.001."/>
          <p:cNvSpPr txBox="1"/>
          <p:nvPr/>
        </p:nvSpPr>
        <p:spPr>
          <a:xfrm>
            <a:off x="343677" y="11594231"/>
            <a:ext cx="23696646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spcBef>
                <a:spcPts val="3900"/>
              </a:spcBef>
              <a:defRPr sz="4800">
                <a:solidFill>
                  <a:srgbClr val="FFFFFF"/>
                </a:solidFill>
              </a:defRPr>
            </a:lvl1pPr>
          </a:lstStyle>
          <a:p>
            <a:r>
              <a:rPr dirty="0"/>
              <a:t>Men (M = 43.92, s = 15.53) worked significantly more hours last week compared to women (M = 38.92, s = 14.085), t (893) = 5.038, p &lt; 0.001. </a:t>
            </a:r>
          </a:p>
        </p:txBody>
      </p:sp>
      <p:sp>
        <p:nvSpPr>
          <p:cNvPr id="458" name="Line"/>
          <p:cNvSpPr/>
          <p:nvPr/>
        </p:nvSpPr>
        <p:spPr>
          <a:xfrm flipH="1">
            <a:off x="9354217" y="5333022"/>
            <a:ext cx="6095025" cy="1468952"/>
          </a:xfrm>
          <a:prstGeom prst="line">
            <a:avLst/>
          </a:prstGeom>
          <a:ln w="1016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92" name="Probabilit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Probability</a:t>
            </a:r>
          </a:p>
        </p:txBody>
      </p:sp>
      <p:pic>
        <p:nvPicPr>
          <p:cNvPr id="193" name="Picture 4" descr="Picture 4"/>
          <p:cNvPicPr>
            <a:picLocks noChangeAspect="1"/>
          </p:cNvPicPr>
          <p:nvPr/>
        </p:nvPicPr>
        <p:blipFill>
          <a:blip r:embed="rId2"/>
          <a:srcRect b="1"/>
          <a:stretch>
            <a:fillRect/>
          </a:stretch>
        </p:blipFill>
        <p:spPr>
          <a:xfrm>
            <a:off x="2233811" y="3423840"/>
            <a:ext cx="19916328" cy="950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2" y="0"/>
                </a:moveTo>
                <a:cubicBezTo>
                  <a:pt x="202" y="0"/>
                  <a:pt x="0" y="424"/>
                  <a:pt x="0" y="946"/>
                </a:cubicBezTo>
                <a:lnTo>
                  <a:pt x="0" y="20654"/>
                </a:lnTo>
                <a:cubicBezTo>
                  <a:pt x="0" y="21177"/>
                  <a:pt x="202" y="21600"/>
                  <a:pt x="452" y="21600"/>
                </a:cubicBezTo>
                <a:lnTo>
                  <a:pt x="21148" y="21600"/>
                </a:lnTo>
                <a:cubicBezTo>
                  <a:pt x="21398" y="21600"/>
                  <a:pt x="21600" y="21177"/>
                  <a:pt x="21600" y="20654"/>
                </a:cubicBezTo>
                <a:lnTo>
                  <a:pt x="21600" y="946"/>
                </a:lnTo>
                <a:cubicBezTo>
                  <a:pt x="21600" y="424"/>
                  <a:pt x="21398" y="0"/>
                  <a:pt x="21148" y="0"/>
                </a:cubicBezTo>
                <a:lnTo>
                  <a:pt x="452" y="0"/>
                </a:lnTo>
                <a:close/>
              </a:path>
            </a:pathLst>
          </a:custGeom>
          <a:ln w="101600" cap="sq">
            <a:solidFill>
              <a:srgbClr val="FFFFFF">
                <a:alpha val="50000"/>
              </a:srgbClr>
            </a:solidFill>
            <a:miter/>
          </a:ln>
          <a:effectLst>
            <a:outerShdw blurRad="5080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96" name="Sampling The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Sampling Theory</a:t>
            </a:r>
          </a:p>
        </p:txBody>
      </p:sp>
      <p:pic>
        <p:nvPicPr>
          <p:cNvPr id="197" name="Null_and_alternative_distribution.jpg" descr="Null_and_alternative_distribu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782" y="1823673"/>
            <a:ext cx="15669491" cy="1167016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Line"/>
          <p:cNvSpPr/>
          <p:nvPr/>
        </p:nvSpPr>
        <p:spPr>
          <a:xfrm flipV="1">
            <a:off x="16359223" y="4258687"/>
            <a:ext cx="1" cy="9467455"/>
          </a:xfrm>
          <a:prstGeom prst="line">
            <a:avLst/>
          </a:prstGeom>
          <a:ln w="1270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 flipV="1">
            <a:off x="15484141" y="1591370"/>
            <a:ext cx="1" cy="12134771"/>
          </a:xfrm>
          <a:prstGeom prst="line">
            <a:avLst/>
          </a:prstGeom>
          <a:ln w="1270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200" name="Critical value"/>
          <p:cNvSpPr txBox="1"/>
          <p:nvPr/>
        </p:nvSpPr>
        <p:spPr>
          <a:xfrm>
            <a:off x="15600230" y="1775216"/>
            <a:ext cx="34020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100" b="1">
                <a:solidFill>
                  <a:schemeClr val="accent5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t>Critical value</a:t>
            </a:r>
          </a:p>
        </p:txBody>
      </p:sp>
      <p:sp>
        <p:nvSpPr>
          <p:cNvPr id="201" name="Setting alpha to 0.05, puts the critical value at a point where 5% of the null distribution’s area is to the right of it."/>
          <p:cNvSpPr txBox="1">
            <a:spLocks noGrp="1"/>
          </p:cNvSpPr>
          <p:nvPr>
            <p:ph type="body" sz="quarter" idx="1"/>
          </p:nvPr>
        </p:nvSpPr>
        <p:spPr>
          <a:xfrm>
            <a:off x="762000" y="3860800"/>
            <a:ext cx="5868097" cy="85852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Setting alpha to 0.05, puts the critical value at a point where 5% of the null distribution’s area is to the right of it.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Inferential Statistics</a:t>
            </a:r>
          </a:p>
        </p:txBody>
      </p:sp>
      <p:sp>
        <p:nvSpPr>
          <p:cNvPr id="20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buClrTx/>
              <a:buSzTx/>
              <a:buFontTx/>
              <a:buNone/>
            </a:pPr>
            <a:r>
              <a:t>Each inferential statistic will give us:</a:t>
            </a:r>
          </a:p>
          <a:p>
            <a:pPr lvl="1">
              <a:buChar char="‣"/>
            </a:pPr>
            <a:r>
              <a:t>Test statistic</a:t>
            </a:r>
          </a:p>
          <a:p>
            <a:pPr lvl="1">
              <a:buChar char="‣"/>
            </a:pPr>
            <a:r>
              <a:t>p-value: probability of committing a Type 1 Error &lt; 0.05 or 5%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Inferential Statistics</a:t>
            </a:r>
          </a:p>
        </p:txBody>
      </p:sp>
      <p:sp>
        <p:nvSpPr>
          <p:cNvPr id="20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1" indent="0">
              <a:buClrTx/>
              <a:buSzTx/>
              <a:buFontTx/>
              <a:buNone/>
            </a:pPr>
            <a:r>
              <a:t>Each inferential statistic will give us:</a:t>
            </a:r>
          </a:p>
          <a:p>
            <a:pPr lvl="1">
              <a:buChar char="‣"/>
            </a:pPr>
            <a:r>
              <a:t>Test statistic</a:t>
            </a:r>
          </a:p>
          <a:p>
            <a:pPr lvl="1">
              <a:buChar char="‣"/>
            </a:pPr>
            <a:r>
              <a:t>p-value</a:t>
            </a:r>
          </a:p>
          <a:p>
            <a:pPr lvl="2">
              <a:buChar char="‣"/>
            </a:pPr>
            <a:r>
              <a:t>p &gt; 0.05: Fail to reject the H0</a:t>
            </a:r>
          </a:p>
          <a:p>
            <a:pPr lvl="2">
              <a:buChar char="‣"/>
            </a:pPr>
            <a:r>
              <a:t>p &lt; 0.05: Reject H0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1355</Words>
  <Application>Microsoft Macintosh PowerPoint</Application>
  <PresentationFormat>Custom</PresentationFormat>
  <Paragraphs>228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Avenir Next Medium</vt:lpstr>
      <vt:lpstr>Avenir Next Regular</vt:lpstr>
      <vt:lpstr>Calibri</vt:lpstr>
      <vt:lpstr>DIN Alternate Bold</vt:lpstr>
      <vt:lpstr>DIN Condensed Bold</vt:lpstr>
      <vt:lpstr>Helvetica</vt:lpstr>
      <vt:lpstr>Helvetica Neue</vt:lpstr>
      <vt:lpstr>New_Template7</vt:lpstr>
      <vt:lpstr>t-Tests</vt:lpstr>
      <vt:lpstr>Sampling Theory</vt:lpstr>
      <vt:lpstr>Sampling Theory</vt:lpstr>
      <vt:lpstr>Sampling Theory</vt:lpstr>
      <vt:lpstr>Sampling Theory</vt:lpstr>
      <vt:lpstr>Probability</vt:lpstr>
      <vt:lpstr>Sampling Theory</vt:lpstr>
      <vt:lpstr>Inferential Statistics</vt:lpstr>
      <vt:lpstr>Inferential Statistics</vt:lpstr>
      <vt:lpstr>Sampling Theory</vt:lpstr>
      <vt:lpstr>T-tests</vt:lpstr>
      <vt:lpstr>T-tests</vt:lpstr>
      <vt:lpstr>Independent Samples t-test</vt:lpstr>
      <vt:lpstr>Independent samples t-test</vt:lpstr>
      <vt:lpstr>Independent samples t-test</vt:lpstr>
      <vt:lpstr>Independent samples t-test</vt:lpstr>
      <vt:lpstr>Independent samples t-test</vt:lpstr>
      <vt:lpstr>Independent samples t-test</vt:lpstr>
      <vt:lpstr>Independent samples t-test</vt:lpstr>
      <vt:lpstr>Forumlas</vt:lpstr>
      <vt:lpstr>Independent samples t-test</vt:lpstr>
      <vt:lpstr>Independent samples t-test</vt:lpstr>
      <vt:lpstr>Independent samples t-test</vt:lpstr>
      <vt:lpstr>Independent samples t-test</vt:lpstr>
      <vt:lpstr>Independent samples t-test</vt:lpstr>
      <vt:lpstr>Independent samples t-test</vt:lpstr>
      <vt:lpstr>SPSS</vt:lpstr>
      <vt:lpstr>The Data </vt:lpstr>
      <vt:lpstr>The Data </vt:lpstr>
      <vt:lpstr>Independent samples t-test: SPSS</vt:lpstr>
      <vt:lpstr>INTERPRETTING T</vt:lpstr>
      <vt:lpstr>Independent samples t-test: SPSS</vt:lpstr>
      <vt:lpstr>Independent samples t-test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Reporting your findings</vt:lpstr>
      <vt:lpstr>Independent samples t-test: Reporting your findings</vt:lpstr>
      <vt:lpstr>Independent samples t-test: Reporting your findings</vt:lpstr>
      <vt:lpstr>Independent samples t-test: Reporting your findings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  <vt:lpstr>Independent samples t-test: SPSS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A Brocker</cp:lastModifiedBy>
  <cp:revision>1</cp:revision>
  <dcterms:modified xsi:type="dcterms:W3CDTF">2024-11-04T18:07:21Z</dcterms:modified>
</cp:coreProperties>
</file>