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Black and white photo of a solar panel"/>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2" name="Black and white photo of water flowing over the spillway gates of a dam"/>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3" name="Black and white photo of windmills under a cloudy sky"/>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22"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3" name="Black and white photo of windmills under a cloudy sky"/>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64" name="Picture 7" descr="Picture 7"/>
          <p:cNvPicPr>
            <a:picLocks noChangeAspect="1"/>
          </p:cNvPicPr>
          <p:nvPr/>
        </p:nvPicPr>
        <p:blipFill>
          <a:blip r:embed="rId3">
            <a:extLst/>
          </a:blip>
          <a:stretch>
            <a:fillRect/>
          </a:stretch>
        </p:blipFill>
        <p:spPr>
          <a:xfrm>
            <a:off x="3075912" y="0"/>
            <a:ext cx="18237201" cy="13716000"/>
          </a:xfrm>
          <a:prstGeom prst="rect">
            <a:avLst/>
          </a:prstGeom>
          <a:ln w="12700">
            <a:miter lim="400000"/>
          </a:ln>
        </p:spPr>
      </p:pic>
      <p:sp>
        <p:nvSpPr>
          <p:cNvPr id="165" name="Title Text"/>
          <p:cNvSpPr txBox="1"/>
          <p:nvPr>
            <p:ph type="title"/>
          </p:nvPr>
        </p:nvSpPr>
        <p:spPr>
          <a:xfrm>
            <a:off x="3962400" y="1219202"/>
            <a:ext cx="15544800" cy="2912535"/>
          </a:xfrm>
          <a:prstGeom prst="rect">
            <a:avLst/>
          </a:prstGeom>
        </p:spPr>
        <p:txBody>
          <a:bodyPr lIns="91439" tIns="91439" rIns="91439" bIns="91439" anchor="ctr"/>
          <a:lstStyle>
            <a:lvl1pPr defTabSz="914400">
              <a:lnSpc>
                <a:spcPct val="100000"/>
              </a:lnSpc>
              <a:spcBef>
                <a:spcPts val="0"/>
              </a:spcBef>
              <a:defRPr sz="5600">
                <a:solidFill>
                  <a:srgbClr val="FFFFFF"/>
                </a:solidFill>
                <a:latin typeface="Calibri Light"/>
                <a:ea typeface="Calibri Light"/>
                <a:cs typeface="Calibri Light"/>
                <a:sym typeface="Calibri Light"/>
              </a:defRPr>
            </a:lvl1pPr>
          </a:lstStyle>
          <a:p>
            <a:pPr/>
            <a:r>
              <a:t>Title Text</a:t>
            </a:r>
          </a:p>
        </p:txBody>
      </p:sp>
      <p:sp>
        <p:nvSpPr>
          <p:cNvPr id="166" name="Body Level One…"/>
          <p:cNvSpPr txBox="1"/>
          <p:nvPr>
            <p:ph type="body" sz="half" idx="1"/>
          </p:nvPr>
        </p:nvSpPr>
        <p:spPr>
          <a:xfrm>
            <a:off x="3962400" y="4284136"/>
            <a:ext cx="15544800" cy="7298267"/>
          </a:xfrm>
          <a:prstGeom prst="rect">
            <a:avLst/>
          </a:prstGeom>
        </p:spPr>
        <p:txBody>
          <a:bodyPr lIns="91439" tIns="91439" rIns="91439" bIns="91439" anchor="ctr"/>
          <a:lstStyle>
            <a:lvl1pPr marL="571500" indent="-57150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1pPr>
            <a:lvl2pPr marL="1100137" indent="-642937"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2pPr>
            <a:lvl3pPr marL="1649185" indent="-734785"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3pPr>
            <a:lvl4pPr marL="18859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4pPr>
            <a:lvl5pPr marL="23431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xfrm>
            <a:off x="190541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4" name="Picture 10" descr="Picture 10"/>
          <p:cNvPicPr>
            <a:picLocks noChangeAspect="1"/>
          </p:cNvPicPr>
          <p:nvPr/>
        </p:nvPicPr>
        <p:blipFill>
          <a:blip r:embed="rId3">
            <a:extLst/>
          </a:blip>
          <a:stretch>
            <a:fillRect/>
          </a:stretch>
        </p:blipFill>
        <p:spPr>
          <a:xfrm>
            <a:off x="3048000" y="0"/>
            <a:ext cx="14795500" cy="13716000"/>
          </a:xfrm>
          <a:prstGeom prst="rect">
            <a:avLst/>
          </a:prstGeom>
          <a:ln w="12700">
            <a:miter lim="400000"/>
          </a:ln>
        </p:spPr>
      </p:pic>
      <p:sp>
        <p:nvSpPr>
          <p:cNvPr id="175" name="Title Text"/>
          <p:cNvSpPr txBox="1"/>
          <p:nvPr>
            <p:ph type="title"/>
          </p:nvPr>
        </p:nvSpPr>
        <p:spPr>
          <a:xfrm>
            <a:off x="8535945" y="3928533"/>
            <a:ext cx="11428457" cy="4842929"/>
          </a:xfrm>
          <a:prstGeom prst="rect">
            <a:avLst/>
          </a:prstGeom>
        </p:spPr>
        <p:txBody>
          <a:bodyPr lIns="91439" tIns="91439" rIns="91439" bIns="91439" anchor="b"/>
          <a:lstStyle>
            <a:lvl1pPr algn="r" defTabSz="914400">
              <a:lnSpc>
                <a:spcPct val="100000"/>
              </a:lnSpc>
              <a:spcBef>
                <a:spcPts val="0"/>
              </a:spcBef>
              <a:defRPr sz="8800">
                <a:solidFill>
                  <a:srgbClr val="FFFFFF"/>
                </a:solidFill>
                <a:latin typeface="Calibri Light"/>
                <a:ea typeface="Calibri Light"/>
                <a:cs typeface="Calibri Light"/>
                <a:sym typeface="Calibri Light"/>
              </a:defRPr>
            </a:lvl1pPr>
          </a:lstStyle>
          <a:p>
            <a:pPr/>
            <a:r>
              <a:t>Title Text</a:t>
            </a:r>
          </a:p>
        </p:txBody>
      </p:sp>
      <p:sp>
        <p:nvSpPr>
          <p:cNvPr id="176" name="Body Level One…"/>
          <p:cNvSpPr txBox="1"/>
          <p:nvPr>
            <p:ph type="body" sz="quarter" idx="1"/>
          </p:nvPr>
        </p:nvSpPr>
        <p:spPr>
          <a:xfrm>
            <a:off x="8535945" y="8771466"/>
            <a:ext cx="11428457" cy="2810935"/>
          </a:xfrm>
          <a:prstGeom prst="rect">
            <a:avLst/>
          </a:prstGeom>
        </p:spPr>
        <p:txBody>
          <a:bodyPr lIns="91439" tIns="91439" rIns="91439" bIns="91439"/>
          <a:lstStyle>
            <a:lvl1pPr marL="0" indent="0" algn="r" defTabSz="914400">
              <a:spcBef>
                <a:spcPts val="2000"/>
              </a:spcBef>
              <a:buClrTx/>
              <a:buSzTx/>
              <a:buFontTx/>
              <a:buNone/>
              <a:defRPr cap="all" sz="3600">
                <a:solidFill>
                  <a:srgbClr val="FFFFFF"/>
                </a:solidFill>
                <a:latin typeface="Calibri"/>
                <a:ea typeface="Calibri"/>
                <a:cs typeface="Calibri"/>
                <a:sym typeface="Calibri"/>
              </a:defRPr>
            </a:lvl1pPr>
            <a:lvl2pPr marL="0" indent="457200" algn="r" defTabSz="914400">
              <a:spcBef>
                <a:spcPts val="2000"/>
              </a:spcBef>
              <a:buClrTx/>
              <a:buSzTx/>
              <a:buFontTx/>
              <a:buNone/>
              <a:defRPr cap="all" sz="3600">
                <a:solidFill>
                  <a:srgbClr val="FFFFFF"/>
                </a:solidFill>
                <a:latin typeface="Calibri"/>
                <a:ea typeface="Calibri"/>
                <a:cs typeface="Calibri"/>
                <a:sym typeface="Calibri"/>
              </a:defRPr>
            </a:lvl2pPr>
            <a:lvl3pPr marL="0" indent="914400" algn="r" defTabSz="914400">
              <a:spcBef>
                <a:spcPts val="2000"/>
              </a:spcBef>
              <a:buClrTx/>
              <a:buSzTx/>
              <a:buFontTx/>
              <a:buNone/>
              <a:defRPr cap="all" sz="3600">
                <a:solidFill>
                  <a:srgbClr val="FFFFFF"/>
                </a:solidFill>
                <a:latin typeface="Calibri"/>
                <a:ea typeface="Calibri"/>
                <a:cs typeface="Calibri"/>
                <a:sym typeface="Calibri"/>
              </a:defRPr>
            </a:lvl3pPr>
            <a:lvl4pPr marL="0" indent="1371600" algn="r" defTabSz="914400">
              <a:spcBef>
                <a:spcPts val="2000"/>
              </a:spcBef>
              <a:buClrTx/>
              <a:buSzTx/>
              <a:buFontTx/>
              <a:buNone/>
              <a:defRPr cap="all" sz="3600">
                <a:solidFill>
                  <a:srgbClr val="FFFFFF"/>
                </a:solidFill>
                <a:latin typeface="Calibri"/>
                <a:ea typeface="Calibri"/>
                <a:cs typeface="Calibri"/>
                <a:sym typeface="Calibri"/>
              </a:defRPr>
            </a:lvl4pPr>
            <a:lvl5pPr marL="0" indent="1828800" algn="r" defTabSz="914400">
              <a:spcBef>
                <a:spcPts val="2000"/>
              </a:spcBef>
              <a:buClrTx/>
              <a:buSzTx/>
              <a:buFontTx/>
              <a:buNone/>
              <a:defRPr cap="all" sz="36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77" name="Slide Number"/>
          <p:cNvSpPr txBox="1"/>
          <p:nvPr>
            <p:ph type="sldNum" sz="quarter" idx="2"/>
          </p:nvPr>
        </p:nvSpPr>
        <p:spPr>
          <a:xfrm>
            <a:off x="195113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Black and white photo of windmills under a cloudy sky"/>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Black and white photo of windmills under a cloudy sky"/>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g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ctrTitle"/>
          </p:nvPr>
        </p:nvSpPr>
        <p:spPr>
          <a:prstGeom prst="rect">
            <a:avLst/>
          </a:prstGeom>
        </p:spPr>
        <p:txBody>
          <a:bodyPr/>
          <a:lstStyle>
            <a:lvl1pPr defTabSz="676909">
              <a:defRPr sz="24846"/>
            </a:lvl1pPr>
          </a:lstStyle>
          <a:p>
            <a:pPr/>
            <a:r>
              <a:t>Analysis Of Variance</a:t>
            </a:r>
          </a:p>
        </p:txBody>
      </p:sp>
      <p:sp>
        <p:nvSpPr>
          <p:cNvPr id="187" name="Subtitle 2"/>
          <p:cNvSpPr txBox="1"/>
          <p:nvPr>
            <p:ph type="subTitle" sz="quarter" idx="1"/>
          </p:nvPr>
        </p:nvSpPr>
        <p:spPr>
          <a:prstGeom prst="rect">
            <a:avLst/>
          </a:prstGeom>
        </p:spPr>
        <p:txBody>
          <a:bodyPr/>
          <a:lstStyle/>
          <a:p>
            <a:pPr/>
            <a:r>
              <a:t>Lecture 15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PSY 348"/>
          <p:cNvSpPr txBox="1"/>
          <p:nvPr>
            <p:ph type="body" idx="21"/>
          </p:nvPr>
        </p:nvSpPr>
        <p:spPr>
          <a:prstGeom prst="rect">
            <a:avLst/>
          </a:prstGeom>
        </p:spPr>
        <p:txBody>
          <a:bodyPr/>
          <a:lstStyle/>
          <a:p>
            <a:pPr/>
            <a:r>
              <a:t>PSY 348</a:t>
            </a:r>
          </a:p>
        </p:txBody>
      </p:sp>
      <p:sp>
        <p:nvSpPr>
          <p:cNvPr id="225" name="Sampling Theory"/>
          <p:cNvSpPr txBox="1"/>
          <p:nvPr>
            <p:ph type="title"/>
          </p:nvPr>
        </p:nvSpPr>
        <p:spPr>
          <a:prstGeom prst="rect">
            <a:avLst/>
          </a:prstGeom>
        </p:spPr>
        <p:txBody>
          <a:bodyPr/>
          <a:lstStyle>
            <a:lvl1pPr defTabSz="685165">
              <a:spcBef>
                <a:spcPts val="3200"/>
              </a:spcBef>
              <a:defRPr sz="7221"/>
            </a:lvl1pPr>
          </a:lstStyle>
          <a:p>
            <a:pPr/>
            <a:r>
              <a:t>Sampling Theory</a:t>
            </a:r>
          </a:p>
        </p:txBody>
      </p:sp>
      <p:pic>
        <p:nvPicPr>
          <p:cNvPr id="226" name="Null_and_alternative_distribution.jpg" descr="Null_and_alternative_distribution.jpg"/>
          <p:cNvPicPr>
            <a:picLocks noChangeAspect="1"/>
          </p:cNvPicPr>
          <p:nvPr/>
        </p:nvPicPr>
        <p:blipFill>
          <a:blip r:embed="rId2">
            <a:extLst/>
          </a:blip>
          <a:stretch>
            <a:fillRect/>
          </a:stretch>
        </p:blipFill>
        <p:spPr>
          <a:xfrm>
            <a:off x="7018782" y="1823673"/>
            <a:ext cx="15669491" cy="11670166"/>
          </a:xfrm>
          <a:prstGeom prst="rect">
            <a:avLst/>
          </a:prstGeom>
          <a:ln w="12700">
            <a:miter lim="400000"/>
          </a:ln>
        </p:spPr>
      </p:pic>
      <p:sp>
        <p:nvSpPr>
          <p:cNvPr id="227" name="Line"/>
          <p:cNvSpPr/>
          <p:nvPr/>
        </p:nvSpPr>
        <p:spPr>
          <a:xfrm flipV="1">
            <a:off x="16359223" y="4258687"/>
            <a:ext cx="1" cy="9467455"/>
          </a:xfrm>
          <a:prstGeom prst="line">
            <a:avLst/>
          </a:prstGeom>
          <a:ln w="127000">
            <a:solidFill>
              <a:schemeClr val="accent1"/>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228" name="Line"/>
          <p:cNvSpPr/>
          <p:nvPr/>
        </p:nvSpPr>
        <p:spPr>
          <a:xfrm flipV="1">
            <a:off x="15484141" y="1591370"/>
            <a:ext cx="1" cy="12134771"/>
          </a:xfrm>
          <a:prstGeom prst="line">
            <a:avLst/>
          </a:prstGeom>
          <a:ln w="127000">
            <a:solidFill>
              <a:schemeClr val="accent5"/>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229" name="Critical value"/>
          <p:cNvSpPr txBox="1"/>
          <p:nvPr/>
        </p:nvSpPr>
        <p:spPr>
          <a:xfrm>
            <a:off x="15600230" y="1775216"/>
            <a:ext cx="3402001"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100">
                <a:solidFill>
                  <a:schemeClr val="accent5"/>
                </a:solidFill>
                <a:latin typeface="Avenir Next Regular"/>
                <a:ea typeface="Avenir Next Regular"/>
                <a:cs typeface="Avenir Next Regular"/>
                <a:sym typeface="Avenir Next Regular"/>
              </a:defRPr>
            </a:lvl1pPr>
          </a:lstStyle>
          <a:p>
            <a:pPr/>
            <a:r>
              <a:t>Critical value</a:t>
            </a:r>
          </a:p>
        </p:txBody>
      </p:sp>
      <p:sp>
        <p:nvSpPr>
          <p:cNvPr id="230" name="We set the critical value so that 5% of the null distribution’s area is to the right of it."/>
          <p:cNvSpPr txBox="1"/>
          <p:nvPr>
            <p:ph type="body" sz="quarter" idx="1"/>
          </p:nvPr>
        </p:nvSpPr>
        <p:spPr>
          <a:xfrm>
            <a:off x="762000" y="3860800"/>
            <a:ext cx="5868097" cy="8585200"/>
          </a:xfrm>
          <a:prstGeom prst="rect">
            <a:avLst/>
          </a:prstGeom>
        </p:spPr>
        <p:txBody>
          <a:bodyPr/>
          <a:lstStyle>
            <a:lvl1pPr marL="0" indent="0">
              <a:buClrTx/>
              <a:buSzTx/>
              <a:buFontTx/>
              <a:buNone/>
            </a:lvl1pPr>
          </a:lstStyle>
          <a:p>
            <a:pPr/>
            <a:r>
              <a:t>We set the critical value so that 5% of the null distribution’s area is to the right of it.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PSY 348"/>
          <p:cNvSpPr txBox="1"/>
          <p:nvPr>
            <p:ph type="body" idx="21"/>
          </p:nvPr>
        </p:nvSpPr>
        <p:spPr>
          <a:prstGeom prst="rect">
            <a:avLst/>
          </a:prstGeom>
        </p:spPr>
        <p:txBody>
          <a:bodyPr/>
          <a:lstStyle/>
          <a:p>
            <a:pPr/>
            <a:r>
              <a:t>PSY 348</a:t>
            </a:r>
          </a:p>
        </p:txBody>
      </p:sp>
      <p:sp>
        <p:nvSpPr>
          <p:cNvPr id="233"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34" name="Content Placeholder 2"/>
          <p:cNvSpPr txBox="1"/>
          <p:nvPr>
            <p:ph type="body" idx="1"/>
          </p:nvPr>
        </p:nvSpPr>
        <p:spPr>
          <a:prstGeom prst="rect">
            <a:avLst/>
          </a:prstGeom>
        </p:spPr>
        <p:txBody>
          <a:bodyPr/>
          <a:lstStyle/>
          <a:p>
            <a:pPr marL="0" indent="0">
              <a:buSzTx/>
              <a:buNone/>
            </a:pPr>
            <a:r>
              <a:t>There are 3 types of ANOVA:</a:t>
            </a:r>
          </a:p>
          <a:p>
            <a:pPr marL="571500" indent="-571500"/>
            <a:r>
              <a:t>Between subjects </a:t>
            </a:r>
          </a:p>
          <a:p>
            <a:pPr marL="571500" indent="-571500"/>
            <a:r>
              <a:t>Within subjects (repeated measures ANOVA)</a:t>
            </a:r>
          </a:p>
          <a:p>
            <a:pPr marL="571500" indent="-571500"/>
            <a:r>
              <a:t>Mixed designs (between and within together)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PSY 348"/>
          <p:cNvSpPr txBox="1"/>
          <p:nvPr>
            <p:ph type="body" idx="21"/>
          </p:nvPr>
        </p:nvSpPr>
        <p:spPr>
          <a:prstGeom prst="rect">
            <a:avLst/>
          </a:prstGeom>
        </p:spPr>
        <p:txBody>
          <a:bodyPr/>
          <a:lstStyle/>
          <a:p>
            <a:pPr/>
            <a:r>
              <a:t>PSY 348</a:t>
            </a:r>
          </a:p>
        </p:txBody>
      </p:sp>
      <p:sp>
        <p:nvSpPr>
          <p:cNvPr id="237"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sp>
        <p:nvSpPr>
          <p:cNvPr id="238" name="Content Placeholder 2"/>
          <p:cNvSpPr txBox="1"/>
          <p:nvPr>
            <p:ph type="body" idx="1"/>
          </p:nvPr>
        </p:nvSpPr>
        <p:spPr>
          <a:prstGeom prst="rect">
            <a:avLst/>
          </a:prstGeom>
        </p:spPr>
        <p:txBody>
          <a:bodyPr/>
          <a:lstStyle/>
          <a:p>
            <a:pPr marL="0" indent="0">
              <a:lnSpc>
                <a:spcPct val="90000"/>
              </a:lnSpc>
              <a:buSzTx/>
              <a:buNone/>
              <a:defRPr sz="4400"/>
            </a:pPr>
            <a:r>
              <a:t>Example: The experimental group drinks caffeinated coffee. The placebo group drinks decaf. The control group drinks water. I ask all 3 groups to complete a survey to measure their happiness on a scale of 1 to 10.</a:t>
            </a:r>
            <a:endParaRPr sz="4800"/>
          </a:p>
          <a:p>
            <a:pPr marL="0" indent="0">
              <a:lnSpc>
                <a:spcPct val="90000"/>
              </a:lnSpc>
              <a:buSzTx/>
              <a:buNone/>
              <a:defRPr sz="4400"/>
            </a:pPr>
            <a:r>
              <a:t>The experimental group has a mean happiness score = 8</a:t>
            </a:r>
          </a:p>
          <a:p>
            <a:pPr marL="0" indent="0">
              <a:lnSpc>
                <a:spcPct val="90000"/>
              </a:lnSpc>
              <a:buSzTx/>
              <a:buNone/>
              <a:defRPr sz="4400"/>
            </a:pPr>
            <a:r>
              <a:t>The placebo group mean happiness score = 6</a:t>
            </a:r>
            <a:endParaRPr sz="3200"/>
          </a:p>
          <a:p>
            <a:pPr marL="0" indent="0">
              <a:lnSpc>
                <a:spcPct val="90000"/>
              </a:lnSpc>
              <a:buSzTx/>
              <a:buNone/>
              <a:defRPr sz="4400"/>
            </a:pPr>
            <a:r>
              <a:t>The control group mean happiness score = 5</a:t>
            </a:r>
            <a:endParaRPr sz="3200"/>
          </a:p>
          <a:p>
            <a:pPr lvl="1" marL="0" indent="1420812">
              <a:lnSpc>
                <a:spcPct val="90000"/>
              </a:lnSpc>
              <a:buSzTx/>
              <a:buNone/>
              <a:defRPr sz="4400"/>
            </a:pPr>
            <a:r>
              <a:t>Is the group that drank coffee significantly happier than the other groups?</a:t>
            </a:r>
          </a:p>
        </p:txBody>
      </p:sp>
      <p:sp>
        <p:nvSpPr>
          <p:cNvPr id="239" name="Line"/>
          <p:cNvSpPr/>
          <p:nvPr/>
        </p:nvSpPr>
        <p:spPr>
          <a:xfrm>
            <a:off x="822352" y="10336614"/>
            <a:ext cx="1223279" cy="1"/>
          </a:xfrm>
          <a:prstGeom prst="line">
            <a:avLst/>
          </a:prstGeom>
          <a:ln w="1143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PSY 348"/>
          <p:cNvSpPr txBox="1"/>
          <p:nvPr>
            <p:ph type="body" idx="21"/>
          </p:nvPr>
        </p:nvSpPr>
        <p:spPr>
          <a:prstGeom prst="rect">
            <a:avLst/>
          </a:prstGeom>
        </p:spPr>
        <p:txBody>
          <a:bodyPr/>
          <a:lstStyle/>
          <a:p>
            <a:pPr/>
            <a:r>
              <a:t>PSY 348</a:t>
            </a:r>
          </a:p>
        </p:txBody>
      </p:sp>
      <p:sp>
        <p:nvSpPr>
          <p:cNvPr id="242"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243" name="Null_and_alternative_distribution.jpg" descr="Null_and_alternative_distribution.jpg"/>
          <p:cNvPicPr>
            <a:picLocks noChangeAspect="1"/>
          </p:cNvPicPr>
          <p:nvPr/>
        </p:nvPicPr>
        <p:blipFill>
          <a:blip r:embed="rId2">
            <a:extLst/>
          </a:blip>
          <a:stretch>
            <a:fillRect/>
          </a:stretch>
        </p:blipFill>
        <p:spPr>
          <a:xfrm>
            <a:off x="4720864" y="3298516"/>
            <a:ext cx="13037272" cy="9709768"/>
          </a:xfrm>
          <a:prstGeom prst="rect">
            <a:avLst/>
          </a:prstGeom>
          <a:ln w="12700">
            <a:miter lim="400000"/>
          </a:ln>
        </p:spPr>
      </p:pic>
      <p:sp>
        <p:nvSpPr>
          <p:cNvPr id="244" name="Placebo &amp; Control"/>
          <p:cNvSpPr txBox="1"/>
          <p:nvPr/>
        </p:nvSpPr>
        <p:spPr>
          <a:xfrm>
            <a:off x="8097419" y="6691456"/>
            <a:ext cx="2068825" cy="9923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spcBef>
                <a:spcPts val="0"/>
              </a:spcBef>
              <a:defRPr sz="3200">
                <a:solidFill>
                  <a:srgbClr val="000000"/>
                </a:solidFill>
                <a:latin typeface="Calibri"/>
                <a:ea typeface="Calibri"/>
                <a:cs typeface="Calibri"/>
                <a:sym typeface="Calibri"/>
              </a:defRPr>
            </a:lvl1pPr>
          </a:lstStyle>
          <a:p>
            <a:pPr/>
            <a:r>
              <a:t>Placebo &amp; Control</a:t>
            </a:r>
          </a:p>
        </p:txBody>
      </p:sp>
      <p:sp>
        <p:nvSpPr>
          <p:cNvPr id="245" name="Experimental:…"/>
          <p:cNvSpPr txBox="1"/>
          <p:nvPr/>
        </p:nvSpPr>
        <p:spPr>
          <a:xfrm>
            <a:off x="13654020" y="6691456"/>
            <a:ext cx="2485590" cy="9923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spcBef>
                <a:spcPts val="0"/>
              </a:spcBef>
              <a:defRPr sz="3200">
                <a:solidFill>
                  <a:srgbClr val="000000"/>
                </a:solidFill>
                <a:latin typeface="Calibri"/>
                <a:ea typeface="Calibri"/>
                <a:cs typeface="Calibri"/>
                <a:sym typeface="Calibri"/>
              </a:defRPr>
            </a:pPr>
            <a:r>
              <a:t>Experimental: </a:t>
            </a:r>
          </a:p>
          <a:p>
            <a:pPr defTabSz="457200">
              <a:spcBef>
                <a:spcPts val="0"/>
              </a:spcBef>
              <a:defRPr sz="3200">
                <a:solidFill>
                  <a:srgbClr val="000000"/>
                </a:solidFill>
                <a:latin typeface="Calibri"/>
                <a:ea typeface="Calibri"/>
                <a:cs typeface="Calibri"/>
                <a:sym typeface="Calibri"/>
              </a:defRPr>
            </a:pPr>
            <a:r>
              <a:t>Caffeine </a:t>
            </a:r>
          </a:p>
        </p:txBody>
      </p:sp>
      <p:sp>
        <p:nvSpPr>
          <p:cNvPr id="246" name="Line"/>
          <p:cNvSpPr/>
          <p:nvPr/>
        </p:nvSpPr>
        <p:spPr>
          <a:xfrm flipV="1">
            <a:off x="10523758" y="5120721"/>
            <a:ext cx="1" cy="7121735"/>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p>
        </p:txBody>
      </p:sp>
      <p:sp>
        <p:nvSpPr>
          <p:cNvPr id="247" name="Line"/>
          <p:cNvSpPr/>
          <p:nvPr/>
        </p:nvSpPr>
        <p:spPr>
          <a:xfrm flipV="1">
            <a:off x="12979258" y="5120722"/>
            <a:ext cx="1" cy="7121734"/>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PSY 348"/>
          <p:cNvSpPr txBox="1"/>
          <p:nvPr>
            <p:ph type="body" idx="21"/>
          </p:nvPr>
        </p:nvSpPr>
        <p:spPr>
          <a:prstGeom prst="rect">
            <a:avLst/>
          </a:prstGeom>
        </p:spPr>
        <p:txBody>
          <a:bodyPr/>
          <a:lstStyle/>
          <a:p>
            <a:pPr/>
            <a:r>
              <a:t>PSY 348</a:t>
            </a:r>
          </a:p>
        </p:txBody>
      </p:sp>
      <p:sp>
        <p:nvSpPr>
          <p:cNvPr id="250"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sp>
        <p:nvSpPr>
          <p:cNvPr id="251" name="Content Placeholder 2"/>
          <p:cNvSpPr txBox="1"/>
          <p:nvPr>
            <p:ph type="body" idx="1"/>
          </p:nvPr>
        </p:nvSpPr>
        <p:spPr>
          <a:prstGeom prst="rect">
            <a:avLst/>
          </a:prstGeom>
        </p:spPr>
        <p:txBody>
          <a:bodyPr/>
          <a:lstStyle/>
          <a:p>
            <a:pPr marL="0" indent="0">
              <a:buSzTx/>
              <a:buNone/>
            </a:pPr>
            <a:r>
              <a:t>If it’s all about the means, why is it called Analysis of Variance?</a:t>
            </a:r>
          </a:p>
          <a:p>
            <a:pPr marL="0" indent="0">
              <a:buSzTx/>
              <a:buNone/>
            </a:pPr>
          </a:p>
          <a:p>
            <a:pPr marL="0" indent="0">
              <a:buSzTx/>
              <a:buNone/>
            </a:pPr>
          </a:p>
          <a:p>
            <a:pPr marL="0" indent="0">
              <a:buSzTx/>
              <a:buNone/>
            </a:pPr>
          </a:p>
        </p:txBody>
      </p:sp>
      <p:pic>
        <p:nvPicPr>
          <p:cNvPr id="252" name="Picture 6" descr="Picture 6"/>
          <p:cNvPicPr>
            <a:picLocks noChangeAspect="0"/>
          </p:cNvPicPr>
          <p:nvPr/>
        </p:nvPicPr>
        <p:blipFill>
          <a:blip r:embed="rId2">
            <a:extLst/>
          </a:blip>
          <a:stretch>
            <a:fillRect/>
          </a:stretch>
        </p:blipFill>
        <p:spPr>
          <a:xfrm>
            <a:off x="5585628" y="4965294"/>
            <a:ext cx="11307744" cy="850206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PSY 348"/>
          <p:cNvSpPr txBox="1"/>
          <p:nvPr>
            <p:ph type="body" idx="21"/>
          </p:nvPr>
        </p:nvSpPr>
        <p:spPr>
          <a:prstGeom prst="rect">
            <a:avLst/>
          </a:prstGeom>
        </p:spPr>
        <p:txBody>
          <a:bodyPr/>
          <a:lstStyle/>
          <a:p>
            <a:pPr/>
            <a:r>
              <a:t>PSY 348</a:t>
            </a:r>
          </a:p>
        </p:txBody>
      </p:sp>
      <p:sp>
        <p:nvSpPr>
          <p:cNvPr id="255"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sp>
        <p:nvSpPr>
          <p:cNvPr id="256" name="Content Placeholder 2"/>
          <p:cNvSpPr txBox="1"/>
          <p:nvPr>
            <p:ph type="body" idx="1"/>
          </p:nvPr>
        </p:nvSpPr>
        <p:spPr>
          <a:prstGeom prst="rect">
            <a:avLst/>
          </a:prstGeom>
        </p:spPr>
        <p:txBody>
          <a:bodyPr/>
          <a:lstStyle/>
          <a:p>
            <a:pPr marL="0" indent="0">
              <a:buSzTx/>
              <a:buNone/>
            </a:pPr>
            <a:r>
              <a:t>To compare the means, we analyzing two types of variance:</a:t>
            </a:r>
          </a:p>
          <a:p>
            <a:pPr marL="571500" indent="-571500"/>
            <a:r>
              <a:t>Variance among all of the scores </a:t>
            </a:r>
            <a:r>
              <a:rPr i="1">
                <a:latin typeface="Calibri"/>
                <a:ea typeface="Calibri"/>
                <a:cs typeface="Calibri"/>
                <a:sym typeface="Calibri"/>
              </a:rPr>
              <a:t>(within group variance)</a:t>
            </a:r>
          </a:p>
          <a:p>
            <a:pPr marL="571500" indent="-571500"/>
            <a:r>
              <a:t>Variance </a:t>
            </a:r>
            <a:r>
              <a:rPr i="1">
                <a:latin typeface="Calibri"/>
                <a:ea typeface="Calibri"/>
                <a:cs typeface="Calibri"/>
                <a:sym typeface="Calibri"/>
              </a:rPr>
              <a:t>between the groups (between group variance).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PSY 348"/>
          <p:cNvSpPr txBox="1"/>
          <p:nvPr>
            <p:ph type="body" idx="21"/>
          </p:nvPr>
        </p:nvSpPr>
        <p:spPr>
          <a:prstGeom prst="rect">
            <a:avLst/>
          </a:prstGeom>
        </p:spPr>
        <p:txBody>
          <a:bodyPr/>
          <a:lstStyle/>
          <a:p>
            <a:pPr/>
            <a:r>
              <a:t>PSY 348</a:t>
            </a:r>
          </a:p>
        </p:txBody>
      </p:sp>
      <p:sp>
        <p:nvSpPr>
          <p:cNvPr id="259"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sp>
        <p:nvSpPr>
          <p:cNvPr id="260" name="Content Placeholder 2"/>
          <p:cNvSpPr txBox="1"/>
          <p:nvPr>
            <p:ph type="body" sz="half" idx="1"/>
          </p:nvPr>
        </p:nvSpPr>
        <p:spPr>
          <a:xfrm>
            <a:off x="762000" y="3860800"/>
            <a:ext cx="8478732" cy="8585200"/>
          </a:xfrm>
          <a:prstGeom prst="rect">
            <a:avLst/>
          </a:prstGeom>
        </p:spPr>
        <p:txBody>
          <a:bodyPr/>
          <a:lstStyle>
            <a:lvl1pPr marL="0" indent="0">
              <a:buSzTx/>
              <a:buNone/>
            </a:lvl1pPr>
          </a:lstStyle>
          <a:p>
            <a:pPr/>
            <a:r>
              <a:t>Is the variance between the green, red, and blue dots greater than the variance across all of the dots?</a:t>
            </a:r>
          </a:p>
        </p:txBody>
      </p:sp>
      <p:pic>
        <p:nvPicPr>
          <p:cNvPr id="261" name="Picture 7" descr="Picture 7"/>
          <p:cNvPicPr>
            <a:picLocks noChangeAspect="1"/>
          </p:cNvPicPr>
          <p:nvPr/>
        </p:nvPicPr>
        <p:blipFill>
          <a:blip r:embed="rId2">
            <a:extLst/>
          </a:blip>
          <a:srcRect l="0" t="0" r="0" b="0"/>
          <a:stretch>
            <a:fillRect/>
          </a:stretch>
        </p:blipFill>
        <p:spPr>
          <a:xfrm>
            <a:off x="9277187" y="2166853"/>
            <a:ext cx="14315626" cy="10736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0" y="0"/>
                </a:moveTo>
                <a:cubicBezTo>
                  <a:pt x="318" y="0"/>
                  <a:pt x="0" y="424"/>
                  <a:pt x="0" y="946"/>
                </a:cubicBezTo>
                <a:lnTo>
                  <a:pt x="0" y="20654"/>
                </a:lnTo>
                <a:cubicBezTo>
                  <a:pt x="0" y="21176"/>
                  <a:pt x="318" y="21600"/>
                  <a:pt x="710" y="21600"/>
                </a:cubicBezTo>
                <a:lnTo>
                  <a:pt x="20890" y="21600"/>
                </a:lnTo>
                <a:cubicBezTo>
                  <a:pt x="21282" y="21600"/>
                  <a:pt x="21600" y="21176"/>
                  <a:pt x="21600" y="20654"/>
                </a:cubicBezTo>
                <a:lnTo>
                  <a:pt x="21600" y="946"/>
                </a:lnTo>
                <a:cubicBezTo>
                  <a:pt x="21600" y="424"/>
                  <a:pt x="21282" y="0"/>
                  <a:pt x="20890" y="0"/>
                </a:cubicBezTo>
                <a:lnTo>
                  <a:pt x="710" y="0"/>
                </a:lnTo>
                <a:close/>
              </a:path>
            </a:pathLst>
          </a:custGeom>
          <a:ln w="101600" cap="sq">
            <a:solidFill>
              <a:srgbClr val="FFFFFF">
                <a:alpha val="50000"/>
              </a:srgbClr>
            </a:solidFill>
            <a:miter/>
          </a:ln>
          <a:effectLst>
            <a:outerShdw sx="100000" sy="100000" kx="0" ky="0" algn="b" rotWithShape="0" blurRad="508000" dist="0" dir="0">
              <a:srgbClr val="000000">
                <a:alpha val="43000"/>
              </a:srgbClr>
            </a:outerShdw>
          </a:effectLst>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PSY 348"/>
          <p:cNvSpPr txBox="1"/>
          <p:nvPr>
            <p:ph type="body" idx="21"/>
          </p:nvPr>
        </p:nvSpPr>
        <p:spPr>
          <a:prstGeom prst="rect">
            <a:avLst/>
          </a:prstGeom>
        </p:spPr>
        <p:txBody>
          <a:bodyPr/>
          <a:lstStyle/>
          <a:p>
            <a:pPr/>
            <a:r>
              <a:t>PSY 348</a:t>
            </a:r>
          </a:p>
        </p:txBody>
      </p:sp>
      <p:sp>
        <p:nvSpPr>
          <p:cNvPr id="264" name="Title 1"/>
          <p:cNvSpPr txBox="1"/>
          <p:nvPr>
            <p:ph type="title"/>
          </p:nvPr>
        </p:nvSpPr>
        <p:spPr>
          <a:prstGeom prst="rect">
            <a:avLst/>
          </a:prstGeom>
        </p:spPr>
        <p:txBody>
          <a:bodyPr/>
          <a:lstStyle>
            <a:lvl1pPr defTabSz="685165">
              <a:spcBef>
                <a:spcPts val="3200"/>
              </a:spcBef>
              <a:defRPr sz="7221"/>
            </a:lvl1pPr>
          </a:lstStyle>
          <a:p>
            <a:pPr/>
            <a:r>
              <a:t>The F Statistic</a:t>
            </a:r>
          </a:p>
        </p:txBody>
      </p:sp>
      <p:sp>
        <p:nvSpPr>
          <p:cNvPr id="265" name="Content Placeholder 2"/>
          <p:cNvSpPr txBox="1"/>
          <p:nvPr>
            <p:ph type="body" idx="1"/>
          </p:nvPr>
        </p:nvSpPr>
        <p:spPr>
          <a:prstGeom prst="rect">
            <a:avLst/>
          </a:prstGeom>
        </p:spPr>
        <p:txBody>
          <a:bodyPr/>
          <a:lstStyle/>
          <a:p>
            <a:pPr marL="0" indent="0">
              <a:buSzTx/>
              <a:buNone/>
            </a:pPr>
            <a:r>
              <a:t>ANOVA produces what we call the F statistic.</a:t>
            </a:r>
          </a:p>
          <a:p>
            <a:pPr marL="0" indent="0">
              <a:buSzTx/>
              <a:buNone/>
            </a:pPr>
          </a:p>
          <a:p>
            <a:pPr marL="0" indent="0">
              <a:buSzTx/>
              <a:buNone/>
            </a:pPr>
            <a:r>
              <a:t>Why do we call it F?</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PSY 348"/>
          <p:cNvSpPr txBox="1"/>
          <p:nvPr>
            <p:ph type="body" idx="21"/>
          </p:nvPr>
        </p:nvSpPr>
        <p:spPr>
          <a:prstGeom prst="rect">
            <a:avLst/>
          </a:prstGeom>
        </p:spPr>
        <p:txBody>
          <a:bodyPr/>
          <a:lstStyle/>
          <a:p>
            <a:pPr/>
            <a:r>
              <a:t>PSY 348</a:t>
            </a:r>
          </a:p>
        </p:txBody>
      </p:sp>
      <p:sp>
        <p:nvSpPr>
          <p:cNvPr id="268" name="Title 1"/>
          <p:cNvSpPr txBox="1"/>
          <p:nvPr>
            <p:ph type="title"/>
          </p:nvPr>
        </p:nvSpPr>
        <p:spPr>
          <a:prstGeom prst="rect">
            <a:avLst/>
          </a:prstGeom>
        </p:spPr>
        <p:txBody>
          <a:bodyPr/>
          <a:lstStyle>
            <a:lvl1pPr defTabSz="685165">
              <a:spcBef>
                <a:spcPts val="3200"/>
              </a:spcBef>
              <a:defRPr sz="7221"/>
            </a:lvl1pPr>
          </a:lstStyle>
          <a:p>
            <a:pPr/>
            <a:r>
              <a:t>The F Statistic</a:t>
            </a:r>
          </a:p>
        </p:txBody>
      </p:sp>
      <p:sp>
        <p:nvSpPr>
          <p:cNvPr id="269" name="Content Placeholder 2"/>
          <p:cNvSpPr txBox="1"/>
          <p:nvPr>
            <p:ph type="body" idx="1"/>
          </p:nvPr>
        </p:nvSpPr>
        <p:spPr>
          <a:prstGeom prst="rect">
            <a:avLst/>
          </a:prstGeom>
        </p:spPr>
        <p:txBody>
          <a:bodyPr/>
          <a:lstStyle/>
          <a:p>
            <a:pPr marL="0" indent="0">
              <a:buSzTx/>
              <a:buNone/>
            </a:pPr>
            <a:r>
              <a:t>ANOVA produces what we call the F statistic.</a:t>
            </a:r>
          </a:p>
          <a:p>
            <a:pPr marL="0" indent="0">
              <a:buSzTx/>
              <a:buNone/>
            </a:pPr>
          </a:p>
          <a:p>
            <a:pPr marL="0" indent="0">
              <a:buSzTx/>
              <a:buNone/>
            </a:pPr>
            <a:r>
              <a:t>Why do we call it F?</a:t>
            </a:r>
          </a:p>
        </p:txBody>
      </p:sp>
      <p:pic>
        <p:nvPicPr>
          <p:cNvPr id="270" name="Youngronaldfisher2.JPG" descr="Youngronaldfisher2.JPG"/>
          <p:cNvPicPr>
            <a:picLocks noChangeAspect="1"/>
          </p:cNvPicPr>
          <p:nvPr/>
        </p:nvPicPr>
        <p:blipFill>
          <a:blip r:embed="rId2">
            <a:extLst/>
          </a:blip>
          <a:stretch>
            <a:fillRect/>
          </a:stretch>
        </p:blipFill>
        <p:spPr>
          <a:xfrm>
            <a:off x="15269756" y="1831691"/>
            <a:ext cx="8155968" cy="1143517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PSY 348"/>
          <p:cNvSpPr txBox="1"/>
          <p:nvPr>
            <p:ph type="body" idx="21"/>
          </p:nvPr>
        </p:nvSpPr>
        <p:spPr>
          <a:prstGeom prst="rect">
            <a:avLst/>
          </a:prstGeom>
        </p:spPr>
        <p:txBody>
          <a:bodyPr/>
          <a:lstStyle/>
          <a:p>
            <a:pPr/>
            <a:r>
              <a:t>PSY 348</a:t>
            </a:r>
          </a:p>
        </p:txBody>
      </p:sp>
      <p:sp>
        <p:nvSpPr>
          <p:cNvPr id="273"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274" name="Picture 4" descr="Picture 4"/>
          <p:cNvPicPr>
            <a:picLocks noChangeAspect="1"/>
          </p:cNvPicPr>
          <p:nvPr/>
        </p:nvPicPr>
        <p:blipFill>
          <a:blip r:embed="rId2">
            <a:extLst/>
          </a:blip>
          <a:stretch>
            <a:fillRect/>
          </a:stretch>
        </p:blipFill>
        <p:spPr>
          <a:xfrm>
            <a:off x="1169676" y="4885020"/>
            <a:ext cx="22044648" cy="658756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PSY 348"/>
          <p:cNvSpPr txBox="1"/>
          <p:nvPr>
            <p:ph type="body" idx="21"/>
          </p:nvPr>
        </p:nvSpPr>
        <p:spPr>
          <a:prstGeom prst="rect">
            <a:avLst/>
          </a:prstGeom>
        </p:spPr>
        <p:txBody>
          <a:bodyPr/>
          <a:lstStyle/>
          <a:p>
            <a:pPr/>
            <a:r>
              <a:t>PSY 348</a:t>
            </a:r>
          </a:p>
        </p:txBody>
      </p:sp>
      <p:sp>
        <p:nvSpPr>
          <p:cNvPr id="190"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191" name="Content Placeholder 2"/>
          <p:cNvSpPr txBox="1"/>
          <p:nvPr>
            <p:ph type="body" idx="1"/>
          </p:nvPr>
        </p:nvSpPr>
        <p:spPr>
          <a:prstGeom prst="rect">
            <a:avLst/>
          </a:prstGeom>
        </p:spPr>
        <p:txBody>
          <a:bodyPr/>
          <a:lstStyle/>
          <a:p>
            <a:pPr marL="0" indent="0" defTabSz="817244">
              <a:spcBef>
                <a:spcPts val="3800"/>
              </a:spcBef>
              <a:buSzTx/>
              <a:buNone/>
              <a:defRPr sz="14256"/>
            </a:pPr>
            <a:r>
              <a:t>ANalysis</a:t>
            </a:r>
          </a:p>
          <a:p>
            <a:pPr marL="0" indent="0" defTabSz="817244">
              <a:spcBef>
                <a:spcPts val="3800"/>
              </a:spcBef>
              <a:buSzTx/>
              <a:buNone/>
              <a:defRPr sz="14256"/>
            </a:pPr>
            <a:r>
              <a:t>Of</a:t>
            </a:r>
          </a:p>
          <a:p>
            <a:pPr marL="0" indent="0" defTabSz="817244">
              <a:spcBef>
                <a:spcPts val="3800"/>
              </a:spcBef>
              <a:buSzTx/>
              <a:buNone/>
              <a:defRPr sz="14256"/>
            </a:pPr>
            <a:r>
              <a:t>VAriance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PSY 348"/>
          <p:cNvSpPr txBox="1"/>
          <p:nvPr>
            <p:ph type="body" idx="21"/>
          </p:nvPr>
        </p:nvSpPr>
        <p:spPr>
          <a:prstGeom prst="rect">
            <a:avLst/>
          </a:prstGeom>
        </p:spPr>
        <p:txBody>
          <a:bodyPr/>
          <a:lstStyle/>
          <a:p>
            <a:pPr/>
            <a:r>
              <a:t>PSY 348</a:t>
            </a:r>
          </a:p>
        </p:txBody>
      </p:sp>
      <p:sp>
        <p:nvSpPr>
          <p:cNvPr id="277"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278" name="Picture 4" descr="Picture 4"/>
          <p:cNvPicPr>
            <a:picLocks noChangeAspect="1"/>
          </p:cNvPicPr>
          <p:nvPr/>
        </p:nvPicPr>
        <p:blipFill>
          <a:blip r:embed="rId2">
            <a:extLst/>
          </a:blip>
          <a:stretch>
            <a:fillRect/>
          </a:stretch>
        </p:blipFill>
        <p:spPr>
          <a:xfrm>
            <a:off x="1169676" y="4885020"/>
            <a:ext cx="22044648" cy="6587560"/>
          </a:xfrm>
          <a:prstGeom prst="rect">
            <a:avLst/>
          </a:prstGeom>
          <a:ln w="12700">
            <a:miter lim="400000"/>
          </a:ln>
        </p:spPr>
      </p:pic>
      <p:sp>
        <p:nvSpPr>
          <p:cNvPr id="279" name="Line"/>
          <p:cNvSpPr/>
          <p:nvPr/>
        </p:nvSpPr>
        <p:spPr>
          <a:xfrm>
            <a:off x="16822521" y="4579466"/>
            <a:ext cx="3998814" cy="3336086"/>
          </a:xfrm>
          <a:prstGeom prst="line">
            <a:avLst/>
          </a:prstGeom>
          <a:ln w="889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280" name="p"/>
          <p:cNvSpPr txBox="1"/>
          <p:nvPr/>
        </p:nvSpPr>
        <p:spPr>
          <a:xfrm>
            <a:off x="16327256" y="3477559"/>
            <a:ext cx="579832"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5800">
                <a:solidFill>
                  <a:schemeClr val="accent1"/>
                </a:solidFill>
                <a:latin typeface="Avenir Next Regular"/>
                <a:ea typeface="Avenir Next Regular"/>
                <a:cs typeface="Avenir Next Regular"/>
                <a:sym typeface="Avenir Next Regular"/>
              </a:defRPr>
            </a:lvl1pPr>
          </a:lstStyle>
          <a:p>
            <a:pPr/>
            <a:r>
              <a:t>p</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PSY 348"/>
          <p:cNvSpPr txBox="1"/>
          <p:nvPr>
            <p:ph type="body" idx="21"/>
          </p:nvPr>
        </p:nvSpPr>
        <p:spPr>
          <a:prstGeom prst="rect">
            <a:avLst/>
          </a:prstGeom>
        </p:spPr>
        <p:txBody>
          <a:bodyPr/>
          <a:lstStyle/>
          <a:p>
            <a:pPr/>
            <a:r>
              <a:t>PSY 348</a:t>
            </a:r>
          </a:p>
        </p:txBody>
      </p:sp>
      <p:sp>
        <p:nvSpPr>
          <p:cNvPr id="283"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284" name="Picture 4" descr="Picture 4"/>
          <p:cNvPicPr>
            <a:picLocks noChangeAspect="1"/>
          </p:cNvPicPr>
          <p:nvPr/>
        </p:nvPicPr>
        <p:blipFill>
          <a:blip r:embed="rId2">
            <a:extLst/>
          </a:blip>
          <a:stretch>
            <a:fillRect/>
          </a:stretch>
        </p:blipFill>
        <p:spPr>
          <a:xfrm>
            <a:off x="1169676" y="4885020"/>
            <a:ext cx="22044648" cy="6587560"/>
          </a:xfrm>
          <a:prstGeom prst="rect">
            <a:avLst/>
          </a:prstGeom>
          <a:ln w="12700">
            <a:miter lim="400000"/>
          </a:ln>
        </p:spPr>
      </p:pic>
      <p:sp>
        <p:nvSpPr>
          <p:cNvPr id="285" name="Line"/>
          <p:cNvSpPr/>
          <p:nvPr/>
        </p:nvSpPr>
        <p:spPr>
          <a:xfrm>
            <a:off x="16822521" y="4579466"/>
            <a:ext cx="3998814" cy="3336086"/>
          </a:xfrm>
          <a:prstGeom prst="line">
            <a:avLst/>
          </a:prstGeom>
          <a:ln w="889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286" name="p"/>
          <p:cNvSpPr txBox="1"/>
          <p:nvPr/>
        </p:nvSpPr>
        <p:spPr>
          <a:xfrm>
            <a:off x="16327256" y="3477559"/>
            <a:ext cx="579832" cy="1104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5800">
                <a:solidFill>
                  <a:schemeClr val="accent1"/>
                </a:solidFill>
                <a:latin typeface="Avenir Next Regular"/>
                <a:ea typeface="Avenir Next Regular"/>
                <a:cs typeface="Avenir Next Regular"/>
                <a:sym typeface="Avenir Next Regular"/>
              </a:defRPr>
            </a:lvl1pPr>
          </a:lstStyle>
          <a:p>
            <a:pPr/>
            <a:r>
              <a:t>p</a:t>
            </a:r>
          </a:p>
        </p:txBody>
      </p:sp>
      <p:sp>
        <p:nvSpPr>
          <p:cNvPr id="287" name="Reject H0"/>
          <p:cNvSpPr txBox="1"/>
          <p:nvPr/>
        </p:nvSpPr>
        <p:spPr>
          <a:xfrm>
            <a:off x="17629632" y="11775140"/>
            <a:ext cx="5597501" cy="18059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Reject H0</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PSY 348"/>
          <p:cNvSpPr txBox="1"/>
          <p:nvPr>
            <p:ph type="body" idx="21"/>
          </p:nvPr>
        </p:nvSpPr>
        <p:spPr>
          <a:prstGeom prst="rect">
            <a:avLst/>
          </a:prstGeom>
        </p:spPr>
        <p:txBody>
          <a:bodyPr/>
          <a:lstStyle/>
          <a:p>
            <a:pPr/>
            <a:r>
              <a:t>PSY 348</a:t>
            </a:r>
          </a:p>
        </p:txBody>
      </p:sp>
      <p:sp>
        <p:nvSpPr>
          <p:cNvPr id="290"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291" name="Picture 3" descr="Picture 3"/>
          <p:cNvPicPr>
            <a:picLocks noChangeAspect="1"/>
          </p:cNvPicPr>
          <p:nvPr/>
        </p:nvPicPr>
        <p:blipFill>
          <a:blip r:embed="rId2">
            <a:extLst/>
          </a:blip>
          <a:srcRect l="0" t="43095" r="0" b="0"/>
          <a:stretch>
            <a:fillRect/>
          </a:stretch>
        </p:blipFill>
        <p:spPr>
          <a:xfrm>
            <a:off x="1308298" y="4696023"/>
            <a:ext cx="21767534" cy="696573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PSY 348"/>
          <p:cNvSpPr txBox="1"/>
          <p:nvPr>
            <p:ph type="body" idx="21"/>
          </p:nvPr>
        </p:nvSpPr>
        <p:spPr>
          <a:prstGeom prst="rect">
            <a:avLst/>
          </a:prstGeom>
        </p:spPr>
        <p:txBody>
          <a:bodyPr/>
          <a:lstStyle/>
          <a:p>
            <a:pPr/>
            <a:r>
              <a:t>PSY 348</a:t>
            </a:r>
          </a:p>
        </p:txBody>
      </p:sp>
      <p:sp>
        <p:nvSpPr>
          <p:cNvPr id="294"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295" name="Picture 3" descr="Picture 3"/>
          <p:cNvPicPr>
            <a:picLocks noChangeAspect="1"/>
          </p:cNvPicPr>
          <p:nvPr/>
        </p:nvPicPr>
        <p:blipFill>
          <a:blip r:embed="rId2">
            <a:extLst/>
          </a:blip>
          <a:srcRect l="0" t="43095" r="0" b="0"/>
          <a:stretch>
            <a:fillRect/>
          </a:stretch>
        </p:blipFill>
        <p:spPr>
          <a:xfrm>
            <a:off x="1308298" y="4696023"/>
            <a:ext cx="21767534" cy="6965737"/>
          </a:xfrm>
          <a:prstGeom prst="rect">
            <a:avLst/>
          </a:prstGeom>
          <a:ln w="12700">
            <a:miter lim="400000"/>
          </a:ln>
        </p:spPr>
      </p:pic>
      <p:sp>
        <p:nvSpPr>
          <p:cNvPr id="296" name="Fail to Reject H0"/>
          <p:cNvSpPr txBox="1"/>
          <p:nvPr/>
        </p:nvSpPr>
        <p:spPr>
          <a:xfrm>
            <a:off x="13386816" y="11872676"/>
            <a:ext cx="9714155" cy="18059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Fail to Reject H0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PSY 348"/>
          <p:cNvSpPr txBox="1"/>
          <p:nvPr>
            <p:ph type="body" idx="21"/>
          </p:nvPr>
        </p:nvSpPr>
        <p:spPr>
          <a:prstGeom prst="rect">
            <a:avLst/>
          </a:prstGeom>
        </p:spPr>
        <p:txBody>
          <a:bodyPr/>
          <a:lstStyle/>
          <a:p>
            <a:pPr/>
            <a:r>
              <a:t>PSY 348</a:t>
            </a:r>
          </a:p>
        </p:txBody>
      </p:sp>
      <p:sp>
        <p:nvSpPr>
          <p:cNvPr id="299"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300" name="Picture 4" descr="Picture 4"/>
          <p:cNvPicPr>
            <a:picLocks noChangeAspect="1"/>
          </p:cNvPicPr>
          <p:nvPr/>
        </p:nvPicPr>
        <p:blipFill>
          <a:blip r:embed="rId2">
            <a:extLst/>
          </a:blip>
          <a:srcRect l="0" t="28550" r="0" b="0"/>
          <a:stretch>
            <a:fillRect/>
          </a:stretch>
        </p:blipFill>
        <p:spPr>
          <a:xfrm>
            <a:off x="1476375" y="3689462"/>
            <a:ext cx="21431077" cy="6788293"/>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PSY 348"/>
          <p:cNvSpPr txBox="1"/>
          <p:nvPr>
            <p:ph type="body" idx="21"/>
          </p:nvPr>
        </p:nvSpPr>
        <p:spPr>
          <a:prstGeom prst="rect">
            <a:avLst/>
          </a:prstGeom>
        </p:spPr>
        <p:txBody>
          <a:bodyPr/>
          <a:lstStyle/>
          <a:p>
            <a:pPr/>
            <a:r>
              <a:t>PSY 348</a:t>
            </a:r>
          </a:p>
        </p:txBody>
      </p:sp>
      <p:sp>
        <p:nvSpPr>
          <p:cNvPr id="303"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pic>
        <p:nvPicPr>
          <p:cNvPr id="304" name="Picture 4" descr="Picture 4"/>
          <p:cNvPicPr>
            <a:picLocks noChangeAspect="1"/>
          </p:cNvPicPr>
          <p:nvPr/>
        </p:nvPicPr>
        <p:blipFill>
          <a:blip r:embed="rId2">
            <a:extLst/>
          </a:blip>
          <a:srcRect l="0" t="28550" r="0" b="0"/>
          <a:stretch>
            <a:fillRect/>
          </a:stretch>
        </p:blipFill>
        <p:spPr>
          <a:xfrm>
            <a:off x="1476375" y="3689462"/>
            <a:ext cx="21431077" cy="6788293"/>
          </a:xfrm>
          <a:prstGeom prst="rect">
            <a:avLst/>
          </a:prstGeom>
          <a:ln w="12700">
            <a:miter lim="400000"/>
          </a:ln>
        </p:spPr>
      </p:pic>
      <p:sp>
        <p:nvSpPr>
          <p:cNvPr id="305" name="Reject H0"/>
          <p:cNvSpPr txBox="1"/>
          <p:nvPr/>
        </p:nvSpPr>
        <p:spPr>
          <a:xfrm>
            <a:off x="16995647" y="10992074"/>
            <a:ext cx="5597501" cy="18059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Reject H0</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Calculating F"/>
          <p:cNvSpPr txBox="1"/>
          <p:nvPr>
            <p:ph type="title"/>
          </p:nvPr>
        </p:nvSpPr>
        <p:spPr>
          <a:prstGeom prst="rect">
            <a:avLst/>
          </a:prstGeom>
        </p:spPr>
        <p:txBody>
          <a:bodyPr/>
          <a:lstStyle/>
          <a:p>
            <a:pPr/>
            <a:r>
              <a:t>Calculating F</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PSY 348"/>
          <p:cNvSpPr txBox="1"/>
          <p:nvPr>
            <p:ph type="body" idx="21"/>
          </p:nvPr>
        </p:nvSpPr>
        <p:spPr>
          <a:prstGeom prst="rect">
            <a:avLst/>
          </a:prstGeom>
        </p:spPr>
        <p:txBody>
          <a:bodyPr/>
          <a:lstStyle/>
          <a:p>
            <a:pPr/>
            <a:r>
              <a:t>PSY 348</a:t>
            </a:r>
          </a:p>
        </p:txBody>
      </p:sp>
      <p:sp>
        <p:nvSpPr>
          <p:cNvPr id="310" name="Calculating the variance"/>
          <p:cNvSpPr txBox="1"/>
          <p:nvPr>
            <p:ph type="title"/>
          </p:nvPr>
        </p:nvSpPr>
        <p:spPr>
          <a:prstGeom prst="rect">
            <a:avLst/>
          </a:prstGeom>
        </p:spPr>
        <p:txBody>
          <a:bodyPr/>
          <a:lstStyle>
            <a:lvl1pPr defTabSz="685165">
              <a:spcBef>
                <a:spcPts val="3200"/>
              </a:spcBef>
              <a:defRPr sz="7221"/>
            </a:lvl1pPr>
          </a:lstStyle>
          <a:p>
            <a:pPr/>
            <a:r>
              <a:t>Calculating the variance</a:t>
            </a:r>
          </a:p>
        </p:txBody>
      </p:sp>
      <p:sp>
        <p:nvSpPr>
          <p:cNvPr id="311" name="ANOVA looks at variance. How do we calculate the Variance?"/>
          <p:cNvSpPr txBox="1"/>
          <p:nvPr>
            <p:ph type="body" idx="1"/>
          </p:nvPr>
        </p:nvSpPr>
        <p:spPr>
          <a:prstGeom prst="rect">
            <a:avLst/>
          </a:prstGeom>
        </p:spPr>
        <p:txBody>
          <a:bodyPr/>
          <a:lstStyle>
            <a:lvl1pPr marL="0" indent="0">
              <a:buClrTx/>
              <a:buSzTx/>
              <a:buFontTx/>
              <a:buNone/>
            </a:lvl1pPr>
          </a:lstStyle>
          <a:p>
            <a:pPr/>
            <a:r>
              <a:t>ANOVA looks at variance. How do we calculate the Variance?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PSY 348"/>
          <p:cNvSpPr txBox="1"/>
          <p:nvPr>
            <p:ph type="body" idx="21"/>
          </p:nvPr>
        </p:nvSpPr>
        <p:spPr>
          <a:prstGeom prst="rect">
            <a:avLst/>
          </a:prstGeom>
        </p:spPr>
        <p:txBody>
          <a:bodyPr/>
          <a:lstStyle/>
          <a:p>
            <a:pPr/>
            <a:r>
              <a:t>PSY 348</a:t>
            </a:r>
          </a:p>
        </p:txBody>
      </p:sp>
      <p:sp>
        <p:nvSpPr>
          <p:cNvPr id="314" name="Calculating the variance"/>
          <p:cNvSpPr txBox="1"/>
          <p:nvPr>
            <p:ph type="title"/>
          </p:nvPr>
        </p:nvSpPr>
        <p:spPr>
          <a:prstGeom prst="rect">
            <a:avLst/>
          </a:prstGeom>
        </p:spPr>
        <p:txBody>
          <a:bodyPr/>
          <a:lstStyle>
            <a:lvl1pPr defTabSz="685165">
              <a:spcBef>
                <a:spcPts val="3200"/>
              </a:spcBef>
              <a:defRPr sz="7221"/>
            </a:lvl1pPr>
          </a:lstStyle>
          <a:p>
            <a:pPr/>
            <a:r>
              <a:t>Calculating the variance</a:t>
            </a:r>
          </a:p>
        </p:txBody>
      </p:sp>
      <p:sp>
        <p:nvSpPr>
          <p:cNvPr id="315" name="ANOVA looks at variance. To calculate the Variance:…"/>
          <p:cNvSpPr txBox="1"/>
          <p:nvPr>
            <p:ph type="body" idx="1"/>
          </p:nvPr>
        </p:nvSpPr>
        <p:spPr>
          <a:prstGeom prst="rect">
            <a:avLst/>
          </a:prstGeom>
        </p:spPr>
        <p:txBody>
          <a:bodyPr/>
          <a:lstStyle/>
          <a:p>
            <a:pPr marL="0" indent="0">
              <a:buClrTx/>
              <a:buSzTx/>
              <a:buFontTx/>
              <a:buNone/>
            </a:pPr>
            <a:r>
              <a:t>ANOVA looks at variance. To calculate the Variance:</a:t>
            </a:r>
          </a:p>
          <a:p>
            <a:pPr marL="914400" indent="-914400">
              <a:buClrTx/>
              <a:buSzPct val="100000"/>
              <a:buFontTx/>
              <a:buAutoNum type="arabicPeriod" startAt="1"/>
            </a:pPr>
            <a:r>
              <a:t>Calculate the mean.</a:t>
            </a:r>
          </a:p>
          <a:p>
            <a:pPr marL="914400" indent="-914400">
              <a:buClrTx/>
              <a:buSzPct val="100000"/>
              <a:buFontTx/>
              <a:buAutoNum type="arabicPeriod" startAt="1"/>
            </a:pPr>
            <a:r>
              <a:t>Subtract the mean from each x-value - what is this called?</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PSY 348"/>
          <p:cNvSpPr txBox="1"/>
          <p:nvPr>
            <p:ph type="body" idx="21"/>
          </p:nvPr>
        </p:nvSpPr>
        <p:spPr>
          <a:prstGeom prst="rect">
            <a:avLst/>
          </a:prstGeom>
        </p:spPr>
        <p:txBody>
          <a:bodyPr/>
          <a:lstStyle/>
          <a:p>
            <a:pPr/>
            <a:r>
              <a:t>PSY 348</a:t>
            </a:r>
          </a:p>
        </p:txBody>
      </p:sp>
      <p:sp>
        <p:nvSpPr>
          <p:cNvPr id="318" name="Calculating the variance"/>
          <p:cNvSpPr txBox="1"/>
          <p:nvPr>
            <p:ph type="title"/>
          </p:nvPr>
        </p:nvSpPr>
        <p:spPr>
          <a:prstGeom prst="rect">
            <a:avLst/>
          </a:prstGeom>
        </p:spPr>
        <p:txBody>
          <a:bodyPr/>
          <a:lstStyle>
            <a:lvl1pPr defTabSz="685165">
              <a:spcBef>
                <a:spcPts val="3200"/>
              </a:spcBef>
              <a:defRPr sz="7221"/>
            </a:lvl1pPr>
          </a:lstStyle>
          <a:p>
            <a:pPr/>
            <a:r>
              <a:t>Calculating the variance</a:t>
            </a:r>
          </a:p>
        </p:txBody>
      </p:sp>
      <p:sp>
        <p:nvSpPr>
          <p:cNvPr id="319" name="ANOVA looks at variance. To calculate the Variance:…"/>
          <p:cNvSpPr txBox="1"/>
          <p:nvPr>
            <p:ph type="body" idx="1"/>
          </p:nvPr>
        </p:nvSpPr>
        <p:spPr>
          <a:prstGeom prst="rect">
            <a:avLst/>
          </a:prstGeom>
        </p:spPr>
        <p:txBody>
          <a:bodyPr/>
          <a:lstStyle/>
          <a:p>
            <a:pPr marL="0" indent="0">
              <a:buClrTx/>
              <a:buSzTx/>
              <a:buFontTx/>
              <a:buNone/>
            </a:pPr>
            <a:r>
              <a:t>ANOVA looks at variance. To calculate the Variance:</a:t>
            </a:r>
          </a:p>
          <a:p>
            <a:pPr marL="914400" indent="-914400">
              <a:buClrTx/>
              <a:buSzPct val="100000"/>
              <a:buFontTx/>
              <a:buAutoNum type="arabicPeriod" startAt="1"/>
            </a:pPr>
            <a:r>
              <a:t>Calculate the mean.</a:t>
            </a:r>
          </a:p>
          <a:p>
            <a:pPr marL="914400" indent="-914400">
              <a:buClrTx/>
              <a:buSzPct val="100000"/>
              <a:buFontTx/>
              <a:buAutoNum type="arabicPeriod" startAt="1"/>
            </a:pPr>
            <a:r>
              <a:t>Subtract the mean from each x-value (deviation score).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SY 348"/>
          <p:cNvSpPr txBox="1"/>
          <p:nvPr>
            <p:ph type="body" idx="21"/>
          </p:nvPr>
        </p:nvSpPr>
        <p:spPr>
          <a:prstGeom prst="rect">
            <a:avLst/>
          </a:prstGeom>
        </p:spPr>
        <p:txBody>
          <a:bodyPr/>
          <a:lstStyle/>
          <a:p>
            <a:pPr/>
            <a:r>
              <a:t>PSY 348</a:t>
            </a:r>
          </a:p>
        </p:txBody>
      </p:sp>
      <p:sp>
        <p:nvSpPr>
          <p:cNvPr id="194"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195" name="Content Placeholder 2"/>
          <p:cNvSpPr txBox="1"/>
          <p:nvPr>
            <p:ph type="body" idx="1"/>
          </p:nvPr>
        </p:nvSpPr>
        <p:spPr>
          <a:prstGeom prst="rect">
            <a:avLst/>
          </a:prstGeom>
        </p:spPr>
        <p:txBody>
          <a:bodyPr/>
          <a:lstStyle/>
          <a:p>
            <a:pPr marL="0" indent="0" defTabSz="817244">
              <a:spcBef>
                <a:spcPts val="3800"/>
              </a:spcBef>
              <a:buSzTx/>
              <a:buNone/>
              <a:defRPr sz="14256"/>
            </a:pPr>
            <a:r>
              <a:t>ANalysis</a:t>
            </a:r>
          </a:p>
          <a:p>
            <a:pPr marL="0" indent="0" defTabSz="817244">
              <a:spcBef>
                <a:spcPts val="3800"/>
              </a:spcBef>
              <a:buSzTx/>
              <a:buNone/>
              <a:defRPr sz="14256"/>
            </a:pPr>
            <a:r>
              <a:t>Of</a:t>
            </a:r>
          </a:p>
          <a:p>
            <a:pPr marL="0" indent="0" defTabSz="817244">
              <a:spcBef>
                <a:spcPts val="3800"/>
              </a:spcBef>
              <a:buSzTx/>
              <a:buNone/>
              <a:defRPr sz="14256"/>
            </a:pPr>
            <a:r>
              <a:t>VAriance</a:t>
            </a:r>
          </a:p>
        </p:txBody>
      </p:sp>
      <p:pic>
        <p:nvPicPr>
          <p:cNvPr id="196" name="mocking-spongebob.jpg" descr="mocking-spongebob.jpg"/>
          <p:cNvPicPr>
            <a:picLocks noChangeAspect="1"/>
          </p:cNvPicPr>
          <p:nvPr/>
        </p:nvPicPr>
        <p:blipFill>
          <a:blip r:embed="rId2">
            <a:extLst/>
          </a:blip>
          <a:srcRect l="19997" t="132" r="15914" b="132"/>
          <a:stretch>
            <a:fillRect/>
          </a:stretch>
        </p:blipFill>
        <p:spPr>
          <a:xfrm>
            <a:off x="9826208" y="2091928"/>
            <a:ext cx="13713502" cy="1088844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PSY 348"/>
          <p:cNvSpPr txBox="1"/>
          <p:nvPr>
            <p:ph type="body" idx="21"/>
          </p:nvPr>
        </p:nvSpPr>
        <p:spPr>
          <a:prstGeom prst="rect">
            <a:avLst/>
          </a:prstGeom>
        </p:spPr>
        <p:txBody>
          <a:bodyPr/>
          <a:lstStyle/>
          <a:p>
            <a:pPr/>
            <a:r>
              <a:t>PSY 348</a:t>
            </a:r>
          </a:p>
        </p:txBody>
      </p:sp>
      <p:sp>
        <p:nvSpPr>
          <p:cNvPr id="322" name="Calculating the variance"/>
          <p:cNvSpPr txBox="1"/>
          <p:nvPr>
            <p:ph type="title"/>
          </p:nvPr>
        </p:nvSpPr>
        <p:spPr>
          <a:prstGeom prst="rect">
            <a:avLst/>
          </a:prstGeom>
        </p:spPr>
        <p:txBody>
          <a:bodyPr/>
          <a:lstStyle>
            <a:lvl1pPr defTabSz="685165">
              <a:spcBef>
                <a:spcPts val="3200"/>
              </a:spcBef>
              <a:defRPr sz="7221"/>
            </a:lvl1pPr>
          </a:lstStyle>
          <a:p>
            <a:pPr/>
            <a:r>
              <a:t>Calculating the variance</a:t>
            </a:r>
          </a:p>
        </p:txBody>
      </p:sp>
      <p:sp>
        <p:nvSpPr>
          <p:cNvPr id="323" name="ANOVA looks at variance. To calculate the Variance:…"/>
          <p:cNvSpPr txBox="1"/>
          <p:nvPr>
            <p:ph type="body" idx="1"/>
          </p:nvPr>
        </p:nvSpPr>
        <p:spPr>
          <a:prstGeom prst="rect">
            <a:avLst/>
          </a:prstGeom>
        </p:spPr>
        <p:txBody>
          <a:bodyPr/>
          <a:lstStyle/>
          <a:p>
            <a:pPr marL="0" indent="0">
              <a:buClrTx/>
              <a:buSzTx/>
              <a:buFontTx/>
              <a:buNone/>
            </a:pPr>
            <a:r>
              <a:t>ANOVA looks at variance. To calculate the Variance:</a:t>
            </a:r>
          </a:p>
          <a:p>
            <a:pPr marL="914400" indent="-914400">
              <a:buClrTx/>
              <a:buSzPct val="100000"/>
              <a:buFontTx/>
              <a:buAutoNum type="arabicPeriod" startAt="1"/>
            </a:pPr>
            <a:r>
              <a:t>Calculate the mean.</a:t>
            </a:r>
          </a:p>
          <a:p>
            <a:pPr marL="914400" indent="-914400">
              <a:buClrTx/>
              <a:buSzPct val="100000"/>
              <a:buFontTx/>
              <a:buAutoNum type="arabicPeriod" startAt="1"/>
            </a:pPr>
            <a:r>
              <a:t>Subtract the mean from each x-value (deviation score).</a:t>
            </a:r>
          </a:p>
          <a:p>
            <a:pPr marL="914400" indent="-914400">
              <a:buClrTx/>
              <a:buSzPct val="100000"/>
              <a:buFontTx/>
              <a:buAutoNum type="arabicPeriod" startAt="1"/>
            </a:pPr>
            <a:r>
              <a:t>Square the deviation scores.</a:t>
            </a:r>
          </a:p>
          <a:p>
            <a:pPr marL="914400" indent="-914400">
              <a:buClrTx/>
              <a:buSzPct val="100000"/>
              <a:buFontTx/>
              <a:buAutoNum type="arabicPeriod" startAt="1"/>
            </a:pPr>
            <a:r>
              <a:t>Take the sum of the squared deviations - what is this called?</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PSY 348"/>
          <p:cNvSpPr txBox="1"/>
          <p:nvPr>
            <p:ph type="body" idx="21"/>
          </p:nvPr>
        </p:nvSpPr>
        <p:spPr>
          <a:prstGeom prst="rect">
            <a:avLst/>
          </a:prstGeom>
        </p:spPr>
        <p:txBody>
          <a:bodyPr/>
          <a:lstStyle/>
          <a:p>
            <a:pPr/>
            <a:r>
              <a:t>PSY 348</a:t>
            </a:r>
          </a:p>
        </p:txBody>
      </p:sp>
      <p:sp>
        <p:nvSpPr>
          <p:cNvPr id="326" name="Calculating the variance"/>
          <p:cNvSpPr txBox="1"/>
          <p:nvPr>
            <p:ph type="title"/>
          </p:nvPr>
        </p:nvSpPr>
        <p:spPr>
          <a:prstGeom prst="rect">
            <a:avLst/>
          </a:prstGeom>
        </p:spPr>
        <p:txBody>
          <a:bodyPr/>
          <a:lstStyle>
            <a:lvl1pPr defTabSz="685165">
              <a:spcBef>
                <a:spcPts val="3200"/>
              </a:spcBef>
              <a:defRPr sz="7221"/>
            </a:lvl1pPr>
          </a:lstStyle>
          <a:p>
            <a:pPr/>
            <a:r>
              <a:t>Calculating the variance</a:t>
            </a:r>
          </a:p>
        </p:txBody>
      </p:sp>
      <p:sp>
        <p:nvSpPr>
          <p:cNvPr id="327" name="ANOVA looks at variance. To calculate the Variance:…"/>
          <p:cNvSpPr txBox="1"/>
          <p:nvPr>
            <p:ph type="body" idx="1"/>
          </p:nvPr>
        </p:nvSpPr>
        <p:spPr>
          <a:prstGeom prst="rect">
            <a:avLst/>
          </a:prstGeom>
        </p:spPr>
        <p:txBody>
          <a:bodyPr/>
          <a:lstStyle/>
          <a:p>
            <a:pPr marL="0" indent="0">
              <a:buClrTx/>
              <a:buSzTx/>
              <a:buFontTx/>
              <a:buNone/>
            </a:pPr>
            <a:r>
              <a:t>ANOVA looks at variance. To calculate the Variance:</a:t>
            </a:r>
          </a:p>
          <a:p>
            <a:pPr marL="914400" indent="-914400">
              <a:buClrTx/>
              <a:buSzPct val="100000"/>
              <a:buFontTx/>
              <a:buAutoNum type="arabicPeriod" startAt="1"/>
            </a:pPr>
            <a:r>
              <a:t>Calculate the mean.</a:t>
            </a:r>
          </a:p>
          <a:p>
            <a:pPr marL="914400" indent="-914400">
              <a:buClrTx/>
              <a:buSzPct val="100000"/>
              <a:buFontTx/>
              <a:buAutoNum type="arabicPeriod" startAt="1"/>
            </a:pPr>
            <a:r>
              <a:t>Subtract the mean from each x-value (deviation score).</a:t>
            </a:r>
          </a:p>
          <a:p>
            <a:pPr marL="914400" indent="-914400">
              <a:buClrTx/>
              <a:buSzPct val="100000"/>
              <a:buFontTx/>
              <a:buAutoNum type="arabicPeriod" startAt="1"/>
            </a:pPr>
            <a:r>
              <a:t>Square the deviation scores.</a:t>
            </a:r>
          </a:p>
          <a:p>
            <a:pPr marL="914400" indent="-914400">
              <a:buClrTx/>
              <a:buSzPct val="100000"/>
              <a:buFontTx/>
              <a:buAutoNum type="arabicPeriod" startAt="1"/>
            </a:pPr>
            <a:r>
              <a:t>Take the sum of the squared deviations (Sum of Squared Deviations).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PSY 348"/>
          <p:cNvSpPr txBox="1"/>
          <p:nvPr>
            <p:ph type="body" idx="21"/>
          </p:nvPr>
        </p:nvSpPr>
        <p:spPr>
          <a:prstGeom prst="rect">
            <a:avLst/>
          </a:prstGeom>
        </p:spPr>
        <p:txBody>
          <a:bodyPr/>
          <a:lstStyle/>
          <a:p>
            <a:pPr/>
            <a:r>
              <a:t>PSY 348</a:t>
            </a:r>
          </a:p>
        </p:txBody>
      </p:sp>
      <p:sp>
        <p:nvSpPr>
          <p:cNvPr id="330" name="Calculating the variance"/>
          <p:cNvSpPr txBox="1"/>
          <p:nvPr>
            <p:ph type="title"/>
          </p:nvPr>
        </p:nvSpPr>
        <p:spPr>
          <a:prstGeom prst="rect">
            <a:avLst/>
          </a:prstGeom>
        </p:spPr>
        <p:txBody>
          <a:bodyPr/>
          <a:lstStyle>
            <a:lvl1pPr defTabSz="685165">
              <a:spcBef>
                <a:spcPts val="3200"/>
              </a:spcBef>
              <a:defRPr sz="7221"/>
            </a:lvl1pPr>
          </a:lstStyle>
          <a:p>
            <a:pPr/>
            <a:r>
              <a:t>Calculating the variance</a:t>
            </a:r>
          </a:p>
        </p:txBody>
      </p:sp>
      <p:sp>
        <p:nvSpPr>
          <p:cNvPr id="331" name="ANOVA looks at variance. To calculate the Variance:…"/>
          <p:cNvSpPr txBox="1"/>
          <p:nvPr>
            <p:ph type="body" idx="1"/>
          </p:nvPr>
        </p:nvSpPr>
        <p:spPr>
          <a:prstGeom prst="rect">
            <a:avLst/>
          </a:prstGeom>
        </p:spPr>
        <p:txBody>
          <a:bodyPr/>
          <a:lstStyle/>
          <a:p>
            <a:pPr marL="0" indent="0">
              <a:buClrTx/>
              <a:buSzTx/>
              <a:buFontTx/>
              <a:buNone/>
            </a:pPr>
            <a:r>
              <a:t>ANOVA looks at variance. To calculate the Variance:</a:t>
            </a:r>
          </a:p>
          <a:p>
            <a:pPr marL="914400" indent="-914400">
              <a:buClrTx/>
              <a:buSzPct val="100000"/>
              <a:buFontTx/>
              <a:buAutoNum type="arabicPeriod" startAt="1"/>
            </a:pPr>
            <a:r>
              <a:t>Calculate the mean.</a:t>
            </a:r>
          </a:p>
          <a:p>
            <a:pPr marL="914400" indent="-914400">
              <a:buClrTx/>
              <a:buSzPct val="100000"/>
              <a:buFontTx/>
              <a:buAutoNum type="arabicPeriod" startAt="1"/>
            </a:pPr>
            <a:r>
              <a:t>Subtract the mean from each x-value (deviation score).</a:t>
            </a:r>
          </a:p>
          <a:p>
            <a:pPr marL="914400" indent="-914400">
              <a:buClrTx/>
              <a:buSzPct val="100000"/>
              <a:buFontTx/>
              <a:buAutoNum type="arabicPeriod" startAt="1"/>
            </a:pPr>
            <a:r>
              <a:t>Square the deviation scores.</a:t>
            </a:r>
          </a:p>
          <a:p>
            <a:pPr marL="914400" indent="-914400">
              <a:buClrTx/>
              <a:buSzPct val="100000"/>
              <a:buFontTx/>
              <a:buAutoNum type="arabicPeriod" startAt="1"/>
            </a:pPr>
            <a:r>
              <a:t>Take the sum of the squared deviations (Sum of Squared Deviations).</a:t>
            </a:r>
          </a:p>
          <a:p>
            <a:pPr marL="914400" indent="-914400">
              <a:buClrTx/>
              <a:buSzPct val="100000"/>
              <a:buFontTx/>
              <a:buAutoNum type="arabicPeriod" startAt="1"/>
            </a:pPr>
            <a:r>
              <a:t>Divide by (n-1) - what is this called?</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PSY 348"/>
          <p:cNvSpPr txBox="1"/>
          <p:nvPr>
            <p:ph type="body" idx="21"/>
          </p:nvPr>
        </p:nvSpPr>
        <p:spPr>
          <a:prstGeom prst="rect">
            <a:avLst/>
          </a:prstGeom>
        </p:spPr>
        <p:txBody>
          <a:bodyPr/>
          <a:lstStyle/>
          <a:p>
            <a:pPr/>
            <a:r>
              <a:t>PSY 348</a:t>
            </a:r>
          </a:p>
        </p:txBody>
      </p:sp>
      <p:sp>
        <p:nvSpPr>
          <p:cNvPr id="334" name="Calculating the variance in ANOVA"/>
          <p:cNvSpPr txBox="1"/>
          <p:nvPr>
            <p:ph type="title"/>
          </p:nvPr>
        </p:nvSpPr>
        <p:spPr>
          <a:prstGeom prst="rect">
            <a:avLst/>
          </a:prstGeom>
        </p:spPr>
        <p:txBody>
          <a:bodyPr/>
          <a:lstStyle>
            <a:lvl1pPr defTabSz="685165">
              <a:spcBef>
                <a:spcPts val="3200"/>
              </a:spcBef>
              <a:defRPr sz="7221"/>
            </a:lvl1pPr>
          </a:lstStyle>
          <a:p>
            <a:pPr/>
            <a:r>
              <a:t>Calculating the variance in ANOVA</a:t>
            </a:r>
          </a:p>
        </p:txBody>
      </p:sp>
      <p:sp>
        <p:nvSpPr>
          <p:cNvPr id="335" name="To calculate the Variance in ANOVA:…"/>
          <p:cNvSpPr txBox="1"/>
          <p:nvPr>
            <p:ph type="body" idx="1"/>
          </p:nvPr>
        </p:nvSpPr>
        <p:spPr>
          <a:prstGeom prst="rect">
            <a:avLst/>
          </a:prstGeom>
        </p:spPr>
        <p:txBody>
          <a:bodyPr/>
          <a:lstStyle/>
          <a:p>
            <a:pPr marL="0" indent="0" defTabSz="792479">
              <a:spcBef>
                <a:spcPts val="3700"/>
              </a:spcBef>
              <a:buClrTx/>
              <a:buSzTx/>
              <a:buFontTx/>
              <a:buNone/>
              <a:defRPr sz="4608"/>
            </a:pPr>
            <a:r>
              <a:t>To calculate the Variance in ANOVA:</a:t>
            </a:r>
          </a:p>
          <a:p>
            <a:pPr marL="877823" indent="-877823" defTabSz="792479">
              <a:spcBef>
                <a:spcPts val="3700"/>
              </a:spcBef>
              <a:buClrTx/>
              <a:buSzPct val="100000"/>
              <a:buFontTx/>
              <a:buAutoNum type="arabicPeriod" startAt="1"/>
              <a:defRPr sz="4608"/>
            </a:pPr>
            <a:r>
              <a:t>Calculate the mean.</a:t>
            </a:r>
          </a:p>
          <a:p>
            <a:pPr marL="877823" indent="-877823" defTabSz="792479">
              <a:spcBef>
                <a:spcPts val="3700"/>
              </a:spcBef>
              <a:buClrTx/>
              <a:buSzPct val="100000"/>
              <a:buFontTx/>
              <a:buAutoNum type="arabicPeriod" startAt="1"/>
              <a:defRPr sz="4608"/>
            </a:pPr>
            <a:r>
              <a:t>Subtract the mean from each x-value (deviation score).</a:t>
            </a:r>
          </a:p>
          <a:p>
            <a:pPr marL="877823" indent="-877823" defTabSz="792479">
              <a:spcBef>
                <a:spcPts val="3700"/>
              </a:spcBef>
              <a:buClrTx/>
              <a:buSzPct val="100000"/>
              <a:buFontTx/>
              <a:buAutoNum type="arabicPeriod" startAt="1"/>
              <a:defRPr sz="4608"/>
            </a:pPr>
            <a:r>
              <a:t>Square the deviation scores.</a:t>
            </a:r>
          </a:p>
          <a:p>
            <a:pPr marL="877823" indent="-877823" defTabSz="792479">
              <a:spcBef>
                <a:spcPts val="3700"/>
              </a:spcBef>
              <a:buClrTx/>
              <a:buSzPct val="100000"/>
              <a:buFontTx/>
              <a:buAutoNum type="arabicPeriod" startAt="1"/>
              <a:defRPr sz="4608"/>
            </a:pPr>
            <a:r>
              <a:t>Take the sum of the squared deviations (Sum of Squared Deviations).</a:t>
            </a:r>
          </a:p>
          <a:p>
            <a:pPr marL="877823" indent="-877823" defTabSz="792479">
              <a:spcBef>
                <a:spcPts val="3700"/>
              </a:spcBef>
              <a:buClrTx/>
              <a:buSzPct val="100000"/>
              <a:buFontTx/>
              <a:buAutoNum type="arabicPeriod" startAt="1"/>
              <a:defRPr sz="4608"/>
            </a:pPr>
            <a:r>
              <a:t>Divide by (degrees of freedom).</a:t>
            </a:r>
          </a:p>
          <a:p>
            <a:pPr marL="0" indent="0" defTabSz="792479">
              <a:spcBef>
                <a:spcPts val="3700"/>
              </a:spcBef>
              <a:buClrTx/>
              <a:buSzTx/>
              <a:buFontTx/>
              <a:buNone/>
              <a:defRPr sz="4608"/>
            </a:pPr>
            <a:r>
              <a:t>** This is the variance, but in ANOVA we also call it a Mean Squared (MS).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PSY 348"/>
          <p:cNvSpPr txBox="1"/>
          <p:nvPr>
            <p:ph type="body" idx="21"/>
          </p:nvPr>
        </p:nvSpPr>
        <p:spPr>
          <a:prstGeom prst="rect">
            <a:avLst/>
          </a:prstGeom>
        </p:spPr>
        <p:txBody>
          <a:bodyPr/>
          <a:lstStyle/>
          <a:p>
            <a:pPr/>
            <a:r>
              <a:t>PSY 348</a:t>
            </a:r>
          </a:p>
        </p:txBody>
      </p:sp>
      <p:sp>
        <p:nvSpPr>
          <p:cNvPr id="338"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339" name="Calculate the SS.…"/>
          <p:cNvSpPr txBox="1"/>
          <p:nvPr>
            <p:ph type="body" sz="half" idx="1"/>
          </p:nvPr>
        </p:nvSpPr>
        <p:spPr>
          <a:xfrm>
            <a:off x="762000" y="3860800"/>
            <a:ext cx="9488345" cy="8585200"/>
          </a:xfrm>
          <a:prstGeom prst="rect">
            <a:avLst/>
          </a:prstGeom>
        </p:spPr>
        <p:txBody>
          <a:bodyPr/>
          <a:lstStyle/>
          <a:p>
            <a:pPr/>
            <a:r>
              <a:t>Calculate the SS.</a:t>
            </a:r>
          </a:p>
          <a:p>
            <a:pPr/>
            <a:r>
              <a:t>Divide the SS by the degrees of freedom.</a:t>
            </a:r>
          </a:p>
        </p:txBody>
      </p:sp>
      <p:pic>
        <p:nvPicPr>
          <p:cNvPr id="340" name="Screen Shot 2022-11-06 at 3.21.05 PM.png" descr="Screen Shot 2022-11-06 at 3.21.05 PM.png"/>
          <p:cNvPicPr>
            <a:picLocks noChangeAspect="1"/>
          </p:cNvPicPr>
          <p:nvPr/>
        </p:nvPicPr>
        <p:blipFill>
          <a:blip r:embed="rId2">
            <a:extLst/>
          </a:blip>
          <a:stretch>
            <a:fillRect/>
          </a:stretch>
        </p:blipFill>
        <p:spPr>
          <a:xfrm>
            <a:off x="11898030" y="1523633"/>
            <a:ext cx="10816827" cy="11898509"/>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PSY 348"/>
          <p:cNvSpPr txBox="1"/>
          <p:nvPr>
            <p:ph type="body" idx="21"/>
          </p:nvPr>
        </p:nvSpPr>
        <p:spPr>
          <a:prstGeom prst="rect">
            <a:avLst/>
          </a:prstGeom>
        </p:spPr>
        <p:txBody>
          <a:bodyPr/>
          <a:lstStyle/>
          <a:p>
            <a:pPr/>
            <a:r>
              <a:t>PSY 348</a:t>
            </a:r>
          </a:p>
        </p:txBody>
      </p:sp>
      <p:sp>
        <p:nvSpPr>
          <p:cNvPr id="343"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344" name="We will calculate a SS for the between group variance.…"/>
          <p:cNvSpPr txBox="1"/>
          <p:nvPr>
            <p:ph type="body" idx="1"/>
          </p:nvPr>
        </p:nvSpPr>
        <p:spPr>
          <a:xfrm>
            <a:off x="762000" y="3860800"/>
            <a:ext cx="22388101" cy="8585200"/>
          </a:xfrm>
          <a:prstGeom prst="rect">
            <a:avLst/>
          </a:prstGeom>
        </p:spPr>
        <p:txBody>
          <a:bodyPr/>
          <a:lstStyle/>
          <a:p>
            <a:pPr/>
            <a:r>
              <a:t>We will calculate a SS for the between group variance. </a:t>
            </a:r>
          </a:p>
          <a:p>
            <a:pPr lvl="1"/>
            <a:r>
              <a:t>How much variance in the data is from group differences?</a:t>
            </a:r>
          </a:p>
          <a:p>
            <a:pPr/>
            <a:r>
              <a:t>We will calculate a SS for all the data.</a:t>
            </a:r>
          </a:p>
          <a:p>
            <a:pPr lvl="1"/>
            <a:r>
              <a:t>How much variance in the data is from random error?</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PSY 348"/>
          <p:cNvSpPr txBox="1"/>
          <p:nvPr>
            <p:ph type="body" idx="21"/>
          </p:nvPr>
        </p:nvSpPr>
        <p:spPr>
          <a:prstGeom prst="rect">
            <a:avLst/>
          </a:prstGeom>
        </p:spPr>
        <p:txBody>
          <a:bodyPr/>
          <a:lstStyle/>
          <a:p>
            <a:pPr/>
            <a:r>
              <a:t>PSY 348</a:t>
            </a:r>
          </a:p>
        </p:txBody>
      </p:sp>
      <p:sp>
        <p:nvSpPr>
          <p:cNvPr id="347" name="Title 1"/>
          <p:cNvSpPr txBox="1"/>
          <p:nvPr>
            <p:ph type="title"/>
          </p:nvPr>
        </p:nvSpPr>
        <p:spPr>
          <a:prstGeom prst="rect">
            <a:avLst/>
          </a:prstGeom>
        </p:spPr>
        <p:txBody>
          <a:bodyPr/>
          <a:lstStyle>
            <a:lvl1pPr defTabSz="685165">
              <a:spcBef>
                <a:spcPts val="3200"/>
              </a:spcBef>
              <a:defRPr sz="7221"/>
            </a:lvl1pPr>
          </a:lstStyle>
          <a:p>
            <a:pPr/>
            <a:r>
              <a:t>Between subjects ANOVA</a:t>
            </a:r>
          </a:p>
        </p:txBody>
      </p:sp>
      <p:sp>
        <p:nvSpPr>
          <p:cNvPr id="348" name="Content Placeholder 2"/>
          <p:cNvSpPr txBox="1"/>
          <p:nvPr>
            <p:ph type="body" sz="half" idx="1"/>
          </p:nvPr>
        </p:nvSpPr>
        <p:spPr>
          <a:xfrm>
            <a:off x="762000" y="3860800"/>
            <a:ext cx="8121706" cy="8585200"/>
          </a:xfrm>
          <a:prstGeom prst="rect">
            <a:avLst/>
          </a:prstGeom>
        </p:spPr>
        <p:txBody>
          <a:bodyPr/>
          <a:lstStyle/>
          <a:p>
            <a:pPr marL="0" indent="0">
              <a:buSzTx/>
              <a:buNone/>
            </a:pPr>
            <a:r>
              <a:t>SS</a:t>
            </a:r>
            <a:r>
              <a:rPr b="1" baseline="-15500">
                <a:latin typeface="Calibri"/>
                <a:ea typeface="Calibri"/>
                <a:cs typeface="Calibri"/>
                <a:sym typeface="Calibri"/>
              </a:rPr>
              <a:t>BG </a:t>
            </a:r>
            <a:r>
              <a:t>= How much variance comes comes from the group differences?</a:t>
            </a:r>
          </a:p>
          <a:p>
            <a:pPr marL="0" indent="0">
              <a:buSzTx/>
              <a:buNone/>
            </a:pPr>
            <a:r>
              <a:t>SS</a:t>
            </a:r>
            <a:r>
              <a:rPr b="1" baseline="-15500">
                <a:latin typeface="Calibri"/>
                <a:ea typeface="Calibri"/>
                <a:cs typeface="Calibri"/>
                <a:sym typeface="Calibri"/>
              </a:rPr>
              <a:t>Error </a:t>
            </a:r>
            <a:r>
              <a:t>= How much variance is there in total among all the data points?</a:t>
            </a:r>
          </a:p>
        </p:txBody>
      </p:sp>
      <p:pic>
        <p:nvPicPr>
          <p:cNvPr id="349" name="Picture 7" descr="Picture 7"/>
          <p:cNvPicPr>
            <a:picLocks noChangeAspect="1"/>
          </p:cNvPicPr>
          <p:nvPr/>
        </p:nvPicPr>
        <p:blipFill>
          <a:blip r:embed="rId2">
            <a:extLst/>
          </a:blip>
          <a:srcRect l="0" t="0" r="0" b="0"/>
          <a:stretch>
            <a:fillRect/>
          </a:stretch>
        </p:blipFill>
        <p:spPr>
          <a:xfrm>
            <a:off x="9277187" y="2166853"/>
            <a:ext cx="14315626" cy="10736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0" y="0"/>
                </a:moveTo>
                <a:cubicBezTo>
                  <a:pt x="318" y="0"/>
                  <a:pt x="0" y="424"/>
                  <a:pt x="0" y="946"/>
                </a:cubicBezTo>
                <a:lnTo>
                  <a:pt x="0" y="20654"/>
                </a:lnTo>
                <a:cubicBezTo>
                  <a:pt x="0" y="21176"/>
                  <a:pt x="318" y="21600"/>
                  <a:pt x="710" y="21600"/>
                </a:cubicBezTo>
                <a:lnTo>
                  <a:pt x="20890" y="21600"/>
                </a:lnTo>
                <a:cubicBezTo>
                  <a:pt x="21282" y="21600"/>
                  <a:pt x="21600" y="21176"/>
                  <a:pt x="21600" y="20654"/>
                </a:cubicBezTo>
                <a:lnTo>
                  <a:pt x="21600" y="946"/>
                </a:lnTo>
                <a:cubicBezTo>
                  <a:pt x="21600" y="424"/>
                  <a:pt x="21282" y="0"/>
                  <a:pt x="20890" y="0"/>
                </a:cubicBezTo>
                <a:lnTo>
                  <a:pt x="710" y="0"/>
                </a:lnTo>
                <a:close/>
              </a:path>
            </a:pathLst>
          </a:custGeom>
          <a:ln w="101600" cap="sq">
            <a:solidFill>
              <a:srgbClr val="FFFFFF">
                <a:alpha val="50000"/>
              </a:srgbClr>
            </a:solidFill>
            <a:miter/>
          </a:ln>
          <a:effectLst>
            <a:outerShdw sx="100000" sy="100000" kx="0" ky="0" algn="b" rotWithShape="0" blurRad="508000" dist="0" dir="0">
              <a:srgbClr val="000000">
                <a:alpha val="43000"/>
              </a:srgbClr>
            </a:outerShdw>
          </a:effectLst>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PSY 348"/>
          <p:cNvSpPr txBox="1"/>
          <p:nvPr>
            <p:ph type="body" idx="21"/>
          </p:nvPr>
        </p:nvSpPr>
        <p:spPr>
          <a:prstGeom prst="rect">
            <a:avLst/>
          </a:prstGeom>
        </p:spPr>
        <p:txBody>
          <a:bodyPr/>
          <a:lstStyle/>
          <a:p>
            <a:pPr/>
            <a:r>
              <a:t>PSY 348</a:t>
            </a:r>
          </a:p>
        </p:txBody>
      </p:sp>
      <p:sp>
        <p:nvSpPr>
          <p:cNvPr id="352"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353" name="Calculate the SSBG.…"/>
          <p:cNvSpPr txBox="1"/>
          <p:nvPr>
            <p:ph type="body" sz="half" idx="1"/>
          </p:nvPr>
        </p:nvSpPr>
        <p:spPr>
          <a:xfrm>
            <a:off x="762000" y="3860800"/>
            <a:ext cx="15343362" cy="8585200"/>
          </a:xfrm>
          <a:prstGeom prst="rect">
            <a:avLst/>
          </a:prstGeom>
        </p:spPr>
        <p:txBody>
          <a:bodyPr/>
          <a:lstStyle/>
          <a:p>
            <a:pPr/>
            <a:r>
              <a:t>Calculate the SS</a:t>
            </a:r>
            <a:r>
              <a:rPr b="1" baseline="-15500">
                <a:latin typeface="Calibri"/>
                <a:ea typeface="Calibri"/>
                <a:cs typeface="Calibri"/>
                <a:sym typeface="Calibri"/>
              </a:rPr>
              <a:t>BG</a:t>
            </a:r>
            <a:r>
              <a:t>.</a:t>
            </a:r>
          </a:p>
          <a:p>
            <a:pPr/>
            <a:r>
              <a:t>Calculate the SS</a:t>
            </a:r>
            <a:r>
              <a:rPr b="1" baseline="-15500">
                <a:latin typeface="Calibri"/>
                <a:ea typeface="Calibri"/>
                <a:cs typeface="Calibri"/>
                <a:sym typeface="Calibri"/>
              </a:rPr>
              <a:t>Error</a:t>
            </a:r>
            <a:r>
              <a:t>.</a:t>
            </a:r>
          </a:p>
          <a:p>
            <a:pPr/>
            <a:r>
              <a:t>Divide the SS by their degrees of freedom.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PSY 348"/>
          <p:cNvSpPr txBox="1"/>
          <p:nvPr>
            <p:ph type="body" idx="21"/>
          </p:nvPr>
        </p:nvSpPr>
        <p:spPr>
          <a:prstGeom prst="rect">
            <a:avLst/>
          </a:prstGeom>
        </p:spPr>
        <p:txBody>
          <a:bodyPr/>
          <a:lstStyle/>
          <a:p>
            <a:pPr/>
            <a:r>
              <a:t>PSY 348</a:t>
            </a:r>
          </a:p>
        </p:txBody>
      </p:sp>
      <p:sp>
        <p:nvSpPr>
          <p:cNvPr id="356"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57" name="Content Placeholder 2"/>
          <p:cNvSpPr txBox="1"/>
          <p:nvPr>
            <p:ph type="body" idx="1"/>
          </p:nvPr>
        </p:nvSpPr>
        <p:spPr>
          <a:prstGeom prst="rect">
            <a:avLst/>
          </a:prstGeom>
        </p:spPr>
        <p:txBody>
          <a:bodyPr/>
          <a:lstStyle>
            <a:lvl1pPr marL="0" indent="0">
              <a:buSzTx/>
              <a:buNone/>
            </a:lvl1pPr>
          </a:lstStyle>
          <a:p>
            <a:pPr/>
            <a:r>
              <a:t>The number of observations (data points) in the data that are free to vary when estimating a statistic.</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PSY 348"/>
          <p:cNvSpPr txBox="1"/>
          <p:nvPr>
            <p:ph type="body" idx="21"/>
          </p:nvPr>
        </p:nvSpPr>
        <p:spPr>
          <a:prstGeom prst="rect">
            <a:avLst/>
          </a:prstGeom>
        </p:spPr>
        <p:txBody>
          <a:bodyPr/>
          <a:lstStyle/>
          <a:p>
            <a:pPr/>
            <a:r>
              <a:t>PSY 348</a:t>
            </a:r>
          </a:p>
        </p:txBody>
      </p:sp>
      <p:sp>
        <p:nvSpPr>
          <p:cNvPr id="360"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61"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p:txBody>
      </p:sp>
      <p:pic>
        <p:nvPicPr>
          <p:cNvPr id="362" name="Screen Shot 2022-11-06 at 3.26.47 PM.png" descr="Screen Shot 2022-11-06 at 3.26.47 PM.png"/>
          <p:cNvPicPr>
            <a:picLocks noChangeAspect="1"/>
          </p:cNvPicPr>
          <p:nvPr/>
        </p:nvPicPr>
        <p:blipFill>
          <a:blip r:embed="rId2">
            <a:extLst/>
          </a:blip>
          <a:stretch>
            <a:fillRect/>
          </a:stretch>
        </p:blipFill>
        <p:spPr>
          <a:xfrm>
            <a:off x="829665" y="7886662"/>
            <a:ext cx="22724670" cy="444005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PSY 348"/>
          <p:cNvSpPr txBox="1"/>
          <p:nvPr>
            <p:ph type="body" idx="21"/>
          </p:nvPr>
        </p:nvSpPr>
        <p:spPr>
          <a:prstGeom prst="rect">
            <a:avLst/>
          </a:prstGeom>
        </p:spPr>
        <p:txBody>
          <a:bodyPr/>
          <a:lstStyle/>
          <a:p>
            <a:pPr/>
            <a:r>
              <a:t>PSY 348</a:t>
            </a:r>
          </a:p>
        </p:txBody>
      </p:sp>
      <p:sp>
        <p:nvSpPr>
          <p:cNvPr id="199"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00" name="Content Placeholder 2"/>
          <p:cNvSpPr txBox="1"/>
          <p:nvPr>
            <p:ph type="body" idx="1"/>
          </p:nvPr>
        </p:nvSpPr>
        <p:spPr>
          <a:prstGeom prst="rect">
            <a:avLst/>
          </a:prstGeom>
        </p:spPr>
        <p:txBody>
          <a:bodyPr/>
          <a:lstStyle>
            <a:lvl1pPr marL="0" indent="0">
              <a:buSzTx/>
              <a:buNone/>
            </a:lvl1pPr>
          </a:lstStyle>
          <a:p>
            <a:pPr/>
            <a:r>
              <a:t>ANOVA, like t-tests, compares the means of different groups to determine if they differ significantly from one another.</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PSY 348"/>
          <p:cNvSpPr txBox="1"/>
          <p:nvPr>
            <p:ph type="body" idx="21"/>
          </p:nvPr>
        </p:nvSpPr>
        <p:spPr>
          <a:prstGeom prst="rect">
            <a:avLst/>
          </a:prstGeom>
        </p:spPr>
        <p:txBody>
          <a:bodyPr/>
          <a:lstStyle/>
          <a:p>
            <a:pPr/>
            <a:r>
              <a:t>PSY 348</a:t>
            </a:r>
          </a:p>
        </p:txBody>
      </p:sp>
      <p:sp>
        <p:nvSpPr>
          <p:cNvPr id="365"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66"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Monday, I have 7 hats to choose from.</a:t>
            </a:r>
          </a:p>
        </p:txBody>
      </p:sp>
      <p:pic>
        <p:nvPicPr>
          <p:cNvPr id="367"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PSY 348"/>
          <p:cNvSpPr txBox="1"/>
          <p:nvPr>
            <p:ph type="body" idx="21"/>
          </p:nvPr>
        </p:nvSpPr>
        <p:spPr>
          <a:prstGeom prst="rect">
            <a:avLst/>
          </a:prstGeom>
        </p:spPr>
        <p:txBody>
          <a:bodyPr/>
          <a:lstStyle/>
          <a:p>
            <a:pPr/>
            <a:r>
              <a:t>PSY 348</a:t>
            </a:r>
          </a:p>
        </p:txBody>
      </p:sp>
      <p:sp>
        <p:nvSpPr>
          <p:cNvPr id="370"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71"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Tuesday, I have 6 hats to choose from.</a:t>
            </a:r>
          </a:p>
        </p:txBody>
      </p:sp>
      <p:pic>
        <p:nvPicPr>
          <p:cNvPr id="372"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373"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PSY 348"/>
          <p:cNvSpPr txBox="1"/>
          <p:nvPr>
            <p:ph type="body" idx="21"/>
          </p:nvPr>
        </p:nvSpPr>
        <p:spPr>
          <a:prstGeom prst="rect">
            <a:avLst/>
          </a:prstGeom>
        </p:spPr>
        <p:txBody>
          <a:bodyPr/>
          <a:lstStyle/>
          <a:p>
            <a:pPr/>
            <a:r>
              <a:t>PSY 348</a:t>
            </a:r>
          </a:p>
        </p:txBody>
      </p:sp>
      <p:sp>
        <p:nvSpPr>
          <p:cNvPr id="376"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77"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Wednesday, I have 5 hats to choose from.</a:t>
            </a:r>
          </a:p>
        </p:txBody>
      </p:sp>
      <p:pic>
        <p:nvPicPr>
          <p:cNvPr id="378"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379"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80"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PSY 348"/>
          <p:cNvSpPr txBox="1"/>
          <p:nvPr>
            <p:ph type="body" idx="21"/>
          </p:nvPr>
        </p:nvSpPr>
        <p:spPr>
          <a:prstGeom prst="rect">
            <a:avLst/>
          </a:prstGeom>
        </p:spPr>
        <p:txBody>
          <a:bodyPr/>
          <a:lstStyle/>
          <a:p>
            <a:pPr/>
            <a:r>
              <a:t>PSY 348</a:t>
            </a:r>
          </a:p>
        </p:txBody>
      </p:sp>
      <p:sp>
        <p:nvSpPr>
          <p:cNvPr id="383"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84"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Thursday, I have 4 hats to choose from.</a:t>
            </a:r>
          </a:p>
        </p:txBody>
      </p:sp>
      <p:pic>
        <p:nvPicPr>
          <p:cNvPr id="385"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386"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87"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88" name="Railroad Crossing"/>
          <p:cNvSpPr/>
          <p:nvPr/>
        </p:nvSpPr>
        <p:spPr>
          <a:xfrm>
            <a:off x="9299139"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PSY 348"/>
          <p:cNvSpPr txBox="1"/>
          <p:nvPr>
            <p:ph type="body" idx="21"/>
          </p:nvPr>
        </p:nvSpPr>
        <p:spPr>
          <a:prstGeom prst="rect">
            <a:avLst/>
          </a:prstGeom>
        </p:spPr>
        <p:txBody>
          <a:bodyPr/>
          <a:lstStyle/>
          <a:p>
            <a:pPr/>
            <a:r>
              <a:t>PSY 348</a:t>
            </a:r>
          </a:p>
        </p:txBody>
      </p:sp>
      <p:sp>
        <p:nvSpPr>
          <p:cNvPr id="391"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92"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Friday, I have 3 hats to choose from.</a:t>
            </a:r>
          </a:p>
        </p:txBody>
      </p:sp>
      <p:pic>
        <p:nvPicPr>
          <p:cNvPr id="393"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394"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95"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96" name="Railroad Crossing"/>
          <p:cNvSpPr/>
          <p:nvPr/>
        </p:nvSpPr>
        <p:spPr>
          <a:xfrm>
            <a:off x="9299139"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397" name="Railroad Crossing"/>
          <p:cNvSpPr/>
          <p:nvPr/>
        </p:nvSpPr>
        <p:spPr>
          <a:xfrm>
            <a:off x="11629941"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PSY 348"/>
          <p:cNvSpPr txBox="1"/>
          <p:nvPr>
            <p:ph type="body" idx="21"/>
          </p:nvPr>
        </p:nvSpPr>
        <p:spPr>
          <a:prstGeom prst="rect">
            <a:avLst/>
          </a:prstGeom>
        </p:spPr>
        <p:txBody>
          <a:bodyPr/>
          <a:lstStyle/>
          <a:p>
            <a:pPr/>
            <a:r>
              <a:t>PSY 348</a:t>
            </a:r>
          </a:p>
        </p:txBody>
      </p:sp>
      <p:sp>
        <p:nvSpPr>
          <p:cNvPr id="400"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401"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Saturday, I have 2 hats to choose from.</a:t>
            </a:r>
          </a:p>
        </p:txBody>
      </p:sp>
      <p:pic>
        <p:nvPicPr>
          <p:cNvPr id="402"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403"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04"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05" name="Railroad Crossing"/>
          <p:cNvSpPr/>
          <p:nvPr/>
        </p:nvSpPr>
        <p:spPr>
          <a:xfrm>
            <a:off x="9299139"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06" name="Railroad Crossing"/>
          <p:cNvSpPr/>
          <p:nvPr/>
        </p:nvSpPr>
        <p:spPr>
          <a:xfrm>
            <a:off x="11629941"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07" name="Railroad Crossing"/>
          <p:cNvSpPr/>
          <p:nvPr/>
        </p:nvSpPr>
        <p:spPr>
          <a:xfrm>
            <a:off x="13818562"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PSY 348"/>
          <p:cNvSpPr txBox="1"/>
          <p:nvPr>
            <p:ph type="body" idx="21"/>
          </p:nvPr>
        </p:nvSpPr>
        <p:spPr>
          <a:prstGeom prst="rect">
            <a:avLst/>
          </a:prstGeom>
        </p:spPr>
        <p:txBody>
          <a:bodyPr/>
          <a:lstStyle/>
          <a:p>
            <a:pPr/>
            <a:r>
              <a:t>PSY 348</a:t>
            </a:r>
          </a:p>
        </p:txBody>
      </p:sp>
      <p:sp>
        <p:nvSpPr>
          <p:cNvPr id="410"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411"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Sunday, I don’t get a choice. On Sunday, I have to wear the Santa hat.</a:t>
            </a:r>
          </a:p>
        </p:txBody>
      </p:sp>
      <p:pic>
        <p:nvPicPr>
          <p:cNvPr id="412"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413"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14"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15" name="Railroad Crossing"/>
          <p:cNvSpPr/>
          <p:nvPr/>
        </p:nvSpPr>
        <p:spPr>
          <a:xfrm>
            <a:off x="9299139"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16" name="Railroad Crossing"/>
          <p:cNvSpPr/>
          <p:nvPr/>
        </p:nvSpPr>
        <p:spPr>
          <a:xfrm>
            <a:off x="11629941"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17" name="Railroad Crossing"/>
          <p:cNvSpPr/>
          <p:nvPr/>
        </p:nvSpPr>
        <p:spPr>
          <a:xfrm>
            <a:off x="13818562"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18" name="Railroad Crossing"/>
          <p:cNvSpPr/>
          <p:nvPr/>
        </p:nvSpPr>
        <p:spPr>
          <a:xfrm>
            <a:off x="15651731"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PSY 348"/>
          <p:cNvSpPr txBox="1"/>
          <p:nvPr>
            <p:ph type="body" idx="21"/>
          </p:nvPr>
        </p:nvSpPr>
        <p:spPr>
          <a:prstGeom prst="rect">
            <a:avLst/>
          </a:prstGeom>
        </p:spPr>
        <p:txBody>
          <a:bodyPr/>
          <a:lstStyle/>
          <a:p>
            <a:pPr/>
            <a:r>
              <a:t>PSY 348</a:t>
            </a:r>
          </a:p>
        </p:txBody>
      </p:sp>
      <p:sp>
        <p:nvSpPr>
          <p:cNvPr id="421"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422" name="Content Placeholder 2"/>
          <p:cNvSpPr txBox="1"/>
          <p:nvPr>
            <p:ph type="body" idx="1"/>
          </p:nvPr>
        </p:nvSpPr>
        <p:spPr>
          <a:xfrm>
            <a:off x="762000" y="3718619"/>
            <a:ext cx="22860000" cy="8585201"/>
          </a:xfrm>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hats. I want to wear a different hat every day of the week.</a:t>
            </a:r>
          </a:p>
          <a:p>
            <a:pPr>
              <a:buChar char="‣"/>
            </a:pPr>
            <a:r>
              <a:t>On Sunday, I don’t get a choice. On Sunday, I have to wear the Santa hat.</a:t>
            </a:r>
          </a:p>
          <a:p>
            <a:pPr>
              <a:buChar char="‣"/>
              <a:defRPr>
                <a:solidFill>
                  <a:schemeClr val="accent1"/>
                </a:solidFill>
              </a:defRPr>
            </a:pPr>
            <a:r>
              <a:t>The degrees of freedom is how many times I get a choice before I’m stuck with what’s left over. </a:t>
            </a:r>
          </a:p>
        </p:txBody>
      </p:sp>
      <p:pic>
        <p:nvPicPr>
          <p:cNvPr id="423" name="Screen Shot 2022-11-06 at 3.26.47 PM.png" descr="Screen Shot 2022-11-06 at 3.26.47 PM.png"/>
          <p:cNvPicPr>
            <a:picLocks noChangeAspect="1"/>
          </p:cNvPicPr>
          <p:nvPr/>
        </p:nvPicPr>
        <p:blipFill>
          <a:blip r:embed="rId2">
            <a:extLst/>
          </a:blip>
          <a:stretch>
            <a:fillRect/>
          </a:stretch>
        </p:blipFill>
        <p:spPr>
          <a:xfrm>
            <a:off x="4912942" y="10332566"/>
            <a:ext cx="15300145" cy="2989414"/>
          </a:xfrm>
          <a:prstGeom prst="rect">
            <a:avLst/>
          </a:prstGeom>
          <a:ln w="12700">
            <a:miter lim="400000"/>
          </a:ln>
        </p:spPr>
      </p:pic>
      <p:sp>
        <p:nvSpPr>
          <p:cNvPr id="424" name="Railroad Crossing"/>
          <p:cNvSpPr/>
          <p:nvPr/>
        </p:nvSpPr>
        <p:spPr>
          <a:xfrm>
            <a:off x="5016685"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25" name="Railroad Crossing"/>
          <p:cNvSpPr/>
          <p:nvPr/>
        </p:nvSpPr>
        <p:spPr>
          <a:xfrm>
            <a:off x="7110518"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26" name="Railroad Crossing"/>
          <p:cNvSpPr/>
          <p:nvPr/>
        </p:nvSpPr>
        <p:spPr>
          <a:xfrm>
            <a:off x="9299139"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27" name="Railroad Crossing"/>
          <p:cNvSpPr/>
          <p:nvPr/>
        </p:nvSpPr>
        <p:spPr>
          <a:xfrm>
            <a:off x="11629941" y="10657451"/>
            <a:ext cx="2339642"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28" name="Railroad Crossing"/>
          <p:cNvSpPr/>
          <p:nvPr/>
        </p:nvSpPr>
        <p:spPr>
          <a:xfrm>
            <a:off x="13818562"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429" name="Railroad Crossing"/>
          <p:cNvSpPr/>
          <p:nvPr/>
        </p:nvSpPr>
        <p:spPr>
          <a:xfrm>
            <a:off x="15651731" y="10657451"/>
            <a:ext cx="2339643" cy="23396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44" y="0"/>
                  <a:pt x="0" y="4844"/>
                  <a:pt x="0" y="10799"/>
                </a:cubicBezTo>
                <a:cubicBezTo>
                  <a:pt x="0" y="16754"/>
                  <a:pt x="4844" y="21600"/>
                  <a:pt x="10799" y="21600"/>
                </a:cubicBezTo>
                <a:cubicBezTo>
                  <a:pt x="16754" y="21600"/>
                  <a:pt x="21600" y="16754"/>
                  <a:pt x="21600" y="10799"/>
                </a:cubicBezTo>
                <a:cubicBezTo>
                  <a:pt x="21600" y="4844"/>
                  <a:pt x="16754" y="0"/>
                  <a:pt x="10799" y="0"/>
                </a:cubicBezTo>
                <a:close/>
                <a:moveTo>
                  <a:pt x="10799" y="792"/>
                </a:moveTo>
                <a:cubicBezTo>
                  <a:pt x="13009" y="792"/>
                  <a:pt x="15054" y="1511"/>
                  <a:pt x="16712" y="2729"/>
                </a:cubicBezTo>
                <a:lnTo>
                  <a:pt x="10799" y="8641"/>
                </a:lnTo>
                <a:lnTo>
                  <a:pt x="4888" y="2729"/>
                </a:lnTo>
                <a:cubicBezTo>
                  <a:pt x="6546" y="1511"/>
                  <a:pt x="8589" y="792"/>
                  <a:pt x="10799" y="792"/>
                </a:cubicBezTo>
                <a:close/>
                <a:moveTo>
                  <a:pt x="2729" y="4888"/>
                </a:moveTo>
                <a:lnTo>
                  <a:pt x="8641" y="10799"/>
                </a:lnTo>
                <a:lnTo>
                  <a:pt x="2729" y="16712"/>
                </a:lnTo>
                <a:cubicBezTo>
                  <a:pt x="1511" y="15054"/>
                  <a:pt x="792" y="13009"/>
                  <a:pt x="792" y="10799"/>
                </a:cubicBezTo>
                <a:cubicBezTo>
                  <a:pt x="792" y="8589"/>
                  <a:pt x="1511" y="6546"/>
                  <a:pt x="2729" y="4888"/>
                </a:cubicBezTo>
                <a:close/>
                <a:moveTo>
                  <a:pt x="18871" y="4888"/>
                </a:moveTo>
                <a:cubicBezTo>
                  <a:pt x="20089" y="6546"/>
                  <a:pt x="20808" y="8589"/>
                  <a:pt x="20808" y="10799"/>
                </a:cubicBezTo>
                <a:cubicBezTo>
                  <a:pt x="20808" y="13009"/>
                  <a:pt x="20089" y="15054"/>
                  <a:pt x="18871" y="16712"/>
                </a:cubicBezTo>
                <a:lnTo>
                  <a:pt x="12959" y="10799"/>
                </a:lnTo>
                <a:lnTo>
                  <a:pt x="18871" y="4888"/>
                </a:lnTo>
                <a:close/>
                <a:moveTo>
                  <a:pt x="10799" y="12959"/>
                </a:moveTo>
                <a:lnTo>
                  <a:pt x="16712" y="18871"/>
                </a:lnTo>
                <a:cubicBezTo>
                  <a:pt x="15054" y="20089"/>
                  <a:pt x="13009" y="20808"/>
                  <a:pt x="10799" y="20808"/>
                </a:cubicBezTo>
                <a:cubicBezTo>
                  <a:pt x="8589" y="20808"/>
                  <a:pt x="6546" y="20089"/>
                  <a:pt x="4888" y="18871"/>
                </a:cubicBezTo>
                <a:lnTo>
                  <a:pt x="10799" y="12959"/>
                </a:lnTo>
                <a:close/>
              </a:path>
            </a:pathLst>
          </a:custGeom>
          <a:solidFill>
            <a:schemeClr val="accent5">
              <a:hueOff val="-180946"/>
              <a:satOff val="-2351"/>
              <a:lumOff val="-8716"/>
            </a:schemeClr>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PSY 348"/>
          <p:cNvSpPr txBox="1"/>
          <p:nvPr>
            <p:ph type="body" idx="21"/>
          </p:nvPr>
        </p:nvSpPr>
        <p:spPr>
          <a:prstGeom prst="rect">
            <a:avLst/>
          </a:prstGeom>
        </p:spPr>
        <p:txBody>
          <a:bodyPr/>
          <a:lstStyle/>
          <a:p>
            <a:pPr/>
            <a:r>
              <a:t>PSY 348</a:t>
            </a:r>
          </a:p>
        </p:txBody>
      </p:sp>
      <p:sp>
        <p:nvSpPr>
          <p:cNvPr id="432"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433"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The degrees of freedom is how many times things can vary before we are stuck with what’s left over.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PSY 348"/>
          <p:cNvSpPr txBox="1"/>
          <p:nvPr>
            <p:ph type="body" idx="21"/>
          </p:nvPr>
        </p:nvSpPr>
        <p:spPr>
          <a:prstGeom prst="rect">
            <a:avLst/>
          </a:prstGeom>
        </p:spPr>
        <p:txBody>
          <a:bodyPr/>
          <a:lstStyle/>
          <a:p>
            <a:pPr/>
            <a:r>
              <a:t>PSY 348</a:t>
            </a:r>
          </a:p>
        </p:txBody>
      </p:sp>
      <p:sp>
        <p:nvSpPr>
          <p:cNvPr id="436"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437" name="Content Placeholder 2"/>
          <p:cNvSpPr txBox="1"/>
          <p:nvPr>
            <p:ph type="body" idx="1"/>
          </p:nvPr>
        </p:nvSpPr>
        <p:spPr>
          <a:prstGeom prst="rect">
            <a:avLst/>
          </a:prstGeom>
        </p:spPr>
        <p:txBody>
          <a:bodyPr/>
          <a:lstStyle/>
          <a:p>
            <a:pPr marL="0" indent="0">
              <a:buSzTx/>
              <a:buNone/>
            </a:pPr>
            <a:r>
              <a:t>Between Groups (</a:t>
            </a:r>
            <a:r>
              <a:rPr b="1">
                <a:latin typeface="Calibri"/>
                <a:ea typeface="Calibri"/>
                <a:cs typeface="Calibri"/>
                <a:sym typeface="Calibri"/>
              </a:rPr>
              <a:t>MS</a:t>
            </a:r>
            <a:r>
              <a:rPr b="1" baseline="-15500">
                <a:latin typeface="Calibri"/>
                <a:ea typeface="Calibri"/>
                <a:cs typeface="Calibri"/>
                <a:sym typeface="Calibri"/>
              </a:rPr>
              <a:t>BG</a:t>
            </a:r>
            <a:r>
              <a:t> ) = k – 1</a:t>
            </a:r>
          </a:p>
          <a:p>
            <a:pPr marL="0" indent="0">
              <a:buSzTx/>
              <a:buNone/>
            </a:pPr>
            <a:r>
              <a:t>Within Groups (</a:t>
            </a:r>
            <a:r>
              <a:rPr b="1">
                <a:latin typeface="Calibri"/>
                <a:ea typeface="Calibri"/>
                <a:cs typeface="Calibri"/>
                <a:sym typeface="Calibri"/>
              </a:rPr>
              <a:t>MS</a:t>
            </a:r>
            <a:r>
              <a:rPr b="1" baseline="-15500">
                <a:latin typeface="Calibri"/>
                <a:ea typeface="Calibri"/>
                <a:cs typeface="Calibri"/>
                <a:sym typeface="Calibri"/>
              </a:rPr>
              <a:t>WG</a:t>
            </a:r>
            <a:r>
              <a:t>) = n – k</a:t>
            </a:r>
          </a:p>
          <a:p>
            <a:pPr marL="0" indent="0">
              <a:buSzTx/>
              <a:buNone/>
            </a:pPr>
            <a:r>
              <a:t>Total = n – 1 </a:t>
            </a:r>
          </a:p>
          <a:p>
            <a:pPr marL="0" indent="0">
              <a:buSzTx/>
              <a:buNone/>
            </a:pPr>
          </a:p>
          <a:p>
            <a:pPr marL="0" indent="0">
              <a:buSzTx/>
              <a:buNone/>
            </a:pPr>
            <a:r>
              <a:t>*k is the number of groups in the independent variable.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PSY 348"/>
          <p:cNvSpPr txBox="1"/>
          <p:nvPr>
            <p:ph type="body" idx="21"/>
          </p:nvPr>
        </p:nvSpPr>
        <p:spPr>
          <a:prstGeom prst="rect">
            <a:avLst/>
          </a:prstGeom>
        </p:spPr>
        <p:txBody>
          <a:bodyPr/>
          <a:lstStyle/>
          <a:p>
            <a:pPr/>
            <a:r>
              <a:t>PSY 348</a:t>
            </a:r>
          </a:p>
        </p:txBody>
      </p:sp>
      <p:sp>
        <p:nvSpPr>
          <p:cNvPr id="203" name="Title 1"/>
          <p:cNvSpPr txBox="1"/>
          <p:nvPr>
            <p:ph type="title"/>
          </p:nvPr>
        </p:nvSpPr>
        <p:spPr>
          <a:prstGeom prst="rect">
            <a:avLst/>
          </a:prstGeom>
        </p:spPr>
        <p:txBody>
          <a:bodyPr/>
          <a:lstStyle>
            <a:lvl1pPr defTabSz="685165">
              <a:spcBef>
                <a:spcPts val="3200"/>
              </a:spcBef>
              <a:defRPr sz="7221"/>
            </a:lvl1pPr>
          </a:lstStyle>
          <a:p>
            <a:pPr/>
            <a:r>
              <a:t>T-tests</a:t>
            </a:r>
          </a:p>
        </p:txBody>
      </p:sp>
      <p:sp>
        <p:nvSpPr>
          <p:cNvPr id="204" name="Content Placeholder 2"/>
          <p:cNvSpPr txBox="1"/>
          <p:nvPr>
            <p:ph type="body" idx="1"/>
          </p:nvPr>
        </p:nvSpPr>
        <p:spPr>
          <a:prstGeom prst="rect">
            <a:avLst/>
          </a:prstGeom>
        </p:spPr>
        <p:txBody>
          <a:bodyPr/>
          <a:lstStyle/>
          <a:p>
            <a:pPr marL="571500" indent="-571500"/>
            <a:r>
              <a:t>IV </a:t>
            </a:r>
            <a:r>
              <a:rPr b="1" u="sng">
                <a:latin typeface="Calibri"/>
                <a:ea typeface="Calibri"/>
                <a:cs typeface="Calibri"/>
                <a:sym typeface="Calibri"/>
              </a:rPr>
              <a:t>must be</a:t>
            </a:r>
            <a:r>
              <a:rPr b="1">
                <a:latin typeface="Calibri"/>
                <a:ea typeface="Calibri"/>
                <a:cs typeface="Calibri"/>
                <a:sym typeface="Calibri"/>
              </a:rPr>
              <a:t> </a:t>
            </a:r>
            <a:r>
              <a:t>what two things?</a:t>
            </a:r>
          </a:p>
          <a:p>
            <a:pPr marL="571500" indent="-571500"/>
            <a:r>
              <a:t>DV </a:t>
            </a:r>
            <a:r>
              <a:rPr b="1" u="sng">
                <a:latin typeface="Calibri"/>
                <a:ea typeface="Calibri"/>
                <a:cs typeface="Calibri"/>
                <a:sym typeface="Calibri"/>
              </a:rPr>
              <a:t>must be</a:t>
            </a:r>
            <a:r>
              <a:t> what one thing?</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PSY 348"/>
          <p:cNvSpPr txBox="1"/>
          <p:nvPr>
            <p:ph type="body" idx="21"/>
          </p:nvPr>
        </p:nvSpPr>
        <p:spPr>
          <a:prstGeom prst="rect">
            <a:avLst/>
          </a:prstGeom>
        </p:spPr>
        <p:txBody>
          <a:bodyPr/>
          <a:lstStyle/>
          <a:p>
            <a:pPr/>
            <a:r>
              <a:t>PSY 348</a:t>
            </a:r>
          </a:p>
        </p:txBody>
      </p:sp>
      <p:sp>
        <p:nvSpPr>
          <p:cNvPr id="440" name="Calculating means squared (MS)"/>
          <p:cNvSpPr txBox="1"/>
          <p:nvPr>
            <p:ph type="title"/>
          </p:nvPr>
        </p:nvSpPr>
        <p:spPr>
          <a:prstGeom prst="rect">
            <a:avLst/>
          </a:prstGeom>
        </p:spPr>
        <p:txBody>
          <a:bodyPr/>
          <a:lstStyle>
            <a:lvl1pPr defTabSz="685165">
              <a:spcBef>
                <a:spcPts val="3200"/>
              </a:spcBef>
              <a:defRPr sz="7221"/>
            </a:lvl1pPr>
          </a:lstStyle>
          <a:p>
            <a:pPr/>
            <a:r>
              <a:t>Calculating means squared (MS)</a:t>
            </a:r>
          </a:p>
        </p:txBody>
      </p:sp>
      <p:sp>
        <p:nvSpPr>
          <p:cNvPr id="441" name="Calculate the SSBG.…"/>
          <p:cNvSpPr txBox="1"/>
          <p:nvPr>
            <p:ph type="body" idx="1"/>
          </p:nvPr>
        </p:nvSpPr>
        <p:spPr>
          <a:xfrm>
            <a:off x="762000" y="3860800"/>
            <a:ext cx="15606253" cy="8585200"/>
          </a:xfrm>
          <a:prstGeom prst="rect">
            <a:avLst/>
          </a:prstGeom>
        </p:spPr>
        <p:txBody>
          <a:bodyPr/>
          <a:lstStyle/>
          <a:p>
            <a:pPr/>
            <a:r>
              <a:t>Calculate the SS</a:t>
            </a:r>
            <a:r>
              <a:rPr b="1" baseline="-15500">
                <a:latin typeface="Calibri"/>
                <a:ea typeface="Calibri"/>
                <a:cs typeface="Calibri"/>
                <a:sym typeface="Calibri"/>
              </a:rPr>
              <a:t>BG</a:t>
            </a:r>
            <a:r>
              <a:t>.</a:t>
            </a:r>
          </a:p>
          <a:p>
            <a:pPr/>
            <a:r>
              <a:t>Calculate the SS</a:t>
            </a:r>
            <a:r>
              <a:rPr b="1" baseline="-15500">
                <a:latin typeface="Calibri"/>
                <a:ea typeface="Calibri"/>
                <a:cs typeface="Calibri"/>
                <a:sym typeface="Calibri"/>
              </a:rPr>
              <a:t>Error</a:t>
            </a:r>
            <a:r>
              <a:t>.</a:t>
            </a:r>
          </a:p>
          <a:p>
            <a:pPr/>
            <a:r>
              <a:t>Divide the SS by their degrees of freedom.</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PSY 348"/>
          <p:cNvSpPr txBox="1"/>
          <p:nvPr>
            <p:ph type="body" idx="21"/>
          </p:nvPr>
        </p:nvSpPr>
        <p:spPr>
          <a:prstGeom prst="rect">
            <a:avLst/>
          </a:prstGeom>
        </p:spPr>
        <p:txBody>
          <a:bodyPr/>
          <a:lstStyle/>
          <a:p>
            <a:pPr/>
            <a:r>
              <a:t>PSY 348</a:t>
            </a:r>
          </a:p>
        </p:txBody>
      </p:sp>
      <p:sp>
        <p:nvSpPr>
          <p:cNvPr id="444" name="Title 1"/>
          <p:cNvSpPr txBox="1"/>
          <p:nvPr>
            <p:ph type="title"/>
          </p:nvPr>
        </p:nvSpPr>
        <p:spPr>
          <a:prstGeom prst="rect">
            <a:avLst/>
          </a:prstGeom>
        </p:spPr>
        <p:txBody>
          <a:bodyPr/>
          <a:lstStyle>
            <a:lvl1pPr defTabSz="685165">
              <a:spcBef>
                <a:spcPts val="3200"/>
              </a:spcBef>
              <a:defRPr sz="7221"/>
            </a:lvl1pPr>
          </a:lstStyle>
          <a:p>
            <a:pPr/>
            <a:r>
              <a:t>Calculating the ms</a:t>
            </a:r>
          </a:p>
        </p:txBody>
      </p:sp>
      <p:sp>
        <p:nvSpPr>
          <p:cNvPr id="445" name="Content Placeholder 2"/>
          <p:cNvSpPr txBox="1"/>
          <p:nvPr>
            <p:ph type="body" idx="1"/>
          </p:nvPr>
        </p:nvSpPr>
        <p:spPr>
          <a:prstGeom prst="rect">
            <a:avLst/>
          </a:prstGeom>
        </p:spPr>
        <p:txBody>
          <a:bodyPr/>
          <a:lstStyle/>
          <a:p>
            <a:pPr marL="0" indent="0">
              <a:buSzTx/>
              <a:buNone/>
            </a:pPr>
            <a:r>
              <a:t>Between Group Mean Squared: MS</a:t>
            </a:r>
            <a:r>
              <a:rPr b="1" baseline="-15500">
                <a:latin typeface="Calibri"/>
                <a:ea typeface="Calibri"/>
                <a:cs typeface="Calibri"/>
                <a:sym typeface="Calibri"/>
              </a:rPr>
              <a:t>BG</a:t>
            </a:r>
            <a:r>
              <a:t> = SS</a:t>
            </a:r>
            <a:r>
              <a:rPr b="1" baseline="-15500">
                <a:latin typeface="Calibri"/>
                <a:ea typeface="Calibri"/>
                <a:cs typeface="Calibri"/>
                <a:sym typeface="Calibri"/>
              </a:rPr>
              <a:t>BG</a:t>
            </a:r>
            <a:r>
              <a:t> / (k – 1)</a:t>
            </a:r>
          </a:p>
          <a:p>
            <a:pPr marL="0" indent="0">
              <a:buSzTx/>
              <a:buNone/>
            </a:pPr>
            <a:r>
              <a:t>Error Mean Squared: </a:t>
            </a:r>
            <a:r>
              <a:rPr b="1">
                <a:latin typeface="Calibri"/>
                <a:ea typeface="Calibri"/>
                <a:cs typeface="Calibri"/>
                <a:sym typeface="Calibri"/>
              </a:rPr>
              <a:t>MS</a:t>
            </a:r>
            <a:r>
              <a:rPr b="1" baseline="-15500">
                <a:latin typeface="Calibri"/>
                <a:ea typeface="Calibri"/>
                <a:cs typeface="Calibri"/>
                <a:sym typeface="Calibri"/>
              </a:rPr>
              <a:t>Error</a:t>
            </a:r>
            <a:r>
              <a:t> = S</a:t>
            </a:r>
            <a:r>
              <a:rPr b="1">
                <a:latin typeface="Calibri"/>
                <a:ea typeface="Calibri"/>
                <a:cs typeface="Calibri"/>
                <a:sym typeface="Calibri"/>
              </a:rPr>
              <a:t>S</a:t>
            </a:r>
            <a:r>
              <a:rPr b="1" baseline="-15500">
                <a:latin typeface="Calibri"/>
                <a:ea typeface="Calibri"/>
                <a:cs typeface="Calibri"/>
                <a:sym typeface="Calibri"/>
              </a:rPr>
              <a:t>Error </a:t>
            </a:r>
            <a:r>
              <a:t>/ (n – k)</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PSY 348"/>
          <p:cNvSpPr txBox="1"/>
          <p:nvPr>
            <p:ph type="body" idx="21"/>
          </p:nvPr>
        </p:nvSpPr>
        <p:spPr>
          <a:prstGeom prst="rect">
            <a:avLst/>
          </a:prstGeom>
        </p:spPr>
        <p:txBody>
          <a:bodyPr/>
          <a:lstStyle/>
          <a:p>
            <a:pPr/>
            <a:r>
              <a:t>PSY 348</a:t>
            </a:r>
          </a:p>
        </p:txBody>
      </p:sp>
      <p:sp>
        <p:nvSpPr>
          <p:cNvPr id="448" name="Title 1"/>
          <p:cNvSpPr txBox="1"/>
          <p:nvPr>
            <p:ph type="title"/>
          </p:nvPr>
        </p:nvSpPr>
        <p:spPr>
          <a:prstGeom prst="rect">
            <a:avLst/>
          </a:prstGeom>
        </p:spPr>
        <p:txBody>
          <a:bodyPr/>
          <a:lstStyle>
            <a:lvl1pPr defTabSz="685165">
              <a:spcBef>
                <a:spcPts val="3200"/>
              </a:spcBef>
              <a:defRPr sz="7221"/>
            </a:lvl1pPr>
          </a:lstStyle>
          <a:p>
            <a:pPr/>
            <a:r>
              <a:t>Calculating Between subjects anova</a:t>
            </a:r>
          </a:p>
        </p:txBody>
      </p:sp>
      <p:sp>
        <p:nvSpPr>
          <p:cNvPr id="449" name="Content Placeholder 2"/>
          <p:cNvSpPr txBox="1"/>
          <p:nvPr>
            <p:ph type="body" idx="1"/>
          </p:nvPr>
        </p:nvSpPr>
        <p:spPr>
          <a:xfrm>
            <a:off x="762000" y="6384971"/>
            <a:ext cx="22860000" cy="6061029"/>
          </a:xfrm>
          <a:prstGeom prst="rect">
            <a:avLst/>
          </a:prstGeom>
        </p:spPr>
        <p:txBody>
          <a:bodyPr/>
          <a:lstStyle/>
          <a:p>
            <a:pPr marL="0" indent="0" algn="ctr">
              <a:buSzTx/>
              <a:buNone/>
              <a:defRPr b="1" sz="10000">
                <a:latin typeface="Calibri"/>
                <a:ea typeface="Calibri"/>
                <a:cs typeface="Calibri"/>
                <a:sym typeface="Calibri"/>
              </a:defRPr>
            </a:pPr>
            <a:r>
              <a:t>F = MS</a:t>
            </a:r>
            <a:r>
              <a:rPr baseline="-10559"/>
              <a:t>BG</a:t>
            </a:r>
            <a:r>
              <a:rPr b="0"/>
              <a:t> / </a:t>
            </a:r>
            <a:r>
              <a:t>MS</a:t>
            </a:r>
            <a:r>
              <a:rPr baseline="-10559"/>
              <a:t>Error</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PSY 348"/>
          <p:cNvSpPr txBox="1"/>
          <p:nvPr>
            <p:ph type="body" idx="21"/>
          </p:nvPr>
        </p:nvSpPr>
        <p:spPr>
          <a:prstGeom prst="rect">
            <a:avLst/>
          </a:prstGeom>
        </p:spPr>
        <p:txBody>
          <a:bodyPr/>
          <a:lstStyle/>
          <a:p>
            <a:pPr/>
            <a:r>
              <a:t>PSY 348</a:t>
            </a:r>
          </a:p>
        </p:txBody>
      </p:sp>
      <p:sp>
        <p:nvSpPr>
          <p:cNvPr id="452" name="Title 1"/>
          <p:cNvSpPr txBox="1"/>
          <p:nvPr>
            <p:ph type="title"/>
          </p:nvPr>
        </p:nvSpPr>
        <p:spPr>
          <a:prstGeom prst="rect">
            <a:avLst/>
          </a:prstGeom>
        </p:spPr>
        <p:txBody>
          <a:bodyPr/>
          <a:lstStyle>
            <a:lvl1pPr defTabSz="685165">
              <a:spcBef>
                <a:spcPts val="3200"/>
              </a:spcBef>
              <a:defRPr sz="7221"/>
            </a:lvl1pPr>
          </a:lstStyle>
          <a:p>
            <a:pPr/>
            <a:r>
              <a:t>Calculating Between subjects anova</a:t>
            </a:r>
          </a:p>
        </p:txBody>
      </p:sp>
      <p:sp>
        <p:nvSpPr>
          <p:cNvPr id="453" name="Content Placeholder 2"/>
          <p:cNvSpPr txBox="1"/>
          <p:nvPr>
            <p:ph type="body" idx="1"/>
          </p:nvPr>
        </p:nvSpPr>
        <p:spPr>
          <a:xfrm>
            <a:off x="762000" y="6384971"/>
            <a:ext cx="22860000" cy="6061029"/>
          </a:xfrm>
          <a:prstGeom prst="rect">
            <a:avLst/>
          </a:prstGeom>
        </p:spPr>
        <p:txBody>
          <a:bodyPr/>
          <a:lstStyle/>
          <a:p>
            <a:pPr marL="0" indent="0" algn="ctr">
              <a:buSzTx/>
              <a:buNone/>
              <a:defRPr b="1" sz="10000">
                <a:latin typeface="Calibri"/>
                <a:ea typeface="Calibri"/>
                <a:cs typeface="Calibri"/>
                <a:sym typeface="Calibri"/>
              </a:defRPr>
            </a:pPr>
            <a:r>
              <a:t>F = MS</a:t>
            </a:r>
            <a:r>
              <a:rPr baseline="-10559"/>
              <a:t>BG</a:t>
            </a:r>
            <a:r>
              <a:rPr b="0"/>
              <a:t> / </a:t>
            </a:r>
            <a:r>
              <a:t>MS</a:t>
            </a:r>
            <a:r>
              <a:rPr baseline="-10559"/>
              <a:t>Error</a:t>
            </a:r>
          </a:p>
        </p:txBody>
      </p:sp>
      <p:sp>
        <p:nvSpPr>
          <p:cNvPr id="454" name="Content Placeholder 2"/>
          <p:cNvSpPr txBox="1"/>
          <p:nvPr/>
        </p:nvSpPr>
        <p:spPr>
          <a:xfrm>
            <a:off x="-6590132" y="11530673"/>
            <a:ext cx="22860001" cy="60610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a:spcBef>
                <a:spcPts val="3900"/>
              </a:spcBef>
              <a:buClr>
                <a:schemeClr val="accent1"/>
              </a:buClr>
              <a:buFont typeface="Avenir Next Regular"/>
              <a:defRPr b="1" sz="10000">
                <a:latin typeface="Calibri"/>
                <a:ea typeface="Calibri"/>
                <a:cs typeface="Calibri"/>
                <a:sym typeface="Calibri"/>
              </a:defRPr>
            </a:pPr>
            <a:r>
              <a:t>MS</a:t>
            </a:r>
            <a:r>
              <a:rPr baseline="-10559"/>
              <a:t>BG</a:t>
            </a:r>
            <a:r>
              <a:rPr b="0"/>
              <a:t> = </a:t>
            </a:r>
            <a:r>
              <a:t>S</a:t>
            </a:r>
            <a:r>
              <a:t>S</a:t>
            </a:r>
            <a:r>
              <a:rPr baseline="-10559"/>
              <a:t>BG / </a:t>
            </a:r>
            <a:r>
              <a:t>df</a:t>
            </a:r>
            <a:r>
              <a:rPr baseline="-10559"/>
              <a:t>BG</a:t>
            </a:r>
          </a:p>
        </p:txBody>
      </p:sp>
      <p:sp>
        <p:nvSpPr>
          <p:cNvPr id="455" name="Content Placeholder 2"/>
          <p:cNvSpPr txBox="1"/>
          <p:nvPr/>
        </p:nvSpPr>
        <p:spPr>
          <a:xfrm>
            <a:off x="6552048" y="11530673"/>
            <a:ext cx="22860001" cy="60610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ctr">
              <a:spcBef>
                <a:spcPts val="3900"/>
              </a:spcBef>
              <a:buClr>
                <a:schemeClr val="accent1"/>
              </a:buClr>
              <a:buFont typeface="Avenir Next Regular"/>
              <a:defRPr b="1" sz="10000">
                <a:latin typeface="Calibri"/>
                <a:ea typeface="Calibri"/>
                <a:cs typeface="Calibri"/>
                <a:sym typeface="Calibri"/>
              </a:defRPr>
            </a:pPr>
            <a:r>
              <a:t>MS</a:t>
            </a:r>
            <a:r>
              <a:rPr baseline="-10559"/>
              <a:t>Error</a:t>
            </a:r>
            <a:r>
              <a:rPr b="0"/>
              <a:t> = </a:t>
            </a:r>
            <a:r>
              <a:t>S</a:t>
            </a:r>
            <a:r>
              <a:t>S</a:t>
            </a:r>
            <a:r>
              <a:rPr baseline="-10559"/>
              <a:t>Error / </a:t>
            </a:r>
            <a:r>
              <a:t>df</a:t>
            </a:r>
            <a:r>
              <a:rPr baseline="-10559"/>
              <a:t>Error</a:t>
            </a:r>
          </a:p>
        </p:txBody>
      </p:sp>
      <p:sp>
        <p:nvSpPr>
          <p:cNvPr id="456" name="Line"/>
          <p:cNvSpPr/>
          <p:nvPr/>
        </p:nvSpPr>
        <p:spPr>
          <a:xfrm flipV="1">
            <a:off x="2179580" y="7639355"/>
            <a:ext cx="7766166" cy="4287820"/>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457" name="Line"/>
          <p:cNvSpPr/>
          <p:nvPr/>
        </p:nvSpPr>
        <p:spPr>
          <a:xfrm flipV="1">
            <a:off x="14435538" y="7774460"/>
            <a:ext cx="1" cy="4073200"/>
          </a:xfrm>
          <a:prstGeom prst="line">
            <a:avLst/>
          </a:prstGeom>
          <a:ln w="1270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PSY 348"/>
          <p:cNvSpPr txBox="1"/>
          <p:nvPr>
            <p:ph type="body" idx="21"/>
          </p:nvPr>
        </p:nvSpPr>
        <p:spPr>
          <a:prstGeom prst="rect">
            <a:avLst/>
          </a:prstGeom>
        </p:spPr>
        <p:txBody>
          <a:bodyPr/>
          <a:lstStyle/>
          <a:p>
            <a:pPr/>
            <a:r>
              <a:t>PSY 348</a:t>
            </a:r>
          </a:p>
        </p:txBody>
      </p:sp>
      <p:sp>
        <p:nvSpPr>
          <p:cNvPr id="460" name="Between subjects anova Example"/>
          <p:cNvSpPr txBox="1"/>
          <p:nvPr>
            <p:ph type="title"/>
          </p:nvPr>
        </p:nvSpPr>
        <p:spPr>
          <a:prstGeom prst="rect">
            <a:avLst/>
          </a:prstGeom>
        </p:spPr>
        <p:txBody>
          <a:bodyPr/>
          <a:lstStyle>
            <a:lvl1pPr defTabSz="685165">
              <a:spcBef>
                <a:spcPts val="3200"/>
              </a:spcBef>
              <a:defRPr sz="7221"/>
            </a:lvl1pPr>
          </a:lstStyle>
          <a:p>
            <a:pPr/>
            <a:r>
              <a:t>Between subjects anova Example</a:t>
            </a:r>
          </a:p>
        </p:txBody>
      </p:sp>
      <p:sp>
        <p:nvSpPr>
          <p:cNvPr id="461" name="Dr. Apriceno gives one group of 100 participants the Super Secret Limitless Drug. She gives another group of 100 participants a placebo. She gives the third group of 100 participants nothing. All participants then complete an IQ test. She wants to know i"/>
          <p:cNvSpPr txBox="1"/>
          <p:nvPr>
            <p:ph type="body" idx="1"/>
          </p:nvPr>
        </p:nvSpPr>
        <p:spPr>
          <a:prstGeom prst="rect">
            <a:avLst/>
          </a:prstGeom>
        </p:spPr>
        <p:txBody>
          <a:bodyPr/>
          <a:lstStyle>
            <a:lvl1pPr marL="0" indent="0">
              <a:buClrTx/>
              <a:buSzTx/>
              <a:buFontTx/>
              <a:buNone/>
            </a:lvl1pPr>
          </a:lstStyle>
          <a:p>
            <a:pPr/>
            <a:r>
              <a:t>Dr. Apriceno gives one group of 100 participants the Super Secret Limitless Drug. She gives another group of 100 participants a placebo. She gives the third group of 100 participants nothing. All participants then complete an IQ test. She wants to know if those who took the SSLD has significantly higher IQ than the placebo and the control groups.</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PSY 348"/>
          <p:cNvSpPr txBox="1"/>
          <p:nvPr>
            <p:ph type="body" idx="21"/>
          </p:nvPr>
        </p:nvSpPr>
        <p:spPr>
          <a:prstGeom prst="rect">
            <a:avLst/>
          </a:prstGeom>
        </p:spPr>
        <p:txBody>
          <a:bodyPr/>
          <a:lstStyle/>
          <a:p>
            <a:pPr/>
            <a:r>
              <a:t>PSY 348</a:t>
            </a:r>
          </a:p>
        </p:txBody>
      </p:sp>
      <p:sp>
        <p:nvSpPr>
          <p:cNvPr id="464" name="Between subjects anova Example"/>
          <p:cNvSpPr txBox="1"/>
          <p:nvPr>
            <p:ph type="title"/>
          </p:nvPr>
        </p:nvSpPr>
        <p:spPr>
          <a:prstGeom prst="rect">
            <a:avLst/>
          </a:prstGeom>
        </p:spPr>
        <p:txBody>
          <a:bodyPr/>
          <a:lstStyle>
            <a:lvl1pPr defTabSz="685165">
              <a:spcBef>
                <a:spcPts val="3200"/>
              </a:spcBef>
              <a:defRPr sz="7221"/>
            </a:lvl1pPr>
          </a:lstStyle>
          <a:p>
            <a:pPr/>
            <a:r>
              <a:t>Between subjects anova Example</a:t>
            </a:r>
          </a:p>
        </p:txBody>
      </p:sp>
      <p:graphicFrame>
        <p:nvGraphicFramePr>
          <p:cNvPr id="465"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94673"/>
                <a:gridCol w="3074601"/>
                <a:gridCol w="2701604"/>
                <a:gridCol w="2884413"/>
                <a:gridCol w="2532248"/>
              </a:tblGrid>
              <a:tr h="2857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2857500">
                <a:tc>
                  <a:txBody>
                    <a:bodyPr/>
                    <a:lstStyle/>
                    <a:p>
                      <a:pPr algn="ctr">
                        <a:lnSpc>
                          <a:spcPct val="100000"/>
                        </a:lnSpc>
                        <a:defRPr sz="1800">
                          <a:solidFill>
                            <a:srgbClr val="000000"/>
                          </a:solidFill>
                        </a:defRPr>
                      </a:pPr>
                      <a:r>
                        <a:rPr sz="5200">
                          <a:solidFill>
                            <a:schemeClr val="accent1"/>
                          </a:solidFill>
                          <a:sym typeface="Avenir Next Medium"/>
                        </a:rPr>
                        <a:t>Condition (BG)</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128</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2857500">
                <a:tc>
                  <a:txBody>
                    <a:bodyPr/>
                    <a:lstStyle/>
                    <a:p>
                      <a:pPr algn="ctr">
                        <a:lnSpc>
                          <a:spcPct val="100000"/>
                        </a:lnSpc>
                        <a:defRPr sz="1800">
                          <a:solidFill>
                            <a:srgbClr val="000000"/>
                          </a:solidFill>
                        </a:defRPr>
                      </a:pPr>
                      <a:r>
                        <a:rPr sz="5200">
                          <a:solidFill>
                            <a:schemeClr val="accent1"/>
                          </a:solidFill>
                          <a:sym typeface="Avenir Next Medium"/>
                        </a:rPr>
                        <a:t>Error </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2,376</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7" name="PSY 348"/>
          <p:cNvSpPr txBox="1"/>
          <p:nvPr>
            <p:ph type="body" idx="21"/>
          </p:nvPr>
        </p:nvSpPr>
        <p:spPr>
          <a:prstGeom prst="rect">
            <a:avLst/>
          </a:prstGeom>
        </p:spPr>
        <p:txBody>
          <a:bodyPr/>
          <a:lstStyle/>
          <a:p>
            <a:pPr/>
            <a:r>
              <a:t>PSY 348</a:t>
            </a:r>
          </a:p>
        </p:txBody>
      </p:sp>
      <p:sp>
        <p:nvSpPr>
          <p:cNvPr id="468" name="Between subjects anova Example"/>
          <p:cNvSpPr txBox="1"/>
          <p:nvPr>
            <p:ph type="title"/>
          </p:nvPr>
        </p:nvSpPr>
        <p:spPr>
          <a:prstGeom prst="rect">
            <a:avLst/>
          </a:prstGeom>
        </p:spPr>
        <p:txBody>
          <a:bodyPr/>
          <a:lstStyle>
            <a:lvl1pPr defTabSz="685165">
              <a:spcBef>
                <a:spcPts val="3200"/>
              </a:spcBef>
              <a:defRPr sz="7221"/>
            </a:lvl1pPr>
          </a:lstStyle>
          <a:p>
            <a:pPr/>
            <a:r>
              <a:t>Between subjects anova Example</a:t>
            </a:r>
          </a:p>
        </p:txBody>
      </p:sp>
      <p:sp>
        <p:nvSpPr>
          <p:cNvPr id="469" name="Dr. Apriceno recruits 500 participants. She shows half of them the Eric Andre Show and the other half Jeopardy. She then measures their happiness on a scale of 1 to 10. She wants to know if the EAS participants are significantly happier than the Jeopardy"/>
          <p:cNvSpPr txBox="1"/>
          <p:nvPr>
            <p:ph type="body" idx="1"/>
          </p:nvPr>
        </p:nvSpPr>
        <p:spPr>
          <a:prstGeom prst="rect">
            <a:avLst/>
          </a:prstGeom>
        </p:spPr>
        <p:txBody>
          <a:bodyPr/>
          <a:lstStyle>
            <a:lvl1pPr marL="0" indent="0">
              <a:buClrTx/>
              <a:buSzTx/>
              <a:buFontTx/>
              <a:buNone/>
            </a:lvl1pPr>
          </a:lstStyle>
          <a:p>
            <a:pPr/>
            <a:r>
              <a:t>Dr. Apriceno recruits 500 participants. She shows half of them the Eric Andre Show and the other half Jeopardy. She then measures their happiness on a scale of 1 to 10. She wants to know if the EAS participants are significantly happier than the Jeopardy participants.</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PSY 348"/>
          <p:cNvSpPr txBox="1"/>
          <p:nvPr>
            <p:ph type="body" idx="21"/>
          </p:nvPr>
        </p:nvSpPr>
        <p:spPr>
          <a:prstGeom prst="rect">
            <a:avLst/>
          </a:prstGeom>
        </p:spPr>
        <p:txBody>
          <a:bodyPr/>
          <a:lstStyle/>
          <a:p>
            <a:pPr/>
            <a:r>
              <a:t>PSY 348</a:t>
            </a:r>
          </a:p>
        </p:txBody>
      </p:sp>
      <p:sp>
        <p:nvSpPr>
          <p:cNvPr id="472" name="Between subjects anova Example"/>
          <p:cNvSpPr txBox="1"/>
          <p:nvPr>
            <p:ph type="title"/>
          </p:nvPr>
        </p:nvSpPr>
        <p:spPr>
          <a:prstGeom prst="rect">
            <a:avLst/>
          </a:prstGeom>
        </p:spPr>
        <p:txBody>
          <a:bodyPr/>
          <a:lstStyle>
            <a:lvl1pPr defTabSz="685165">
              <a:spcBef>
                <a:spcPts val="3200"/>
              </a:spcBef>
              <a:defRPr sz="7221"/>
            </a:lvl1pPr>
          </a:lstStyle>
          <a:p>
            <a:pPr/>
            <a:r>
              <a:t>Between subjects anova Example</a:t>
            </a:r>
          </a:p>
        </p:txBody>
      </p:sp>
      <p:graphicFrame>
        <p:nvGraphicFramePr>
          <p:cNvPr id="473"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94673"/>
                <a:gridCol w="3074601"/>
                <a:gridCol w="2701604"/>
                <a:gridCol w="2884413"/>
                <a:gridCol w="2532248"/>
              </a:tblGrid>
              <a:tr h="2857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2857500">
                <a:tc>
                  <a:txBody>
                    <a:bodyPr/>
                    <a:lstStyle/>
                    <a:p>
                      <a:pPr algn="ctr">
                        <a:lnSpc>
                          <a:spcPct val="100000"/>
                        </a:lnSpc>
                        <a:defRPr sz="1800">
                          <a:solidFill>
                            <a:srgbClr val="000000"/>
                          </a:solidFill>
                        </a:defRPr>
                      </a:pPr>
                      <a:r>
                        <a:rPr sz="5200">
                          <a:solidFill>
                            <a:schemeClr val="accent1"/>
                          </a:solidFill>
                          <a:sym typeface="Avenir Next Medium"/>
                        </a:rPr>
                        <a:t>Condition (BG)</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72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2857500">
                <a:tc>
                  <a:txBody>
                    <a:bodyPr/>
                    <a:lstStyle/>
                    <a:p>
                      <a:pPr algn="ctr">
                        <a:lnSpc>
                          <a:spcPct val="100000"/>
                        </a:lnSpc>
                        <a:defRPr sz="1800">
                          <a:solidFill>
                            <a:srgbClr val="000000"/>
                          </a:solidFill>
                        </a:defRPr>
                      </a:pPr>
                      <a:r>
                        <a:rPr sz="5200">
                          <a:solidFill>
                            <a:schemeClr val="accent1"/>
                          </a:solidFill>
                          <a:sym typeface="Avenir Next Medium"/>
                        </a:rPr>
                        <a:t>Error </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1,494</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5" name="Interpreting f"/>
          <p:cNvSpPr txBox="1"/>
          <p:nvPr>
            <p:ph type="title"/>
          </p:nvPr>
        </p:nvSpPr>
        <p:spPr>
          <a:prstGeom prst="rect">
            <a:avLst/>
          </a:prstGeom>
        </p:spPr>
        <p:txBody>
          <a:bodyPr/>
          <a:lstStyle/>
          <a:p>
            <a:pPr/>
            <a:r>
              <a:t>Interpreting f</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PSY 348"/>
          <p:cNvSpPr txBox="1"/>
          <p:nvPr>
            <p:ph type="body" idx="21"/>
          </p:nvPr>
        </p:nvSpPr>
        <p:spPr>
          <a:prstGeom prst="rect">
            <a:avLst/>
          </a:prstGeom>
        </p:spPr>
        <p:txBody>
          <a:bodyPr/>
          <a:lstStyle/>
          <a:p>
            <a:pPr/>
            <a:r>
              <a:t>PSY 348</a:t>
            </a:r>
          </a:p>
        </p:txBody>
      </p:sp>
      <p:sp>
        <p:nvSpPr>
          <p:cNvPr id="478"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479" name="Content Placeholder 2"/>
          <p:cNvSpPr txBox="1"/>
          <p:nvPr>
            <p:ph type="body" idx="1"/>
          </p:nvPr>
        </p:nvSpPr>
        <p:spPr>
          <a:prstGeom prst="rect">
            <a:avLst/>
          </a:prstGeom>
        </p:spPr>
        <p:txBody>
          <a:bodyPr/>
          <a:lstStyle/>
          <a:p>
            <a:pPr lvl="1" marL="0" indent="0">
              <a:buClrTx/>
              <a:buSzTx/>
              <a:buFontTx/>
              <a:buNone/>
            </a:pPr>
            <a:r>
              <a:t>The MS</a:t>
            </a:r>
            <a:r>
              <a:rPr baseline="-15500"/>
              <a:t>BG </a:t>
            </a:r>
            <a:r>
              <a:t>is made up of the MS</a:t>
            </a:r>
            <a:r>
              <a:rPr baseline="-15500"/>
              <a:t>Error </a:t>
            </a:r>
            <a:r>
              <a:t>+ the theoretical difference between groups:</a:t>
            </a:r>
            <a:endParaRPr sz="3200"/>
          </a:p>
          <a:p>
            <a:pPr lvl="1" marL="1206500" indent="-571500"/>
            <a:r>
              <a:t>MS</a:t>
            </a:r>
            <a:r>
              <a:rPr baseline="-15500"/>
              <a:t>BG</a:t>
            </a:r>
            <a:r>
              <a:t> = </a:t>
            </a:r>
            <a:r>
              <a:rPr i="1">
                <a:latin typeface="Calibri"/>
                <a:ea typeface="Calibri"/>
                <a:cs typeface="Calibri"/>
                <a:sym typeface="Calibri"/>
              </a:rPr>
              <a:t>group difference</a:t>
            </a:r>
            <a:r>
              <a:t> + </a:t>
            </a:r>
            <a:r>
              <a:rPr b="1">
                <a:latin typeface="Calibri"/>
                <a:ea typeface="Calibri"/>
                <a:cs typeface="Calibri"/>
                <a:sym typeface="Calibri"/>
              </a:rPr>
              <a:t>MS</a:t>
            </a:r>
            <a:r>
              <a:rPr b="1" baseline="-15500">
                <a:latin typeface="Calibri"/>
                <a:ea typeface="Calibri"/>
                <a:cs typeface="Calibri"/>
                <a:sym typeface="Calibri"/>
              </a:rPr>
              <a:t>Error</a:t>
            </a:r>
            <a:r>
              <a: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PSY 348"/>
          <p:cNvSpPr txBox="1"/>
          <p:nvPr>
            <p:ph type="body" idx="21"/>
          </p:nvPr>
        </p:nvSpPr>
        <p:spPr>
          <a:prstGeom prst="rect">
            <a:avLst/>
          </a:prstGeom>
        </p:spPr>
        <p:txBody>
          <a:bodyPr/>
          <a:lstStyle/>
          <a:p>
            <a:pPr/>
            <a:r>
              <a:t>PSY 348</a:t>
            </a:r>
          </a:p>
        </p:txBody>
      </p:sp>
      <p:sp>
        <p:nvSpPr>
          <p:cNvPr id="207" name="Title 1"/>
          <p:cNvSpPr txBox="1"/>
          <p:nvPr>
            <p:ph type="title"/>
          </p:nvPr>
        </p:nvSpPr>
        <p:spPr>
          <a:prstGeom prst="rect">
            <a:avLst/>
          </a:prstGeom>
        </p:spPr>
        <p:txBody>
          <a:bodyPr/>
          <a:lstStyle>
            <a:lvl1pPr defTabSz="685165">
              <a:spcBef>
                <a:spcPts val="3200"/>
              </a:spcBef>
              <a:defRPr sz="7221"/>
            </a:lvl1pPr>
          </a:lstStyle>
          <a:p>
            <a:pPr/>
            <a:r>
              <a:t>T-tests</a:t>
            </a:r>
          </a:p>
        </p:txBody>
      </p:sp>
      <p:sp>
        <p:nvSpPr>
          <p:cNvPr id="208" name="Content Placeholder 2"/>
          <p:cNvSpPr txBox="1"/>
          <p:nvPr>
            <p:ph type="body" idx="1"/>
          </p:nvPr>
        </p:nvSpPr>
        <p:spPr>
          <a:prstGeom prst="rect">
            <a:avLst/>
          </a:prstGeom>
        </p:spPr>
        <p:txBody>
          <a:bodyPr/>
          <a:lstStyle/>
          <a:p>
            <a:pPr marL="571500" indent="-571500"/>
            <a:r>
              <a:t>IV </a:t>
            </a:r>
            <a:r>
              <a:rPr b="1" u="sng">
                <a:latin typeface="Calibri"/>
                <a:ea typeface="Calibri"/>
                <a:cs typeface="Calibri"/>
                <a:sym typeface="Calibri"/>
              </a:rPr>
              <a:t>must be</a:t>
            </a:r>
            <a:r>
              <a:rPr b="1">
                <a:latin typeface="Calibri"/>
                <a:ea typeface="Calibri"/>
                <a:cs typeface="Calibri"/>
                <a:sym typeface="Calibri"/>
              </a:rPr>
              <a:t> </a:t>
            </a:r>
            <a:r>
              <a:t>nominal and have only 2 categories</a:t>
            </a:r>
          </a:p>
          <a:p>
            <a:pPr marL="571500" indent="-571500"/>
            <a:r>
              <a:t>DV </a:t>
            </a:r>
            <a:r>
              <a:rPr b="1" u="sng">
                <a:latin typeface="Calibri"/>
                <a:ea typeface="Calibri"/>
                <a:cs typeface="Calibri"/>
                <a:sym typeface="Calibri"/>
              </a:rPr>
              <a:t>must be</a:t>
            </a:r>
            <a:r>
              <a:t> continuous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PSY 348"/>
          <p:cNvSpPr txBox="1"/>
          <p:nvPr>
            <p:ph type="body" idx="21"/>
          </p:nvPr>
        </p:nvSpPr>
        <p:spPr>
          <a:prstGeom prst="rect">
            <a:avLst/>
          </a:prstGeom>
        </p:spPr>
        <p:txBody>
          <a:bodyPr/>
          <a:lstStyle/>
          <a:p>
            <a:pPr/>
            <a:r>
              <a:t>PSY 348</a:t>
            </a:r>
          </a:p>
        </p:txBody>
      </p:sp>
      <p:sp>
        <p:nvSpPr>
          <p:cNvPr id="482"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483" name="Content Placeholder 2"/>
          <p:cNvSpPr txBox="1"/>
          <p:nvPr>
            <p:ph type="body" idx="1"/>
          </p:nvPr>
        </p:nvSpPr>
        <p:spPr>
          <a:prstGeom prst="rect">
            <a:avLst/>
          </a:prstGeom>
        </p:spPr>
        <p:txBody>
          <a:bodyPr/>
          <a:lstStyle/>
          <a:p>
            <a:pPr lvl="1" marL="0" indent="0">
              <a:buClrTx/>
              <a:buSzTx/>
              <a:buFontTx/>
              <a:buNone/>
            </a:pPr>
            <a:r>
              <a:t>The MS</a:t>
            </a:r>
            <a:r>
              <a:rPr baseline="-15500"/>
              <a:t>BG </a:t>
            </a:r>
            <a:r>
              <a:t>is made up of the MS</a:t>
            </a:r>
            <a:r>
              <a:rPr baseline="-15500"/>
              <a:t>Error </a:t>
            </a:r>
            <a:r>
              <a:t>+ the theoretical difference between groups:</a:t>
            </a:r>
            <a:endParaRPr sz="3200"/>
          </a:p>
          <a:p>
            <a:pPr lvl="1" marL="1206500" indent="-571500"/>
            <a:r>
              <a:t>MS</a:t>
            </a:r>
            <a:r>
              <a:rPr baseline="-15500"/>
              <a:t>BG</a:t>
            </a:r>
            <a:r>
              <a:t> = </a:t>
            </a:r>
            <a:r>
              <a:rPr i="1">
                <a:latin typeface="Calibri"/>
                <a:ea typeface="Calibri"/>
                <a:cs typeface="Calibri"/>
                <a:sym typeface="Calibri"/>
              </a:rPr>
              <a:t>group difference</a:t>
            </a:r>
            <a:r>
              <a:t> + </a:t>
            </a:r>
            <a:r>
              <a:rPr b="1">
                <a:latin typeface="Calibri"/>
                <a:ea typeface="Calibri"/>
                <a:cs typeface="Calibri"/>
                <a:sym typeface="Calibri"/>
              </a:rPr>
              <a:t>MS</a:t>
            </a:r>
            <a:r>
              <a:rPr b="1" baseline="-15500">
                <a:latin typeface="Calibri"/>
                <a:ea typeface="Calibri"/>
                <a:cs typeface="Calibri"/>
                <a:sym typeface="Calibri"/>
              </a:rPr>
              <a:t>Error</a:t>
            </a:r>
            <a:r>
              <a:t> </a:t>
            </a:r>
            <a:endParaRPr sz="3200"/>
          </a:p>
          <a:p>
            <a:pPr lvl="1" marL="1206500" indent="-571500">
              <a:defRPr b="1">
                <a:latin typeface="Calibri"/>
                <a:ea typeface="Calibri"/>
                <a:cs typeface="Calibri"/>
                <a:sym typeface="Calibri"/>
              </a:defRPr>
            </a:pPr>
            <a:r>
              <a:t>MS</a:t>
            </a:r>
            <a:r>
              <a:rPr baseline="-15500"/>
              <a:t>BG</a:t>
            </a:r>
            <a:r>
              <a:t> = </a:t>
            </a:r>
            <a:r>
              <a:rPr i="1"/>
              <a:t>0</a:t>
            </a:r>
            <a:r>
              <a:t> + MS</a:t>
            </a:r>
            <a:r>
              <a:rPr baseline="-15500"/>
              <a:t>Error</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PSY 348"/>
          <p:cNvSpPr txBox="1"/>
          <p:nvPr>
            <p:ph type="body" idx="21"/>
          </p:nvPr>
        </p:nvSpPr>
        <p:spPr>
          <a:prstGeom prst="rect">
            <a:avLst/>
          </a:prstGeom>
        </p:spPr>
        <p:txBody>
          <a:bodyPr/>
          <a:lstStyle/>
          <a:p>
            <a:pPr/>
            <a:r>
              <a:t>PSY 348</a:t>
            </a:r>
          </a:p>
        </p:txBody>
      </p:sp>
      <p:sp>
        <p:nvSpPr>
          <p:cNvPr id="486"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487" name="Content Placeholder 2"/>
          <p:cNvSpPr txBox="1"/>
          <p:nvPr>
            <p:ph type="body" idx="1"/>
          </p:nvPr>
        </p:nvSpPr>
        <p:spPr>
          <a:prstGeom prst="rect">
            <a:avLst/>
          </a:prstGeom>
        </p:spPr>
        <p:txBody>
          <a:bodyPr/>
          <a:lstStyle/>
          <a:p>
            <a:pPr lvl="1" marL="0" indent="0">
              <a:buClrTx/>
              <a:buSzTx/>
              <a:buFontTx/>
              <a:buNone/>
            </a:pPr>
            <a:r>
              <a:t>The MS</a:t>
            </a:r>
            <a:r>
              <a:rPr baseline="-15500"/>
              <a:t>BG </a:t>
            </a:r>
            <a:r>
              <a:t>is made up of the MS</a:t>
            </a:r>
            <a:r>
              <a:rPr baseline="-15500"/>
              <a:t>Error </a:t>
            </a:r>
            <a:r>
              <a:t>+ the theoretical difference between groups:</a:t>
            </a:r>
            <a:endParaRPr sz="3200"/>
          </a:p>
          <a:p>
            <a:pPr lvl="1" marL="1206500" indent="-571500"/>
            <a:r>
              <a:t>MS</a:t>
            </a:r>
            <a:r>
              <a:rPr baseline="-15500"/>
              <a:t>BG</a:t>
            </a:r>
            <a:r>
              <a:t> = </a:t>
            </a:r>
            <a:r>
              <a:rPr i="1">
                <a:latin typeface="Calibri"/>
                <a:ea typeface="Calibri"/>
                <a:cs typeface="Calibri"/>
                <a:sym typeface="Calibri"/>
              </a:rPr>
              <a:t>group difference</a:t>
            </a:r>
            <a:r>
              <a:t> + </a:t>
            </a:r>
            <a:r>
              <a:rPr b="1">
                <a:latin typeface="Calibri"/>
                <a:ea typeface="Calibri"/>
                <a:cs typeface="Calibri"/>
                <a:sym typeface="Calibri"/>
              </a:rPr>
              <a:t>MS</a:t>
            </a:r>
            <a:r>
              <a:rPr b="1" baseline="-15500">
                <a:latin typeface="Calibri"/>
                <a:ea typeface="Calibri"/>
                <a:cs typeface="Calibri"/>
                <a:sym typeface="Calibri"/>
              </a:rPr>
              <a:t>Error</a:t>
            </a:r>
            <a:r>
              <a:t> </a:t>
            </a:r>
            <a:endParaRPr sz="3200"/>
          </a:p>
          <a:p>
            <a:pPr lvl="1" marL="1206500" indent="-571500">
              <a:defRPr b="1">
                <a:latin typeface="Calibri"/>
                <a:ea typeface="Calibri"/>
                <a:cs typeface="Calibri"/>
                <a:sym typeface="Calibri"/>
              </a:defRPr>
            </a:pPr>
            <a:r>
              <a:t>MS</a:t>
            </a:r>
            <a:r>
              <a:rPr baseline="-15500"/>
              <a:t>BG</a:t>
            </a:r>
            <a:r>
              <a:t> = </a:t>
            </a:r>
            <a:r>
              <a:rPr i="1"/>
              <a:t>0</a:t>
            </a:r>
            <a:r>
              <a:t> + MS</a:t>
            </a:r>
            <a:r>
              <a:rPr baseline="-15500"/>
              <a:t>Error</a:t>
            </a:r>
            <a:endParaRPr baseline="-15500"/>
          </a:p>
          <a:p>
            <a:pPr lvl="1" marL="1206500" indent="-571500">
              <a:defRPr b="1">
                <a:latin typeface="Calibri"/>
                <a:ea typeface="Calibri"/>
                <a:cs typeface="Calibri"/>
                <a:sym typeface="Calibri"/>
              </a:defRPr>
            </a:pPr>
            <a:r>
              <a:t>MS</a:t>
            </a:r>
            <a:r>
              <a:rPr baseline="-15500"/>
              <a:t>BG</a:t>
            </a:r>
            <a:r>
              <a:t> = MS</a:t>
            </a:r>
            <a:r>
              <a:rPr baseline="-15500"/>
              <a:t>Error</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PSY 348"/>
          <p:cNvSpPr txBox="1"/>
          <p:nvPr>
            <p:ph type="body" idx="21"/>
          </p:nvPr>
        </p:nvSpPr>
        <p:spPr>
          <a:prstGeom prst="rect">
            <a:avLst/>
          </a:prstGeom>
        </p:spPr>
        <p:txBody>
          <a:bodyPr/>
          <a:lstStyle/>
          <a:p>
            <a:pPr/>
            <a:r>
              <a:t>PSY 348</a:t>
            </a:r>
          </a:p>
        </p:txBody>
      </p:sp>
      <p:sp>
        <p:nvSpPr>
          <p:cNvPr id="490"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491" name="Content Placeholder 2"/>
          <p:cNvSpPr txBox="1"/>
          <p:nvPr>
            <p:ph type="body" idx="1"/>
          </p:nvPr>
        </p:nvSpPr>
        <p:spPr>
          <a:prstGeom prst="rect">
            <a:avLst/>
          </a:prstGeom>
        </p:spPr>
        <p:txBody>
          <a:bodyPr/>
          <a:lstStyle/>
          <a:p>
            <a:pPr lvl="1" marL="0" indent="0">
              <a:buClrTx/>
              <a:buSzTx/>
              <a:buFontTx/>
              <a:buNone/>
            </a:pPr>
            <a:r>
              <a:t>The MS</a:t>
            </a:r>
            <a:r>
              <a:rPr baseline="-15500"/>
              <a:t>BG </a:t>
            </a:r>
            <a:r>
              <a:t>is made up of the MS</a:t>
            </a:r>
            <a:r>
              <a:rPr baseline="-15500"/>
              <a:t>Error </a:t>
            </a:r>
            <a:r>
              <a:t>+ the theoretical difference between groups:</a:t>
            </a:r>
            <a:endParaRPr sz="3200"/>
          </a:p>
          <a:p>
            <a:pPr lvl="1" marL="1206500" indent="-571500"/>
            <a:r>
              <a:t>MS</a:t>
            </a:r>
            <a:r>
              <a:rPr baseline="-15500"/>
              <a:t>BG</a:t>
            </a:r>
            <a:r>
              <a:t> = </a:t>
            </a:r>
            <a:r>
              <a:rPr i="1">
                <a:latin typeface="Calibri"/>
                <a:ea typeface="Calibri"/>
                <a:cs typeface="Calibri"/>
                <a:sym typeface="Calibri"/>
              </a:rPr>
              <a:t>group difference</a:t>
            </a:r>
            <a:r>
              <a:t> + </a:t>
            </a:r>
            <a:r>
              <a:rPr b="1">
                <a:latin typeface="Calibri"/>
                <a:ea typeface="Calibri"/>
                <a:cs typeface="Calibri"/>
                <a:sym typeface="Calibri"/>
              </a:rPr>
              <a:t>MS</a:t>
            </a:r>
            <a:r>
              <a:rPr b="1" baseline="-15500">
                <a:latin typeface="Calibri"/>
                <a:ea typeface="Calibri"/>
                <a:cs typeface="Calibri"/>
                <a:sym typeface="Calibri"/>
              </a:rPr>
              <a:t>Error</a:t>
            </a:r>
            <a:r>
              <a:t> </a:t>
            </a:r>
            <a:endParaRPr sz="3200"/>
          </a:p>
          <a:p>
            <a:pPr lvl="1" marL="1206500" indent="-571500">
              <a:defRPr b="1">
                <a:latin typeface="Calibri"/>
                <a:ea typeface="Calibri"/>
                <a:cs typeface="Calibri"/>
                <a:sym typeface="Calibri"/>
              </a:defRPr>
            </a:pPr>
            <a:r>
              <a:t>MS</a:t>
            </a:r>
            <a:r>
              <a:rPr baseline="-15500"/>
              <a:t>BG</a:t>
            </a:r>
            <a:r>
              <a:t> = </a:t>
            </a:r>
            <a:r>
              <a:rPr i="1"/>
              <a:t>0</a:t>
            </a:r>
            <a:r>
              <a:t> + MS</a:t>
            </a:r>
            <a:r>
              <a:rPr baseline="-15500"/>
              <a:t>Error</a:t>
            </a:r>
            <a:endParaRPr baseline="-15500"/>
          </a:p>
          <a:p>
            <a:pPr lvl="1" marL="1206500" indent="-571500">
              <a:defRPr b="1">
                <a:latin typeface="Calibri"/>
                <a:ea typeface="Calibri"/>
                <a:cs typeface="Calibri"/>
                <a:sym typeface="Calibri"/>
              </a:defRPr>
            </a:pPr>
            <a:r>
              <a:t>MS</a:t>
            </a:r>
            <a:r>
              <a:rPr baseline="-15500"/>
              <a:t>BG</a:t>
            </a:r>
            <a:r>
              <a:t> = MS</a:t>
            </a:r>
            <a:r>
              <a:rPr baseline="-15500"/>
              <a:t>Error</a:t>
            </a:r>
            <a:endParaRPr baseline="-20250" sz="3200"/>
          </a:p>
          <a:p>
            <a:pPr lvl="1" marL="1206500" indent="-571500">
              <a:defRPr b="1">
                <a:latin typeface="Calibri"/>
                <a:ea typeface="Calibri"/>
                <a:cs typeface="Calibri"/>
                <a:sym typeface="Calibri"/>
              </a:defRPr>
            </a:pPr>
            <a:r>
              <a:t>F = MS</a:t>
            </a:r>
            <a:r>
              <a:rPr baseline="-15500"/>
              <a:t>BG</a:t>
            </a:r>
            <a:r>
              <a:t> / MS</a:t>
            </a:r>
            <a:r>
              <a:rPr baseline="-15500"/>
              <a:t>Error</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PSY 348"/>
          <p:cNvSpPr txBox="1"/>
          <p:nvPr>
            <p:ph type="body" idx="21"/>
          </p:nvPr>
        </p:nvSpPr>
        <p:spPr>
          <a:prstGeom prst="rect">
            <a:avLst/>
          </a:prstGeom>
        </p:spPr>
        <p:txBody>
          <a:bodyPr/>
          <a:lstStyle/>
          <a:p>
            <a:pPr/>
            <a:r>
              <a:t>PSY 348</a:t>
            </a:r>
          </a:p>
        </p:txBody>
      </p:sp>
      <p:sp>
        <p:nvSpPr>
          <p:cNvPr id="494"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495" name="Content Placeholder 2"/>
          <p:cNvSpPr txBox="1"/>
          <p:nvPr>
            <p:ph type="body" idx="1"/>
          </p:nvPr>
        </p:nvSpPr>
        <p:spPr>
          <a:prstGeom prst="rect">
            <a:avLst/>
          </a:prstGeom>
        </p:spPr>
        <p:txBody>
          <a:bodyPr/>
          <a:lstStyle/>
          <a:p>
            <a:pPr lvl="1" marL="0" indent="0">
              <a:buClrTx/>
              <a:buSzTx/>
              <a:buFontTx/>
              <a:buNone/>
            </a:pPr>
            <a:r>
              <a:t>The MS</a:t>
            </a:r>
            <a:r>
              <a:rPr baseline="-15500"/>
              <a:t>BG </a:t>
            </a:r>
            <a:r>
              <a:t>is made up of the MS</a:t>
            </a:r>
            <a:r>
              <a:rPr baseline="-15500"/>
              <a:t>Error </a:t>
            </a:r>
            <a:r>
              <a:t>+ the theoretical difference between groups:</a:t>
            </a:r>
            <a:endParaRPr sz="3200"/>
          </a:p>
          <a:p>
            <a:pPr lvl="1" marL="1206500" indent="-571500"/>
            <a:r>
              <a:t>MS</a:t>
            </a:r>
            <a:r>
              <a:rPr baseline="-15500"/>
              <a:t>BG</a:t>
            </a:r>
            <a:r>
              <a:t> = </a:t>
            </a:r>
            <a:r>
              <a:rPr i="1">
                <a:latin typeface="Calibri"/>
                <a:ea typeface="Calibri"/>
                <a:cs typeface="Calibri"/>
                <a:sym typeface="Calibri"/>
              </a:rPr>
              <a:t>group difference</a:t>
            </a:r>
            <a:r>
              <a:t> + </a:t>
            </a:r>
            <a:r>
              <a:rPr b="1">
                <a:latin typeface="Calibri"/>
                <a:ea typeface="Calibri"/>
                <a:cs typeface="Calibri"/>
                <a:sym typeface="Calibri"/>
              </a:rPr>
              <a:t>MS</a:t>
            </a:r>
            <a:r>
              <a:rPr b="1" baseline="-15500">
                <a:latin typeface="Calibri"/>
                <a:ea typeface="Calibri"/>
                <a:cs typeface="Calibri"/>
                <a:sym typeface="Calibri"/>
              </a:rPr>
              <a:t>Error</a:t>
            </a:r>
            <a:r>
              <a:t> </a:t>
            </a:r>
            <a:endParaRPr sz="3200"/>
          </a:p>
          <a:p>
            <a:pPr lvl="1" marL="1206500" indent="-571500">
              <a:defRPr b="1">
                <a:latin typeface="Calibri"/>
                <a:ea typeface="Calibri"/>
                <a:cs typeface="Calibri"/>
                <a:sym typeface="Calibri"/>
              </a:defRPr>
            </a:pPr>
            <a:r>
              <a:t>MS</a:t>
            </a:r>
            <a:r>
              <a:rPr baseline="-15500"/>
              <a:t>BG</a:t>
            </a:r>
            <a:r>
              <a:t> = </a:t>
            </a:r>
            <a:r>
              <a:rPr i="1"/>
              <a:t>0</a:t>
            </a:r>
            <a:r>
              <a:t> + MS</a:t>
            </a:r>
            <a:r>
              <a:rPr baseline="-15500"/>
              <a:t>Error</a:t>
            </a:r>
            <a:endParaRPr baseline="-15500"/>
          </a:p>
          <a:p>
            <a:pPr lvl="1" marL="1206500" indent="-571500">
              <a:defRPr b="1">
                <a:latin typeface="Calibri"/>
                <a:ea typeface="Calibri"/>
                <a:cs typeface="Calibri"/>
                <a:sym typeface="Calibri"/>
              </a:defRPr>
            </a:pPr>
            <a:r>
              <a:t>MS</a:t>
            </a:r>
            <a:r>
              <a:rPr baseline="-15500"/>
              <a:t>BG</a:t>
            </a:r>
            <a:r>
              <a:t> = MS</a:t>
            </a:r>
            <a:r>
              <a:rPr baseline="-15500"/>
              <a:t>Error</a:t>
            </a:r>
            <a:endParaRPr baseline="-20250" sz="3200"/>
          </a:p>
          <a:p>
            <a:pPr lvl="1" marL="1206500" indent="-571500">
              <a:defRPr b="1">
                <a:latin typeface="Calibri"/>
                <a:ea typeface="Calibri"/>
                <a:cs typeface="Calibri"/>
                <a:sym typeface="Calibri"/>
              </a:defRPr>
            </a:pPr>
            <a:r>
              <a:t>F = MS</a:t>
            </a:r>
            <a:r>
              <a:rPr baseline="-15500"/>
              <a:t>BG</a:t>
            </a:r>
            <a:r>
              <a:t> / MS</a:t>
            </a:r>
            <a:r>
              <a:rPr baseline="-15500"/>
              <a:t>Error</a:t>
            </a:r>
            <a:r>
              <a:t> </a:t>
            </a:r>
            <a:endParaRPr sz="3200"/>
          </a:p>
          <a:p>
            <a:pPr lvl="1" marL="1206500" indent="-571500">
              <a:defRPr b="1">
                <a:latin typeface="Calibri"/>
                <a:ea typeface="Calibri"/>
                <a:cs typeface="Calibri"/>
                <a:sym typeface="Calibri"/>
              </a:defRPr>
            </a:pPr>
            <a:r>
              <a:t>F = 1</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PSY 348"/>
          <p:cNvSpPr txBox="1"/>
          <p:nvPr>
            <p:ph type="body" idx="21"/>
          </p:nvPr>
        </p:nvSpPr>
        <p:spPr>
          <a:prstGeom prst="rect">
            <a:avLst/>
          </a:prstGeom>
        </p:spPr>
        <p:txBody>
          <a:bodyPr/>
          <a:lstStyle/>
          <a:p>
            <a:pPr/>
            <a:r>
              <a:t>PSY 348</a:t>
            </a:r>
          </a:p>
        </p:txBody>
      </p:sp>
      <p:sp>
        <p:nvSpPr>
          <p:cNvPr id="498"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499" name="Content Placeholder 2"/>
          <p:cNvSpPr txBox="1"/>
          <p:nvPr>
            <p:ph type="body" idx="1"/>
          </p:nvPr>
        </p:nvSpPr>
        <p:spPr>
          <a:prstGeom prst="rect">
            <a:avLst/>
          </a:prstGeom>
        </p:spPr>
        <p:txBody>
          <a:bodyPr/>
          <a:lstStyle>
            <a:lvl1pPr marL="0" indent="0">
              <a:buSzTx/>
              <a:buNone/>
            </a:lvl1pPr>
          </a:lstStyle>
          <a:p>
            <a:pPr/>
            <a:r>
              <a:t>When F =&lt; 1, it’s not likely to be significant.</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PSY 348"/>
          <p:cNvSpPr txBox="1"/>
          <p:nvPr>
            <p:ph type="body" idx="21"/>
          </p:nvPr>
        </p:nvSpPr>
        <p:spPr>
          <a:prstGeom prst="rect">
            <a:avLst/>
          </a:prstGeom>
        </p:spPr>
        <p:txBody>
          <a:bodyPr/>
          <a:lstStyle/>
          <a:p>
            <a:pPr/>
            <a:r>
              <a:t>PSY 348</a:t>
            </a:r>
          </a:p>
        </p:txBody>
      </p:sp>
      <p:sp>
        <p:nvSpPr>
          <p:cNvPr id="502" name="Title 1"/>
          <p:cNvSpPr txBox="1"/>
          <p:nvPr>
            <p:ph type="title"/>
          </p:nvPr>
        </p:nvSpPr>
        <p:spPr>
          <a:prstGeom prst="rect">
            <a:avLst/>
          </a:prstGeom>
        </p:spPr>
        <p:txBody>
          <a:bodyPr/>
          <a:lstStyle>
            <a:lvl1pPr defTabSz="685165">
              <a:spcBef>
                <a:spcPts val="3200"/>
              </a:spcBef>
              <a:defRPr sz="7221"/>
            </a:lvl1pPr>
          </a:lstStyle>
          <a:p>
            <a:pPr/>
            <a:r>
              <a:t>Interpreting f</a:t>
            </a:r>
          </a:p>
        </p:txBody>
      </p:sp>
      <p:sp>
        <p:nvSpPr>
          <p:cNvPr id="503" name="Content Placeholder 2"/>
          <p:cNvSpPr txBox="1"/>
          <p:nvPr>
            <p:ph type="body" idx="1"/>
          </p:nvPr>
        </p:nvSpPr>
        <p:spPr>
          <a:prstGeom prst="rect">
            <a:avLst/>
          </a:prstGeom>
        </p:spPr>
        <p:txBody>
          <a:bodyPr/>
          <a:lstStyle/>
          <a:p>
            <a:pPr lvl="1" marL="0" indent="0">
              <a:buClrTx/>
              <a:buSzTx/>
              <a:buFontTx/>
              <a:buNone/>
            </a:pPr>
            <a:r>
              <a:t>The MS</a:t>
            </a:r>
            <a:r>
              <a:rPr baseline="-15500"/>
              <a:t>BG </a:t>
            </a:r>
            <a:r>
              <a:t>is made up of the MS</a:t>
            </a:r>
            <a:r>
              <a:rPr baseline="-15500"/>
              <a:t>Error </a:t>
            </a:r>
            <a:r>
              <a:t>+ the theoretical difference between groups:</a:t>
            </a:r>
            <a:endParaRPr sz="3200"/>
          </a:p>
          <a:p>
            <a:pPr lvl="1" marL="1206500" indent="-571500"/>
            <a:r>
              <a:t>MS</a:t>
            </a:r>
            <a:r>
              <a:rPr baseline="-15500"/>
              <a:t>BG</a:t>
            </a:r>
            <a:r>
              <a:t> = </a:t>
            </a:r>
            <a:r>
              <a:rPr i="1">
                <a:latin typeface="Calibri"/>
                <a:ea typeface="Calibri"/>
                <a:cs typeface="Calibri"/>
                <a:sym typeface="Calibri"/>
              </a:rPr>
              <a:t>group difference</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r>
              <a:t>MS</a:t>
            </a:r>
            <a:r>
              <a:rPr baseline="-15500"/>
              <a:t>BG</a:t>
            </a:r>
            <a:r>
              <a:t> = </a:t>
            </a:r>
            <a:r>
              <a:rPr i="1">
                <a:latin typeface="Calibri"/>
                <a:ea typeface="Calibri"/>
                <a:cs typeface="Calibri"/>
                <a:sym typeface="Calibri"/>
              </a:rPr>
              <a:t>NUMBER GREATER THAN 0</a:t>
            </a:r>
            <a:r>
              <a:t> + </a:t>
            </a:r>
            <a:r>
              <a:rPr b="1">
                <a:latin typeface="Calibri"/>
                <a:ea typeface="Calibri"/>
                <a:cs typeface="Calibri"/>
                <a:sym typeface="Calibri"/>
              </a:rPr>
              <a:t>MS</a:t>
            </a:r>
            <a:r>
              <a:rPr b="1" baseline="-15500">
                <a:latin typeface="Calibri"/>
                <a:ea typeface="Calibri"/>
                <a:cs typeface="Calibri"/>
                <a:sym typeface="Calibri"/>
              </a:rPr>
              <a:t>Error</a:t>
            </a:r>
            <a:r>
              <a:t> </a:t>
            </a:r>
          </a:p>
          <a:p>
            <a:pPr lvl="1" marL="1206500" indent="-571500">
              <a:defRPr b="1">
                <a:latin typeface="Calibri"/>
                <a:ea typeface="Calibri"/>
                <a:cs typeface="Calibri"/>
                <a:sym typeface="Calibri"/>
              </a:defRPr>
            </a:pPr>
            <a:r>
              <a:t>F = DIFFERENCE + MS</a:t>
            </a:r>
            <a:r>
              <a:rPr baseline="-15500"/>
              <a:t>Error</a:t>
            </a:r>
            <a:r>
              <a:t> / MS</a:t>
            </a:r>
            <a:r>
              <a:rPr baseline="-15500"/>
              <a:t>Error</a:t>
            </a:r>
            <a:r>
              <a:t> </a:t>
            </a:r>
            <a:endParaRPr sz="3200"/>
          </a:p>
          <a:p>
            <a:pPr lvl="1" marL="1206500" indent="-571500">
              <a:defRPr b="1">
                <a:latin typeface="Calibri"/>
                <a:ea typeface="Calibri"/>
                <a:cs typeface="Calibri"/>
                <a:sym typeface="Calibri"/>
              </a:defRPr>
            </a:pPr>
            <a:r>
              <a:t>F = DIFFERENCE</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PSY 348"/>
          <p:cNvSpPr txBox="1"/>
          <p:nvPr>
            <p:ph type="body" idx="21"/>
          </p:nvPr>
        </p:nvSpPr>
        <p:spPr>
          <a:prstGeom prst="rect">
            <a:avLst/>
          </a:prstGeom>
        </p:spPr>
        <p:txBody>
          <a:bodyPr/>
          <a:lstStyle/>
          <a:p>
            <a:pPr/>
            <a:r>
              <a:t>PSY 348</a:t>
            </a:r>
          </a:p>
        </p:txBody>
      </p:sp>
      <p:sp>
        <p:nvSpPr>
          <p:cNvPr id="506" name="Title 1"/>
          <p:cNvSpPr txBox="1"/>
          <p:nvPr>
            <p:ph type="title"/>
          </p:nvPr>
        </p:nvSpPr>
        <p:spPr>
          <a:prstGeom prst="rect">
            <a:avLst/>
          </a:prstGeom>
        </p:spPr>
        <p:txBody>
          <a:bodyPr/>
          <a:lstStyle>
            <a:lvl1pPr defTabSz="685165">
              <a:spcBef>
                <a:spcPts val="3200"/>
              </a:spcBef>
              <a:defRPr sz="7221"/>
            </a:lvl1pPr>
          </a:lstStyle>
          <a:p>
            <a:pPr/>
            <a:r>
              <a:t>Hypothesis testing: ANOVA</a:t>
            </a:r>
          </a:p>
        </p:txBody>
      </p:sp>
      <p:sp>
        <p:nvSpPr>
          <p:cNvPr id="507" name="Content Placeholder 2"/>
          <p:cNvSpPr txBox="1"/>
          <p:nvPr>
            <p:ph type="body" idx="1"/>
          </p:nvPr>
        </p:nvSpPr>
        <p:spPr>
          <a:prstGeom prst="rect">
            <a:avLst/>
          </a:prstGeom>
        </p:spPr>
        <p:txBody>
          <a:bodyPr/>
          <a:lstStyle/>
          <a:p>
            <a:pPr marL="0" indent="0">
              <a:buSzTx/>
              <a:buNone/>
            </a:pPr>
            <a:r>
              <a:t>F &lt; = 1 </a:t>
            </a:r>
            <a:r>
              <a:rPr>
                <a:solidFill>
                  <a:schemeClr val="accent1"/>
                </a:solidFill>
              </a:rPr>
              <a:t>—&gt;</a:t>
            </a:r>
            <a:r>
              <a:t> Fail to reject the Null Hypothesis</a:t>
            </a:r>
          </a:p>
          <a:p>
            <a:pPr marL="0" indent="0">
              <a:buSzTx/>
              <a:buNone/>
            </a:pPr>
            <a:r>
              <a:t>F &gt; 1 </a:t>
            </a:r>
            <a:r>
              <a:rPr>
                <a:solidFill>
                  <a:schemeClr val="accent1"/>
                </a:solidFill>
              </a:rPr>
              <a:t>—&gt;</a:t>
            </a:r>
            <a:r>
              <a:t> Refer to </a:t>
            </a:r>
            <a:r>
              <a:rPr i="1">
                <a:latin typeface="Avenir Next Regular"/>
                <a:ea typeface="Avenir Next Regular"/>
                <a:cs typeface="Avenir Next Regular"/>
                <a:sym typeface="Avenir Next Regular"/>
              </a:rPr>
              <a:t>p</a:t>
            </a:r>
            <a:r>
              <a:t>-value </a:t>
            </a:r>
            <a:r>
              <a:rPr>
                <a:solidFill>
                  <a:schemeClr val="accent1"/>
                </a:solidFill>
              </a:rPr>
              <a:t>—&gt;</a:t>
            </a:r>
            <a:r>
              <a:t> Reject the Null Hypothesis</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Reporting f"/>
          <p:cNvSpPr txBox="1"/>
          <p:nvPr>
            <p:ph type="title"/>
          </p:nvPr>
        </p:nvSpPr>
        <p:spPr>
          <a:prstGeom prst="rect">
            <a:avLst/>
          </a:prstGeom>
        </p:spPr>
        <p:txBody>
          <a:bodyPr/>
          <a:lstStyle>
            <a:lvl1pPr algn="ctr"/>
          </a:lstStyle>
          <a:p>
            <a:pPr/>
            <a:r>
              <a:t>Reporting f</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1" name="PSY 348"/>
          <p:cNvSpPr txBox="1"/>
          <p:nvPr>
            <p:ph type="body" idx="21"/>
          </p:nvPr>
        </p:nvSpPr>
        <p:spPr>
          <a:prstGeom prst="rect">
            <a:avLst/>
          </a:prstGeom>
        </p:spPr>
        <p:txBody>
          <a:bodyPr/>
          <a:lstStyle/>
          <a:p>
            <a:pPr/>
            <a:r>
              <a:t>PSY 348</a:t>
            </a:r>
          </a:p>
        </p:txBody>
      </p:sp>
      <p:sp>
        <p:nvSpPr>
          <p:cNvPr id="512"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13" name="Content Placeholder 2"/>
          <p:cNvSpPr txBox="1"/>
          <p:nvPr>
            <p:ph type="body" idx="1"/>
          </p:nvPr>
        </p:nvSpPr>
        <p:spPr>
          <a:prstGeom prst="rect">
            <a:avLst/>
          </a:prstGeom>
        </p:spPr>
        <p:txBody>
          <a:bodyPr/>
          <a:lstStyle/>
          <a:p>
            <a:pPr marL="0" indent="0">
              <a:buSzTx/>
              <a:buNone/>
            </a:pPr>
            <a:r>
              <a:t>If asked to report findings in terms of the Null Hypothesis (H0), you should report findings as:</a:t>
            </a:r>
          </a:p>
          <a:p>
            <a:pPr>
              <a:buChar char="‣"/>
            </a:pPr>
            <a:r>
              <a:t>Reject H0, or</a:t>
            </a:r>
          </a:p>
          <a:p>
            <a:pPr>
              <a:buChar char="‣"/>
            </a:pPr>
            <a:r>
              <a:t>Fail to Reject H0</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5" name="PSY 348"/>
          <p:cNvSpPr txBox="1"/>
          <p:nvPr>
            <p:ph type="body" idx="21"/>
          </p:nvPr>
        </p:nvSpPr>
        <p:spPr>
          <a:prstGeom prst="rect">
            <a:avLst/>
          </a:prstGeom>
        </p:spPr>
        <p:txBody>
          <a:bodyPr/>
          <a:lstStyle/>
          <a:p>
            <a:pPr/>
            <a:r>
              <a:t>PSY 348</a:t>
            </a:r>
          </a:p>
        </p:txBody>
      </p:sp>
      <p:sp>
        <p:nvSpPr>
          <p:cNvPr id="516"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17" name="Content Placeholder 2"/>
          <p:cNvSpPr txBox="1"/>
          <p:nvPr>
            <p:ph type="body" idx="1"/>
          </p:nvPr>
        </p:nvSpPr>
        <p:spPr>
          <a:prstGeom prst="rect">
            <a:avLst/>
          </a:prstGeom>
        </p:spPr>
        <p:txBody>
          <a:bodyPr/>
          <a:lstStyle/>
          <a:p>
            <a:pPr marL="0" indent="0">
              <a:buSzTx/>
              <a:buNone/>
            </a:pPr>
            <a:r>
              <a:t>If asked to report findings in general or for publication, you need to report 5 things:</a:t>
            </a:r>
          </a:p>
          <a:p>
            <a:pPr>
              <a:buChar char="‣"/>
            </a:pPr>
            <a:r>
              <a:t>F(df for the between group MS, df for the error MS)</a:t>
            </a:r>
          </a:p>
          <a:p>
            <a:pPr>
              <a:buChar char="‣"/>
            </a:pPr>
            <a:r>
              <a:t>= F-value</a:t>
            </a:r>
          </a:p>
          <a:p>
            <a:pPr>
              <a:buChar char="‣"/>
            </a:pPr>
            <a:r>
              <a:t>p-value </a:t>
            </a:r>
          </a:p>
          <a:p>
            <a:pPr>
              <a:buChar char="‣"/>
            </a:pPr>
            <a:r>
              <a:t>*Mean and standard deviation of each group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PSY 348"/>
          <p:cNvSpPr txBox="1"/>
          <p:nvPr>
            <p:ph type="body" idx="21"/>
          </p:nvPr>
        </p:nvSpPr>
        <p:spPr>
          <a:prstGeom prst="rect">
            <a:avLst/>
          </a:prstGeom>
        </p:spPr>
        <p:txBody>
          <a:bodyPr/>
          <a:lstStyle/>
          <a:p>
            <a:pPr/>
            <a:r>
              <a:t>PSY 348</a:t>
            </a:r>
          </a:p>
        </p:txBody>
      </p:sp>
      <p:sp>
        <p:nvSpPr>
          <p:cNvPr id="211"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12" name="Content Placeholder 2"/>
          <p:cNvSpPr txBox="1"/>
          <p:nvPr>
            <p:ph type="body" idx="1"/>
          </p:nvPr>
        </p:nvSpPr>
        <p:spPr>
          <a:prstGeom prst="rect">
            <a:avLst/>
          </a:prstGeom>
        </p:spPr>
        <p:txBody>
          <a:bodyPr/>
          <a:lstStyle/>
          <a:p>
            <a:pPr marL="0" indent="0">
              <a:buSzTx/>
              <a:buNone/>
            </a:pPr>
            <a:r>
              <a:t>ANOVA, like t-tests, compares the means of different groups to determine if they differ significantly from one another.</a:t>
            </a:r>
          </a:p>
          <a:p>
            <a:pPr>
              <a:buChar char="‣"/>
            </a:pPr>
            <a:r>
              <a:t>ANOVA can examine independent variables with </a:t>
            </a:r>
            <a:r>
              <a:rPr b="1" u="sng">
                <a:latin typeface="Avenir Next Regular"/>
                <a:ea typeface="Avenir Next Regular"/>
                <a:cs typeface="Avenir Next Regular"/>
                <a:sym typeface="Avenir Next Regular"/>
              </a:rPr>
              <a:t>more than 2 groups</a:t>
            </a:r>
            <a:r>
              <a:t>.</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PSY 348"/>
          <p:cNvSpPr txBox="1"/>
          <p:nvPr>
            <p:ph type="body" idx="21"/>
          </p:nvPr>
        </p:nvSpPr>
        <p:spPr>
          <a:prstGeom prst="rect">
            <a:avLst/>
          </a:prstGeom>
        </p:spPr>
        <p:txBody>
          <a:bodyPr/>
          <a:lstStyle/>
          <a:p>
            <a:pPr/>
            <a:r>
              <a:t>PSY 348</a:t>
            </a:r>
          </a:p>
        </p:txBody>
      </p:sp>
      <p:sp>
        <p:nvSpPr>
          <p:cNvPr id="520"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21" name="Content Placeholder 2"/>
          <p:cNvSpPr txBox="1"/>
          <p:nvPr>
            <p:ph type="body" idx="1"/>
          </p:nvPr>
        </p:nvSpPr>
        <p:spPr>
          <a:prstGeom prst="rect">
            <a:avLst/>
          </a:prstGeom>
        </p:spPr>
        <p:txBody>
          <a:bodyPr/>
          <a:lstStyle>
            <a:lvl1pPr marL="0" indent="0">
              <a:buSzTx/>
              <a:buNone/>
            </a:lvl1pPr>
          </a:lstStyle>
          <a:p>
            <a:pPr/>
            <a:r>
              <a:t>The group that watched the Eric Andre Show (M=8.43, s=1.02) reported significantly more happiness compared to their peers in the control group who watched Jeopardy (M=6.12, s=0.98), F(1,498) = 7.12, p &lt; 0.05.</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PSY 348"/>
          <p:cNvSpPr txBox="1"/>
          <p:nvPr>
            <p:ph type="body" idx="21"/>
          </p:nvPr>
        </p:nvSpPr>
        <p:spPr>
          <a:prstGeom prst="rect">
            <a:avLst/>
          </a:prstGeom>
        </p:spPr>
        <p:txBody>
          <a:bodyPr/>
          <a:lstStyle/>
          <a:p>
            <a:pPr/>
            <a:r>
              <a:t>PSY 348</a:t>
            </a:r>
          </a:p>
        </p:txBody>
      </p:sp>
      <p:sp>
        <p:nvSpPr>
          <p:cNvPr id="524"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525" name="Content Placeholder 2"/>
          <p:cNvSpPr txBox="1"/>
          <p:nvPr>
            <p:ph type="body" idx="1"/>
          </p:nvPr>
        </p:nvSpPr>
        <p:spPr>
          <a:prstGeom prst="rect">
            <a:avLst/>
          </a:prstGeom>
        </p:spPr>
        <p:txBody>
          <a:bodyPr/>
          <a:lstStyle/>
          <a:p>
            <a:pPr marL="0" indent="0">
              <a:buSzTx/>
              <a:buNone/>
            </a:pPr>
            <a:r>
              <a:t>The group that watched the Eric Andre Show (M=8.43, s=1.02) reported significantly more happiness compared to their peers in the control group who watched Jeopardy (M=6.12, s=0.98), F (1, 498) = 7.12, p &lt; 0.05.</a:t>
            </a:r>
          </a:p>
          <a:p>
            <a:pPr marL="0" indent="0">
              <a:buSzTx/>
              <a:buNone/>
            </a:pPr>
          </a:p>
          <a:p>
            <a:pPr marL="0" indent="0">
              <a:buSzTx/>
              <a:buNone/>
            </a:pPr>
            <a:r>
              <a:t>There was not a significant difference in happiness between the groups, F (1, 498) = 1.02, p = 0.07.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PSY 348"/>
          <p:cNvSpPr txBox="1"/>
          <p:nvPr>
            <p:ph type="body" idx="21"/>
          </p:nvPr>
        </p:nvSpPr>
        <p:spPr>
          <a:prstGeom prst="rect">
            <a:avLst/>
          </a:prstGeom>
        </p:spPr>
        <p:txBody>
          <a:bodyPr/>
          <a:lstStyle/>
          <a:p>
            <a:pPr/>
            <a:r>
              <a:t>PSY 348</a:t>
            </a:r>
          </a:p>
        </p:txBody>
      </p:sp>
      <p:sp>
        <p:nvSpPr>
          <p:cNvPr id="215"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16" name="Content Placeholder 2"/>
          <p:cNvSpPr txBox="1"/>
          <p:nvPr>
            <p:ph type="body" idx="1"/>
          </p:nvPr>
        </p:nvSpPr>
        <p:spPr>
          <a:prstGeom prst="rect">
            <a:avLst/>
          </a:prstGeom>
        </p:spPr>
        <p:txBody>
          <a:bodyPr/>
          <a:lstStyle/>
          <a:p>
            <a:pPr marL="0" indent="0">
              <a:buSzTx/>
              <a:buNone/>
            </a:pPr>
            <a:r>
              <a:t>ANOVA, like t-tests, compares the means of different groups to determine if they differ significantly from one another.</a:t>
            </a:r>
          </a:p>
          <a:p>
            <a:pPr>
              <a:buChar char="‣"/>
            </a:pPr>
            <a:r>
              <a:t>ANOVA can examine independent variables with </a:t>
            </a:r>
            <a:r>
              <a:rPr b="1" u="sng">
                <a:latin typeface="Avenir Next Regular"/>
                <a:ea typeface="Avenir Next Regular"/>
                <a:cs typeface="Avenir Next Regular"/>
                <a:sym typeface="Avenir Next Regular"/>
              </a:rPr>
              <a:t>more than 2 groups</a:t>
            </a:r>
            <a:r>
              <a:t>.</a:t>
            </a:r>
          </a:p>
          <a:p>
            <a:pPr>
              <a:buChar char="‣"/>
            </a:pPr>
            <a:r>
              <a:t>ANOVA can also be used for just 2 groups.</a:t>
            </a:r>
          </a:p>
          <a:p>
            <a:pPr lvl="1">
              <a:buChar char="‣"/>
            </a:pPr>
            <a:r>
              <a:t>It’s more robust than t-tests.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PSY 348"/>
          <p:cNvSpPr txBox="1"/>
          <p:nvPr>
            <p:ph type="body" idx="21"/>
          </p:nvPr>
        </p:nvSpPr>
        <p:spPr>
          <a:prstGeom prst="rect">
            <a:avLst/>
          </a:prstGeom>
        </p:spPr>
        <p:txBody>
          <a:bodyPr/>
          <a:lstStyle/>
          <a:p>
            <a:pPr/>
            <a:r>
              <a:t>PSY 348</a:t>
            </a:r>
          </a:p>
        </p:txBody>
      </p:sp>
      <p:sp>
        <p:nvSpPr>
          <p:cNvPr id="219" name="Title 1"/>
          <p:cNvSpPr txBox="1"/>
          <p:nvPr>
            <p:ph type="title"/>
          </p:nvPr>
        </p:nvSpPr>
        <p:spPr>
          <a:prstGeom prst="rect">
            <a:avLst/>
          </a:prstGeom>
        </p:spPr>
        <p:txBody>
          <a:bodyPr/>
          <a:lstStyle>
            <a:lvl1pPr defTabSz="685165">
              <a:spcBef>
                <a:spcPts val="3200"/>
              </a:spcBef>
              <a:defRPr sz="7221"/>
            </a:lvl1pPr>
          </a:lstStyle>
          <a:p>
            <a:pPr/>
            <a:r>
              <a:t>ANOVA</a:t>
            </a:r>
          </a:p>
        </p:txBody>
      </p:sp>
      <p:pic>
        <p:nvPicPr>
          <p:cNvPr id="220" name="Null_and_alternative_distribution.jpg" descr="Null_and_alternative_distribution.jpg"/>
          <p:cNvPicPr>
            <a:picLocks noChangeAspect="1"/>
          </p:cNvPicPr>
          <p:nvPr/>
        </p:nvPicPr>
        <p:blipFill>
          <a:blip r:embed="rId2">
            <a:extLst/>
          </a:blip>
          <a:stretch>
            <a:fillRect/>
          </a:stretch>
        </p:blipFill>
        <p:spPr>
          <a:xfrm>
            <a:off x="4543104" y="1901997"/>
            <a:ext cx="15297792" cy="11393336"/>
          </a:xfrm>
          <a:prstGeom prst="rect">
            <a:avLst/>
          </a:prstGeom>
          <a:ln w="12700">
            <a:miter lim="400000"/>
          </a:ln>
        </p:spPr>
      </p:pic>
      <p:sp>
        <p:nvSpPr>
          <p:cNvPr id="221" name="Line"/>
          <p:cNvSpPr/>
          <p:nvPr/>
        </p:nvSpPr>
        <p:spPr>
          <a:xfrm flipV="1">
            <a:off x="11328400" y="4569151"/>
            <a:ext cx="0" cy="7866780"/>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p>
        </p:txBody>
      </p:sp>
      <p:sp>
        <p:nvSpPr>
          <p:cNvPr id="222" name="Line"/>
          <p:cNvSpPr/>
          <p:nvPr/>
        </p:nvSpPr>
        <p:spPr>
          <a:xfrm flipV="1">
            <a:off x="14243704" y="4406574"/>
            <a:ext cx="1" cy="7866780"/>
          </a:xfrm>
          <a:prstGeom prst="line">
            <a:avLst/>
          </a:prstGeom>
          <a:ln w="76200" cap="rnd">
            <a:solidFill>
              <a:srgbClr val="AC3EC1"/>
            </a:solidFill>
          </a:ln>
        </p:spPr>
        <p:txBody>
          <a:bodyPr lIns="45719" rIns="45719"/>
          <a:lstStyle/>
          <a:p>
            <a:pPr defTabSz="457200">
              <a:spcBef>
                <a:spcPts val="0"/>
              </a:spcBef>
              <a:defRPr sz="1800">
                <a:solidFill>
                  <a:srgbClr val="FFFFFF"/>
                </a:solidFill>
                <a:latin typeface="Calibri"/>
                <a:ea typeface="Calibri"/>
                <a:cs typeface="Calibri"/>
                <a:sym typeface="Calibri"/>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