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lack and white photo of a solar panel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Black and white photo of water flowing over the spillway gates of a dam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Black and white photo of windmills under a cloudy sky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Black and white photo of windmills under a cloudy sky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5912" y="0"/>
            <a:ext cx="18237201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itle Text"/>
          <p:cNvSpPr txBox="1"/>
          <p:nvPr>
            <p:ph type="title"/>
          </p:nvPr>
        </p:nvSpPr>
        <p:spPr>
          <a:xfrm>
            <a:off x="3962400" y="1219202"/>
            <a:ext cx="15544800" cy="2912535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914400">
              <a:lnSpc>
                <a:spcPct val="100000"/>
              </a:lnSpc>
              <a:spcBef>
                <a:spcPts val="0"/>
              </a:spcBef>
              <a:defRPr sz="5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6" name="Body Level One…"/>
          <p:cNvSpPr txBox="1"/>
          <p:nvPr>
            <p:ph type="body" sz="half" idx="1"/>
          </p:nvPr>
        </p:nvSpPr>
        <p:spPr>
          <a:xfrm>
            <a:off x="3962400" y="4284136"/>
            <a:ext cx="15544800" cy="7298267"/>
          </a:xfrm>
          <a:prstGeom prst="rect">
            <a:avLst/>
          </a:prstGeom>
        </p:spPr>
        <p:txBody>
          <a:bodyPr lIns="91439" tIns="91439" rIns="91439" bIns="91439" anchor="ctr"/>
          <a:lstStyle>
            <a:lvl1pPr marL="571500" indent="-571500" defTabSz="914400">
              <a:spcBef>
                <a:spcPts val="2000"/>
              </a:spcBef>
              <a:buClr>
                <a:srgbClr val="FFFFFF"/>
              </a:buClr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00137" indent="-642937" defTabSz="914400">
              <a:spcBef>
                <a:spcPts val="2000"/>
              </a:spcBef>
              <a:buClr>
                <a:srgbClr val="FFFFFF"/>
              </a:buClr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49185" indent="-734785" defTabSz="914400">
              <a:spcBef>
                <a:spcPts val="2000"/>
              </a:spcBef>
              <a:buClr>
                <a:srgbClr val="FFFFFF"/>
              </a:buClr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85950" indent="-514350" defTabSz="914400">
              <a:spcBef>
                <a:spcPts val="2000"/>
              </a:spcBef>
              <a:buClr>
                <a:srgbClr val="FFFFFF"/>
              </a:buClr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43150" indent="-514350" defTabSz="914400">
              <a:spcBef>
                <a:spcPts val="2000"/>
              </a:spcBef>
              <a:buClr>
                <a:srgbClr val="FFFFFF"/>
              </a:buClr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xfrm>
            <a:off x="19054150" y="11903166"/>
            <a:ext cx="453054" cy="431623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914400">
              <a:lnSpc>
                <a:spcPct val="100000"/>
              </a:lnSpc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Black and white photo of windmills under a cloudy sky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Black and white photo of windmills under a cloudy sky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ovariance &amp; correlation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44830">
              <a:defRPr sz="19998"/>
            </a:lvl1pPr>
          </a:lstStyle>
          <a:p>
            <a:pPr/>
            <a:r>
              <a:t>Covariance &amp; correlation</a:t>
            </a:r>
          </a:p>
        </p:txBody>
      </p:sp>
      <p:sp>
        <p:nvSpPr>
          <p:cNvPr id="177" name="Lecture 11: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11: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15" name="Measures of Dispe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Measures of Dispersion</a:t>
            </a:r>
          </a:p>
        </p:txBody>
      </p:sp>
      <p:sp>
        <p:nvSpPr>
          <p:cNvPr id="216" name="What are measures of dispersion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are measures of dispersion?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19" name="Measures of Dispe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Measures of Dispersion</a:t>
            </a:r>
          </a:p>
        </p:txBody>
      </p:sp>
      <p:sp>
        <p:nvSpPr>
          <p:cNvPr id="220" name="Measures of dispersion are measures of how spread out the data are, how much participants differ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Measures of dispersion are measures of how spread out the data are, how much participants differ.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23" name="Measures of Dispe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Measures of Dispersion</a:t>
            </a:r>
          </a:p>
        </p:txBody>
      </p:sp>
      <p:sp>
        <p:nvSpPr>
          <p:cNvPr id="224" name="How do we measure dispersion when we were looking at one variable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measure dispersion when we were looking at one variable?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27" name="Measures of Dispe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Measures of Dispersion</a:t>
            </a:r>
          </a:p>
        </p:txBody>
      </p:sp>
      <p:sp>
        <p:nvSpPr>
          <p:cNvPr id="228" name="How do we measure dispersion when we were looking at one variabl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do we measure dispersion when we were looking at one variable?</a:t>
            </a:r>
          </a:p>
          <a:p>
            <a:pPr lvl="2"/>
            <a:r>
              <a:t>Standard deviation</a:t>
            </a:r>
          </a:p>
          <a:p>
            <a:pPr lvl="2"/>
            <a:r>
              <a:t>Variance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31" name="Measures of Dispe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Measures of Dispersion</a:t>
            </a:r>
          </a:p>
        </p:txBody>
      </p:sp>
      <p:sp>
        <p:nvSpPr>
          <p:cNvPr id="232" name="Univariate = one variabl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Univariate = one variable</a:t>
            </a:r>
          </a:p>
          <a:p>
            <a:pPr/>
            <a:r>
              <a:t>Bivariate = two variables</a:t>
            </a:r>
          </a:p>
          <a:p>
            <a:pPr/>
            <a:r>
              <a:t>Multivariate = more than two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35" name="Measures of Dispe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Measures of Dispersion</a:t>
            </a:r>
          </a:p>
        </p:txBody>
      </p:sp>
      <p:sp>
        <p:nvSpPr>
          <p:cNvPr id="236" name="Univariate measures of dispersi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Univariate measures of dispersion?</a:t>
            </a:r>
          </a:p>
          <a:p>
            <a:pPr lvl="2"/>
            <a:r>
              <a:t>Standard deviation</a:t>
            </a:r>
          </a:p>
          <a:p>
            <a:pPr lvl="2"/>
            <a:r>
              <a:t>Variance</a:t>
            </a:r>
          </a:p>
          <a:p>
            <a:pPr/>
            <a:r>
              <a:t>Bivariate measures of dispersion:</a:t>
            </a:r>
          </a:p>
          <a:p>
            <a:pPr lvl="2"/>
            <a:r>
              <a:t>Covariance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39" name="Measures of Dispe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Measures of Dispersion</a:t>
            </a:r>
          </a:p>
        </p:txBody>
      </p:sp>
      <p:sp>
        <p:nvSpPr>
          <p:cNvPr id="240" name="Univariate measures of dispersi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Univariate measures of dispersion?</a:t>
            </a:r>
          </a:p>
          <a:p>
            <a:pPr lvl="2"/>
            <a:r>
              <a:t>Standard deviation: How different are participants from the average?</a:t>
            </a:r>
          </a:p>
          <a:p>
            <a:pPr/>
            <a:r>
              <a:t>Bivariate measures of dispersion:</a:t>
            </a:r>
          </a:p>
          <a:p>
            <a:pPr lvl="2"/>
            <a:r>
              <a:t>Covariance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43" name="Measures of Dispe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Measures of Dispersion</a:t>
            </a:r>
          </a:p>
        </p:txBody>
      </p:sp>
      <p:sp>
        <p:nvSpPr>
          <p:cNvPr id="244" name="Univariate measures of dispersi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Univariate measures of dispersion?</a:t>
            </a:r>
          </a:p>
          <a:p>
            <a:pPr lvl="2"/>
            <a:r>
              <a:t>Standard deviation: How different are participants from the average?</a:t>
            </a:r>
          </a:p>
          <a:p>
            <a:pPr/>
            <a:r>
              <a:t>Bivariate measures of dispersion:</a:t>
            </a:r>
          </a:p>
          <a:p>
            <a:pPr lvl="2"/>
            <a:r>
              <a:t>Covariance: </a:t>
            </a:r>
          </a:p>
          <a:p>
            <a:pPr lvl="3"/>
            <a:r>
              <a:t>How much variation in one variable is the same in another variable?</a:t>
            </a:r>
          </a:p>
          <a:p>
            <a:pPr lvl="3"/>
            <a:r>
              <a:t>Do the variables vary in the same way?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47" name="Measures of Disper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Measures of Dispersion</a:t>
            </a:r>
          </a:p>
        </p:txBody>
      </p:sp>
      <p:sp>
        <p:nvSpPr>
          <p:cNvPr id="248" name="Univariate measures of dispersion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Univariate measures of dispersion?</a:t>
            </a:r>
          </a:p>
          <a:p>
            <a:pPr lvl="2"/>
            <a:r>
              <a:t>Standard deviation: Height M = 5’6”, s = 2 inches</a:t>
            </a:r>
          </a:p>
          <a:p>
            <a:pPr/>
            <a:r>
              <a:t>Bivariate measures of dispersion:</a:t>
            </a:r>
          </a:p>
          <a:p>
            <a:pPr lvl="2"/>
            <a:r>
              <a:t>Covariance: Does the spread-out-ness of height overlap with the spread-out-ness of weight?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51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sp>
        <p:nvSpPr>
          <p:cNvPr id="252" name="Dr. Apriceno wants to know if how many lollipops a professor eats daily impacts their happiness. She asks 50 professors how many lollies they eat in a typical day and then has them rate their happiness on a scale of 1 to 10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Dr. Apriceno wants to know if how many lollipops a professor eats daily impacts their happiness. She asks 50 professors how many lollies they eat in a typical day and then has them rate their happiness on a scale of 1 to 10.</a:t>
            </a:r>
          </a:p>
          <a:p>
            <a:pPr lvl="1"/>
            <a:r>
              <a:t>Variable 1: # of lollies = continuous</a:t>
            </a:r>
          </a:p>
          <a:p>
            <a:pPr lvl="1"/>
            <a:r>
              <a:t>Variable 2: happiness = continuous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180" name="Cor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</a:t>
            </a:r>
          </a:p>
        </p:txBody>
      </p:sp>
      <p:sp>
        <p:nvSpPr>
          <p:cNvPr id="181" name="What do you know about correlations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What do you know about correlations?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55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sp>
        <p:nvSpPr>
          <p:cNvPr id="256" name="We could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We could:</a:t>
            </a:r>
          </a:p>
          <a:p>
            <a:pPr>
              <a:buChar char="‣"/>
            </a:pPr>
            <a:r>
              <a:t>Find the variance of each variable</a:t>
            </a:r>
          </a:p>
          <a:p>
            <a:pPr>
              <a:buChar char="‣"/>
            </a:pPr>
            <a:r>
              <a:t>Find the covariance of the two variables together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59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sp>
        <p:nvSpPr>
          <p:cNvPr id="260" name="Covariance refers to how two continuous variables vary in tandem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Covariance refers to how two continuous variables vary in tandem.</a:t>
            </a:r>
          </a:p>
        </p:txBody>
      </p:sp>
      <p:pic>
        <p:nvPicPr>
          <p:cNvPr id="261" name="SuperDeluxeTandem_19_24579_A_Primary.jpeg" descr="SuperDeluxeTandem_19_24579_A_Primary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68533" y="5206784"/>
            <a:ext cx="11446934" cy="858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64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sp>
        <p:nvSpPr>
          <p:cNvPr id="265" name="Covariance refers to how two variables vary together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Covariance refers to how two variables vary together.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68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sp>
        <p:nvSpPr>
          <p:cNvPr id="269" name="Covariance refers to how two variables vary together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Covariance refers to how two variables vary together:</a:t>
            </a:r>
          </a:p>
          <a:p>
            <a:pPr>
              <a:buChar char="‣"/>
            </a:pPr>
            <a:r>
              <a:t>Generally, if # of lollies goes up, what does happiness tend to do?</a:t>
            </a:r>
          </a:p>
          <a:p>
            <a:pPr>
              <a:buChar char="‣"/>
            </a:pPr>
            <a:r>
              <a:t>Generally, if happiness goes up, what does # of lollies tend to do?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72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sp>
        <p:nvSpPr>
          <p:cNvPr id="273" name="Dr. Apriceno wants to know if how many lollipops a professor eats daily impacts their happiness. She asks 50 professors how many lollies they eat in a typical day and then has them rate their happiness on a scale of 1 to 10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Dr. Apriceno wants to know if how many lollipops a professor eats daily impacts their happiness. She asks 50 professors how many lollies they eat in a typical day and then has them rate their happiness on a scale of 1 to 10.</a:t>
            </a:r>
          </a:p>
          <a:p>
            <a:pPr lvl="1"/>
            <a:r>
              <a:t>X = # of lollies </a:t>
            </a:r>
          </a:p>
          <a:p>
            <a:pPr lvl="1"/>
            <a:r>
              <a:t>Y = happiness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76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sp>
        <p:nvSpPr>
          <p:cNvPr id="277" name="Dr. Apriceno wants to know if how many lollipops a professor eats daily impacts their happiness. She asks 50 professors how many lollies they eat in a typical day and then has them rate their happiness on a scale of 1 to 10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Dr. Apriceno wants to know if how many lollipops a professor eats daily impacts their happiness. She asks 50 professors how many lollies they eat in a typical day and then has them rate their happiness on a scale of 1 to 10.</a:t>
            </a:r>
          </a:p>
          <a:p>
            <a:pPr lvl="1"/>
            <a:r>
              <a:t>X = # of lollies </a:t>
            </a:r>
          </a:p>
          <a:p>
            <a:pPr lvl="1"/>
            <a:r>
              <a:t>Y = happiness</a:t>
            </a:r>
          </a:p>
        </p:txBody>
      </p:sp>
      <p:pic>
        <p:nvPicPr>
          <p:cNvPr id="278" name="Screen Shot 2022-11-22 at 8.55.27 AM.png" descr="Screen Shot 2022-11-22 at 8.55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48946" y="7827519"/>
            <a:ext cx="13808161" cy="3787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81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sp>
        <p:nvSpPr>
          <p:cNvPr id="282" name="Dr. Apriceno wants to know if how many lollipops a professor eats daily impacts their happiness. She asks 50 professors how many lollies they eat in a typical day and then has them rate their happiness on a scale of 1 to 10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Dr. Apriceno wants to know if how many lollipops a professor eats daily impacts their happiness. She asks 50 professors how many lollies they eat in a typical day and then has them rate their happiness on a scale of 1 to 10.</a:t>
            </a:r>
          </a:p>
          <a:p>
            <a:pPr lvl="1"/>
            <a:r>
              <a:t>X = # of lollies </a:t>
            </a:r>
          </a:p>
          <a:p>
            <a:pPr lvl="1"/>
            <a:r>
              <a:t>Y = happiness</a:t>
            </a:r>
          </a:p>
        </p:txBody>
      </p:sp>
      <p:pic>
        <p:nvPicPr>
          <p:cNvPr id="283" name="Screen Shot 2022-11-22 at 8.55.27 AM.png" descr="Screen Shot 2022-11-22 at 8.55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48946" y="7827519"/>
            <a:ext cx="13808161" cy="3787776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Line"/>
          <p:cNvSpPr/>
          <p:nvPr/>
        </p:nvSpPr>
        <p:spPr>
          <a:xfrm flipV="1">
            <a:off x="6035194" y="9706428"/>
            <a:ext cx="6136508" cy="2446817"/>
          </a:xfrm>
          <a:prstGeom prst="line">
            <a:avLst/>
          </a:prstGeom>
          <a:ln w="1016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87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pic>
        <p:nvPicPr>
          <p:cNvPr id="288" name="Screen Shot 2022-11-22 at 8.55.27 AM.png" descr="Screen Shot 2022-11-22 at 8.55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0007" y="3924299"/>
            <a:ext cx="13808161" cy="3787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Screen Shot 2022-11-22 at 8.57.11 AM.png" descr="Screen Shot 2022-11-22 at 8.57.1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30301" y="8875245"/>
            <a:ext cx="10210469" cy="41242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92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pic>
        <p:nvPicPr>
          <p:cNvPr id="293" name="Screen Shot 2022-11-22 at 8.55.27 AM.png" descr="Screen Shot 2022-11-22 at 8.55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0007" y="3924299"/>
            <a:ext cx="13808161" cy="3787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Screen Shot 2022-11-22 at 8.57.31 AM.png" descr="Screen Shot 2022-11-22 at 8.57.3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44468" y="9013203"/>
            <a:ext cx="19895064" cy="3862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97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sp>
        <p:nvSpPr>
          <p:cNvPr id="298" name="The variance of a variable is the covariance of that variable with itself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The variance of a variable is the covariance of that variable with itself.</a:t>
            </a:r>
          </a:p>
        </p:txBody>
      </p:sp>
      <p:pic>
        <p:nvPicPr>
          <p:cNvPr id="299" name="Screen Shot 2022-11-22 at 8.55.27 AM.png" descr="Screen Shot 2022-11-22 at 8.55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7919" y="6284912"/>
            <a:ext cx="13808162" cy="3787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184" name="Cor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</a:t>
            </a:r>
          </a:p>
        </p:txBody>
      </p:sp>
      <p:sp>
        <p:nvSpPr>
          <p:cNvPr id="185" name="What do you know about correlation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What do you know about correlations?</a:t>
            </a:r>
          </a:p>
          <a:p>
            <a:pPr>
              <a:buChar char="‣"/>
            </a:pPr>
            <a:r>
              <a:t>Correlation ≠ Causation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02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sp>
        <p:nvSpPr>
          <p:cNvPr id="303" name="Covariance is the variance of two variables together… how they move together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Covariance is the variance of two variables together… how they move together.</a:t>
            </a:r>
          </a:p>
        </p:txBody>
      </p:sp>
      <p:pic>
        <p:nvPicPr>
          <p:cNvPr id="304" name="Screen Shot 2022-11-22 at 8.55.27 AM.png" descr="Screen Shot 2022-11-22 at 8.55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87919" y="6284912"/>
            <a:ext cx="13808162" cy="3787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07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sp>
        <p:nvSpPr>
          <p:cNvPr id="308" name="Let’s break it dow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Let’s break it down.</a:t>
            </a:r>
          </a:p>
          <a:p>
            <a:pPr marL="914400" indent="-914400">
              <a:buClrTx/>
              <a:buSzPct val="100000"/>
              <a:buFontTx/>
              <a:buAutoNum type="arabicPeriod" startAt="1"/>
            </a:pPr>
            <a:r>
              <a:t>Find the mean of each variable.</a:t>
            </a:r>
          </a:p>
        </p:txBody>
      </p:sp>
      <p:pic>
        <p:nvPicPr>
          <p:cNvPr id="309" name="Screen Shot 2022-11-22 at 8.55.27 AM.png" descr="Screen Shot 2022-11-22 at 8.55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8685" y="1523633"/>
            <a:ext cx="13079995" cy="3588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12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sp>
        <p:nvSpPr>
          <p:cNvPr id="313" name="Let’s break it dow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Let’s break it down.</a:t>
            </a:r>
          </a:p>
          <a:p>
            <a:pPr marL="914400" indent="-914400">
              <a:buClrTx/>
              <a:buSzPct val="100000"/>
              <a:buFontTx/>
              <a:buAutoNum type="arabicPeriod" startAt="1"/>
            </a:pPr>
            <a:r>
              <a:t>Find the mean of each variable.</a:t>
            </a:r>
          </a:p>
          <a:p>
            <a:pPr marL="914400" indent="-914400">
              <a:buClrTx/>
              <a:buSzPct val="100000"/>
              <a:buFontTx/>
              <a:buAutoNum type="arabicPeriod" startAt="1"/>
            </a:pPr>
            <a:r>
              <a:t>Subtract the mean of x from each x value.</a:t>
            </a:r>
          </a:p>
          <a:p>
            <a:pPr marL="914400" indent="-914400">
              <a:buClrTx/>
              <a:buSzPct val="100000"/>
              <a:buFontTx/>
              <a:buAutoNum type="arabicPeriod" startAt="1"/>
            </a:pPr>
            <a:r>
              <a:t>Subtract the mean of y from each y value.</a:t>
            </a:r>
          </a:p>
        </p:txBody>
      </p:sp>
      <p:pic>
        <p:nvPicPr>
          <p:cNvPr id="314" name="Screen Shot 2022-11-22 at 8.55.27 AM.png" descr="Screen Shot 2022-11-22 at 8.55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8685" y="1523633"/>
            <a:ext cx="13079995" cy="3588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17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sp>
        <p:nvSpPr>
          <p:cNvPr id="318" name="Let’s break it dow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Let’s break it down.</a:t>
            </a:r>
          </a:p>
          <a:p>
            <a:pPr marL="914400" indent="-914400">
              <a:buClrTx/>
              <a:buSzPct val="100000"/>
              <a:buFontTx/>
              <a:buAutoNum type="arabicPeriod" startAt="1"/>
            </a:pPr>
            <a:r>
              <a:t>Find the mean of each variable.</a:t>
            </a:r>
          </a:p>
          <a:p>
            <a:pPr marL="914400" indent="-914400">
              <a:buClrTx/>
              <a:buSzPct val="100000"/>
              <a:buFontTx/>
              <a:buAutoNum type="arabicPeriod" startAt="1"/>
            </a:pPr>
            <a:r>
              <a:t>Subtract the mean of x from each x value.</a:t>
            </a:r>
          </a:p>
          <a:p>
            <a:pPr marL="914400" indent="-914400">
              <a:buClrTx/>
              <a:buSzPct val="100000"/>
              <a:buFontTx/>
              <a:buAutoNum type="arabicPeriod" startAt="1"/>
            </a:pPr>
            <a:r>
              <a:t>Subtract the mean of y from each y value.</a:t>
            </a:r>
          </a:p>
          <a:p>
            <a:pPr marL="914400" indent="-914400">
              <a:buClrTx/>
              <a:buSzPct val="100000"/>
              <a:buFontTx/>
              <a:buAutoNum type="arabicPeriod" startAt="1"/>
            </a:pPr>
            <a:r>
              <a:t>Multiple the deviation scores of x with the deviation scores of y.</a:t>
            </a:r>
          </a:p>
        </p:txBody>
      </p:sp>
      <p:pic>
        <p:nvPicPr>
          <p:cNvPr id="319" name="Screen Shot 2022-11-22 at 8.55.27 AM.png" descr="Screen Shot 2022-11-22 at 8.55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8685" y="1523633"/>
            <a:ext cx="13079995" cy="3588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22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sp>
        <p:nvSpPr>
          <p:cNvPr id="323" name="Let’s break it dow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Let’s break it down.</a:t>
            </a:r>
          </a:p>
          <a:p>
            <a:pPr marL="914400" indent="-914400">
              <a:buClrTx/>
              <a:buSzPct val="100000"/>
              <a:buFontTx/>
              <a:buAutoNum type="arabicPeriod" startAt="1"/>
            </a:pPr>
            <a:r>
              <a:t>Find the mean of each variable.</a:t>
            </a:r>
          </a:p>
          <a:p>
            <a:pPr marL="914400" indent="-914400">
              <a:buClrTx/>
              <a:buSzPct val="100000"/>
              <a:buFontTx/>
              <a:buAutoNum type="arabicPeriod" startAt="1"/>
            </a:pPr>
            <a:r>
              <a:t>Subtract the mean of x from each x value.</a:t>
            </a:r>
          </a:p>
          <a:p>
            <a:pPr marL="914400" indent="-914400">
              <a:buClrTx/>
              <a:buSzPct val="100000"/>
              <a:buFontTx/>
              <a:buAutoNum type="arabicPeriod" startAt="1"/>
            </a:pPr>
            <a:r>
              <a:t>Subtract the mean of y from each y value.</a:t>
            </a:r>
          </a:p>
          <a:p>
            <a:pPr marL="914400" indent="-914400">
              <a:buClrTx/>
              <a:buSzPct val="100000"/>
              <a:buFontTx/>
              <a:buAutoNum type="arabicPeriod" startAt="1"/>
            </a:pPr>
            <a:r>
              <a:t>Multiple the deviation scores of x with the deviation scores of y.</a:t>
            </a:r>
          </a:p>
          <a:p>
            <a:pPr marL="914400" indent="-914400">
              <a:buClrTx/>
              <a:buSzPct val="100000"/>
              <a:buFontTx/>
              <a:buAutoNum type="arabicPeriod" startAt="1"/>
            </a:pPr>
            <a:r>
              <a:t>Sum the products of the deviation scores.</a:t>
            </a:r>
          </a:p>
        </p:txBody>
      </p:sp>
      <p:pic>
        <p:nvPicPr>
          <p:cNvPr id="324" name="Screen Shot 2022-11-22 at 8.55.27 AM.png" descr="Screen Shot 2022-11-22 at 8.55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8685" y="1523633"/>
            <a:ext cx="13079995" cy="3588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27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sp>
        <p:nvSpPr>
          <p:cNvPr id="328" name="Let’s break it down.…"/>
          <p:cNvSpPr txBox="1"/>
          <p:nvPr>
            <p:ph type="body" idx="1"/>
          </p:nvPr>
        </p:nvSpPr>
        <p:spPr>
          <a:xfrm>
            <a:off x="762000" y="3860800"/>
            <a:ext cx="22860000" cy="941052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Let’s break it down.</a:t>
            </a:r>
          </a:p>
          <a:p>
            <a:pPr marL="914400" indent="-914400">
              <a:buClrTx/>
              <a:buSzPct val="100000"/>
              <a:buFontTx/>
              <a:buAutoNum type="arabicPeriod" startAt="1"/>
            </a:pPr>
            <a:r>
              <a:t>Find the mean of each variable.</a:t>
            </a:r>
          </a:p>
          <a:p>
            <a:pPr marL="914400" indent="-914400">
              <a:buClrTx/>
              <a:buSzPct val="100000"/>
              <a:buFontTx/>
              <a:buAutoNum type="arabicPeriod" startAt="1"/>
            </a:pPr>
            <a:r>
              <a:t>Subtract the mean of x from each x value.</a:t>
            </a:r>
          </a:p>
          <a:p>
            <a:pPr marL="914400" indent="-914400">
              <a:buClrTx/>
              <a:buSzPct val="100000"/>
              <a:buFontTx/>
              <a:buAutoNum type="arabicPeriod" startAt="1"/>
            </a:pPr>
            <a:r>
              <a:t>Subtract the mean of y from each y value.</a:t>
            </a:r>
          </a:p>
          <a:p>
            <a:pPr marL="914400" indent="-914400">
              <a:buClrTx/>
              <a:buSzPct val="100000"/>
              <a:buFontTx/>
              <a:buAutoNum type="arabicPeriod" startAt="1"/>
            </a:pPr>
            <a:r>
              <a:t>Multiple the deviation scores of x with the deviation scores of y.</a:t>
            </a:r>
          </a:p>
          <a:p>
            <a:pPr marL="914400" indent="-914400">
              <a:buClrTx/>
              <a:buSzPct val="100000"/>
              <a:buFontTx/>
              <a:buAutoNum type="arabicPeriod" startAt="1"/>
            </a:pPr>
            <a:r>
              <a:t>Sum the products of the deviation scores.</a:t>
            </a:r>
          </a:p>
          <a:p>
            <a:pPr marL="914400" indent="-914400">
              <a:buClrTx/>
              <a:buSzPct val="100000"/>
              <a:buFontTx/>
              <a:buAutoNum type="arabicPeriod" startAt="1"/>
            </a:pPr>
            <a:r>
              <a:t>Divide by N-1.</a:t>
            </a:r>
          </a:p>
        </p:txBody>
      </p:sp>
      <p:pic>
        <p:nvPicPr>
          <p:cNvPr id="329" name="Screen Shot 2022-11-22 at 8.55.27 AM.png" descr="Screen Shot 2022-11-22 at 8.55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68685" y="1523633"/>
            <a:ext cx="13079995" cy="3588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32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sp>
        <p:nvSpPr>
          <p:cNvPr id="333" name="Covariance is the bivariate equivalent of variance."/>
          <p:cNvSpPr txBox="1"/>
          <p:nvPr>
            <p:ph type="body" idx="1"/>
          </p:nvPr>
        </p:nvSpPr>
        <p:spPr>
          <a:xfrm>
            <a:off x="762000" y="3860800"/>
            <a:ext cx="22860000" cy="941052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Covariance is the </a:t>
            </a:r>
            <a:r>
              <a:rPr b="1" u="sng">
                <a:latin typeface="Avenir Next Regular"/>
                <a:ea typeface="Avenir Next Regular"/>
                <a:cs typeface="Avenir Next Regular"/>
                <a:sym typeface="Avenir Next Regular"/>
              </a:rPr>
              <a:t>bivariate</a:t>
            </a:r>
            <a:r>
              <a:t> equivalent of variance.</a:t>
            </a:r>
          </a:p>
        </p:txBody>
      </p:sp>
      <p:pic>
        <p:nvPicPr>
          <p:cNvPr id="334" name="Screen Shot 2022-11-22 at 8.55.27 AM.png" descr="Screen Shot 2022-11-22 at 8.55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2003" y="9387214"/>
            <a:ext cx="13079994" cy="3588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37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sp>
        <p:nvSpPr>
          <p:cNvPr id="338" name="Covariance is the bivariate equivalent of variance.…"/>
          <p:cNvSpPr txBox="1"/>
          <p:nvPr>
            <p:ph type="body" idx="1"/>
          </p:nvPr>
        </p:nvSpPr>
        <p:spPr>
          <a:xfrm>
            <a:off x="762000" y="3860800"/>
            <a:ext cx="22860000" cy="941052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Covariance is the </a:t>
            </a:r>
            <a:r>
              <a:rPr b="1" u="sng">
                <a:latin typeface="Avenir Next Regular"/>
                <a:ea typeface="Avenir Next Regular"/>
                <a:cs typeface="Avenir Next Regular"/>
                <a:sym typeface="Avenir Next Regular"/>
              </a:rPr>
              <a:t>bivariate</a:t>
            </a:r>
            <a:r>
              <a:t> equivalent of variance.</a:t>
            </a:r>
          </a:p>
          <a:p>
            <a:pPr>
              <a:buChar char="‣"/>
            </a:pPr>
            <a:r>
              <a:t>What does the covariance tell us?</a:t>
            </a:r>
          </a:p>
        </p:txBody>
      </p:sp>
      <p:pic>
        <p:nvPicPr>
          <p:cNvPr id="339" name="Screen Shot 2022-11-22 at 8.55.27 AM.png" descr="Screen Shot 2022-11-22 at 8.55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2003" y="9387214"/>
            <a:ext cx="13079994" cy="3588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42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sp>
        <p:nvSpPr>
          <p:cNvPr id="343" name="Covariance is the bivariate equivalent of variance.…"/>
          <p:cNvSpPr txBox="1"/>
          <p:nvPr>
            <p:ph type="body" idx="1"/>
          </p:nvPr>
        </p:nvSpPr>
        <p:spPr>
          <a:xfrm>
            <a:off x="762000" y="3860800"/>
            <a:ext cx="22860000" cy="941052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Covariance is the </a:t>
            </a:r>
            <a:r>
              <a:rPr b="1" u="sng">
                <a:latin typeface="Avenir Next Regular"/>
                <a:ea typeface="Avenir Next Regular"/>
                <a:cs typeface="Avenir Next Regular"/>
                <a:sym typeface="Avenir Next Regular"/>
              </a:rPr>
              <a:t>bivariate</a:t>
            </a:r>
            <a:r>
              <a:t> equivalent of variance.</a:t>
            </a:r>
          </a:p>
          <a:p>
            <a:pPr>
              <a:buChar char="‣"/>
            </a:pPr>
            <a:r>
              <a:t>What does the covariance tell us?</a:t>
            </a:r>
          </a:p>
          <a:p>
            <a:pPr>
              <a:buChar char="‣"/>
            </a:pPr>
            <a:r>
              <a:t>What did the variance tell us?</a:t>
            </a:r>
          </a:p>
        </p:txBody>
      </p:sp>
      <p:pic>
        <p:nvPicPr>
          <p:cNvPr id="344" name="Screen Shot 2022-11-22 at 8.55.27 AM.png" descr="Screen Shot 2022-11-22 at 8.55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2003" y="9387214"/>
            <a:ext cx="13079994" cy="3588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47" name="Covarianc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Covariance</a:t>
            </a:r>
          </a:p>
        </p:txBody>
      </p:sp>
      <p:sp>
        <p:nvSpPr>
          <p:cNvPr id="348" name="Covariance is the bivariate equivalent of variance.…"/>
          <p:cNvSpPr txBox="1"/>
          <p:nvPr>
            <p:ph type="body" idx="1"/>
          </p:nvPr>
        </p:nvSpPr>
        <p:spPr>
          <a:xfrm>
            <a:off x="762000" y="3860800"/>
            <a:ext cx="22860000" cy="941052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Covariance is the </a:t>
            </a:r>
            <a:r>
              <a:rPr b="1" u="sng">
                <a:latin typeface="Avenir Next Regular"/>
                <a:ea typeface="Avenir Next Regular"/>
                <a:cs typeface="Avenir Next Regular"/>
                <a:sym typeface="Avenir Next Regular"/>
              </a:rPr>
              <a:t>bivariate</a:t>
            </a:r>
            <a:r>
              <a:t> equivalent of variance.</a:t>
            </a:r>
          </a:p>
          <a:p>
            <a:pPr>
              <a:buChar char="‣"/>
            </a:pPr>
            <a:r>
              <a:t>What does the covariance tell us?</a:t>
            </a:r>
          </a:p>
          <a:p>
            <a:pPr>
              <a:buChar char="‣"/>
            </a:pPr>
            <a:r>
              <a:t>What did the variance tell us —&gt; not much because it was inflated.</a:t>
            </a:r>
          </a:p>
          <a:p>
            <a:pPr lvl="2">
              <a:buChar char="‣"/>
            </a:pPr>
            <a:r>
              <a:t>For it to be useful, we had to </a:t>
            </a:r>
            <a:r>
              <a:rPr b="1" i="1">
                <a:latin typeface="Avenir Next Regular"/>
                <a:ea typeface="Avenir Next Regular"/>
                <a:cs typeface="Avenir Next Regular"/>
                <a:sym typeface="Avenir Next Regular"/>
              </a:rPr>
              <a:t>standardize</a:t>
            </a:r>
            <a:r>
              <a:t> it.</a:t>
            </a:r>
          </a:p>
        </p:txBody>
      </p:sp>
      <p:pic>
        <p:nvPicPr>
          <p:cNvPr id="349" name="Screen Shot 2022-11-22 at 8.55.27 AM.png" descr="Screen Shot 2022-11-22 at 8.55.27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52003" y="9387214"/>
            <a:ext cx="13079994" cy="35880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188" name="Cor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</a:t>
            </a:r>
          </a:p>
        </p:txBody>
      </p:sp>
      <p:sp>
        <p:nvSpPr>
          <p:cNvPr id="189" name="What do you know about correlation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What do you know about correlations?</a:t>
            </a:r>
          </a:p>
          <a:p>
            <a:pPr>
              <a:buChar char="‣"/>
            </a:pPr>
            <a:r>
              <a:t>Correlation ≠ Causation</a:t>
            </a:r>
          </a:p>
          <a:p>
            <a:pPr>
              <a:buChar char="‣"/>
            </a:pPr>
            <a:r>
              <a:t>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52" name="Cor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</a:t>
            </a:r>
          </a:p>
        </p:txBody>
      </p:sp>
      <p:sp>
        <p:nvSpPr>
          <p:cNvPr id="353" name="Correlation is the standardized covariance.…"/>
          <p:cNvSpPr txBox="1"/>
          <p:nvPr>
            <p:ph type="body" idx="1"/>
          </p:nvPr>
        </p:nvSpPr>
        <p:spPr>
          <a:xfrm>
            <a:off x="762000" y="3860800"/>
            <a:ext cx="22860000" cy="941052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Correlation is the standardized covariance.</a:t>
            </a:r>
          </a:p>
          <a:p>
            <a:pPr marL="0" indent="0">
              <a:buClrTx/>
              <a:buSzTx/>
              <a:buFontTx/>
              <a:buNone/>
            </a:pPr>
            <a:r>
              <a:t>Correlation is the bivariate version of the standard deviation.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56" name="Cor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</a:t>
            </a:r>
          </a:p>
        </p:txBody>
      </p:sp>
      <p:sp>
        <p:nvSpPr>
          <p:cNvPr id="357" name="Correlation is the standardized covariance.…"/>
          <p:cNvSpPr txBox="1"/>
          <p:nvPr>
            <p:ph type="body" idx="1"/>
          </p:nvPr>
        </p:nvSpPr>
        <p:spPr>
          <a:xfrm>
            <a:off x="762000" y="3860800"/>
            <a:ext cx="14306496" cy="9410521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Correlation is the standardized covariance.</a:t>
            </a:r>
          </a:p>
          <a:p>
            <a:pPr marL="0" indent="0">
              <a:buClrTx/>
              <a:buSzTx/>
              <a:buFontTx/>
              <a:buNone/>
            </a:pPr>
            <a:r>
              <a:t>Correlation is the bivariate version of the standard deviation.</a:t>
            </a:r>
          </a:p>
          <a:p>
            <a:pPr marL="0" indent="0">
              <a:buClrTx/>
              <a:buSzTx/>
              <a:buFontTx/>
              <a:buNone/>
            </a:pPr>
            <a:r>
              <a:t>To calculate the correlation, we divide the covariance by the standard deviation of x multipled by the standard deviation of y.</a:t>
            </a:r>
          </a:p>
        </p:txBody>
      </p:sp>
      <p:pic>
        <p:nvPicPr>
          <p:cNvPr id="358" name="Screen Shot 2022-11-28 at 8.15.39 AM (2).png" descr="Screen Shot 2022-11-28 at 8.15.39 AM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00644" y="7011927"/>
            <a:ext cx="8392341" cy="57932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61" name="Cor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</a:t>
            </a:r>
          </a:p>
        </p:txBody>
      </p:sp>
      <p:sp>
        <p:nvSpPr>
          <p:cNvPr id="362" name="Calculating Correlation:"/>
          <p:cNvSpPr txBox="1"/>
          <p:nvPr>
            <p:ph type="body" idx="1"/>
          </p:nvPr>
        </p:nvSpPr>
        <p:spPr>
          <a:xfrm>
            <a:off x="762000" y="3860800"/>
            <a:ext cx="22860000" cy="941052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Calculating Correlation:</a:t>
            </a:r>
          </a:p>
        </p:txBody>
      </p:sp>
      <p:pic>
        <p:nvPicPr>
          <p:cNvPr id="363" name="Screen Shot 2022-11-28 at 8.15.39 AM (2).png" descr="Screen Shot 2022-11-28 at 8.15.39 AM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86771" y="5046031"/>
            <a:ext cx="8392342" cy="5793221"/>
          </a:xfrm>
          <a:prstGeom prst="rect">
            <a:avLst/>
          </a:prstGeom>
          <a:ln w="12700">
            <a:miter lim="400000"/>
          </a:ln>
        </p:spPr>
      </p:pic>
      <p:pic>
        <p:nvPicPr>
          <p:cNvPr id="364" name="Screen Shot 2022-11-22 at 8.55.27 AM.png" descr="Screen Shot 2022-11-22 at 8.55.2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23488" y="5063985"/>
            <a:ext cx="13079995" cy="35880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67" name="Cor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</a:t>
            </a:r>
          </a:p>
        </p:txBody>
      </p:sp>
      <p:sp>
        <p:nvSpPr>
          <p:cNvPr id="368" name="Calculating Correlation:"/>
          <p:cNvSpPr txBox="1"/>
          <p:nvPr>
            <p:ph type="body" idx="1"/>
          </p:nvPr>
        </p:nvSpPr>
        <p:spPr>
          <a:xfrm>
            <a:off x="762000" y="3860800"/>
            <a:ext cx="22860000" cy="941052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Calculating Correlation:</a:t>
            </a:r>
          </a:p>
        </p:txBody>
      </p:sp>
      <p:pic>
        <p:nvPicPr>
          <p:cNvPr id="369" name="Screen Shot 2022-11-28 at 8.21.14 AM (2).png" descr="Screen Shot 2022-11-28 at 8.21.14 AM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123" y="5332005"/>
            <a:ext cx="15531754" cy="7313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72" name="Cor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</a:t>
            </a:r>
          </a:p>
        </p:txBody>
      </p:sp>
      <p:sp>
        <p:nvSpPr>
          <p:cNvPr id="373" name="Correlation is the bivariate version of the standard deviation."/>
          <p:cNvSpPr txBox="1"/>
          <p:nvPr>
            <p:ph type="body" idx="1"/>
          </p:nvPr>
        </p:nvSpPr>
        <p:spPr>
          <a:xfrm>
            <a:off x="762000" y="3860800"/>
            <a:ext cx="22860000" cy="9410521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Correlation is the bivariate version of the standard deviation.</a:t>
            </a:r>
          </a:p>
        </p:txBody>
      </p:sp>
      <p:pic>
        <p:nvPicPr>
          <p:cNvPr id="374" name="Screen Shot 2022-11-28 at 8.21.14 AM (2).png" descr="Screen Shot 2022-11-28 at 8.21.14 AM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26123" y="5332005"/>
            <a:ext cx="15531754" cy="7313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77" name="Cor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</a:t>
            </a:r>
          </a:p>
        </p:txBody>
      </p:sp>
      <p:sp>
        <p:nvSpPr>
          <p:cNvPr id="378" name="Correlation is bounded between -1 and +1.…"/>
          <p:cNvSpPr txBox="1"/>
          <p:nvPr>
            <p:ph type="body" idx="1"/>
          </p:nvPr>
        </p:nvSpPr>
        <p:spPr>
          <a:xfrm>
            <a:off x="762000" y="3860800"/>
            <a:ext cx="22860000" cy="9410521"/>
          </a:xfrm>
          <a:prstGeom prst="rect">
            <a:avLst/>
          </a:prstGeom>
        </p:spPr>
        <p:txBody>
          <a:bodyPr/>
          <a:lstStyle/>
          <a:p>
            <a:pPr>
              <a:buChar char="‣"/>
            </a:pPr>
            <a:r>
              <a:t>Correlation is bounded between -1 and +1.</a:t>
            </a:r>
          </a:p>
          <a:p>
            <a:pPr lvl="2">
              <a:buChar char="‣"/>
            </a:pPr>
            <a:r>
              <a:t>Closer to -1 is a negative correlation.</a:t>
            </a:r>
          </a:p>
          <a:p>
            <a:pPr lvl="2">
              <a:buChar char="‣"/>
            </a:pPr>
            <a:r>
              <a:t>Closer to +1 is a positive correlation.</a:t>
            </a:r>
          </a:p>
          <a:p>
            <a:pPr lvl="2">
              <a:buChar char="‣"/>
            </a:pPr>
            <a:r>
              <a:t>Closer to 0 means no correlation.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8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Correlation</a:t>
            </a:r>
          </a:p>
        </p:txBody>
      </p:sp>
      <p:pic>
        <p:nvPicPr>
          <p:cNvPr id="382" name="TC_3126228-how-to-calculate-the-correlation-coefficient-5aabeb313de423003610ee40.png" descr="TC_3126228-how-to-calculate-the-correlation-coefficient-5aabeb313de423003610ee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0953" y="4582072"/>
            <a:ext cx="19342094" cy="7193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85" name="Cor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</a:t>
            </a:r>
          </a:p>
        </p:txBody>
      </p:sp>
      <p:sp>
        <p:nvSpPr>
          <p:cNvPr id="386" name="This is the Pearson Product-Moment Correlation (Pearson, 1895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This is the Pearson Product-Moment Correlation (Pearson, 1895). </a:t>
            </a:r>
          </a:p>
          <a:p>
            <a:pPr/>
            <a:r>
              <a:t>The sign indicates the direction.</a:t>
            </a:r>
          </a:p>
          <a:p>
            <a:pPr/>
            <a:r>
              <a:t>The number indicates the magnitude/strength of the relationship.</a:t>
            </a:r>
          </a:p>
          <a:p>
            <a:pPr lvl="2"/>
            <a:r>
              <a:t>0.1 is a small correlation</a:t>
            </a:r>
          </a:p>
          <a:p>
            <a:pPr lvl="2"/>
            <a:r>
              <a:t>0.3 is a moderate correlation</a:t>
            </a:r>
          </a:p>
          <a:p>
            <a:pPr lvl="2"/>
            <a:r>
              <a:t>0.5 or higher is a large correlation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89" name="Cor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</a:t>
            </a:r>
          </a:p>
        </p:txBody>
      </p:sp>
      <p:sp>
        <p:nvSpPr>
          <p:cNvPr id="390" name="Correlation is written as r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Correlation is written as 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93" name="R^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R^2</a:t>
            </a:r>
          </a:p>
        </p:txBody>
      </p:sp>
      <p:sp>
        <p:nvSpPr>
          <p:cNvPr id="394" name="If we square r, we get R^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we square r, we get R^2</a:t>
            </a:r>
          </a:p>
          <a:p>
            <a:pPr lvl="1"/>
            <a:r>
              <a:t>R^2 is always positive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192" name="Cor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</a:t>
            </a:r>
          </a:p>
        </p:txBody>
      </p:sp>
      <p:sp>
        <p:nvSpPr>
          <p:cNvPr id="193" name="What do you know about correlation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What do you know about correlations?</a:t>
            </a:r>
          </a:p>
          <a:p>
            <a:pPr>
              <a:buChar char="‣"/>
            </a:pPr>
            <a:r>
              <a:t>Correlation ≠ Causation</a:t>
            </a:r>
          </a:p>
          <a:p>
            <a:pPr>
              <a:buChar char="‣"/>
            </a:pPr>
            <a:r>
              <a:t>r</a:t>
            </a:r>
          </a:p>
          <a:p>
            <a:pPr>
              <a:buChar char="‣"/>
            </a:pPr>
            <a:r>
              <a:t>Positive correlation: variables move together</a:t>
            </a:r>
          </a:p>
          <a:p>
            <a:pPr lvl="1">
              <a:buChar char="‣"/>
            </a:pPr>
            <a:r>
              <a:t>As one goes up, the other goes up.</a:t>
            </a:r>
          </a:p>
          <a:p>
            <a:pPr lvl="1">
              <a:buChar char="‣"/>
            </a:pPr>
            <a:r>
              <a:t>As one goes down, the other goes down.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97" name="R^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R^2</a:t>
            </a:r>
          </a:p>
        </p:txBody>
      </p:sp>
      <p:sp>
        <p:nvSpPr>
          <p:cNvPr id="398" name="If we square r, we get R^2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If we square r, we get R^2</a:t>
            </a:r>
          </a:p>
          <a:p>
            <a:pPr lvl="1"/>
            <a:r>
              <a:t>R^2 is always positive</a:t>
            </a:r>
          </a:p>
          <a:p>
            <a:pPr/>
            <a:r>
              <a:t>R^2 refers to:</a:t>
            </a:r>
          </a:p>
          <a:p>
            <a:pPr lvl="1"/>
            <a:r>
              <a:t>The amount of x accounted for by y.</a:t>
            </a:r>
          </a:p>
          <a:p>
            <a:pPr lvl="1"/>
            <a:r>
              <a:t>The amount of y accounted for by x.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01" name="Correlation and R^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 and R^2</a:t>
            </a:r>
          </a:p>
        </p:txBody>
      </p:sp>
      <p:sp>
        <p:nvSpPr>
          <p:cNvPr id="402" name="Example: Students grades in MTH 110 and their grades in PSY 348 correlation at r = 0.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Students grades in MTH 110 and their grades in PSY 348 correlation at r = 0.3</a:t>
            </a:r>
          </a:p>
          <a:p>
            <a:pPr/>
            <a:r>
              <a:t>What size is the correlation?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05" name="Correlation and R^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 and R^2</a:t>
            </a:r>
          </a:p>
        </p:txBody>
      </p:sp>
      <p:sp>
        <p:nvSpPr>
          <p:cNvPr id="406" name="Example: Students grades in MTH 110 and their grades in PSY 348 correlation at r = 0.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Students grades in MTH 110 and their grades in PSY 348 correlation at r = 0.3</a:t>
            </a:r>
          </a:p>
          <a:p>
            <a:pPr/>
            <a:r>
              <a:t>Moderate correlation</a:t>
            </a:r>
          </a:p>
          <a:p>
            <a:pPr/>
            <a:r>
              <a:t>How much of you PSY 348 grade is accounted for by your MTH 110 grade?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09" name="Correlation and R^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 and R^2</a:t>
            </a:r>
          </a:p>
        </p:txBody>
      </p:sp>
      <p:sp>
        <p:nvSpPr>
          <p:cNvPr id="410" name="Example: Students grades in MTH 110 and their grades in PSY 348 correlation at r = 0.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Students grades in MTH 110 and their grades in PSY 348 correlation at r = 0.3</a:t>
            </a:r>
          </a:p>
          <a:p>
            <a:pPr/>
            <a:r>
              <a:t>Moderate correlation</a:t>
            </a:r>
          </a:p>
          <a:p>
            <a:pPr/>
            <a:r>
              <a:t>How much of you PSY 348 grade is accounted for by your MTH 110 grade?</a:t>
            </a:r>
          </a:p>
          <a:p>
            <a:pPr lvl="1"/>
            <a:r>
              <a:t>0.3 x 0.3 = 0.09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13" name="Correlation and R^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 and R^2</a:t>
            </a:r>
          </a:p>
        </p:txBody>
      </p:sp>
      <p:sp>
        <p:nvSpPr>
          <p:cNvPr id="414" name="Example: Students grades in MTH 110 and their grades in PSY 348 correlation at r = 0.3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Students grades in MTH 110 and their grades in PSY 348 correlation at r = 0.3</a:t>
            </a:r>
          </a:p>
          <a:p>
            <a:pPr/>
            <a:r>
              <a:t>Moderate correlation</a:t>
            </a:r>
          </a:p>
          <a:p>
            <a:pPr/>
            <a:r>
              <a:t>How much of you PSY 348 grade is accounted for by your MTH 110 grade?</a:t>
            </a:r>
          </a:p>
          <a:p>
            <a:pPr lvl="1"/>
            <a:r>
              <a:t>0.3 x 0.3 = 0.09</a:t>
            </a:r>
          </a:p>
          <a:p>
            <a:pPr lvl="1"/>
            <a:r>
              <a:t>R^2 = 9% of your PSY 348 grade is explained by your MTH 110 grade.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17" name="Interpreting Cor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Interpreting Correlation</a:t>
            </a:r>
          </a:p>
        </p:txBody>
      </p:sp>
      <p:pic>
        <p:nvPicPr>
          <p:cNvPr id="418" name="st,small,507x507-pad,600x600,f8f8f8.jpg" descr="st,small,507x507-pad,600x600,f8f8f8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08018" y="3142503"/>
            <a:ext cx="10567964" cy="10567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21" name="Interpreting Cor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Interpreting Correlation</a:t>
            </a:r>
          </a:p>
        </p:txBody>
      </p:sp>
      <p:sp>
        <p:nvSpPr>
          <p:cNvPr id="422" name="We don’t use the words caused/resulting from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 don’t use the words caused/resulting from.</a:t>
            </a:r>
          </a:p>
          <a:p>
            <a:pPr/>
            <a:r>
              <a:t>When reporting r: “As x goes up, y tends to go up.”</a:t>
            </a:r>
          </a:p>
          <a:p>
            <a:pPr/>
            <a:r>
              <a:t>When reporting R^2: “z% of x is accounted for by y.”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Reporting cor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668655">
              <a:defRPr sz="24543"/>
            </a:lvl1pPr>
          </a:lstStyle>
          <a:p>
            <a:pPr/>
            <a:r>
              <a:t>Reporting correlation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27" name="Correlation Matr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 Matrix</a:t>
            </a:r>
          </a:p>
        </p:txBody>
      </p:sp>
      <p:sp>
        <p:nvSpPr>
          <p:cNvPr id="428" name="In the Method, we report descriptive statistics about our variables (M, s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In the Method, we report descriptive statistics about our variables (M, s).</a:t>
            </a:r>
          </a:p>
          <a:p>
            <a:pPr marL="0" indent="0">
              <a:buClrTx/>
              <a:buSzTx/>
              <a:buFontTx/>
              <a:buNone/>
            </a:pPr>
            <a:r>
              <a:t>It is common to refer readers to a table where they can look at correlations between the variables.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31" name="Correlation Matr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 Matrix</a:t>
            </a:r>
          </a:p>
        </p:txBody>
      </p:sp>
      <p:sp>
        <p:nvSpPr>
          <p:cNvPr id="432" name="In the Method, we report descriptive statistics about our variables (M, s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In the Method, we report descriptive statistics about our variables (M, s).</a:t>
            </a:r>
          </a:p>
          <a:p>
            <a:pPr marL="0" indent="0">
              <a:buClrTx/>
              <a:buSzTx/>
              <a:buFontTx/>
              <a:buNone/>
            </a:pPr>
            <a:r>
              <a:t>It is common to refer readers to a table where they can look at correlations between the variables.</a:t>
            </a:r>
          </a:p>
          <a:p>
            <a:pPr>
              <a:buChar char="‣"/>
            </a:pPr>
            <a:r>
              <a:t>Why might this be important?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196" name="Correl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</a:t>
            </a:r>
          </a:p>
        </p:txBody>
      </p:sp>
      <p:sp>
        <p:nvSpPr>
          <p:cNvPr id="197" name="What do you know about correlations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What do you know about correlations?</a:t>
            </a:r>
          </a:p>
          <a:p>
            <a:pPr>
              <a:buChar char="‣"/>
            </a:pPr>
            <a:r>
              <a:t>Correlation ≠ Causation</a:t>
            </a:r>
          </a:p>
          <a:p>
            <a:pPr>
              <a:buChar char="‣"/>
            </a:pPr>
            <a:r>
              <a:t>r</a:t>
            </a:r>
          </a:p>
          <a:p>
            <a:pPr>
              <a:buChar char="‣"/>
            </a:pPr>
            <a:r>
              <a:t>Positive correlation: variables move together</a:t>
            </a:r>
          </a:p>
          <a:p>
            <a:pPr>
              <a:buChar char="‣"/>
            </a:pPr>
            <a:r>
              <a:t>Negative correlation: variables move in opposite directions</a:t>
            </a:r>
          </a:p>
          <a:p>
            <a:pPr lvl="1">
              <a:buChar char="‣"/>
            </a:pPr>
            <a:r>
              <a:t>As one goes up, the other goes down.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35" name="Correlation Matr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 Matrix</a:t>
            </a:r>
          </a:p>
        </p:txBody>
      </p:sp>
      <p:sp>
        <p:nvSpPr>
          <p:cNvPr id="436" name="Table 1 in a paper is typically a combination of descriptive stats AND correlation matrix, like this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Table 1 in a paper is typically a combination of descriptive stats AND correlation matrix, like this:</a:t>
            </a:r>
          </a:p>
        </p:txBody>
      </p:sp>
      <p:graphicFrame>
        <p:nvGraphicFramePr>
          <p:cNvPr id="437" name="Table 1"/>
          <p:cNvGraphicFramePr/>
          <p:nvPr/>
        </p:nvGraphicFramePr>
        <p:xfrm>
          <a:off x="2381063" y="5933440"/>
          <a:ext cx="19830099" cy="8572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674083"/>
                <a:gridCol w="3541897"/>
                <a:gridCol w="1928332"/>
                <a:gridCol w="3159186"/>
                <a:gridCol w="3159186"/>
                <a:gridCol w="3159186"/>
              </a:tblGrid>
              <a:tr h="1404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52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</a:tr>
              <a:tr h="1462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20.91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1.76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-0.03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0.65**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625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Hype Song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4.21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1.2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52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-0.34*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513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Hype Song 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6.42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2.18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52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52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38" name="* indicates p &lt; 0.05, ** indicates p &lt; .01"/>
          <p:cNvSpPr txBox="1"/>
          <p:nvPr/>
        </p:nvSpPr>
        <p:spPr>
          <a:xfrm>
            <a:off x="2392679" y="12115800"/>
            <a:ext cx="2286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900"/>
              </a:spcBef>
              <a:defRPr sz="4800"/>
            </a:lvl1pPr>
          </a:lstStyle>
          <a:p>
            <a:pPr/>
            <a:r>
              <a:t>* indicates p &lt; 0.05, ** indicates p &lt; .01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41" name="Correlation Matri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Correlation Matrix</a:t>
            </a:r>
          </a:p>
        </p:txBody>
      </p:sp>
      <p:sp>
        <p:nvSpPr>
          <p:cNvPr id="442" name="Table 1 in a paper is typically a combination of descriptive stats AND correlation matrix, like this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Table 1 in a paper is typically a combination of descriptive stats AND correlation matrix, like this:</a:t>
            </a:r>
          </a:p>
        </p:txBody>
      </p:sp>
      <p:graphicFrame>
        <p:nvGraphicFramePr>
          <p:cNvPr id="443" name="Table 1"/>
          <p:cNvGraphicFramePr/>
          <p:nvPr/>
        </p:nvGraphicFramePr>
        <p:xfrm>
          <a:off x="2381063" y="5933440"/>
          <a:ext cx="19830099" cy="85725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4674083"/>
                <a:gridCol w="3541897"/>
                <a:gridCol w="1928332"/>
                <a:gridCol w="3159186"/>
                <a:gridCol w="3159186"/>
                <a:gridCol w="3159186"/>
              </a:tblGrid>
              <a:tr h="140477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5200">
                          <a:sym typeface="Avenir Next Medium"/>
                        </a:defRPr>
                      </a:pP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M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s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2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3</a:t>
                      </a:r>
                    </a:p>
                  </a:txBody>
                  <a:tcPr marL="50800" marR="50800" marT="50800" marB="50800" anchor="ctr" anchorCtr="0" horzOverflow="overflow">
                    <a:lnT w="12700">
                      <a:miter lim="400000"/>
                    </a:lnT>
                  </a:tcPr>
                </a:tc>
              </a:tr>
              <a:tr h="146208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Age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20.91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1.76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-0.03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0.65**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6625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Hype Song 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4.21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1.2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-0.03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-0.34*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15513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Hype Song 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6.42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2.18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0.65**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-0.34*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5200">
                          <a:solidFill>
                            <a:schemeClr val="accent1"/>
                          </a:solidFill>
                          <a:sym typeface="Avenir Next Medium"/>
                        </a:rPr>
                        <a:t>1</a:t>
                      </a:r>
                    </a:p>
                  </a:txBody>
                  <a:tcPr marL="50800" marR="50800" marT="50800" marB="50800" anchor="ctr" anchorCtr="0" horzOverflow="overflow">
                    <a:lnB w="12700">
                      <a:miter lim="400000"/>
                    </a:lnB>
                  </a:tcPr>
                </a:tc>
              </a:tr>
            </a:tbl>
          </a:graphicData>
        </a:graphic>
      </p:graphicFrame>
      <p:sp>
        <p:nvSpPr>
          <p:cNvPr id="444" name="* indicates p &lt; 0.05, ** indicates p &lt; .01"/>
          <p:cNvSpPr txBox="1"/>
          <p:nvPr/>
        </p:nvSpPr>
        <p:spPr>
          <a:xfrm>
            <a:off x="2392679" y="12115800"/>
            <a:ext cx="22860001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spcBef>
                <a:spcPts val="3900"/>
              </a:spcBef>
              <a:defRPr sz="4800"/>
            </a:lvl1pPr>
          </a:lstStyle>
          <a:p>
            <a:pPr/>
            <a:r>
              <a:t>* indicates p &lt; 0.05, ** indicates p &lt; .01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Correlation</a:t>
            </a:r>
          </a:p>
        </p:txBody>
      </p:sp>
      <p:sp>
        <p:nvSpPr>
          <p:cNvPr id="201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Assesses how two variables move in relation to one another.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Correlation</a:t>
            </a:r>
          </a:p>
        </p:txBody>
      </p:sp>
      <p:sp>
        <p:nvSpPr>
          <p:cNvPr id="205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Assesses how two variables move in relation to one another: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</p:txBody>
      </p:sp>
      <p:pic>
        <p:nvPicPr>
          <p:cNvPr id="206" name="TC_3126228-how-to-calculate-the-correlation-coefficient-5aabeb313de423003610ee40.png" descr="TC_3126228-how-to-calculate-the-correlation-coefficient-5aabeb313de423003610ee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0953" y="5706983"/>
            <a:ext cx="19342094" cy="71934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/>
            <a:r>
              <a:t>Correlation</a:t>
            </a:r>
          </a:p>
        </p:txBody>
      </p:sp>
      <p:sp>
        <p:nvSpPr>
          <p:cNvPr id="210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Assesses how two variables move in relation to one another: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</a:p>
        </p:txBody>
      </p:sp>
      <p:pic>
        <p:nvPicPr>
          <p:cNvPr id="211" name="TC_3126228-how-to-calculate-the-correlation-coefficient-5aabeb313de423003610ee40.png" descr="TC_3126228-how-to-calculate-the-correlation-coefficient-5aabeb313de423003610ee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0953" y="5706983"/>
            <a:ext cx="19342094" cy="7193456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HOW??"/>
          <p:cNvSpPr txBox="1"/>
          <p:nvPr/>
        </p:nvSpPr>
        <p:spPr>
          <a:xfrm>
            <a:off x="9319945" y="8281977"/>
            <a:ext cx="5744110" cy="2694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lnSpc>
                <a:spcPct val="80000"/>
              </a:lnSpc>
              <a:spcBef>
                <a:spcPts val="0"/>
              </a:spcBef>
              <a:defRPr cap="all" sz="20400">
                <a:solidFill>
                  <a:srgbClr val="000000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HOW??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