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  <p:sldId id="344" r:id="rId96"/>
    <p:sldId id="345" r:id="rId97"/>
    <p:sldId id="346" r:id="rId98"/>
    <p:sldId id="347" r:id="rId99"/>
    <p:sldId id="348" r:id="rId100"/>
    <p:sldId id="349" r:id="rId101"/>
    <p:sldId id="350" r:id="rId102"/>
    <p:sldId id="351" r:id="rId103"/>
    <p:sldId id="352" r:id="rId10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825500" rtl="0" fontAlgn="auto" latinLnBrk="0" hangingPunct="0">
      <a:lnSpc>
        <a:spcPct val="100000"/>
      </a:lnSpc>
      <a:spcBef>
        <a:spcPts val="3400"/>
      </a:spcBef>
      <a:spcAft>
        <a:spcPts val="0"/>
      </a:spcAft>
      <a:buClrTx/>
      <a:buSzTx/>
      <a:buFontTx/>
      <a:buNone/>
      <a:tabLst/>
      <a:defRPr b="0" baseline="0" cap="none" i="0" spc="0" strike="noStrike" sz="3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Relationship Id="rId81" Type="http://schemas.openxmlformats.org/officeDocument/2006/relationships/slide" Target="slides/slide74.xml"/><Relationship Id="rId82" Type="http://schemas.openxmlformats.org/officeDocument/2006/relationships/slide" Target="slides/slide75.xml"/><Relationship Id="rId83" Type="http://schemas.openxmlformats.org/officeDocument/2006/relationships/slide" Target="slides/slide76.xml"/><Relationship Id="rId84" Type="http://schemas.openxmlformats.org/officeDocument/2006/relationships/slide" Target="slides/slide77.xml"/><Relationship Id="rId85" Type="http://schemas.openxmlformats.org/officeDocument/2006/relationships/slide" Target="slides/slide78.xml"/><Relationship Id="rId86" Type="http://schemas.openxmlformats.org/officeDocument/2006/relationships/slide" Target="slides/slide79.xml"/><Relationship Id="rId87" Type="http://schemas.openxmlformats.org/officeDocument/2006/relationships/slide" Target="slides/slide80.xml"/><Relationship Id="rId88" Type="http://schemas.openxmlformats.org/officeDocument/2006/relationships/slide" Target="slides/slide81.xml"/><Relationship Id="rId89" Type="http://schemas.openxmlformats.org/officeDocument/2006/relationships/slide" Target="slides/slide82.xml"/><Relationship Id="rId90" Type="http://schemas.openxmlformats.org/officeDocument/2006/relationships/slide" Target="slides/slide83.xml"/><Relationship Id="rId91" Type="http://schemas.openxmlformats.org/officeDocument/2006/relationships/slide" Target="slides/slide84.xml"/><Relationship Id="rId92" Type="http://schemas.openxmlformats.org/officeDocument/2006/relationships/slide" Target="slides/slide85.xml"/><Relationship Id="rId93" Type="http://schemas.openxmlformats.org/officeDocument/2006/relationships/slide" Target="slides/slide86.xml"/><Relationship Id="rId94" Type="http://schemas.openxmlformats.org/officeDocument/2006/relationships/slide" Target="slides/slide87.xml"/><Relationship Id="rId95" Type="http://schemas.openxmlformats.org/officeDocument/2006/relationships/slide" Target="slides/slide88.xml"/><Relationship Id="rId96" Type="http://schemas.openxmlformats.org/officeDocument/2006/relationships/slide" Target="slides/slide89.xml"/><Relationship Id="rId97" Type="http://schemas.openxmlformats.org/officeDocument/2006/relationships/slide" Target="slides/slide90.xml"/><Relationship Id="rId98" Type="http://schemas.openxmlformats.org/officeDocument/2006/relationships/slide" Target="slides/slide91.xml"/><Relationship Id="rId99" Type="http://schemas.openxmlformats.org/officeDocument/2006/relationships/slide" Target="slides/slide92.xml"/><Relationship Id="rId100" Type="http://schemas.openxmlformats.org/officeDocument/2006/relationships/slide" Target="slides/slide93.xml"/><Relationship Id="rId101" Type="http://schemas.openxmlformats.org/officeDocument/2006/relationships/slide" Target="slides/slide94.xml"/><Relationship Id="rId102" Type="http://schemas.openxmlformats.org/officeDocument/2006/relationships/slide" Target="slides/slide95.xml"/><Relationship Id="rId103" Type="http://schemas.openxmlformats.org/officeDocument/2006/relationships/slide" Target="slides/slide96.xml"/><Relationship Id="rId104" Type="http://schemas.openxmlformats.org/officeDocument/2006/relationships/slide" Target="slides/slide9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hape 173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4" name="Shape 174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&amp; Subtitl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3" name="Title Text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SzPct val="125000"/>
              <a:buChar char="▸"/>
            </a:lvl1pPr>
            <a:lvl2pPr>
              <a:buClr>
                <a:schemeClr val="accent1"/>
              </a:buClr>
              <a:buSzPct val="125000"/>
              <a:buChar char="▸"/>
            </a:lvl2pPr>
            <a:lvl3pPr>
              <a:buClr>
                <a:schemeClr val="accent1"/>
              </a:buClr>
              <a:buSzPct val="125000"/>
              <a:buChar char="▸"/>
            </a:lvl3pPr>
            <a:lvl4pPr>
              <a:buClr>
                <a:schemeClr val="accent1"/>
              </a:buClr>
              <a:buSzPct val="125000"/>
              <a:buChar char="▸"/>
            </a:lvl4pPr>
            <a:lvl5pPr>
              <a:buClr>
                <a:schemeClr val="accent1"/>
              </a:buClr>
              <a:buSzPct val="125000"/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Black and white photo of a solar panel"/>
          <p:cNvSpPr/>
          <p:nvPr>
            <p:ph type="pic" sz="half" idx="21"/>
          </p:nvPr>
        </p:nvSpPr>
        <p:spPr>
          <a:xfrm>
            <a:off x="12192000" y="-177800"/>
            <a:ext cx="12192000" cy="7162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2" name="Black and white photo of water flowing over the spillway gates of a dam"/>
          <p:cNvSpPr/>
          <p:nvPr>
            <p:ph type="pic" sz="half" idx="22"/>
          </p:nvPr>
        </p:nvSpPr>
        <p:spPr>
          <a:xfrm>
            <a:off x="12192000" y="6451600"/>
            <a:ext cx="12192000" cy="82973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Black and white photo of windmills under a cloudy sky"/>
          <p:cNvSpPr/>
          <p:nvPr>
            <p:ph type="pic" idx="23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allout"/>
          <p:cNvSpPr/>
          <p:nvPr/>
        </p:nvSpPr>
        <p:spPr>
          <a:xfrm>
            <a:off x="876300" y="3314700"/>
            <a:ext cx="22631400" cy="731718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19" y="0"/>
                </a:moveTo>
                <a:cubicBezTo>
                  <a:pt x="54" y="0"/>
                  <a:pt x="0" y="165"/>
                  <a:pt x="0" y="369"/>
                </a:cubicBezTo>
                <a:lnTo>
                  <a:pt x="0" y="19013"/>
                </a:lnTo>
                <a:cubicBezTo>
                  <a:pt x="0" y="19217"/>
                  <a:pt x="54" y="19382"/>
                  <a:pt x="119" y="19382"/>
                </a:cubicBezTo>
                <a:lnTo>
                  <a:pt x="18186" y="19382"/>
                </a:lnTo>
                <a:lnTo>
                  <a:pt x="18717" y="21600"/>
                </a:lnTo>
                <a:lnTo>
                  <a:pt x="19247" y="19382"/>
                </a:lnTo>
                <a:lnTo>
                  <a:pt x="21481" y="19382"/>
                </a:lnTo>
                <a:cubicBezTo>
                  <a:pt x="21546" y="19382"/>
                  <a:pt x="21600" y="19217"/>
                  <a:pt x="21600" y="19013"/>
                </a:cubicBezTo>
                <a:lnTo>
                  <a:pt x="21600" y="369"/>
                </a:lnTo>
                <a:cubicBezTo>
                  <a:pt x="21600" y="165"/>
                  <a:pt x="21546" y="0"/>
                  <a:pt x="21481" y="0"/>
                </a:cubicBezTo>
                <a:lnTo>
                  <a:pt x="119" y="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122" name="Type a quote here."/>
          <p:cNvSpPr txBox="1"/>
          <p:nvPr>
            <p:ph type="body" sz="quarter" idx="21"/>
          </p:nvPr>
        </p:nvSpPr>
        <p:spPr>
          <a:xfrm>
            <a:off x="1676400" y="4089400"/>
            <a:ext cx="21056600" cy="18059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13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23" name="Johnny Appleseed"/>
          <p:cNvSpPr txBox="1"/>
          <p:nvPr>
            <p:ph type="body" sz="quarter" idx="22"/>
          </p:nvPr>
        </p:nvSpPr>
        <p:spPr>
          <a:xfrm>
            <a:off x="762000" y="10953750"/>
            <a:ext cx="22860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8700"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24" name="Text"/>
          <p:cNvSpPr txBox="1"/>
          <p:nvPr>
            <p:ph type="body" sz="quarter" idx="23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Alt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ype a quote here."/>
          <p:cNvSpPr txBox="1"/>
          <p:nvPr>
            <p:ph type="body" sz="quarter" idx="21"/>
          </p:nvPr>
        </p:nvSpPr>
        <p:spPr>
          <a:xfrm>
            <a:off x="11049000" y="3721100"/>
            <a:ext cx="12573000" cy="1805946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13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33" name="Black and white photo of windmills under a cloudy sky"/>
          <p:cNvSpPr/>
          <p:nvPr>
            <p:ph type="pic" idx="22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4" name="Johnny Appleseed"/>
          <p:cNvSpPr txBox="1"/>
          <p:nvPr>
            <p:ph type="body" sz="quarter" idx="23"/>
          </p:nvPr>
        </p:nvSpPr>
        <p:spPr>
          <a:xfrm>
            <a:off x="11049000" y="10953750"/>
            <a:ext cx="12573000" cy="1206500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647700">
              <a:spcBef>
                <a:spcPts val="0"/>
              </a:spcBef>
              <a:buClrTx/>
              <a:buSzTx/>
              <a:buFontTx/>
              <a:buNone/>
              <a:defRPr sz="87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 Bol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Black and white aerial photo of a person standing on top of a dam"/>
          <p:cNvSpPr/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and Conten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Picture 7" descr="Picture 7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75912" y="0"/>
            <a:ext cx="18237201" cy="137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Title Text"/>
          <p:cNvSpPr txBox="1"/>
          <p:nvPr>
            <p:ph type="title"/>
          </p:nvPr>
        </p:nvSpPr>
        <p:spPr>
          <a:xfrm>
            <a:off x="3962400" y="1219202"/>
            <a:ext cx="15544800" cy="2912535"/>
          </a:xfrm>
          <a:prstGeom prst="rect">
            <a:avLst/>
          </a:prstGeom>
        </p:spPr>
        <p:txBody>
          <a:bodyPr lIns="91439" tIns="91439" rIns="91439" bIns="91439" anchor="ctr"/>
          <a:lstStyle>
            <a:lvl1pPr defTabSz="914400">
              <a:lnSpc>
                <a:spcPct val="100000"/>
              </a:lnSpc>
              <a:spcBef>
                <a:spcPts val="0"/>
              </a:spcBef>
              <a:defRPr sz="5600">
                <a:solidFill>
                  <a:srgbClr val="FFFFFF"/>
                </a:solidFill>
                <a:latin typeface="Calibri Light"/>
                <a:ea typeface="Calibri Light"/>
                <a:cs typeface="Calibri Light"/>
                <a:sym typeface="Calibri Light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66" name="Body Level One…"/>
          <p:cNvSpPr txBox="1"/>
          <p:nvPr>
            <p:ph type="body" sz="half" idx="1"/>
          </p:nvPr>
        </p:nvSpPr>
        <p:spPr>
          <a:xfrm>
            <a:off x="3962400" y="4284136"/>
            <a:ext cx="15544800" cy="7298267"/>
          </a:xfrm>
          <a:prstGeom prst="rect">
            <a:avLst/>
          </a:prstGeom>
        </p:spPr>
        <p:txBody>
          <a:bodyPr lIns="91439" tIns="91439" rIns="91439" bIns="91439" anchor="ctr"/>
          <a:lstStyle>
            <a:lvl1pPr marL="571500" indent="-571500" defTabSz="914400">
              <a:spcBef>
                <a:spcPts val="2000"/>
              </a:spcBef>
              <a:buClr>
                <a:srgbClr val="FFFFFF"/>
              </a:buClr>
              <a:buSzPct val="100000"/>
              <a:buFont typeface="Arial"/>
              <a:buChar char="•"/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100137" indent="-642937" defTabSz="914400">
              <a:spcBef>
                <a:spcPts val="2000"/>
              </a:spcBef>
              <a:buClr>
                <a:srgbClr val="FFFFFF"/>
              </a:buClr>
              <a:buSzPct val="100000"/>
              <a:buFont typeface="Arial"/>
              <a:buChar char="•"/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649185" indent="-734785" defTabSz="914400">
              <a:spcBef>
                <a:spcPts val="2000"/>
              </a:spcBef>
              <a:buClr>
                <a:srgbClr val="FFFFFF"/>
              </a:buClr>
              <a:buSzPct val="100000"/>
              <a:buFont typeface="Arial"/>
              <a:buChar char="•"/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85950" indent="-514350" defTabSz="914400">
              <a:spcBef>
                <a:spcPts val="2000"/>
              </a:spcBef>
              <a:buClr>
                <a:srgbClr val="FFFFFF"/>
              </a:buClr>
              <a:buSzPct val="100000"/>
              <a:buFont typeface="Arial"/>
              <a:buChar char="•"/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343150" indent="-514350" defTabSz="914400">
              <a:spcBef>
                <a:spcPts val="2000"/>
              </a:spcBef>
              <a:buClr>
                <a:srgbClr val="FFFFFF"/>
              </a:buClr>
              <a:buSzPct val="100000"/>
              <a:buFont typeface="Arial"/>
              <a:buChar char="•"/>
              <a:defRPr sz="3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7" name="Slide Number"/>
          <p:cNvSpPr txBox="1"/>
          <p:nvPr>
            <p:ph type="sldNum" sz="quarter" idx="2"/>
          </p:nvPr>
        </p:nvSpPr>
        <p:spPr>
          <a:xfrm>
            <a:off x="19054150" y="11903166"/>
            <a:ext cx="453054" cy="431623"/>
          </a:xfrm>
          <a:prstGeom prst="rect">
            <a:avLst/>
          </a:prstGeom>
        </p:spPr>
        <p:txBody>
          <a:bodyPr lIns="91439" tIns="91439" rIns="91439" bIns="91439" anchor="ctr"/>
          <a:lstStyle>
            <a:lvl1pPr defTabSz="914400">
              <a:lnSpc>
                <a:spcPct val="100000"/>
              </a:lnSpc>
              <a:defRPr sz="2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Horizont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Black and white aerial photo of a person standing on top of a dam"/>
          <p:cNvSpPr/>
          <p:nvPr>
            <p:ph type="pic" idx="21"/>
          </p:nvPr>
        </p:nvSpPr>
        <p:spPr>
          <a:xfrm>
            <a:off x="-38100" y="-1219200"/>
            <a:ext cx="24460200" cy="16145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3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24" name="Title Text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Subtitle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Line"/>
          <p:cNvSpPr/>
          <p:nvPr/>
        </p:nvSpPr>
        <p:spPr>
          <a:xfrm flipV="1">
            <a:off x="762000" y="8635632"/>
            <a:ext cx="22859999" cy="369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4" name="Title Text"/>
          <p:cNvSpPr txBox="1"/>
          <p:nvPr>
            <p:ph type="title"/>
          </p:nvPr>
        </p:nvSpPr>
        <p:spPr>
          <a:xfrm>
            <a:off x="762000" y="9042400"/>
            <a:ext cx="22860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35" name="Body Level One…"/>
          <p:cNvSpPr txBox="1"/>
          <p:nvPr>
            <p:ph type="body" sz="quarter" idx="1"/>
          </p:nvPr>
        </p:nvSpPr>
        <p:spPr>
          <a:xfrm>
            <a:off x="762000" y="5994400"/>
            <a:ext cx="22860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6" name="Slide Number"/>
          <p:cNvSpPr txBox="1"/>
          <p:nvPr>
            <p:ph type="sldNum" sz="quarter" idx="2"/>
          </p:nvPr>
        </p:nvSpPr>
        <p:spPr>
          <a:xfrm>
            <a:off x="23013221" y="5842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er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itle Text"/>
          <p:cNvSpPr txBox="1"/>
          <p:nvPr>
            <p:ph type="title"/>
          </p:nvPr>
        </p:nvSpPr>
        <p:spPr>
          <a:xfrm>
            <a:off x="762000" y="5676900"/>
            <a:ext cx="22860000" cy="635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Line"/>
          <p:cNvSpPr/>
          <p:nvPr/>
        </p:nvSpPr>
        <p:spPr>
          <a:xfrm flipV="1">
            <a:off x="11049000" y="8635798"/>
            <a:ext cx="12572997" cy="203"/>
          </a:xfrm>
          <a:prstGeom prst="line">
            <a:avLst/>
          </a:prstGeom>
          <a:ln w="508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52" name="Black and white photo of windmills under a cloudy sky"/>
          <p:cNvSpPr/>
          <p:nvPr>
            <p:ph type="pic" idx="21"/>
          </p:nvPr>
        </p:nvSpPr>
        <p:spPr>
          <a:xfrm>
            <a:off x="-1905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xfrm>
            <a:off x="11049000" y="9042400"/>
            <a:ext cx="12573000" cy="38100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30300"/>
            </a:lvl1pPr>
          </a:lstStyle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sz="quarter" idx="1"/>
          </p:nvPr>
        </p:nvSpPr>
        <p:spPr>
          <a:xfrm>
            <a:off x="11049000" y="5994400"/>
            <a:ext cx="12573000" cy="25400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  <a:lvl2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2pPr>
            <a:lvl3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3pPr>
            <a:lvl4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4pPr>
            <a:lvl5pPr marL="0" indent="0">
              <a:lnSpc>
                <a:spcPct val="80000"/>
              </a:lnSpc>
              <a:spcBef>
                <a:spcPts val="3200"/>
              </a:spcBef>
              <a:buClrTx/>
              <a:buSzTx/>
              <a:buFontTx/>
              <a:buNone/>
              <a:defRPr cap="all" sz="7700">
                <a:solidFill>
                  <a:srgbClr val="A6AAA9"/>
                </a:solidFill>
                <a:latin typeface="DIN Alternate Bold"/>
                <a:ea typeface="DIN Alternate Bold"/>
                <a:cs typeface="DIN Alternate Bold"/>
                <a:sym typeface="DIN Alternate Bold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23063200" y="609600"/>
            <a:ext cx="553195" cy="6350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7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8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</a:lvl1pPr>
            <a:lvl2pPr>
              <a:buClr>
                <a:schemeClr val="accent1"/>
              </a:buClr>
              <a:buChar char="▸"/>
            </a:lvl2pPr>
            <a:lvl3pPr>
              <a:buClr>
                <a:schemeClr val="accent1"/>
              </a:buClr>
              <a:buChar char="▸"/>
            </a:lvl3pPr>
            <a:lvl4pPr>
              <a:buClr>
                <a:schemeClr val="accent1"/>
              </a:buClr>
              <a:buChar char="▸"/>
            </a:lvl4pPr>
            <a:lvl5pPr>
              <a:buClr>
                <a:schemeClr val="accent1"/>
              </a:buClr>
              <a:buChar char="▸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"/>
          <p:cNvSpPr txBox="1"/>
          <p:nvPr>
            <p:ph type="body" sz="quarter" idx="21"/>
          </p:nvPr>
        </p:nvSpPr>
        <p:spPr>
          <a:xfrm>
            <a:off x="762000" y="635000"/>
            <a:ext cx="20955000" cy="6350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6477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80"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92" name="Black and white photo of windmills under a cloudy sky"/>
          <p:cNvSpPr/>
          <p:nvPr>
            <p:ph type="pic" idx="22"/>
          </p:nvPr>
        </p:nvSpPr>
        <p:spPr>
          <a:xfrm>
            <a:off x="13258800" y="0"/>
            <a:ext cx="12428272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3" name="Title Text"/>
          <p:cNvSpPr txBox="1"/>
          <p:nvPr>
            <p:ph type="title"/>
          </p:nvPr>
        </p:nvSpPr>
        <p:spPr>
          <a:xfrm>
            <a:off x="762000" y="2159000"/>
            <a:ext cx="11811000" cy="1016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sz="half" idx="1"/>
          </p:nvPr>
        </p:nvSpPr>
        <p:spPr>
          <a:xfrm>
            <a:off x="762000" y="3860800"/>
            <a:ext cx="11811000" cy="8585200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Char char="▸"/>
              <a:defRPr sz="4000"/>
            </a:lvl1pPr>
            <a:lvl2pPr>
              <a:buClr>
                <a:schemeClr val="accent1"/>
              </a:buClr>
              <a:buChar char="▸"/>
              <a:defRPr sz="4000"/>
            </a:lvl2pPr>
            <a:lvl3pPr>
              <a:buClr>
                <a:schemeClr val="accent1"/>
              </a:buClr>
              <a:buChar char="▸"/>
              <a:defRPr sz="4000"/>
            </a:lvl3pPr>
            <a:lvl4pPr>
              <a:buClr>
                <a:schemeClr val="accent1"/>
              </a:buClr>
              <a:buChar char="▸"/>
              <a:defRPr sz="4000"/>
            </a:lvl4pPr>
            <a:lvl5pPr>
              <a:buClr>
                <a:schemeClr val="accent1"/>
              </a:buClr>
              <a:buChar char="▸"/>
              <a:defRPr sz="4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/>
          <p:cNvSpPr/>
          <p:nvPr/>
        </p:nvSpPr>
        <p:spPr>
          <a:xfrm flipV="1">
            <a:off x="762000" y="1396632"/>
            <a:ext cx="22859999" cy="369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3" name="Title Text"/>
          <p:cNvSpPr txBox="1"/>
          <p:nvPr>
            <p:ph type="title"/>
          </p:nvPr>
        </p:nvSpPr>
        <p:spPr>
          <a:xfrm>
            <a:off x="762000" y="2159000"/>
            <a:ext cx="22860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762000" y="3860800"/>
            <a:ext cx="22860000" cy="858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23059652" y="609600"/>
            <a:ext cx="553196" cy="635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3600">
                <a:latin typeface="DIN Alternate Bold"/>
                <a:ea typeface="DIN Alternate Bold"/>
                <a:cs typeface="DIN Alternate Bold"/>
                <a:sym typeface="DIN Alternate Bold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1pPr>
      <a:lvl2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2pPr>
      <a:lvl3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3pPr>
      <a:lvl4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4pPr>
      <a:lvl5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5pPr>
      <a:lvl6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6pPr>
      <a:lvl7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7pPr>
      <a:lvl8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8pPr>
      <a:lvl9pPr marL="0" marR="0" indent="0" algn="l" defTabSz="825500" rtl="0" latinLnBrk="0">
        <a:lnSpc>
          <a:spcPct val="80000"/>
        </a:lnSpc>
        <a:spcBef>
          <a:spcPts val="39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8700" u="none">
          <a:solidFill>
            <a:schemeClr val="accent1"/>
          </a:solidFill>
          <a:uFillTx/>
          <a:latin typeface="+mn-lt"/>
          <a:ea typeface="+mn-ea"/>
          <a:cs typeface="+mn-cs"/>
          <a:sym typeface="DIN Condensed Bold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127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90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254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317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381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444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5080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5715000" marR="0" indent="-635000" algn="l" defTabSz="825500" rtl="0" latinLnBrk="0">
        <a:lnSpc>
          <a:spcPct val="100000"/>
        </a:lnSpc>
        <a:spcBef>
          <a:spcPts val="3900"/>
        </a:spcBef>
        <a:spcAft>
          <a:spcPts val="0"/>
        </a:spcAft>
        <a:buClr>
          <a:schemeClr val="accent1">
            <a:satOff val="-4060"/>
          </a:schemeClr>
        </a:buClr>
        <a:buSzPct val="104999"/>
        <a:buFont typeface="Avenir Next Regular"/>
        <a:buChar char="‣"/>
        <a:tabLst/>
        <a:defRPr b="0" baseline="0" cap="none" i="0" spc="0" strike="noStrike" sz="4800" u="none"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1pPr>
      <a:lvl2pPr marL="0" marR="0" indent="228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2pPr>
      <a:lvl3pPr marL="0" marR="0" indent="457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3pPr>
      <a:lvl4pPr marL="0" marR="0" indent="685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4pPr>
      <a:lvl5pPr marL="0" marR="0" indent="9144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5pPr>
      <a:lvl6pPr marL="0" marR="0" indent="11430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6pPr>
      <a:lvl7pPr marL="0" marR="0" indent="13716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7pPr>
      <a:lvl8pPr marL="0" marR="0" indent="16002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8pPr>
      <a:lvl9pPr marL="0" marR="0" indent="1828800" algn="r" defTabSz="8255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600" u="none">
          <a:solidFill>
            <a:schemeClr val="tx1"/>
          </a:solidFill>
          <a:uFillTx/>
          <a:latin typeface="+mn-lt"/>
          <a:ea typeface="+mn-ea"/>
          <a:cs typeface="+mn-cs"/>
          <a:sym typeface="DIN Alternate Bold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7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
</file>

<file path=ppt/slides/_rels/slide7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
</file>

<file path=ppt/slides/_rels/slide8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
</file>

<file path=ppt/slides/_rels/slide8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
</file>

<file path=ppt/slides/_rels/slide8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8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_rels/slide9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Regression, Pt 2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792479">
              <a:defRPr sz="29088"/>
            </a:lvl1pPr>
          </a:lstStyle>
          <a:p>
            <a:pPr/>
            <a:r>
              <a:t>Regression, Pt 2</a:t>
            </a:r>
          </a:p>
        </p:txBody>
      </p:sp>
      <p:sp>
        <p:nvSpPr>
          <p:cNvPr id="177" name="Lecture 13: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Lecture 13: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212" name="Regression Equ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Regression Equation</a:t>
            </a:r>
          </a:p>
        </p:txBody>
      </p:sp>
      <p:sp>
        <p:nvSpPr>
          <p:cNvPr id="213" name="Yi = b0 + b1X1i + ei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buClrTx/>
              <a:buSzTx/>
              <a:buFontTx/>
              <a:buNone/>
              <a:defRPr sz="6800"/>
            </a:pPr>
          </a:p>
          <a:p>
            <a:pPr marL="0" indent="0" algn="ctr">
              <a:buClrTx/>
              <a:buSzTx/>
              <a:buFontTx/>
              <a:buNone/>
              <a:defRPr sz="6800"/>
            </a:pPr>
          </a:p>
          <a:p>
            <a:pPr marL="0" indent="0" algn="ctr">
              <a:buClrTx/>
              <a:buSzTx/>
              <a:buFontTx/>
              <a:buNone/>
              <a:defRPr sz="6800"/>
            </a:pPr>
            <a:r>
              <a:t>Y</a:t>
            </a:r>
            <a:r>
              <a:rPr baseline="-15779"/>
              <a:t>i</a:t>
            </a:r>
            <a:r>
              <a:t> = b</a:t>
            </a:r>
            <a:r>
              <a:rPr baseline="-15779"/>
              <a:t>0</a:t>
            </a:r>
            <a:r>
              <a:t> + b</a:t>
            </a:r>
            <a:r>
              <a:rPr baseline="-15779"/>
              <a:t>1</a:t>
            </a:r>
            <a:r>
              <a:t>X</a:t>
            </a:r>
            <a:r>
              <a:rPr baseline="-15779"/>
              <a:t>1i</a:t>
            </a:r>
            <a:r>
              <a:t> + e</a:t>
            </a:r>
            <a:r>
              <a:rPr baseline="-15779"/>
              <a:t>i</a:t>
            </a:r>
          </a:p>
        </p:txBody>
      </p:sp>
      <p:sp>
        <p:nvSpPr>
          <p:cNvPr id="214" name="Intercept"/>
          <p:cNvSpPr txBox="1"/>
          <p:nvPr/>
        </p:nvSpPr>
        <p:spPr>
          <a:xfrm>
            <a:off x="8505915" y="9033233"/>
            <a:ext cx="168745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Intercept</a:t>
            </a:r>
          </a:p>
        </p:txBody>
      </p:sp>
      <p:sp>
        <p:nvSpPr>
          <p:cNvPr id="215" name="The value of a particular participant on the measure of x"/>
          <p:cNvSpPr txBox="1"/>
          <p:nvPr/>
        </p:nvSpPr>
        <p:spPr>
          <a:xfrm>
            <a:off x="12297058" y="9033233"/>
            <a:ext cx="984313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The value of a particular participant on the measure of x</a:t>
            </a:r>
          </a:p>
        </p:txBody>
      </p:sp>
      <p:sp>
        <p:nvSpPr>
          <p:cNvPr id="216" name="Weight"/>
          <p:cNvSpPr txBox="1"/>
          <p:nvPr/>
        </p:nvSpPr>
        <p:spPr>
          <a:xfrm>
            <a:off x="10704486" y="5979780"/>
            <a:ext cx="147790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Weight </a:t>
            </a:r>
          </a:p>
        </p:txBody>
      </p:sp>
      <p:sp>
        <p:nvSpPr>
          <p:cNvPr id="217" name="Error"/>
          <p:cNvSpPr txBox="1"/>
          <p:nvPr/>
        </p:nvSpPr>
        <p:spPr>
          <a:xfrm>
            <a:off x="13775887" y="5979780"/>
            <a:ext cx="107785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Error </a:t>
            </a:r>
          </a:p>
        </p:txBody>
      </p:sp>
      <p:sp>
        <p:nvSpPr>
          <p:cNvPr id="218" name="The predicted value of y for a particular participant"/>
          <p:cNvSpPr txBox="1"/>
          <p:nvPr/>
        </p:nvSpPr>
        <p:spPr>
          <a:xfrm>
            <a:off x="319299" y="6546849"/>
            <a:ext cx="896302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The predicted value of y for a particular participant</a:t>
            </a:r>
          </a:p>
        </p:txBody>
      </p:sp>
      <p:sp>
        <p:nvSpPr>
          <p:cNvPr id="219" name="Line"/>
          <p:cNvSpPr/>
          <p:nvPr/>
        </p:nvSpPr>
        <p:spPr>
          <a:xfrm>
            <a:off x="4992076" y="7122223"/>
            <a:ext cx="3520986" cy="743371"/>
          </a:xfrm>
          <a:prstGeom prst="line">
            <a:avLst/>
          </a:prstGeom>
          <a:ln w="889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20" name="Line"/>
          <p:cNvSpPr/>
          <p:nvPr/>
        </p:nvSpPr>
        <p:spPr>
          <a:xfrm>
            <a:off x="11337520" y="6678414"/>
            <a:ext cx="850637" cy="850637"/>
          </a:xfrm>
          <a:prstGeom prst="line">
            <a:avLst/>
          </a:prstGeom>
          <a:ln w="889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21" name="Line"/>
          <p:cNvSpPr/>
          <p:nvPr/>
        </p:nvSpPr>
        <p:spPr>
          <a:xfrm>
            <a:off x="14408920" y="6678414"/>
            <a:ext cx="850638" cy="850637"/>
          </a:xfrm>
          <a:prstGeom prst="line">
            <a:avLst/>
          </a:prstGeom>
          <a:ln w="889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22" name="Line"/>
          <p:cNvSpPr/>
          <p:nvPr/>
        </p:nvSpPr>
        <p:spPr>
          <a:xfrm flipV="1">
            <a:off x="9899712" y="8375792"/>
            <a:ext cx="603570" cy="603570"/>
          </a:xfrm>
          <a:prstGeom prst="line">
            <a:avLst/>
          </a:prstGeom>
          <a:ln w="889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23" name="Line"/>
          <p:cNvSpPr/>
          <p:nvPr/>
        </p:nvSpPr>
        <p:spPr>
          <a:xfrm flipV="1">
            <a:off x="12927493" y="8375792"/>
            <a:ext cx="603570" cy="603570"/>
          </a:xfrm>
          <a:prstGeom prst="line">
            <a:avLst/>
          </a:prstGeom>
          <a:ln w="889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226" name="Regression Equ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Regression Equation</a:t>
            </a:r>
          </a:p>
        </p:txBody>
      </p:sp>
      <p:sp>
        <p:nvSpPr>
          <p:cNvPr id="227" name="Yi = b0 + b1X1i + ei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buClrTx/>
              <a:buSzTx/>
              <a:buFontTx/>
              <a:buNone/>
              <a:defRPr sz="6800"/>
            </a:pPr>
          </a:p>
          <a:p>
            <a:pPr marL="0" indent="0" algn="ctr">
              <a:buClrTx/>
              <a:buSzTx/>
              <a:buFontTx/>
              <a:buNone/>
              <a:defRPr sz="6800"/>
            </a:pPr>
          </a:p>
          <a:p>
            <a:pPr marL="0" indent="0" algn="ctr">
              <a:buClrTx/>
              <a:buSzTx/>
              <a:buFontTx/>
              <a:buNone/>
              <a:defRPr sz="6800"/>
            </a:pPr>
            <a:r>
              <a:t>Y</a:t>
            </a:r>
            <a:r>
              <a:rPr baseline="-15779"/>
              <a:t>i</a:t>
            </a:r>
            <a:r>
              <a:t> = b</a:t>
            </a:r>
            <a:r>
              <a:rPr baseline="-15779"/>
              <a:t>0</a:t>
            </a:r>
            <a:r>
              <a:t> + b</a:t>
            </a:r>
            <a:r>
              <a:rPr baseline="-15779"/>
              <a:t>1</a:t>
            </a:r>
            <a:r>
              <a:t>X</a:t>
            </a:r>
            <a:r>
              <a:rPr baseline="-15779"/>
              <a:t>1i</a:t>
            </a:r>
            <a:r>
              <a:t> + e</a:t>
            </a:r>
            <a:r>
              <a:rPr baseline="-15779"/>
              <a:t>i</a:t>
            </a:r>
          </a:p>
        </p:txBody>
      </p:sp>
      <p:sp>
        <p:nvSpPr>
          <p:cNvPr id="228" name="Intercept"/>
          <p:cNvSpPr txBox="1"/>
          <p:nvPr/>
        </p:nvSpPr>
        <p:spPr>
          <a:xfrm>
            <a:off x="8505915" y="9033233"/>
            <a:ext cx="168745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Intercept</a:t>
            </a:r>
          </a:p>
        </p:txBody>
      </p:sp>
      <p:sp>
        <p:nvSpPr>
          <p:cNvPr id="229" name="The value of a particular participant on the measure of x"/>
          <p:cNvSpPr txBox="1"/>
          <p:nvPr/>
        </p:nvSpPr>
        <p:spPr>
          <a:xfrm>
            <a:off x="12297058" y="9033233"/>
            <a:ext cx="984313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The value of a particular participant on the measure of x</a:t>
            </a:r>
          </a:p>
        </p:txBody>
      </p:sp>
      <p:sp>
        <p:nvSpPr>
          <p:cNvPr id="230" name="Weight"/>
          <p:cNvSpPr txBox="1"/>
          <p:nvPr/>
        </p:nvSpPr>
        <p:spPr>
          <a:xfrm>
            <a:off x="10704486" y="5979780"/>
            <a:ext cx="147790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Weight </a:t>
            </a:r>
          </a:p>
        </p:txBody>
      </p:sp>
      <p:sp>
        <p:nvSpPr>
          <p:cNvPr id="231" name="Error"/>
          <p:cNvSpPr txBox="1"/>
          <p:nvPr/>
        </p:nvSpPr>
        <p:spPr>
          <a:xfrm>
            <a:off x="13775887" y="5979780"/>
            <a:ext cx="107785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Error </a:t>
            </a:r>
          </a:p>
        </p:txBody>
      </p:sp>
      <p:sp>
        <p:nvSpPr>
          <p:cNvPr id="232" name="The predicted value of y for a particular participant"/>
          <p:cNvSpPr txBox="1"/>
          <p:nvPr/>
        </p:nvSpPr>
        <p:spPr>
          <a:xfrm>
            <a:off x="319299" y="6546849"/>
            <a:ext cx="8963026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The predicted value of y for a particular participant</a:t>
            </a:r>
          </a:p>
        </p:txBody>
      </p:sp>
      <p:sp>
        <p:nvSpPr>
          <p:cNvPr id="233" name="Line"/>
          <p:cNvSpPr/>
          <p:nvPr/>
        </p:nvSpPr>
        <p:spPr>
          <a:xfrm>
            <a:off x="4992076" y="7122223"/>
            <a:ext cx="3520986" cy="743371"/>
          </a:xfrm>
          <a:prstGeom prst="line">
            <a:avLst/>
          </a:prstGeom>
          <a:ln w="889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34" name="Line"/>
          <p:cNvSpPr/>
          <p:nvPr/>
        </p:nvSpPr>
        <p:spPr>
          <a:xfrm>
            <a:off x="11337520" y="6678414"/>
            <a:ext cx="850637" cy="850637"/>
          </a:xfrm>
          <a:prstGeom prst="line">
            <a:avLst/>
          </a:prstGeom>
          <a:ln w="889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35" name="Line"/>
          <p:cNvSpPr/>
          <p:nvPr/>
        </p:nvSpPr>
        <p:spPr>
          <a:xfrm>
            <a:off x="14408920" y="6678414"/>
            <a:ext cx="850638" cy="850637"/>
          </a:xfrm>
          <a:prstGeom prst="line">
            <a:avLst/>
          </a:prstGeom>
          <a:ln w="889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36" name="Line"/>
          <p:cNvSpPr/>
          <p:nvPr/>
        </p:nvSpPr>
        <p:spPr>
          <a:xfrm flipV="1">
            <a:off x="9899712" y="8375792"/>
            <a:ext cx="603570" cy="603570"/>
          </a:xfrm>
          <a:prstGeom prst="line">
            <a:avLst/>
          </a:prstGeom>
          <a:ln w="889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37" name="Line"/>
          <p:cNvSpPr/>
          <p:nvPr/>
        </p:nvSpPr>
        <p:spPr>
          <a:xfrm flipV="1">
            <a:off x="12927493" y="8375792"/>
            <a:ext cx="603570" cy="603570"/>
          </a:xfrm>
          <a:prstGeom prst="line">
            <a:avLst/>
          </a:prstGeom>
          <a:ln w="889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38" name="Line"/>
          <p:cNvSpPr/>
          <p:nvPr/>
        </p:nvSpPr>
        <p:spPr>
          <a:xfrm flipH="1">
            <a:off x="15641191" y="4574414"/>
            <a:ext cx="3928708" cy="3094886"/>
          </a:xfrm>
          <a:prstGeom prst="line">
            <a:avLst/>
          </a:prstGeom>
          <a:ln w="88900">
            <a:solidFill>
              <a:schemeClr val="accent6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239" name="Random, so we can’t predict what it will be"/>
          <p:cNvSpPr txBox="1"/>
          <p:nvPr/>
        </p:nvSpPr>
        <p:spPr>
          <a:xfrm>
            <a:off x="15734958" y="3924299"/>
            <a:ext cx="764514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Random, so we can’t predict what it will be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242" name="Regression Equ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Regression Equation</a:t>
            </a:r>
          </a:p>
        </p:txBody>
      </p:sp>
      <p:sp>
        <p:nvSpPr>
          <p:cNvPr id="243" name="Yi = b0 + b1X1i + ei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buClrTx/>
              <a:buSzTx/>
              <a:buFontTx/>
              <a:buNone/>
              <a:defRPr sz="6800"/>
            </a:pPr>
          </a:p>
          <a:p>
            <a:pPr marL="0" indent="0" algn="ctr">
              <a:buClrTx/>
              <a:buSzTx/>
              <a:buFontTx/>
              <a:buNone/>
              <a:defRPr sz="6800"/>
            </a:pPr>
          </a:p>
          <a:p>
            <a:pPr marL="0" indent="0" algn="ctr">
              <a:buClrTx/>
              <a:buSzTx/>
              <a:buFontTx/>
              <a:buNone/>
              <a:defRPr sz="6800"/>
            </a:pPr>
            <a:r>
              <a:t>Y</a:t>
            </a:r>
            <a:r>
              <a:rPr baseline="-15779"/>
              <a:t>i</a:t>
            </a:r>
            <a:r>
              <a:t> = b</a:t>
            </a:r>
            <a:r>
              <a:rPr baseline="-15779"/>
              <a:t>0</a:t>
            </a:r>
            <a:r>
              <a:t> + b</a:t>
            </a:r>
            <a:r>
              <a:rPr baseline="-15779"/>
              <a:t>1</a:t>
            </a:r>
            <a:r>
              <a:t>X</a:t>
            </a:r>
            <a:r>
              <a:rPr baseline="-15779"/>
              <a:t>1i</a:t>
            </a:r>
            <a:r>
              <a:t> </a:t>
            </a:r>
            <a:r>
              <a:rPr strike="sngStrike"/>
              <a:t>+ e</a:t>
            </a:r>
            <a:r>
              <a:rPr baseline="-15779" strike="sngStrike"/>
              <a:t>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246" name="Regression Equ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Regression Equation</a:t>
            </a:r>
          </a:p>
        </p:txBody>
      </p:sp>
      <p:sp>
        <p:nvSpPr>
          <p:cNvPr id="247" name="i = b0 + b1X1i"/>
          <p:cNvSpPr txBox="1"/>
          <p:nvPr>
            <p:ph type="body" idx="1"/>
          </p:nvPr>
        </p:nvSpPr>
        <p:spPr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marL="0" indent="0" algn="ctr">
              <a:buClrTx/>
              <a:buSzTx/>
              <a:buFontTx/>
              <a:buNone/>
              <a:defRPr sz="6800"/>
            </a:pPr>
          </a:p>
          <a:p>
            <a:pPr marL="0" indent="0" algn="ctr">
              <a:buClrTx/>
              <a:buSzTx/>
              <a:buFontTx/>
              <a:buNone/>
              <a:defRPr sz="6800"/>
            </a:pPr>
          </a:p>
          <a:p>
            <a:pPr marL="0" indent="0" algn="ctr">
              <a:buClrTx/>
              <a:buSzTx/>
              <a:buFontTx/>
              <a:buNone/>
              <a:defRPr sz="6800">
                <a:solidFill>
                  <a:srgbClr val="000000"/>
                </a:solidFill>
              </a:defRPr>
            </a:pPr>
            <a:r>
              <a:rPr baseline="-15779"/>
              <a:t>i</a:t>
            </a:r>
            <a:r>
              <a:t> = b</a:t>
            </a:r>
            <a:r>
              <a:rPr baseline="-15779"/>
              <a:t>0</a:t>
            </a:r>
            <a:r>
              <a:t> + b</a:t>
            </a:r>
            <a:r>
              <a:rPr baseline="-15779"/>
              <a:t>1</a:t>
            </a:r>
            <a:r>
              <a:t>X</a:t>
            </a:r>
            <a:r>
              <a:rPr baseline="-15779"/>
              <a:t>1i</a:t>
            </a:r>
          </a:p>
        </p:txBody>
      </p:sp>
      <p:pic>
        <p:nvPicPr>
          <p:cNvPr id="248" name="Object 5" descr="Object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58608" y="7264140"/>
            <a:ext cx="1074580" cy="1143443"/>
          </a:xfrm>
          <a:prstGeom prst="rect">
            <a:avLst/>
          </a:prstGeom>
          <a:ln w="12700">
            <a:miter lim="400000"/>
          </a:ln>
        </p:spPr>
      </p:pic>
      <p:sp>
        <p:nvSpPr>
          <p:cNvPr id="249" name="Y-hat"/>
          <p:cNvSpPr txBox="1"/>
          <p:nvPr/>
        </p:nvSpPr>
        <p:spPr>
          <a:xfrm>
            <a:off x="4645479" y="6546849"/>
            <a:ext cx="990220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Y-hat</a:t>
            </a:r>
          </a:p>
        </p:txBody>
      </p:sp>
      <p:sp>
        <p:nvSpPr>
          <p:cNvPr id="250" name="Line"/>
          <p:cNvSpPr/>
          <p:nvPr/>
        </p:nvSpPr>
        <p:spPr>
          <a:xfrm>
            <a:off x="5537336" y="7122223"/>
            <a:ext cx="3520985" cy="743371"/>
          </a:xfrm>
          <a:prstGeom prst="line">
            <a:avLst/>
          </a:prstGeom>
          <a:ln w="889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253" name="Regression Equ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Regression Equation</a:t>
            </a:r>
          </a:p>
        </p:txBody>
      </p:sp>
      <p:sp>
        <p:nvSpPr>
          <p:cNvPr id="254" name="i = b0 + b1X1i…"/>
          <p:cNvSpPr txBox="1"/>
          <p:nvPr>
            <p:ph type="body" idx="1"/>
          </p:nvPr>
        </p:nvSpPr>
        <p:spPr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marL="0" indent="0" algn="ctr">
              <a:buClrTx/>
              <a:buSzTx/>
              <a:buFontTx/>
              <a:buNone/>
              <a:defRPr sz="6800"/>
            </a:pPr>
          </a:p>
          <a:p>
            <a:pPr marL="0" indent="0" algn="ctr">
              <a:buClrTx/>
              <a:buSzTx/>
              <a:buFontTx/>
              <a:buNone/>
              <a:defRPr sz="6800"/>
            </a:pPr>
          </a:p>
          <a:p>
            <a:pPr marL="0" indent="0" algn="ctr">
              <a:buClrTx/>
              <a:buSzTx/>
              <a:buFontTx/>
              <a:buNone/>
              <a:defRPr sz="6800">
                <a:solidFill>
                  <a:srgbClr val="000000"/>
                </a:solidFill>
              </a:defRPr>
            </a:pPr>
            <a:r>
              <a:rPr baseline="-15779"/>
              <a:t>i</a:t>
            </a:r>
            <a:r>
              <a:t> = b</a:t>
            </a:r>
            <a:r>
              <a:rPr baseline="-15779"/>
              <a:t>0</a:t>
            </a:r>
            <a:r>
              <a:t> + b</a:t>
            </a:r>
            <a:r>
              <a:rPr baseline="-15779"/>
              <a:t>1</a:t>
            </a:r>
            <a:r>
              <a:t>X</a:t>
            </a:r>
            <a:r>
              <a:rPr baseline="-15779"/>
              <a:t>1i</a:t>
            </a:r>
            <a:endParaRPr baseline="-15779"/>
          </a:p>
          <a:p>
            <a:pPr marL="0" indent="0" algn="ctr">
              <a:buClrTx/>
              <a:buSzTx/>
              <a:buFontTx/>
              <a:buNone/>
              <a:defRPr sz="6800">
                <a:solidFill>
                  <a:srgbClr val="000000"/>
                </a:solidFill>
              </a:defRPr>
            </a:pPr>
            <a:r>
              <a:rPr baseline="-15779"/>
              <a:t>Y = mx + b</a:t>
            </a:r>
          </a:p>
        </p:txBody>
      </p:sp>
      <p:pic>
        <p:nvPicPr>
          <p:cNvPr id="255" name="Object 5" descr="Object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758608" y="7264140"/>
            <a:ext cx="1074580" cy="11434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258" name="Linear Regres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Linear Regression</a:t>
            </a:r>
          </a:p>
        </p:txBody>
      </p:sp>
      <p:sp>
        <p:nvSpPr>
          <p:cNvPr id="259" name="This form of regression is called linear regression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This form of regression is called linear regression.</a:t>
            </a:r>
          </a:p>
        </p:txBody>
      </p:sp>
      <p:pic>
        <p:nvPicPr>
          <p:cNvPr id="260" name="1*Nf2tTTkALYq6RTMQmhjo1A.png" descr="1*Nf2tTTkALYq6RTMQmhjo1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73884" y="5242341"/>
            <a:ext cx="12236232" cy="76680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263" name="Regression: Equation Component Meaning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Regression: Equation Component Meanings</a:t>
            </a:r>
          </a:p>
        </p:txBody>
      </p:sp>
      <p:sp>
        <p:nvSpPr>
          <p:cNvPr id="264" name="Y = theoretical prediction of 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 = theoretical prediction of y</a:t>
            </a:r>
          </a:p>
          <a:p>
            <a:pPr/>
            <a:r>
              <a:t>         = the actual y value for a participant</a:t>
            </a:r>
          </a:p>
          <a:p>
            <a:pPr/>
            <a:r>
              <a:t>b</a:t>
            </a:r>
            <a:r>
              <a:rPr baseline="-19854"/>
              <a:t>0</a:t>
            </a:r>
            <a:r>
              <a:t> = the intercept: the average y value</a:t>
            </a:r>
          </a:p>
          <a:p>
            <a:pPr/>
            <a:r>
              <a:t>X</a:t>
            </a:r>
            <a:r>
              <a:rPr baseline="-19854"/>
              <a:t>1</a:t>
            </a:r>
            <a:r>
              <a:t> = the x value for a participant</a:t>
            </a:r>
          </a:p>
          <a:p>
            <a:pPr/>
            <a:r>
              <a:t>b</a:t>
            </a:r>
            <a:r>
              <a:rPr baseline="-19854"/>
              <a:t>1</a:t>
            </a:r>
            <a:r>
              <a:t> = a weighted value that is multiplied by x and added to b</a:t>
            </a:r>
            <a:r>
              <a:rPr baseline="-19854"/>
              <a:t>0</a:t>
            </a:r>
            <a:r>
              <a:t> to estimate y.</a:t>
            </a:r>
          </a:p>
        </p:txBody>
      </p:sp>
      <p:sp>
        <p:nvSpPr>
          <p:cNvPr id="265" name="Rectangle"/>
          <p:cNvSpPr/>
          <p:nvPr/>
        </p:nvSpPr>
        <p:spPr>
          <a:xfrm>
            <a:off x="1460242" y="5128753"/>
            <a:ext cx="1186480" cy="114339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pic>
        <p:nvPicPr>
          <p:cNvPr id="266" name="Object 5" descr="Object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50154" y="5065451"/>
            <a:ext cx="1074580" cy="11434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269" name="Regression Equation: More than one 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Regression Equation: More than one X</a:t>
            </a:r>
          </a:p>
        </p:txBody>
      </p:sp>
      <p:sp>
        <p:nvSpPr>
          <p:cNvPr id="270" name="i = b0 + b1X1i +b2X2i"/>
          <p:cNvSpPr txBox="1"/>
          <p:nvPr>
            <p:ph type="body" idx="1"/>
          </p:nvPr>
        </p:nvSpPr>
        <p:spPr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marL="0" indent="0" algn="ctr">
              <a:buClrTx/>
              <a:buSzTx/>
              <a:buFontTx/>
              <a:buNone/>
              <a:defRPr sz="6800"/>
            </a:pPr>
          </a:p>
          <a:p>
            <a:pPr marL="0" indent="0" algn="ctr">
              <a:buClrTx/>
              <a:buSzTx/>
              <a:buFontTx/>
              <a:buNone/>
              <a:defRPr sz="6800"/>
            </a:pPr>
          </a:p>
          <a:p>
            <a:pPr marL="0" indent="0" algn="ctr">
              <a:buClrTx/>
              <a:buSzTx/>
              <a:buFontTx/>
              <a:buNone/>
              <a:defRPr sz="6800">
                <a:solidFill>
                  <a:srgbClr val="000000"/>
                </a:solidFill>
              </a:defRPr>
            </a:pPr>
            <a:r>
              <a:rPr baseline="-15779"/>
              <a:t>i</a:t>
            </a:r>
            <a:r>
              <a:t> = b</a:t>
            </a:r>
            <a:r>
              <a:rPr baseline="-15779"/>
              <a:t>0</a:t>
            </a:r>
            <a:r>
              <a:t> + b</a:t>
            </a:r>
            <a:r>
              <a:rPr baseline="-15779"/>
              <a:t>1</a:t>
            </a:r>
            <a:r>
              <a:t>X</a:t>
            </a:r>
            <a:r>
              <a:rPr baseline="-15779"/>
              <a:t>1i </a:t>
            </a:r>
            <a:r>
              <a:t>+b</a:t>
            </a:r>
            <a:r>
              <a:rPr baseline="-15779"/>
              <a:t>2</a:t>
            </a:r>
            <a:r>
              <a:t>X</a:t>
            </a:r>
            <a:r>
              <a:rPr baseline="-15779"/>
              <a:t>2i</a:t>
            </a:r>
          </a:p>
        </p:txBody>
      </p:sp>
      <p:pic>
        <p:nvPicPr>
          <p:cNvPr id="271" name="Object 5" descr="Object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39782" y="7264140"/>
            <a:ext cx="1074581" cy="11434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274" name="Regression: Equation Component Meaning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Regression: Equation Component Meanings</a:t>
            </a:r>
          </a:p>
        </p:txBody>
      </p:sp>
      <p:sp>
        <p:nvSpPr>
          <p:cNvPr id="275" name="Y = theoretical prediction of y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77850" indent="-577850" defTabSz="751205">
              <a:spcBef>
                <a:spcPts val="3500"/>
              </a:spcBef>
              <a:defRPr sz="4368"/>
            </a:pPr>
            <a:r>
              <a:t>Y = theoretical prediction of y</a:t>
            </a:r>
          </a:p>
          <a:p>
            <a:pPr marL="577850" indent="-577850" defTabSz="751205">
              <a:spcBef>
                <a:spcPts val="3500"/>
              </a:spcBef>
              <a:defRPr sz="4368"/>
            </a:pPr>
            <a:r>
              <a:t>         = the actual y value for a participant</a:t>
            </a:r>
          </a:p>
          <a:p>
            <a:pPr marL="577850" indent="-577850" defTabSz="751205">
              <a:spcBef>
                <a:spcPts val="3500"/>
              </a:spcBef>
              <a:defRPr sz="4368"/>
            </a:pPr>
            <a:r>
              <a:t>b</a:t>
            </a:r>
            <a:r>
              <a:rPr baseline="-21224"/>
              <a:t>0</a:t>
            </a:r>
            <a:r>
              <a:t> = the average y value</a:t>
            </a:r>
          </a:p>
          <a:p>
            <a:pPr marL="577850" indent="-577850" defTabSz="751205">
              <a:spcBef>
                <a:spcPts val="3500"/>
              </a:spcBef>
              <a:defRPr sz="4368"/>
            </a:pPr>
            <a:r>
              <a:t>X</a:t>
            </a:r>
            <a:r>
              <a:rPr baseline="-21224"/>
              <a:t>1</a:t>
            </a:r>
            <a:r>
              <a:t> = the x</a:t>
            </a:r>
            <a:r>
              <a:rPr baseline="-21224"/>
              <a:t>1</a:t>
            </a:r>
            <a:r>
              <a:t> value for a participant</a:t>
            </a:r>
          </a:p>
          <a:p>
            <a:pPr marL="577850" indent="-577850" defTabSz="751205">
              <a:spcBef>
                <a:spcPts val="3500"/>
              </a:spcBef>
              <a:defRPr sz="4368"/>
            </a:pPr>
            <a:r>
              <a:t>b</a:t>
            </a:r>
            <a:r>
              <a:rPr baseline="-21224"/>
              <a:t>1</a:t>
            </a:r>
            <a:r>
              <a:t> = a weighted value that is multiplied by x</a:t>
            </a:r>
            <a:r>
              <a:rPr baseline="-21224"/>
              <a:t>1</a:t>
            </a:r>
            <a:endParaRPr baseline="-21224"/>
          </a:p>
          <a:p>
            <a:pPr marL="577850" indent="-577850" defTabSz="751205">
              <a:spcBef>
                <a:spcPts val="3500"/>
              </a:spcBef>
              <a:defRPr sz="4368"/>
            </a:pPr>
            <a:r>
              <a:t>X</a:t>
            </a:r>
            <a:r>
              <a:rPr baseline="-21224"/>
              <a:t>2</a:t>
            </a:r>
            <a:r>
              <a:t> = the x</a:t>
            </a:r>
            <a:r>
              <a:rPr baseline="-21224"/>
              <a:t>2</a:t>
            </a:r>
            <a:r>
              <a:t> value for a participant</a:t>
            </a:r>
          </a:p>
          <a:p>
            <a:pPr marL="577850" indent="-577850" defTabSz="751205">
              <a:spcBef>
                <a:spcPts val="3500"/>
              </a:spcBef>
              <a:defRPr sz="4368"/>
            </a:pPr>
            <a:r>
              <a:t>b</a:t>
            </a:r>
            <a:r>
              <a:rPr baseline="-21224"/>
              <a:t>2</a:t>
            </a:r>
            <a:r>
              <a:t> = a weighted value that is multiplied by x</a:t>
            </a:r>
            <a:r>
              <a:rPr baseline="-21224"/>
              <a:t>2</a:t>
            </a:r>
          </a:p>
        </p:txBody>
      </p:sp>
      <p:sp>
        <p:nvSpPr>
          <p:cNvPr id="276" name="Rectangle"/>
          <p:cNvSpPr/>
          <p:nvPr/>
        </p:nvSpPr>
        <p:spPr>
          <a:xfrm>
            <a:off x="1460242" y="5128753"/>
            <a:ext cx="1186480" cy="114339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pic>
        <p:nvPicPr>
          <p:cNvPr id="277" name="Object 5" descr="Object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50154" y="5065451"/>
            <a:ext cx="1074580" cy="11434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280" name="Regression Equation: More than one X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Regression Equation: More than one X</a:t>
            </a:r>
          </a:p>
        </p:txBody>
      </p:sp>
      <p:sp>
        <p:nvSpPr>
          <p:cNvPr id="281" name="i = b0 + b1X1i +b2X2i"/>
          <p:cNvSpPr txBox="1"/>
          <p:nvPr>
            <p:ph type="body" idx="1"/>
          </p:nvPr>
        </p:nvSpPr>
        <p:spPr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pPr marL="0" indent="0" algn="ctr">
              <a:buClrTx/>
              <a:buSzTx/>
              <a:buFontTx/>
              <a:buNone/>
              <a:defRPr sz="6800"/>
            </a:pPr>
          </a:p>
          <a:p>
            <a:pPr marL="0" indent="0" algn="ctr">
              <a:buClrTx/>
              <a:buSzTx/>
              <a:buFontTx/>
              <a:buNone/>
              <a:defRPr sz="6800"/>
            </a:pPr>
          </a:p>
          <a:p>
            <a:pPr marL="0" indent="0" algn="ctr">
              <a:buClrTx/>
              <a:buSzTx/>
              <a:buFontTx/>
              <a:buNone/>
              <a:defRPr sz="6800">
                <a:solidFill>
                  <a:srgbClr val="000000"/>
                </a:solidFill>
              </a:defRPr>
            </a:pPr>
            <a:r>
              <a:rPr baseline="-15779"/>
              <a:t>i</a:t>
            </a:r>
            <a:r>
              <a:t> = b</a:t>
            </a:r>
            <a:r>
              <a:rPr baseline="-15779"/>
              <a:t>0</a:t>
            </a:r>
            <a:r>
              <a:t> + b</a:t>
            </a:r>
            <a:r>
              <a:rPr baseline="-15779"/>
              <a:t>1</a:t>
            </a:r>
            <a:r>
              <a:t>X</a:t>
            </a:r>
            <a:r>
              <a:rPr baseline="-15779"/>
              <a:t>1i </a:t>
            </a:r>
            <a:r>
              <a:t>+b</a:t>
            </a:r>
            <a:r>
              <a:rPr baseline="-15779"/>
              <a:t>2</a:t>
            </a:r>
            <a:r>
              <a:t>X</a:t>
            </a:r>
            <a:r>
              <a:rPr baseline="-15779"/>
              <a:t>2i</a:t>
            </a:r>
          </a:p>
        </p:txBody>
      </p:sp>
      <p:pic>
        <p:nvPicPr>
          <p:cNvPr id="282" name="Object 5" descr="Object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339782" y="7264140"/>
            <a:ext cx="1074581" cy="11434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180" name="Types of Analysi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Types of Analysis</a:t>
            </a:r>
          </a:p>
        </p:txBody>
      </p:sp>
      <p:sp>
        <p:nvSpPr>
          <p:cNvPr id="181" name="Univariat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Univariate</a:t>
            </a:r>
          </a:p>
          <a:p>
            <a:pPr/>
            <a:r>
              <a:t>Bivariate</a:t>
            </a:r>
          </a:p>
          <a:p>
            <a:pPr/>
            <a:r>
              <a:t>Multivariate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Interpreting coeffici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68655">
              <a:defRPr sz="24543"/>
            </a:lvl1pPr>
          </a:lstStyle>
          <a:p>
            <a:pPr/>
            <a:r>
              <a:t>Interpreting coefficients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287" name="Interpreting coeffici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Interpreting coefficients</a:t>
            </a:r>
          </a:p>
        </p:txBody>
      </p:sp>
      <p:pic>
        <p:nvPicPr>
          <p:cNvPr id="288" name="Screen Shot 2022-11-30 at 11.21.55 AM.png" descr="Screen Shot 2022-11-30 at 11.21.55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94084" y="4280330"/>
            <a:ext cx="20195832" cy="77969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291" name="Interpreting coeffici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Interpreting coefficients</a:t>
            </a:r>
          </a:p>
        </p:txBody>
      </p:sp>
      <p:sp>
        <p:nvSpPr>
          <p:cNvPr id="292" name="Unstandardized b coefficien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Unstandardized b coefficient</a:t>
            </a:r>
          </a:p>
          <a:p>
            <a:pPr/>
            <a:r>
              <a:t>Beta coefficient</a:t>
            </a:r>
          </a:p>
          <a:p>
            <a:pPr/>
            <a:r>
              <a:t>t-value</a:t>
            </a:r>
          </a:p>
          <a:p>
            <a:pPr/>
            <a:r>
              <a:t>p-value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295" name="Interpreting coeffici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Interpreting coefficients</a:t>
            </a:r>
          </a:p>
        </p:txBody>
      </p:sp>
      <p:sp>
        <p:nvSpPr>
          <p:cNvPr id="296" name="Unstandardized b coefficien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Unstandardized b coefficient</a:t>
            </a:r>
          </a:p>
          <a:p>
            <a:pPr/>
            <a:r>
              <a:t>Beta coefficient</a:t>
            </a:r>
          </a:p>
          <a:p>
            <a:pPr/>
            <a:r>
              <a:t>t-value</a:t>
            </a:r>
          </a:p>
          <a:p>
            <a:pPr>
              <a:defRPr b="1">
                <a:solidFill>
                  <a:schemeClr val="accent1"/>
                </a:solidFill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t>p-value &lt;— </a:t>
            </a:r>
            <a:r>
              <a:rPr>
                <a:solidFill>
                  <a:srgbClr val="A6AAA9"/>
                </a:solidFill>
              </a:rPr>
              <a:t>is this a significant predictor of y?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299" name="Interpreting coeffici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Interpreting coefficients</a:t>
            </a:r>
          </a:p>
        </p:txBody>
      </p:sp>
      <p:sp>
        <p:nvSpPr>
          <p:cNvPr id="300" name="Unstandardized b coefficien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Unstandardized b coefficient</a:t>
            </a:r>
          </a:p>
          <a:p>
            <a:pPr/>
            <a:r>
              <a:rPr b="1">
                <a:solidFill>
                  <a:schemeClr val="accent1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Beta coefficient &lt;—</a:t>
            </a:r>
            <a:r>
              <a:rPr b="1">
                <a:latin typeface="Avenir Next Regular"/>
                <a:ea typeface="Avenir Next Regular"/>
                <a:cs typeface="Avenir Next Regular"/>
                <a:sym typeface="Avenir Next Regular"/>
              </a:rPr>
              <a:t> </a:t>
            </a:r>
            <a:r>
              <a:rPr b="1">
                <a:solidFill>
                  <a:srgbClr val="A6AAA9"/>
                </a:solidFill>
                <a:latin typeface="Avenir Next Regular"/>
                <a:ea typeface="Avenir Next Regular"/>
                <a:cs typeface="Avenir Next Regular"/>
                <a:sym typeface="Avenir Next Regular"/>
              </a:rPr>
              <a:t>which predictor of y has the more predictive power?</a:t>
            </a:r>
            <a:endParaRPr b="1">
              <a:latin typeface="Avenir Next Regular"/>
              <a:ea typeface="Avenir Next Regular"/>
              <a:cs typeface="Avenir Next Regular"/>
              <a:sym typeface="Avenir Next Regular"/>
            </a:endParaRPr>
          </a:p>
          <a:p>
            <a:pPr/>
            <a:r>
              <a:t>t-value</a:t>
            </a:r>
          </a:p>
          <a:p>
            <a:pPr/>
            <a:r>
              <a:t>p-value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303" name="Interpreting coeffici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Interpreting coefficients</a:t>
            </a:r>
          </a:p>
        </p:txBody>
      </p:sp>
      <p:pic>
        <p:nvPicPr>
          <p:cNvPr id="304" name="Screen Shot 2022-11-30 at 11.21.55 AM.png" descr="Screen Shot 2022-11-30 at 11.21.55 A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94084" y="4280330"/>
            <a:ext cx="20195832" cy="77969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R^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R^2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309" name="R^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R^2</a:t>
            </a:r>
          </a:p>
        </p:txBody>
      </p:sp>
      <p:sp>
        <p:nvSpPr>
          <p:cNvPr id="310" name="R^2 is the correlation coefficient (r) squared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R^2 is the correlation coefficient (r) squared.</a:t>
            </a:r>
          </a:p>
          <a:p>
            <a:pPr lvl="1"/>
            <a:r>
              <a:t>R^2 is always positive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313" name="R^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R^2</a:t>
            </a:r>
          </a:p>
        </p:txBody>
      </p:sp>
      <p:sp>
        <p:nvSpPr>
          <p:cNvPr id="314" name="R^2 is the correlation coefficient (r) squared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R^2 is the correlation coefficient (r) squared.</a:t>
            </a:r>
          </a:p>
          <a:p>
            <a:pPr lvl="1"/>
            <a:r>
              <a:t>R^2 is always positive</a:t>
            </a:r>
          </a:p>
          <a:p>
            <a:pPr lvl="1"/>
            <a:r>
              <a:t>In correlation, the amount of y accounted for by x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317" name="R^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R^2</a:t>
            </a:r>
          </a:p>
        </p:txBody>
      </p:sp>
      <p:sp>
        <p:nvSpPr>
          <p:cNvPr id="318" name="In Regression, R^2 refers to the amount of y accounted for by all of the x’s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3" marL="0" indent="0">
              <a:buClrTx/>
              <a:buSzTx/>
              <a:buFontTx/>
              <a:buNone/>
            </a:pPr>
            <a:r>
              <a:t>In Regression, R^2 refers to the amount of y accounted for by all of the x’s.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184" name="Types of Analysi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Types of Analysis</a:t>
            </a:r>
          </a:p>
        </p:txBody>
      </p:sp>
      <p:sp>
        <p:nvSpPr>
          <p:cNvPr id="185" name="Univariate: One variable, like the mea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Univariate: One variable, like the mean</a:t>
            </a:r>
          </a:p>
          <a:p>
            <a:pPr/>
            <a:r>
              <a:t>Bivariate: Two variables, like correlation</a:t>
            </a:r>
          </a:p>
          <a:p>
            <a:pPr/>
            <a:r>
              <a:t>Multivariate: More than 2 variables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321" name="R^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R^2</a:t>
            </a:r>
          </a:p>
        </p:txBody>
      </p:sp>
      <p:sp>
        <p:nvSpPr>
          <p:cNvPr id="322" name="In Regression, R^2 refers to the amount of y accounted for by all of the x’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3" marL="0" indent="0">
              <a:buClrTx/>
              <a:buSzTx/>
              <a:buFontTx/>
              <a:buNone/>
            </a:pPr>
            <a:r>
              <a:t>In Regression, R^2 refers to the amount of y accounted for by all of the x’s.</a:t>
            </a:r>
          </a:p>
          <a:p>
            <a:pPr lvl="3" marL="0" indent="0">
              <a:buClrTx/>
              <a:buSzTx/>
              <a:buFontTx/>
              <a:buNone/>
            </a:pPr>
            <a:r>
              <a:t>How much of y did we account for?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325" name="R^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R^2</a:t>
            </a:r>
          </a:p>
        </p:txBody>
      </p:sp>
      <p:sp>
        <p:nvSpPr>
          <p:cNvPr id="326" name="In Regression, R^2 refers to the amount of y accounted for by all of the x’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3" marL="0" indent="0">
              <a:buClrTx/>
              <a:buSzTx/>
              <a:buFontTx/>
              <a:buNone/>
            </a:pPr>
            <a:r>
              <a:t>In Regression, R^2 refers to the amount of y accounted for by all of the x’s.</a:t>
            </a:r>
          </a:p>
          <a:p>
            <a:pPr lvl="3" marL="0" indent="0">
              <a:buClrTx/>
              <a:buSzTx/>
              <a:buFontTx/>
              <a:buNone/>
            </a:pPr>
            <a:r>
              <a:t>How much of y did we account for?</a:t>
            </a:r>
          </a:p>
          <a:p>
            <a:pPr lvl="3" marL="0" indent="0">
              <a:buClrTx/>
              <a:buSzTx/>
              <a:buFontTx/>
              <a:buNone/>
            </a:pPr>
            <a:r>
              <a:t>Did we account for a significant amount of the variance in y?</a:t>
            </a:r>
          </a:p>
          <a:p>
            <a:pPr lvl="3" marL="0" indent="0">
              <a:buClrTx/>
              <a:buSzTx/>
              <a:buFontTx/>
              <a:buNone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329" name="R^2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R^2</a:t>
            </a:r>
          </a:p>
        </p:txBody>
      </p:sp>
      <p:pic>
        <p:nvPicPr>
          <p:cNvPr id="330" name="Image-of-SPSS-Multiple-Regression-tables.png" descr="Image-of-SPSS-Multiple-Regression-tables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43188"/>
          <a:stretch>
            <a:fillRect/>
          </a:stretch>
        </p:blipFill>
        <p:spPr>
          <a:xfrm>
            <a:off x="3461345" y="1866332"/>
            <a:ext cx="17461151" cy="11383441"/>
          </a:xfrm>
          <a:prstGeom prst="rect">
            <a:avLst/>
          </a:prstGeom>
          <a:ln w="12700">
            <a:miter lim="400000"/>
          </a:ln>
        </p:spPr>
      </p:pic>
      <p:sp>
        <p:nvSpPr>
          <p:cNvPr id="331" name="Rectangle"/>
          <p:cNvSpPr/>
          <p:nvPr/>
        </p:nvSpPr>
        <p:spPr>
          <a:xfrm>
            <a:off x="4633459" y="4870166"/>
            <a:ext cx="15117082" cy="35603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334" name="Interpreting R Squar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Interpreting R Squared</a:t>
            </a:r>
          </a:p>
        </p:txBody>
      </p:sp>
      <p:sp>
        <p:nvSpPr>
          <p:cNvPr id="335" name="R Square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 Squared</a:t>
            </a:r>
          </a:p>
          <a:p>
            <a:pPr/>
            <a:r>
              <a:t>Adjusted R Squared</a:t>
            </a:r>
          </a:p>
          <a:p>
            <a:pPr/>
            <a:r>
              <a:t>F-value</a:t>
            </a:r>
          </a:p>
          <a:p>
            <a:pPr/>
            <a:r>
              <a:t>p-value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338" name="Interpreting R Squar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Interpreting R Squared</a:t>
            </a:r>
          </a:p>
        </p:txBody>
      </p:sp>
      <p:sp>
        <p:nvSpPr>
          <p:cNvPr id="339" name="R Square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 Squared</a:t>
            </a:r>
          </a:p>
          <a:p>
            <a:pPr/>
            <a:r>
              <a:t>Adjusted R Squared</a:t>
            </a:r>
          </a:p>
          <a:p>
            <a:pPr/>
            <a:r>
              <a:t>F-value</a:t>
            </a:r>
          </a:p>
          <a:p>
            <a:pPr>
              <a:defRPr b="1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>
                <a:solidFill>
                  <a:schemeClr val="accent1"/>
                </a:solidFill>
              </a:rPr>
              <a:t>p-value &lt;— </a:t>
            </a:r>
            <a:r>
              <a:rPr>
                <a:solidFill>
                  <a:srgbClr val="A6AAA9"/>
                </a:solidFill>
              </a:rPr>
              <a:t>is this a significant predictor of y?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342" name="Interpreting R Squar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Interpreting R Squared</a:t>
            </a:r>
          </a:p>
        </p:txBody>
      </p:sp>
      <p:sp>
        <p:nvSpPr>
          <p:cNvPr id="343" name="R Squared &lt;— The percentage of y accounted for by the predictor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b="1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>
                <a:solidFill>
                  <a:schemeClr val="accent1"/>
                </a:solidFill>
              </a:rPr>
              <a:t>R Squared &lt;— </a:t>
            </a:r>
            <a:r>
              <a:t>The percentage of y accounted for by the predictors</a:t>
            </a:r>
          </a:p>
          <a:p>
            <a:pPr/>
            <a:r>
              <a:t>Adjusted R Squared</a:t>
            </a:r>
          </a:p>
          <a:p>
            <a:pPr/>
            <a:r>
              <a:t>F-value</a:t>
            </a:r>
          </a:p>
          <a:p>
            <a:pPr/>
            <a:r>
              <a:t>p-value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346" name="Interpreting R Squar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Interpreting R Squared</a:t>
            </a:r>
          </a:p>
        </p:txBody>
      </p:sp>
      <p:sp>
        <p:nvSpPr>
          <p:cNvPr id="347" name="R Square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 Squared</a:t>
            </a:r>
          </a:p>
          <a:p>
            <a:pPr>
              <a:defRPr b="1">
                <a:latin typeface="Avenir Next Regular"/>
                <a:ea typeface="Avenir Next Regular"/>
                <a:cs typeface="Avenir Next Regular"/>
                <a:sym typeface="Avenir Next Regular"/>
              </a:defRPr>
            </a:pPr>
            <a:r>
              <a:rPr>
                <a:solidFill>
                  <a:schemeClr val="accent1"/>
                </a:solidFill>
              </a:rPr>
              <a:t>Adjusted R Squared &lt;— </a:t>
            </a:r>
            <a:r>
              <a:t>The percentage of y accounted for by the predictors, controlling for using too many predictors</a:t>
            </a:r>
          </a:p>
          <a:p>
            <a:pPr/>
            <a:r>
              <a:t>F-value</a:t>
            </a:r>
          </a:p>
          <a:p>
            <a:pPr/>
            <a:r>
              <a:t>p-value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Example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352" name="Linear Regres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Linear Regression</a:t>
            </a:r>
          </a:p>
        </p:txBody>
      </p:sp>
      <p:sp>
        <p:nvSpPr>
          <p:cNvPr id="353" name="Dr. Apriceno wants to be able to predict high thoughts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</a:lvl1pPr>
          </a:lstStyle>
          <a:p>
            <a:pPr/>
            <a:r>
              <a:t>Dr. Apriceno wants to be able to predict high thoughts.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356" name="Linear Regres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Linear Regression</a:t>
            </a:r>
          </a:p>
        </p:txBody>
      </p:sp>
      <p:sp>
        <p:nvSpPr>
          <p:cNvPr id="357" name="Dr. Apriceno wants to be able to predict high thought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</a:pPr>
            <a:r>
              <a:t>Dr. Apriceno wants to be able to predict high thoughts.</a:t>
            </a:r>
          </a:p>
          <a:p>
            <a:pPr marL="0" indent="0">
              <a:buClrTx/>
              <a:buSzTx/>
              <a:buFontTx/>
              <a:buNone/>
            </a:pPr>
          </a:p>
          <a:p>
            <a:pPr marL="0" indent="0">
              <a:buClrTx/>
              <a:buSzTx/>
              <a:buFontTx/>
              <a:buNone/>
            </a:pPr>
            <a:r>
              <a:t>(High thoughts are ideas that provide a different perspective on the mundane facts and activities of regular life.)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188" name="Regres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Regression</a:t>
            </a:r>
          </a:p>
        </p:txBody>
      </p:sp>
      <p:sp>
        <p:nvSpPr>
          <p:cNvPr id="189" name="Regression is the multivariate version of correlation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Regression is the multivariate version of correlation.</a:t>
            </a:r>
          </a:p>
          <a:p>
            <a:pPr/>
            <a:r>
              <a:t>Correlation is the bivariate version of regression.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360" name="Linear Regres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Linear Regression</a:t>
            </a:r>
          </a:p>
        </p:txBody>
      </p:sp>
      <p:sp>
        <p:nvSpPr>
          <p:cNvPr id="361" name="Dr. Apriceno wants to be able to predict high thought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</a:pPr>
            <a:r>
              <a:t>Dr. Apriceno wants to be able to predict high thoughts.</a:t>
            </a:r>
          </a:p>
          <a:p>
            <a:pPr marL="0" indent="0">
              <a:buClrTx/>
              <a:buSzTx/>
              <a:buFontTx/>
              <a:buNone/>
            </a:pPr>
          </a:p>
          <a:p>
            <a:pPr marL="0" indent="0">
              <a:buClrTx/>
              <a:buSzTx/>
              <a:buFontTx/>
              <a:buNone/>
            </a:pPr>
            <a:r>
              <a:t>(High thoughts are ideas that provide a different perspective on the mundane facts and activities of regular life.) </a:t>
            </a:r>
            <a:r>
              <a:rPr>
                <a:solidFill>
                  <a:srgbClr val="FFFFFF"/>
                </a:solidFill>
              </a:rPr>
              <a:t>- HonestMarijuana.com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364" name="Linear Regres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Linear Regression</a:t>
            </a:r>
          </a:p>
        </p:txBody>
      </p:sp>
      <p:sp>
        <p:nvSpPr>
          <p:cNvPr id="365" name="Dr. Apriceno wants to be able to predict high thought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</a:pPr>
            <a:r>
              <a:t>Dr. Apriceno wants to be able to predict high thoughts.</a:t>
            </a:r>
          </a:p>
          <a:p>
            <a:pPr marL="0" indent="0">
              <a:buClrTx/>
              <a:buSzTx/>
              <a:buFontTx/>
              <a:buNone/>
            </a:pPr>
          </a:p>
          <a:p>
            <a:pPr marL="0" indent="0">
              <a:buClrTx/>
              <a:buSzTx/>
              <a:buFontTx/>
              <a:buNone/>
            </a:pPr>
            <a:r>
              <a:t>(High thoughts are ideas that provide a different perspective on the mundane facts and activities of regular life.) </a:t>
            </a:r>
            <a:r>
              <a:rPr>
                <a:solidFill>
                  <a:srgbClr val="FFFFFF"/>
                </a:solidFill>
              </a:rPr>
              <a:t>- HonestMarijuana.com</a:t>
            </a:r>
          </a:p>
        </p:txBody>
      </p:sp>
      <p:pic>
        <p:nvPicPr>
          <p:cNvPr id="366" name="sub-buzz-32267-1534890458-11.png.jpeg" descr="sub-buzz-32267-1534890458-11.png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141466" y="5981408"/>
            <a:ext cx="8890001" cy="7416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369" name="Linear Regres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Linear Regression</a:t>
            </a:r>
          </a:p>
        </p:txBody>
      </p:sp>
      <p:sp>
        <p:nvSpPr>
          <p:cNvPr id="370" name="Dr. Apriceno wants to be able to predict high thought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</a:pPr>
            <a:r>
              <a:t>Dr. Apriceno wants to be able to predict high thoughts.</a:t>
            </a:r>
          </a:p>
          <a:p>
            <a:pPr marL="0" indent="0">
              <a:buClrTx/>
              <a:buSzTx/>
              <a:buFontTx/>
              <a:buNone/>
            </a:pPr>
          </a:p>
          <a:p>
            <a:pPr marL="0" indent="0">
              <a:buClrTx/>
              <a:buSzTx/>
              <a:buFontTx/>
              <a:buNone/>
            </a:pPr>
            <a:r>
              <a:t>(High thoughts are ideas that provide a different perspective on the mundane facts and activities of regular life.) </a:t>
            </a:r>
            <a:r>
              <a:rPr>
                <a:solidFill>
                  <a:srgbClr val="FFFFFF"/>
                </a:solidFill>
              </a:rPr>
              <a:t>- HonestMarijuana.com</a:t>
            </a:r>
          </a:p>
        </p:txBody>
      </p:sp>
      <p:pic>
        <p:nvPicPr>
          <p:cNvPr id="371" name="sub-buzz-32267-1534890458-11.png.jpeg" descr="sub-buzz-32267-1534890458-11.png.jpe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141466" y="5981408"/>
            <a:ext cx="8890001" cy="7416801"/>
          </a:xfrm>
          <a:prstGeom prst="rect">
            <a:avLst/>
          </a:prstGeom>
          <a:ln w="12700">
            <a:miter lim="400000"/>
          </a:ln>
        </p:spPr>
      </p:pic>
      <p:pic>
        <p:nvPicPr>
          <p:cNvPr id="372" name="reads-the-youngest-picture-of-you-is-the-oldest-picture-of-you-above-pics-of-a-guy-looking-shocked.jpeg" descr="reads-the-youngest-picture-of-you-is-the-oldest-picture-of-you-above-pics-of-a-guy-looking-shocked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8059" y="3276207"/>
            <a:ext cx="11620636" cy="103133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375" name="Linear Regres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Linear Regression</a:t>
            </a:r>
          </a:p>
        </p:txBody>
      </p:sp>
      <p:sp>
        <p:nvSpPr>
          <p:cNvPr id="376" name="Dr. Apriceno wants to be able to predict high thought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</a:pPr>
            <a:r>
              <a:t>Dr. Apriceno wants to be able to predict high thoughts.</a:t>
            </a:r>
          </a:p>
          <a:p>
            <a:pPr marL="0" indent="0">
              <a:buClrTx/>
              <a:buSzTx/>
              <a:buFontTx/>
              <a:buNone/>
            </a:pPr>
            <a:r>
              <a:t>What are some predictors of high thoughts?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379" name="Linear Regres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Linear Regression</a:t>
            </a:r>
          </a:p>
        </p:txBody>
      </p:sp>
      <p:sp>
        <p:nvSpPr>
          <p:cNvPr id="380" name="Dr. Apriceno wants to be able to predict high thought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</a:pPr>
            <a:r>
              <a:t>Dr. Apriceno wants to be able to predict high thoughts.</a:t>
            </a:r>
          </a:p>
          <a:p>
            <a:pPr marL="0" indent="0">
              <a:buClrTx/>
              <a:buSzTx/>
              <a:buFontTx/>
              <a:buNone/>
            </a:pPr>
            <a:r>
              <a:t>What are some predictors of high thoughts?</a:t>
            </a:r>
          </a:p>
          <a:p>
            <a:pPr>
              <a:buChar char="‣"/>
            </a:pPr>
            <a:r>
              <a:t>High-making substance consumption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383" name="Linear Regres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Linear Regression</a:t>
            </a:r>
          </a:p>
        </p:txBody>
      </p:sp>
      <p:sp>
        <p:nvSpPr>
          <p:cNvPr id="384" name="Dr. Apriceno wants to be able to predict high thought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</a:pPr>
            <a:r>
              <a:t>Dr. Apriceno wants to be able to predict high thoughts.</a:t>
            </a:r>
          </a:p>
          <a:p>
            <a:pPr marL="0" indent="0">
              <a:buClrTx/>
              <a:buSzTx/>
              <a:buFontTx/>
              <a:buNone/>
            </a:pPr>
            <a:r>
              <a:t>What are some predictors of high thoughts?</a:t>
            </a:r>
          </a:p>
          <a:p>
            <a:pPr>
              <a:buChar char="‣"/>
            </a:pPr>
            <a:r>
              <a:t>High-making substance consumption</a:t>
            </a:r>
          </a:p>
          <a:p>
            <a:pPr>
              <a:buChar char="‣"/>
            </a:pPr>
            <a:r>
              <a:t>Propensity for high thoughts at baseline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387" name="Linear Regres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Linear Regression</a:t>
            </a:r>
          </a:p>
        </p:txBody>
      </p:sp>
      <p:sp>
        <p:nvSpPr>
          <p:cNvPr id="388" name="Dr. Apriceno wants to be able to predict high thought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</a:pPr>
            <a:r>
              <a:t>Dr. Apriceno wants to be able to predict high thoughts.</a:t>
            </a:r>
          </a:p>
          <a:p>
            <a:pPr marL="0" indent="0">
              <a:buClrTx/>
              <a:buSzTx/>
              <a:buFontTx/>
              <a:buNone/>
            </a:pPr>
            <a:r>
              <a:t>What are some predictors of high thoughts?</a:t>
            </a:r>
          </a:p>
          <a:p>
            <a:pPr>
              <a:buChar char="‣"/>
            </a:pPr>
            <a:r>
              <a:t>High-making substance consumption</a:t>
            </a:r>
          </a:p>
          <a:p>
            <a:pPr>
              <a:buChar char="‣"/>
            </a:pPr>
            <a:r>
              <a:t>Propensity for high thoughts at baseline</a:t>
            </a:r>
          </a:p>
        </p:txBody>
      </p:sp>
      <p:sp>
        <p:nvSpPr>
          <p:cNvPr id="389" name="Line"/>
          <p:cNvSpPr/>
          <p:nvPr/>
        </p:nvSpPr>
        <p:spPr>
          <a:xfrm flipV="1">
            <a:off x="4234691" y="10383639"/>
            <a:ext cx="15109205" cy="370"/>
          </a:xfrm>
          <a:prstGeom prst="line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90" name="Low propensity for high thoughts"/>
          <p:cNvSpPr txBox="1"/>
          <p:nvPr/>
        </p:nvSpPr>
        <p:spPr>
          <a:xfrm>
            <a:off x="260830" y="10456820"/>
            <a:ext cx="5914645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Low propensity for high thoughts</a:t>
            </a:r>
          </a:p>
        </p:txBody>
      </p:sp>
      <p:pic>
        <p:nvPicPr>
          <p:cNvPr id="391" name="IMG_0674.JPG" descr="IMG_0674.JPG"/>
          <p:cNvPicPr>
            <a:picLocks noChangeAspect="1"/>
          </p:cNvPicPr>
          <p:nvPr/>
        </p:nvPicPr>
        <p:blipFill>
          <a:blip r:embed="rId2">
            <a:extLst/>
          </a:blip>
          <a:srcRect l="23963" t="0" r="29045" b="50515"/>
          <a:stretch>
            <a:fillRect/>
          </a:stretch>
        </p:blipFill>
        <p:spPr>
          <a:xfrm>
            <a:off x="801183" y="3379291"/>
            <a:ext cx="4834046" cy="67873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394" name="Linear Regres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Linear Regression</a:t>
            </a:r>
          </a:p>
        </p:txBody>
      </p:sp>
      <p:sp>
        <p:nvSpPr>
          <p:cNvPr id="395" name="Dr. Apriceno wants to be able to predict high thought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</a:pPr>
            <a:r>
              <a:t>Dr. Apriceno wants to be able to predict high thoughts.</a:t>
            </a:r>
          </a:p>
          <a:p>
            <a:pPr marL="0" indent="0">
              <a:buClrTx/>
              <a:buSzTx/>
              <a:buFontTx/>
              <a:buNone/>
            </a:pPr>
            <a:r>
              <a:t>What are some predictors of high thoughts?</a:t>
            </a:r>
          </a:p>
          <a:p>
            <a:pPr>
              <a:buChar char="‣"/>
            </a:pPr>
            <a:r>
              <a:t>High-making substance consumption</a:t>
            </a:r>
          </a:p>
          <a:p>
            <a:pPr>
              <a:buChar char="‣"/>
            </a:pPr>
            <a:r>
              <a:t>Propensity for high thoughts at baseline</a:t>
            </a:r>
          </a:p>
        </p:txBody>
      </p:sp>
      <p:sp>
        <p:nvSpPr>
          <p:cNvPr id="396" name="Line"/>
          <p:cNvSpPr/>
          <p:nvPr/>
        </p:nvSpPr>
        <p:spPr>
          <a:xfrm flipV="1">
            <a:off x="4234691" y="10383639"/>
            <a:ext cx="15109205" cy="370"/>
          </a:xfrm>
          <a:prstGeom prst="line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397" name="Low propensity for high thoughts"/>
          <p:cNvSpPr txBox="1"/>
          <p:nvPr/>
        </p:nvSpPr>
        <p:spPr>
          <a:xfrm>
            <a:off x="260830" y="10456820"/>
            <a:ext cx="5914645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Low propensity for high thoughts</a:t>
            </a:r>
          </a:p>
        </p:txBody>
      </p:sp>
      <p:sp>
        <p:nvSpPr>
          <p:cNvPr id="398" name="High propensity for high thoughts"/>
          <p:cNvSpPr txBox="1"/>
          <p:nvPr/>
        </p:nvSpPr>
        <p:spPr>
          <a:xfrm>
            <a:off x="18184122" y="10456820"/>
            <a:ext cx="6039613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High propensity for high thoughts</a:t>
            </a:r>
          </a:p>
        </p:txBody>
      </p:sp>
      <p:pic>
        <p:nvPicPr>
          <p:cNvPr id="399" name="IMG_0674.JPG" descr="IMG_0674.JPG"/>
          <p:cNvPicPr>
            <a:picLocks noChangeAspect="1"/>
          </p:cNvPicPr>
          <p:nvPr/>
        </p:nvPicPr>
        <p:blipFill>
          <a:blip r:embed="rId2">
            <a:extLst/>
          </a:blip>
          <a:srcRect l="23963" t="0" r="29045" b="50515"/>
          <a:stretch>
            <a:fillRect/>
          </a:stretch>
        </p:blipFill>
        <p:spPr>
          <a:xfrm>
            <a:off x="801183" y="3379291"/>
            <a:ext cx="4834046" cy="6787313"/>
          </a:xfrm>
          <a:prstGeom prst="rect">
            <a:avLst/>
          </a:prstGeom>
          <a:ln w="12700">
            <a:miter lim="400000"/>
          </a:ln>
        </p:spPr>
      </p:pic>
      <p:pic>
        <p:nvPicPr>
          <p:cNvPr id="400" name="2003.jpg.jpeg" descr="2003.jpg.jpe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6082322" y="2353586"/>
            <a:ext cx="7958148" cy="79581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403" name="Linear Regres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Linear Regression</a:t>
            </a:r>
          </a:p>
        </p:txBody>
      </p:sp>
      <p:sp>
        <p:nvSpPr>
          <p:cNvPr id="404" name="Dr. Apriceno wants to be able to predict high thought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</a:pPr>
            <a:r>
              <a:t>Dr. Apriceno wants to be able to predict high thoughts.</a:t>
            </a:r>
          </a:p>
          <a:p>
            <a:pPr marL="0" indent="0">
              <a:buClrTx/>
              <a:buSzTx/>
              <a:buFontTx/>
              <a:buNone/>
            </a:pPr>
            <a:r>
              <a:t>What are some predictors of high thoughts?</a:t>
            </a:r>
          </a:p>
          <a:p>
            <a:pPr>
              <a:buChar char="‣"/>
            </a:pPr>
            <a:r>
              <a:t>High-making substance consumption</a:t>
            </a:r>
          </a:p>
          <a:p>
            <a:pPr>
              <a:buChar char="‣"/>
            </a:pPr>
            <a:r>
              <a:t>Propensity for high thoughts at baseline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407" name="Regression Equ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Regression Equation</a:t>
            </a:r>
          </a:p>
        </p:txBody>
      </p:sp>
      <p:sp>
        <p:nvSpPr>
          <p:cNvPr id="408" name="Yi = b0 + b1X1i + b2X2i + ei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buClrTx/>
              <a:buSzTx/>
              <a:buFontTx/>
              <a:buNone/>
              <a:defRPr sz="6800"/>
            </a:pPr>
          </a:p>
          <a:p>
            <a:pPr marL="0" indent="0" algn="ctr">
              <a:buClrTx/>
              <a:buSzTx/>
              <a:buFontTx/>
              <a:buNone/>
              <a:defRPr sz="6800"/>
            </a:pPr>
          </a:p>
          <a:p>
            <a:pPr marL="0" indent="0" algn="ctr">
              <a:buClrTx/>
              <a:buSzTx/>
              <a:buFontTx/>
              <a:buNone/>
              <a:defRPr sz="6800"/>
            </a:pPr>
            <a:r>
              <a:t>Y</a:t>
            </a:r>
            <a:r>
              <a:rPr baseline="-15779"/>
              <a:t>i</a:t>
            </a:r>
            <a:r>
              <a:t> = b</a:t>
            </a:r>
            <a:r>
              <a:rPr baseline="-15779"/>
              <a:t>0</a:t>
            </a:r>
            <a:r>
              <a:t> + b</a:t>
            </a:r>
            <a:r>
              <a:rPr baseline="-15779"/>
              <a:t>1</a:t>
            </a:r>
            <a:r>
              <a:t>X</a:t>
            </a:r>
            <a:r>
              <a:rPr baseline="-15779"/>
              <a:t>1i</a:t>
            </a:r>
            <a:r>
              <a:t> + b</a:t>
            </a:r>
            <a:r>
              <a:rPr baseline="-15779"/>
              <a:t>2</a:t>
            </a:r>
            <a:r>
              <a:t>X</a:t>
            </a:r>
            <a:r>
              <a:rPr baseline="-15779"/>
              <a:t>2i</a:t>
            </a:r>
            <a:r>
              <a:t> + e</a:t>
            </a:r>
            <a:r>
              <a:rPr baseline="-15779"/>
              <a:t>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192" name="Regres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Regression</a:t>
            </a:r>
          </a:p>
        </p:txBody>
      </p:sp>
      <p:sp>
        <p:nvSpPr>
          <p:cNvPr id="193" name="Regression is the multivariate version of correlation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Regression is the multivariate version of correlation.</a:t>
            </a:r>
          </a:p>
          <a:p>
            <a:pPr/>
            <a:r>
              <a:t>Correlation is the bivariate version of regression.</a:t>
            </a:r>
          </a:p>
          <a:p>
            <a:pPr/>
          </a:p>
          <a:p>
            <a:pPr/>
            <a:r>
              <a:t>We’re doing the same thing in regression as we do in correlation, BUT there are more than 2 variables.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411" name="Regression Equ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Regression Equation</a:t>
            </a:r>
          </a:p>
        </p:txBody>
      </p:sp>
      <p:sp>
        <p:nvSpPr>
          <p:cNvPr id="412" name="Yi = b0 + b1X1i + b2X2i + ei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buClrTx/>
              <a:buSzTx/>
              <a:buFontTx/>
              <a:buNone/>
              <a:defRPr sz="6800"/>
            </a:pPr>
          </a:p>
          <a:p>
            <a:pPr marL="0" indent="0" algn="ctr">
              <a:buClrTx/>
              <a:buSzTx/>
              <a:buFontTx/>
              <a:buNone/>
              <a:defRPr sz="6800"/>
            </a:pPr>
          </a:p>
          <a:p>
            <a:pPr marL="0" indent="0" algn="ctr">
              <a:buClrTx/>
              <a:buSzTx/>
              <a:buFontTx/>
              <a:buNone/>
              <a:defRPr sz="6800"/>
            </a:pPr>
            <a:r>
              <a:t>Y</a:t>
            </a:r>
            <a:r>
              <a:rPr baseline="-15779"/>
              <a:t>i</a:t>
            </a:r>
            <a:r>
              <a:t> = b</a:t>
            </a:r>
            <a:r>
              <a:rPr baseline="-15779"/>
              <a:t>0</a:t>
            </a:r>
            <a:r>
              <a:t> + b</a:t>
            </a:r>
            <a:r>
              <a:rPr baseline="-15779"/>
              <a:t>1</a:t>
            </a:r>
            <a:r>
              <a:t>X</a:t>
            </a:r>
            <a:r>
              <a:rPr baseline="-15779"/>
              <a:t>1i</a:t>
            </a:r>
            <a:r>
              <a:t> + b</a:t>
            </a:r>
            <a:r>
              <a:rPr baseline="-15779"/>
              <a:t>2</a:t>
            </a:r>
            <a:r>
              <a:t>X</a:t>
            </a:r>
            <a:r>
              <a:rPr baseline="-15779"/>
              <a:t>2i</a:t>
            </a:r>
            <a:r>
              <a:t> + e</a:t>
            </a:r>
            <a:r>
              <a:rPr baseline="-15779"/>
              <a:t>i</a:t>
            </a:r>
          </a:p>
        </p:txBody>
      </p:sp>
      <p:sp>
        <p:nvSpPr>
          <p:cNvPr id="413" name="The predicted degree of high thoughts for a participant “i”"/>
          <p:cNvSpPr txBox="1"/>
          <p:nvPr/>
        </p:nvSpPr>
        <p:spPr>
          <a:xfrm>
            <a:off x="831107" y="4353386"/>
            <a:ext cx="1030605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The predicted degree of high thoughts for a participant “i”</a:t>
            </a:r>
          </a:p>
        </p:txBody>
      </p:sp>
      <p:sp>
        <p:nvSpPr>
          <p:cNvPr id="414" name="Line"/>
          <p:cNvSpPr/>
          <p:nvPr/>
        </p:nvSpPr>
        <p:spPr>
          <a:xfrm>
            <a:off x="3054517" y="5038433"/>
            <a:ext cx="3778460" cy="2973392"/>
          </a:xfrm>
          <a:prstGeom prst="line">
            <a:avLst/>
          </a:prstGeom>
          <a:ln w="889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417" name="Regression Equ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Regression Equation</a:t>
            </a:r>
          </a:p>
        </p:txBody>
      </p:sp>
      <p:sp>
        <p:nvSpPr>
          <p:cNvPr id="418" name="Yi = b0 + b1X1i + b2X2i + ei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buClrTx/>
              <a:buSzTx/>
              <a:buFontTx/>
              <a:buNone/>
              <a:defRPr sz="6800"/>
            </a:pPr>
          </a:p>
          <a:p>
            <a:pPr marL="0" indent="0" algn="ctr">
              <a:buClrTx/>
              <a:buSzTx/>
              <a:buFontTx/>
              <a:buNone/>
              <a:defRPr sz="6800"/>
            </a:pPr>
          </a:p>
          <a:p>
            <a:pPr marL="0" indent="0" algn="ctr">
              <a:buClrTx/>
              <a:buSzTx/>
              <a:buFontTx/>
              <a:buNone/>
              <a:defRPr sz="6800"/>
            </a:pPr>
            <a:r>
              <a:t>Y</a:t>
            </a:r>
            <a:r>
              <a:rPr baseline="-15779"/>
              <a:t>i</a:t>
            </a:r>
            <a:r>
              <a:t> = b</a:t>
            </a:r>
            <a:r>
              <a:rPr baseline="-15779"/>
              <a:t>0</a:t>
            </a:r>
            <a:r>
              <a:t> + b</a:t>
            </a:r>
            <a:r>
              <a:rPr baseline="-15779"/>
              <a:t>1</a:t>
            </a:r>
            <a:r>
              <a:t>X</a:t>
            </a:r>
            <a:r>
              <a:rPr baseline="-15779"/>
              <a:t>1i</a:t>
            </a:r>
            <a:r>
              <a:t> + b</a:t>
            </a:r>
            <a:r>
              <a:rPr baseline="-15779"/>
              <a:t>2</a:t>
            </a:r>
            <a:r>
              <a:t>X</a:t>
            </a:r>
            <a:r>
              <a:rPr baseline="-15779"/>
              <a:t>2i</a:t>
            </a:r>
            <a:r>
              <a:t> + e</a:t>
            </a:r>
            <a:r>
              <a:rPr baseline="-15779"/>
              <a:t>i</a:t>
            </a:r>
          </a:p>
        </p:txBody>
      </p:sp>
      <p:sp>
        <p:nvSpPr>
          <p:cNvPr id="419" name="Intercept: Average degree of high thoughts"/>
          <p:cNvSpPr txBox="1"/>
          <p:nvPr/>
        </p:nvSpPr>
        <p:spPr>
          <a:xfrm>
            <a:off x="1069329" y="11007349"/>
            <a:ext cx="772134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Intercept: Average degree of high thoughts</a:t>
            </a:r>
          </a:p>
        </p:txBody>
      </p:sp>
      <p:sp>
        <p:nvSpPr>
          <p:cNvPr id="420" name="The predicted degree of high thoughts for a participant “i”"/>
          <p:cNvSpPr txBox="1"/>
          <p:nvPr/>
        </p:nvSpPr>
        <p:spPr>
          <a:xfrm>
            <a:off x="831107" y="4353386"/>
            <a:ext cx="1030605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The predicted degree of high thoughts for a participant “i”</a:t>
            </a:r>
          </a:p>
        </p:txBody>
      </p:sp>
      <p:sp>
        <p:nvSpPr>
          <p:cNvPr id="421" name="Line"/>
          <p:cNvSpPr/>
          <p:nvPr/>
        </p:nvSpPr>
        <p:spPr>
          <a:xfrm>
            <a:off x="3054517" y="5038433"/>
            <a:ext cx="3778460" cy="2973392"/>
          </a:xfrm>
          <a:prstGeom prst="line">
            <a:avLst/>
          </a:prstGeom>
          <a:ln w="889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22" name="Line"/>
          <p:cNvSpPr/>
          <p:nvPr/>
        </p:nvSpPr>
        <p:spPr>
          <a:xfrm flipV="1">
            <a:off x="6467144" y="8375792"/>
            <a:ext cx="2500714" cy="2500715"/>
          </a:xfrm>
          <a:prstGeom prst="line">
            <a:avLst/>
          </a:prstGeom>
          <a:ln w="889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425" name="Regression Equ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Regression Equation</a:t>
            </a:r>
          </a:p>
        </p:txBody>
      </p:sp>
      <p:sp>
        <p:nvSpPr>
          <p:cNvPr id="426" name="Yi = b0 + b1X1i + b2X2i + ei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buClrTx/>
              <a:buSzTx/>
              <a:buFontTx/>
              <a:buNone/>
              <a:defRPr sz="6800"/>
            </a:pPr>
          </a:p>
          <a:p>
            <a:pPr marL="0" indent="0" algn="ctr">
              <a:buClrTx/>
              <a:buSzTx/>
              <a:buFontTx/>
              <a:buNone/>
              <a:defRPr sz="6800"/>
            </a:pPr>
          </a:p>
          <a:p>
            <a:pPr marL="0" indent="0" algn="ctr">
              <a:buClrTx/>
              <a:buSzTx/>
              <a:buFontTx/>
              <a:buNone/>
              <a:defRPr sz="6800"/>
            </a:pPr>
            <a:r>
              <a:t>Y</a:t>
            </a:r>
            <a:r>
              <a:rPr baseline="-15779"/>
              <a:t>i</a:t>
            </a:r>
            <a:r>
              <a:t> = b</a:t>
            </a:r>
            <a:r>
              <a:rPr baseline="-15779"/>
              <a:t>0</a:t>
            </a:r>
            <a:r>
              <a:t> + b</a:t>
            </a:r>
            <a:r>
              <a:rPr baseline="-15779"/>
              <a:t>1</a:t>
            </a:r>
            <a:r>
              <a:t>X</a:t>
            </a:r>
            <a:r>
              <a:rPr baseline="-15779"/>
              <a:t>1i</a:t>
            </a:r>
            <a:r>
              <a:t> + b</a:t>
            </a:r>
            <a:r>
              <a:rPr baseline="-15779"/>
              <a:t>2</a:t>
            </a:r>
            <a:r>
              <a:t>X</a:t>
            </a:r>
            <a:r>
              <a:rPr baseline="-15779"/>
              <a:t>2i</a:t>
            </a:r>
            <a:r>
              <a:t> + e</a:t>
            </a:r>
            <a:r>
              <a:rPr baseline="-15779"/>
              <a:t>i</a:t>
            </a:r>
          </a:p>
        </p:txBody>
      </p:sp>
      <p:sp>
        <p:nvSpPr>
          <p:cNvPr id="427" name="Intercept: Average degree of high thoughts"/>
          <p:cNvSpPr txBox="1"/>
          <p:nvPr/>
        </p:nvSpPr>
        <p:spPr>
          <a:xfrm>
            <a:off x="1069329" y="11007349"/>
            <a:ext cx="772134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Intercept: Average degree of high thoughts</a:t>
            </a:r>
          </a:p>
        </p:txBody>
      </p:sp>
      <p:sp>
        <p:nvSpPr>
          <p:cNvPr id="428" name="The predicted degree of high thoughts for a participant “i”"/>
          <p:cNvSpPr txBox="1"/>
          <p:nvPr/>
        </p:nvSpPr>
        <p:spPr>
          <a:xfrm>
            <a:off x="831107" y="4353386"/>
            <a:ext cx="1030605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The predicted degree of high thoughts for a participant “i”</a:t>
            </a:r>
          </a:p>
        </p:txBody>
      </p:sp>
      <p:sp>
        <p:nvSpPr>
          <p:cNvPr id="429" name="Line"/>
          <p:cNvSpPr/>
          <p:nvPr/>
        </p:nvSpPr>
        <p:spPr>
          <a:xfrm>
            <a:off x="3054517" y="5038433"/>
            <a:ext cx="3778460" cy="2973392"/>
          </a:xfrm>
          <a:prstGeom prst="line">
            <a:avLst/>
          </a:prstGeom>
          <a:ln w="889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30" name="Line"/>
          <p:cNvSpPr/>
          <p:nvPr/>
        </p:nvSpPr>
        <p:spPr>
          <a:xfrm flipV="1">
            <a:off x="6467144" y="8375792"/>
            <a:ext cx="2500714" cy="2500715"/>
          </a:xfrm>
          <a:prstGeom prst="line">
            <a:avLst/>
          </a:prstGeom>
          <a:ln w="889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31" name="Line"/>
          <p:cNvSpPr/>
          <p:nvPr/>
        </p:nvSpPr>
        <p:spPr>
          <a:xfrm flipH="1">
            <a:off x="11032416" y="4891940"/>
            <a:ext cx="4517371" cy="2660352"/>
          </a:xfrm>
          <a:prstGeom prst="line">
            <a:avLst/>
          </a:prstGeom>
          <a:ln w="889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32" name="Coefficient for X1"/>
          <p:cNvSpPr txBox="1"/>
          <p:nvPr/>
        </p:nvSpPr>
        <p:spPr>
          <a:xfrm>
            <a:off x="15015148" y="4353386"/>
            <a:ext cx="3166873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Coefficient for X1</a:t>
            </a:r>
          </a:p>
        </p:txBody>
      </p:sp>
      <p:sp>
        <p:nvSpPr>
          <p:cNvPr id="433" name="Line"/>
          <p:cNvSpPr/>
          <p:nvPr/>
        </p:nvSpPr>
        <p:spPr>
          <a:xfrm flipH="1">
            <a:off x="12256147" y="6256621"/>
            <a:ext cx="2068019" cy="1239883"/>
          </a:xfrm>
          <a:prstGeom prst="line">
            <a:avLst/>
          </a:prstGeom>
          <a:ln w="889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34" name="How much substance has been consumed"/>
          <p:cNvSpPr txBox="1"/>
          <p:nvPr/>
        </p:nvSpPr>
        <p:spPr>
          <a:xfrm>
            <a:off x="14374435" y="5891815"/>
            <a:ext cx="745845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How much substance has been consumed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437" name="Regression Equ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Regression Equation</a:t>
            </a:r>
          </a:p>
        </p:txBody>
      </p:sp>
      <p:sp>
        <p:nvSpPr>
          <p:cNvPr id="438" name="Yi = b0 + b1X1i + b2X2i + ei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buClrTx/>
              <a:buSzTx/>
              <a:buFontTx/>
              <a:buNone/>
              <a:defRPr sz="6800"/>
            </a:pPr>
          </a:p>
          <a:p>
            <a:pPr marL="0" indent="0" algn="ctr">
              <a:buClrTx/>
              <a:buSzTx/>
              <a:buFontTx/>
              <a:buNone/>
              <a:defRPr sz="6800"/>
            </a:pPr>
          </a:p>
          <a:p>
            <a:pPr marL="0" indent="0" algn="ctr">
              <a:buClrTx/>
              <a:buSzTx/>
              <a:buFontTx/>
              <a:buNone/>
              <a:defRPr sz="6800"/>
            </a:pPr>
            <a:r>
              <a:t>Y</a:t>
            </a:r>
            <a:r>
              <a:rPr baseline="-15779"/>
              <a:t>i</a:t>
            </a:r>
            <a:r>
              <a:t> = b</a:t>
            </a:r>
            <a:r>
              <a:rPr baseline="-15779"/>
              <a:t>0</a:t>
            </a:r>
            <a:r>
              <a:t> + b</a:t>
            </a:r>
            <a:r>
              <a:rPr baseline="-15779"/>
              <a:t>1</a:t>
            </a:r>
            <a:r>
              <a:t>X</a:t>
            </a:r>
            <a:r>
              <a:rPr baseline="-15779"/>
              <a:t>1i</a:t>
            </a:r>
            <a:r>
              <a:t> + b</a:t>
            </a:r>
            <a:r>
              <a:rPr baseline="-15779"/>
              <a:t>2</a:t>
            </a:r>
            <a:r>
              <a:t>X</a:t>
            </a:r>
            <a:r>
              <a:rPr baseline="-15779"/>
              <a:t>2i</a:t>
            </a:r>
            <a:r>
              <a:t> + e</a:t>
            </a:r>
            <a:r>
              <a:rPr baseline="-15779"/>
              <a:t>i</a:t>
            </a:r>
          </a:p>
        </p:txBody>
      </p:sp>
      <p:sp>
        <p:nvSpPr>
          <p:cNvPr id="439" name="Intercept: Average degree of high thoughts"/>
          <p:cNvSpPr txBox="1"/>
          <p:nvPr/>
        </p:nvSpPr>
        <p:spPr>
          <a:xfrm>
            <a:off x="1069329" y="11007349"/>
            <a:ext cx="772134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Intercept: Average degree of high thoughts</a:t>
            </a:r>
          </a:p>
        </p:txBody>
      </p:sp>
      <p:sp>
        <p:nvSpPr>
          <p:cNvPr id="440" name="The predicted degree of high thoughts for a participant “i”"/>
          <p:cNvSpPr txBox="1"/>
          <p:nvPr/>
        </p:nvSpPr>
        <p:spPr>
          <a:xfrm>
            <a:off x="831107" y="4353386"/>
            <a:ext cx="1030605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The predicted degree of high thoughts for a participant “i”</a:t>
            </a:r>
          </a:p>
        </p:txBody>
      </p:sp>
      <p:sp>
        <p:nvSpPr>
          <p:cNvPr id="441" name="Line"/>
          <p:cNvSpPr/>
          <p:nvPr/>
        </p:nvSpPr>
        <p:spPr>
          <a:xfrm>
            <a:off x="3054517" y="5038433"/>
            <a:ext cx="3778460" cy="2973392"/>
          </a:xfrm>
          <a:prstGeom prst="line">
            <a:avLst/>
          </a:prstGeom>
          <a:ln w="889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42" name="Line"/>
          <p:cNvSpPr/>
          <p:nvPr/>
        </p:nvSpPr>
        <p:spPr>
          <a:xfrm flipV="1">
            <a:off x="6467144" y="8375792"/>
            <a:ext cx="2500714" cy="2500715"/>
          </a:xfrm>
          <a:prstGeom prst="line">
            <a:avLst/>
          </a:prstGeom>
          <a:ln w="889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43" name="Line"/>
          <p:cNvSpPr/>
          <p:nvPr/>
        </p:nvSpPr>
        <p:spPr>
          <a:xfrm flipH="1">
            <a:off x="11032416" y="4891940"/>
            <a:ext cx="4517371" cy="2660352"/>
          </a:xfrm>
          <a:prstGeom prst="line">
            <a:avLst/>
          </a:prstGeom>
          <a:ln w="889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44" name="Coefficient for X1"/>
          <p:cNvSpPr txBox="1"/>
          <p:nvPr/>
        </p:nvSpPr>
        <p:spPr>
          <a:xfrm>
            <a:off x="15015148" y="4353386"/>
            <a:ext cx="3166873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Coefficient for X1</a:t>
            </a:r>
          </a:p>
        </p:txBody>
      </p:sp>
      <p:sp>
        <p:nvSpPr>
          <p:cNvPr id="445" name="Line"/>
          <p:cNvSpPr/>
          <p:nvPr/>
        </p:nvSpPr>
        <p:spPr>
          <a:xfrm flipH="1">
            <a:off x="12256147" y="6256621"/>
            <a:ext cx="2068019" cy="1239883"/>
          </a:xfrm>
          <a:prstGeom prst="line">
            <a:avLst/>
          </a:prstGeom>
          <a:ln w="889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46" name="How much substance has been consumed"/>
          <p:cNvSpPr txBox="1"/>
          <p:nvPr/>
        </p:nvSpPr>
        <p:spPr>
          <a:xfrm>
            <a:off x="14374435" y="5891815"/>
            <a:ext cx="745845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How much substance has been consumed</a:t>
            </a:r>
          </a:p>
        </p:txBody>
      </p:sp>
      <p:sp>
        <p:nvSpPr>
          <p:cNvPr id="447" name="Line"/>
          <p:cNvSpPr/>
          <p:nvPr/>
        </p:nvSpPr>
        <p:spPr>
          <a:xfrm flipH="1" flipV="1">
            <a:off x="13718457" y="8463230"/>
            <a:ext cx="1755977" cy="2963827"/>
          </a:xfrm>
          <a:prstGeom prst="line">
            <a:avLst/>
          </a:prstGeom>
          <a:ln w="889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48" name="Line"/>
          <p:cNvSpPr/>
          <p:nvPr/>
        </p:nvSpPr>
        <p:spPr>
          <a:xfrm flipH="1" flipV="1">
            <a:off x="14942189" y="8407442"/>
            <a:ext cx="1053256" cy="1643608"/>
          </a:xfrm>
          <a:prstGeom prst="line">
            <a:avLst/>
          </a:prstGeom>
          <a:ln w="889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49" name="Coefficient for X2"/>
          <p:cNvSpPr txBox="1"/>
          <p:nvPr/>
        </p:nvSpPr>
        <p:spPr>
          <a:xfrm>
            <a:off x="15554613" y="11135931"/>
            <a:ext cx="3166873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Coefficient for X2</a:t>
            </a:r>
          </a:p>
        </p:txBody>
      </p:sp>
      <p:sp>
        <p:nvSpPr>
          <p:cNvPr id="450" name="One’s baseline high thoughts propensity"/>
          <p:cNvSpPr txBox="1"/>
          <p:nvPr/>
        </p:nvSpPr>
        <p:spPr>
          <a:xfrm>
            <a:off x="15634724" y="9967049"/>
            <a:ext cx="719366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One’s baseline high thoughts propensity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453" name="Regression Equation: Theoretica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685165">
              <a:spcBef>
                <a:spcPts val="3200"/>
              </a:spcBef>
              <a:defRPr sz="7221"/>
            </a:pPr>
            <a:r>
              <a:t>Regression Equation: </a:t>
            </a:r>
            <a:r>
              <a:rPr>
                <a:solidFill>
                  <a:schemeClr val="accent5"/>
                </a:solidFill>
              </a:rPr>
              <a:t>Theoretical</a:t>
            </a:r>
          </a:p>
        </p:txBody>
      </p:sp>
      <p:sp>
        <p:nvSpPr>
          <p:cNvPr id="454" name="Yi = b0 + b1X1i + b2X2i + ei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buClrTx/>
              <a:buSzTx/>
              <a:buFontTx/>
              <a:buNone/>
              <a:defRPr sz="6800"/>
            </a:pPr>
          </a:p>
          <a:p>
            <a:pPr marL="0" indent="0" algn="ctr">
              <a:buClrTx/>
              <a:buSzTx/>
              <a:buFontTx/>
              <a:buNone/>
              <a:defRPr sz="6800"/>
            </a:pPr>
          </a:p>
          <a:p>
            <a:pPr marL="0" indent="0" algn="ctr">
              <a:buClrTx/>
              <a:buSzTx/>
              <a:buFontTx/>
              <a:buNone/>
              <a:defRPr sz="6800"/>
            </a:pPr>
            <a:r>
              <a:t>Y</a:t>
            </a:r>
            <a:r>
              <a:rPr baseline="-15779"/>
              <a:t>i</a:t>
            </a:r>
            <a:r>
              <a:t> = b</a:t>
            </a:r>
            <a:r>
              <a:rPr baseline="-15779"/>
              <a:t>0</a:t>
            </a:r>
            <a:r>
              <a:t> + b</a:t>
            </a:r>
            <a:r>
              <a:rPr baseline="-15779"/>
              <a:t>1</a:t>
            </a:r>
            <a:r>
              <a:t>X</a:t>
            </a:r>
            <a:r>
              <a:rPr baseline="-15779"/>
              <a:t>1i</a:t>
            </a:r>
            <a:r>
              <a:t> + b</a:t>
            </a:r>
            <a:r>
              <a:rPr baseline="-15779"/>
              <a:t>2</a:t>
            </a:r>
            <a:r>
              <a:t>X</a:t>
            </a:r>
            <a:r>
              <a:rPr baseline="-15779"/>
              <a:t>2i</a:t>
            </a:r>
            <a:r>
              <a:t> + e</a:t>
            </a:r>
            <a:r>
              <a:rPr baseline="-15779"/>
              <a:t>i</a:t>
            </a:r>
          </a:p>
        </p:txBody>
      </p:sp>
      <p:sp>
        <p:nvSpPr>
          <p:cNvPr id="455" name="Intercept: Average degree of high thoughts"/>
          <p:cNvSpPr txBox="1"/>
          <p:nvPr/>
        </p:nvSpPr>
        <p:spPr>
          <a:xfrm>
            <a:off x="1069329" y="11007349"/>
            <a:ext cx="772134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Intercept: Average degree of high thoughts</a:t>
            </a:r>
          </a:p>
        </p:txBody>
      </p:sp>
      <p:sp>
        <p:nvSpPr>
          <p:cNvPr id="456" name="The predicted degree of high thoughts for a participant “i”"/>
          <p:cNvSpPr txBox="1"/>
          <p:nvPr/>
        </p:nvSpPr>
        <p:spPr>
          <a:xfrm>
            <a:off x="831107" y="4353386"/>
            <a:ext cx="10306051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The predicted degree of high thoughts for a participant “i”</a:t>
            </a:r>
          </a:p>
        </p:txBody>
      </p:sp>
      <p:sp>
        <p:nvSpPr>
          <p:cNvPr id="457" name="Line"/>
          <p:cNvSpPr/>
          <p:nvPr/>
        </p:nvSpPr>
        <p:spPr>
          <a:xfrm>
            <a:off x="3054517" y="5038433"/>
            <a:ext cx="3778460" cy="2973392"/>
          </a:xfrm>
          <a:prstGeom prst="line">
            <a:avLst/>
          </a:prstGeom>
          <a:ln w="889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58" name="Line"/>
          <p:cNvSpPr/>
          <p:nvPr/>
        </p:nvSpPr>
        <p:spPr>
          <a:xfrm flipV="1">
            <a:off x="6467144" y="8375792"/>
            <a:ext cx="2500714" cy="2500715"/>
          </a:xfrm>
          <a:prstGeom prst="line">
            <a:avLst/>
          </a:prstGeom>
          <a:ln w="889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59" name="Line"/>
          <p:cNvSpPr/>
          <p:nvPr/>
        </p:nvSpPr>
        <p:spPr>
          <a:xfrm flipH="1">
            <a:off x="11032416" y="4891940"/>
            <a:ext cx="4517371" cy="2660352"/>
          </a:xfrm>
          <a:prstGeom prst="line">
            <a:avLst/>
          </a:prstGeom>
          <a:ln w="889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60" name="Coefficient for X1"/>
          <p:cNvSpPr txBox="1"/>
          <p:nvPr/>
        </p:nvSpPr>
        <p:spPr>
          <a:xfrm>
            <a:off x="15015148" y="4353386"/>
            <a:ext cx="3166873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Coefficient for X1</a:t>
            </a:r>
          </a:p>
        </p:txBody>
      </p:sp>
      <p:sp>
        <p:nvSpPr>
          <p:cNvPr id="461" name="Line"/>
          <p:cNvSpPr/>
          <p:nvPr/>
        </p:nvSpPr>
        <p:spPr>
          <a:xfrm flipH="1">
            <a:off x="12256147" y="6256621"/>
            <a:ext cx="2068019" cy="1239883"/>
          </a:xfrm>
          <a:prstGeom prst="line">
            <a:avLst/>
          </a:prstGeom>
          <a:ln w="889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62" name="How much substance has been consumed"/>
          <p:cNvSpPr txBox="1"/>
          <p:nvPr/>
        </p:nvSpPr>
        <p:spPr>
          <a:xfrm>
            <a:off x="14374435" y="5891815"/>
            <a:ext cx="7458457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How much substance has been consumed</a:t>
            </a:r>
          </a:p>
        </p:txBody>
      </p:sp>
      <p:sp>
        <p:nvSpPr>
          <p:cNvPr id="463" name="Line"/>
          <p:cNvSpPr/>
          <p:nvPr/>
        </p:nvSpPr>
        <p:spPr>
          <a:xfrm flipH="1" flipV="1">
            <a:off x="13718457" y="8463230"/>
            <a:ext cx="1755977" cy="2963827"/>
          </a:xfrm>
          <a:prstGeom prst="line">
            <a:avLst/>
          </a:prstGeom>
          <a:ln w="889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64" name="Line"/>
          <p:cNvSpPr/>
          <p:nvPr/>
        </p:nvSpPr>
        <p:spPr>
          <a:xfrm flipH="1" flipV="1">
            <a:off x="14942189" y="8407442"/>
            <a:ext cx="1053256" cy="1643608"/>
          </a:xfrm>
          <a:prstGeom prst="line">
            <a:avLst/>
          </a:prstGeom>
          <a:ln w="889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65" name="Coefficient for X2"/>
          <p:cNvSpPr txBox="1"/>
          <p:nvPr/>
        </p:nvSpPr>
        <p:spPr>
          <a:xfrm>
            <a:off x="15554613" y="11135931"/>
            <a:ext cx="3166873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Coefficient for X2</a:t>
            </a:r>
          </a:p>
        </p:txBody>
      </p:sp>
      <p:sp>
        <p:nvSpPr>
          <p:cNvPr id="466" name="One’s baseline high thoughts propensity"/>
          <p:cNvSpPr txBox="1"/>
          <p:nvPr/>
        </p:nvSpPr>
        <p:spPr>
          <a:xfrm>
            <a:off x="15634724" y="9967049"/>
            <a:ext cx="719366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One’s baseline high thoughts propensity</a:t>
            </a:r>
          </a:p>
        </p:txBody>
      </p:sp>
      <p:sp>
        <p:nvSpPr>
          <p:cNvPr id="467" name="Circle"/>
          <p:cNvSpPr/>
          <p:nvPr/>
        </p:nvSpPr>
        <p:spPr>
          <a:xfrm>
            <a:off x="16334903" y="7357309"/>
            <a:ext cx="1270001" cy="1270001"/>
          </a:xfrm>
          <a:prstGeom prst="ellipse">
            <a:avLst/>
          </a:prstGeom>
          <a:ln w="50800">
            <a:solidFill>
              <a:schemeClr val="accent5">
                <a:hueOff val="-180946"/>
                <a:satOff val="-2351"/>
                <a:lumOff val="-8716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68" name="Randomness"/>
          <p:cNvSpPr txBox="1"/>
          <p:nvPr/>
        </p:nvSpPr>
        <p:spPr>
          <a:xfrm>
            <a:off x="18427131" y="7399653"/>
            <a:ext cx="2362582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Randomness</a:t>
            </a:r>
          </a:p>
        </p:txBody>
      </p:sp>
      <p:sp>
        <p:nvSpPr>
          <p:cNvPr id="469" name="Line"/>
          <p:cNvSpPr/>
          <p:nvPr/>
        </p:nvSpPr>
        <p:spPr>
          <a:xfrm flipH="1">
            <a:off x="17906937" y="7919372"/>
            <a:ext cx="3166873" cy="1"/>
          </a:xfrm>
          <a:prstGeom prst="line">
            <a:avLst/>
          </a:prstGeom>
          <a:ln w="88900">
            <a:solidFill>
              <a:schemeClr val="accent5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472" name="Regression Equ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Regression Equation</a:t>
            </a:r>
          </a:p>
        </p:txBody>
      </p:sp>
      <p:sp>
        <p:nvSpPr>
          <p:cNvPr id="473" name="Yi = b0 + b1X1i + b2X2i + ei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buClrTx/>
              <a:buSzTx/>
              <a:buFontTx/>
              <a:buNone/>
              <a:defRPr sz="6800"/>
            </a:pPr>
          </a:p>
          <a:p>
            <a:pPr marL="0" indent="0" algn="ctr">
              <a:buClrTx/>
              <a:buSzTx/>
              <a:buFontTx/>
              <a:buNone/>
              <a:defRPr sz="6800"/>
            </a:pPr>
          </a:p>
          <a:p>
            <a:pPr marL="0" indent="0" algn="ctr">
              <a:buClrTx/>
              <a:buSzTx/>
              <a:buFontTx/>
              <a:buNone/>
              <a:defRPr sz="6800"/>
            </a:pPr>
            <a:r>
              <a:t>Y</a:t>
            </a:r>
            <a:r>
              <a:rPr baseline="-15779"/>
              <a:t>i</a:t>
            </a:r>
            <a:r>
              <a:t> = b</a:t>
            </a:r>
            <a:r>
              <a:rPr baseline="-15779"/>
              <a:t>0</a:t>
            </a:r>
            <a:r>
              <a:t> + b</a:t>
            </a:r>
            <a:r>
              <a:rPr baseline="-15779"/>
              <a:t>1</a:t>
            </a:r>
            <a:r>
              <a:t>X</a:t>
            </a:r>
            <a:r>
              <a:rPr baseline="-15779"/>
              <a:t>1i</a:t>
            </a:r>
            <a:r>
              <a:t> + b</a:t>
            </a:r>
            <a:r>
              <a:rPr baseline="-15779"/>
              <a:t>2</a:t>
            </a:r>
            <a:r>
              <a:t>X</a:t>
            </a:r>
            <a:r>
              <a:rPr baseline="-15779"/>
              <a:t>2i</a:t>
            </a:r>
            <a:r>
              <a:t> + e</a:t>
            </a:r>
            <a:r>
              <a:rPr baseline="-15779"/>
              <a:t>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476" name="Regression Equation: Computationa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685165">
              <a:spcBef>
                <a:spcPts val="3200"/>
              </a:spcBef>
              <a:defRPr sz="7221"/>
            </a:pPr>
            <a:r>
              <a:t>Regression Equation: </a:t>
            </a:r>
            <a:r>
              <a:rPr>
                <a:solidFill>
                  <a:srgbClr val="FFFFFF"/>
                </a:solidFill>
              </a:rPr>
              <a:t>Computational</a:t>
            </a:r>
          </a:p>
        </p:txBody>
      </p:sp>
      <p:sp>
        <p:nvSpPr>
          <p:cNvPr id="477" name="Yi = b0 + b1X1i + b2X2i + ei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buClrTx/>
              <a:buSzTx/>
              <a:buFontTx/>
              <a:buNone/>
              <a:defRPr sz="6800"/>
            </a:pPr>
          </a:p>
          <a:p>
            <a:pPr marL="0" indent="0" algn="ctr">
              <a:buClrTx/>
              <a:buSzTx/>
              <a:buFontTx/>
              <a:buNone/>
              <a:defRPr sz="6800"/>
            </a:pPr>
          </a:p>
          <a:p>
            <a:pPr marL="0" indent="0" algn="ctr">
              <a:buClrTx/>
              <a:buSzTx/>
              <a:buFontTx/>
              <a:buNone/>
              <a:defRPr sz="6800"/>
            </a:pPr>
            <a:r>
              <a:t>Y</a:t>
            </a:r>
            <a:r>
              <a:rPr baseline="-15779"/>
              <a:t>i</a:t>
            </a:r>
            <a:r>
              <a:t> = b</a:t>
            </a:r>
            <a:r>
              <a:rPr baseline="-15779"/>
              <a:t>0</a:t>
            </a:r>
            <a:r>
              <a:t> + b</a:t>
            </a:r>
            <a:r>
              <a:rPr baseline="-15779"/>
              <a:t>1</a:t>
            </a:r>
            <a:r>
              <a:t>X</a:t>
            </a:r>
            <a:r>
              <a:rPr baseline="-15779"/>
              <a:t>1i</a:t>
            </a:r>
            <a:r>
              <a:t> + b</a:t>
            </a:r>
            <a:r>
              <a:rPr baseline="-15779"/>
              <a:t>2</a:t>
            </a:r>
            <a:r>
              <a:t>X</a:t>
            </a:r>
            <a:r>
              <a:rPr baseline="-15779"/>
              <a:t>2i</a:t>
            </a:r>
            <a:r>
              <a:t> + e</a:t>
            </a:r>
            <a:r>
              <a:rPr baseline="-15779"/>
              <a:t>i</a:t>
            </a:r>
          </a:p>
        </p:txBody>
      </p:sp>
      <p:pic>
        <p:nvPicPr>
          <p:cNvPr id="478" name="sticker-template-with-panama-hat-isolated_1308-70158.jpg.avif" descr="sticker-template-with-panama-hat-isolated_1308-70158.jpg.avi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528694" y="6350000"/>
            <a:ext cx="1822423" cy="1016000"/>
          </a:xfrm>
          <a:prstGeom prst="rect">
            <a:avLst/>
          </a:prstGeom>
          <a:ln w="12700">
            <a:miter lim="400000"/>
          </a:ln>
        </p:spPr>
      </p:pic>
      <p:sp>
        <p:nvSpPr>
          <p:cNvPr id="479" name="Rectangle"/>
          <p:cNvSpPr/>
          <p:nvPr/>
        </p:nvSpPr>
        <p:spPr>
          <a:xfrm>
            <a:off x="15761137" y="7243188"/>
            <a:ext cx="2149100" cy="1270001"/>
          </a:xfrm>
          <a:prstGeom prst="rect">
            <a:avLst/>
          </a:prstGeom>
          <a:solidFill>
            <a:srgbClr val="22222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8" presetID="2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0" fill="hold"/>
                                        <p:tgtEl>
                                          <p:spTgt spid="4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479" grpId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482" name="Regression Equation: Computationa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685165">
              <a:spcBef>
                <a:spcPts val="3200"/>
              </a:spcBef>
              <a:defRPr sz="7221"/>
            </a:pPr>
            <a:r>
              <a:t>Regression Equation: </a:t>
            </a:r>
            <a:r>
              <a:rPr>
                <a:solidFill>
                  <a:srgbClr val="FFFFFF"/>
                </a:solidFill>
              </a:rPr>
              <a:t>Computational</a:t>
            </a:r>
          </a:p>
        </p:txBody>
      </p:sp>
      <p:sp>
        <p:nvSpPr>
          <p:cNvPr id="483" name="i = b0 + b1X1i + b2X2i"/>
          <p:cNvSpPr txBox="1"/>
          <p:nvPr/>
        </p:nvSpPr>
        <p:spPr>
          <a:xfrm>
            <a:off x="4733011" y="5497881"/>
            <a:ext cx="13012978" cy="5361838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algn="ctr">
              <a:spcBef>
                <a:spcPts val="3900"/>
              </a:spcBef>
              <a:defRPr sz="6800">
                <a:solidFill>
                  <a:srgbClr val="000000"/>
                </a:solidFill>
              </a:defRPr>
            </a:pPr>
          </a:p>
          <a:p>
            <a:pPr algn="ctr">
              <a:spcBef>
                <a:spcPts val="3900"/>
              </a:spcBef>
              <a:defRPr sz="6800">
                <a:solidFill>
                  <a:srgbClr val="000000"/>
                </a:solidFill>
              </a:defRPr>
            </a:pPr>
            <a:r>
              <a:rPr baseline="-15779"/>
              <a:t>i</a:t>
            </a:r>
            <a:r>
              <a:t> = b</a:t>
            </a:r>
            <a:r>
              <a:rPr baseline="-15779"/>
              <a:t>0</a:t>
            </a:r>
            <a:r>
              <a:t> + b</a:t>
            </a:r>
            <a:r>
              <a:rPr baseline="-15779"/>
              <a:t>1</a:t>
            </a:r>
            <a:r>
              <a:t>X</a:t>
            </a:r>
            <a:r>
              <a:rPr baseline="-15779"/>
              <a:t>1i </a:t>
            </a:r>
            <a:r>
              <a:t>+ b</a:t>
            </a:r>
            <a:r>
              <a:rPr baseline="-15779"/>
              <a:t>2</a:t>
            </a:r>
            <a:r>
              <a:t>X</a:t>
            </a:r>
            <a:r>
              <a:rPr baseline="-15779"/>
              <a:t>2i</a:t>
            </a:r>
            <a:endParaRPr baseline="-15779"/>
          </a:p>
        </p:txBody>
      </p:sp>
      <p:pic>
        <p:nvPicPr>
          <p:cNvPr id="484" name="Object 5" descr="Object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323488" y="7127129"/>
            <a:ext cx="1074581" cy="11434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487" name="Linear Regres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Linear Regression</a:t>
            </a:r>
          </a:p>
        </p:txBody>
      </p:sp>
      <p:sp>
        <p:nvSpPr>
          <p:cNvPr id="488" name="This form of regression is called linear regression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This form of regression is called linear regression.</a:t>
            </a:r>
          </a:p>
        </p:txBody>
      </p:sp>
      <p:pic>
        <p:nvPicPr>
          <p:cNvPr id="489" name="1*Nf2tTTkALYq6RTMQmhjo1A.png" descr="1*Nf2tTTkALYq6RTMQmhjo1A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73884" y="5242341"/>
            <a:ext cx="12236232" cy="76680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492" name="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Example</a:t>
            </a:r>
          </a:p>
        </p:txBody>
      </p:sp>
      <p:pic>
        <p:nvPicPr>
          <p:cNvPr id="493" name="Image-of-SPSS-Multiple-Regression-tables.png" descr="Image-of-SPSS-Multiple-Regression-tables.png"/>
          <p:cNvPicPr>
            <a:picLocks noChangeAspect="1"/>
          </p:cNvPicPr>
          <p:nvPr/>
        </p:nvPicPr>
        <p:blipFill>
          <a:blip r:embed="rId2">
            <a:extLst/>
          </a:blip>
          <a:srcRect l="0" t="69249" r="0" b="2507"/>
          <a:stretch>
            <a:fillRect/>
          </a:stretch>
        </p:blipFill>
        <p:spPr>
          <a:xfrm>
            <a:off x="1159668" y="4603155"/>
            <a:ext cx="22064595" cy="7151240"/>
          </a:xfrm>
          <a:prstGeom prst="rect">
            <a:avLst/>
          </a:prstGeom>
          <a:ln w="12700">
            <a:miter lim="400000"/>
          </a:ln>
        </p:spPr>
      </p:pic>
      <p:sp>
        <p:nvSpPr>
          <p:cNvPr id="494" name="Rectangle"/>
          <p:cNvSpPr/>
          <p:nvPr/>
        </p:nvSpPr>
        <p:spPr>
          <a:xfrm>
            <a:off x="4231901" y="8664699"/>
            <a:ext cx="1999005" cy="200351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95" name="Rectangle"/>
          <p:cNvSpPr/>
          <p:nvPr/>
        </p:nvSpPr>
        <p:spPr>
          <a:xfrm>
            <a:off x="8120438" y="10919121"/>
            <a:ext cx="1999005" cy="63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496" name="Text"/>
          <p:cNvSpPr txBox="1"/>
          <p:nvPr/>
        </p:nvSpPr>
        <p:spPr>
          <a:xfrm>
            <a:off x="11777471" y="6546849"/>
            <a:ext cx="829057" cy="6223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ctr">
            <a:spAutoFit/>
          </a:bodyPr>
          <a:lstStyle/>
          <a:p>
            <a:pPr/>
          </a:p>
        </p:txBody>
      </p:sp>
      <p:sp>
        <p:nvSpPr>
          <p:cNvPr id="497" name="Age"/>
          <p:cNvSpPr txBox="1"/>
          <p:nvPr/>
        </p:nvSpPr>
        <p:spPr>
          <a:xfrm>
            <a:off x="5348992" y="8740014"/>
            <a:ext cx="965963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Age</a:t>
            </a:r>
          </a:p>
        </p:txBody>
      </p:sp>
      <p:sp>
        <p:nvSpPr>
          <p:cNvPr id="498" name="High thoughts"/>
          <p:cNvSpPr txBox="1"/>
          <p:nvPr/>
        </p:nvSpPr>
        <p:spPr>
          <a:xfrm>
            <a:off x="8177692" y="10881021"/>
            <a:ext cx="10544587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High thoughts</a:t>
            </a:r>
          </a:p>
        </p:txBody>
      </p:sp>
      <p:sp>
        <p:nvSpPr>
          <p:cNvPr id="499" name="Rectangle"/>
          <p:cNvSpPr/>
          <p:nvPr/>
        </p:nvSpPr>
        <p:spPr>
          <a:xfrm>
            <a:off x="2243216" y="8587614"/>
            <a:ext cx="1432654" cy="1016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00" name="High Substance"/>
          <p:cNvSpPr txBox="1"/>
          <p:nvPr/>
        </p:nvSpPr>
        <p:spPr>
          <a:xfrm>
            <a:off x="3016473" y="9310857"/>
            <a:ext cx="3316923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High Substance</a:t>
            </a:r>
          </a:p>
        </p:txBody>
      </p:sp>
      <p:sp>
        <p:nvSpPr>
          <p:cNvPr id="501" name="High Propensity"/>
          <p:cNvSpPr txBox="1"/>
          <p:nvPr/>
        </p:nvSpPr>
        <p:spPr>
          <a:xfrm>
            <a:off x="2999359" y="9986242"/>
            <a:ext cx="3351150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High Propensity</a:t>
            </a:r>
          </a:p>
        </p:txBody>
      </p:sp>
      <p:sp>
        <p:nvSpPr>
          <p:cNvPr id="502" name="Rectangle"/>
          <p:cNvSpPr/>
          <p:nvPr/>
        </p:nvSpPr>
        <p:spPr>
          <a:xfrm>
            <a:off x="14960640" y="8664699"/>
            <a:ext cx="1999005" cy="200351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03" name="Rectangle"/>
          <p:cNvSpPr/>
          <p:nvPr/>
        </p:nvSpPr>
        <p:spPr>
          <a:xfrm>
            <a:off x="20407740" y="8664699"/>
            <a:ext cx="1999005" cy="200351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04" name="0.112"/>
          <p:cNvSpPr txBox="1"/>
          <p:nvPr/>
        </p:nvSpPr>
        <p:spPr>
          <a:xfrm>
            <a:off x="14797837" y="8740014"/>
            <a:ext cx="128778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0.112</a:t>
            </a:r>
          </a:p>
        </p:txBody>
      </p:sp>
      <p:sp>
        <p:nvSpPr>
          <p:cNvPr id="505" name="0.042"/>
          <p:cNvSpPr txBox="1"/>
          <p:nvPr/>
        </p:nvSpPr>
        <p:spPr>
          <a:xfrm>
            <a:off x="14797837" y="9986242"/>
            <a:ext cx="128778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0.042</a:t>
            </a:r>
          </a:p>
        </p:txBody>
      </p:sp>
      <p:sp>
        <p:nvSpPr>
          <p:cNvPr id="506" name="0.912"/>
          <p:cNvSpPr txBox="1"/>
          <p:nvPr/>
        </p:nvSpPr>
        <p:spPr>
          <a:xfrm>
            <a:off x="14797837" y="9310857"/>
            <a:ext cx="128778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0.912</a:t>
            </a:r>
          </a:p>
        </p:txBody>
      </p:sp>
      <p:sp>
        <p:nvSpPr>
          <p:cNvPr id="507" name="0.06"/>
          <p:cNvSpPr txBox="1"/>
          <p:nvPr/>
        </p:nvSpPr>
        <p:spPr>
          <a:xfrm>
            <a:off x="20895591" y="8740014"/>
            <a:ext cx="1023303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0.06</a:t>
            </a:r>
          </a:p>
        </p:txBody>
      </p:sp>
      <p:sp>
        <p:nvSpPr>
          <p:cNvPr id="508" name="0.04"/>
          <p:cNvSpPr txBox="1"/>
          <p:nvPr/>
        </p:nvSpPr>
        <p:spPr>
          <a:xfrm>
            <a:off x="20895591" y="9986242"/>
            <a:ext cx="1023303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0.04</a:t>
            </a:r>
          </a:p>
        </p:txBody>
      </p:sp>
      <p:sp>
        <p:nvSpPr>
          <p:cNvPr id="509" name="0.001"/>
          <p:cNvSpPr txBox="1"/>
          <p:nvPr/>
        </p:nvSpPr>
        <p:spPr>
          <a:xfrm>
            <a:off x="20763352" y="9310857"/>
            <a:ext cx="128778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0.001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196" name="Regression terminolog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Regression terminology</a:t>
            </a:r>
          </a:p>
        </p:txBody>
      </p:sp>
      <p:sp>
        <p:nvSpPr>
          <p:cNvPr id="197" name="In regression we will choose one variable to predict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</a:pPr>
            <a:r>
              <a:t>In regression we will choose one variable to predict.</a:t>
            </a:r>
          </a:p>
          <a:p>
            <a:pPr/>
            <a:r>
              <a:t>We call this y.</a:t>
            </a:r>
          </a:p>
          <a:p>
            <a:pPr/>
            <a:r>
              <a:t>Y is the outcome variable.</a:t>
            </a:r>
          </a:p>
          <a:p>
            <a:pPr/>
            <a:r>
              <a:t>Y is the predicted variable.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512" name="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Example</a:t>
            </a:r>
          </a:p>
        </p:txBody>
      </p:sp>
      <p:pic>
        <p:nvPicPr>
          <p:cNvPr id="513" name="Image-of-SPSS-Multiple-Regression-tables.png" descr="Image-of-SPSS-Multiple-Regression-tables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43188"/>
          <a:stretch>
            <a:fillRect/>
          </a:stretch>
        </p:blipFill>
        <p:spPr>
          <a:xfrm>
            <a:off x="5398904" y="1720101"/>
            <a:ext cx="17461151" cy="11383441"/>
          </a:xfrm>
          <a:prstGeom prst="rect">
            <a:avLst/>
          </a:prstGeom>
          <a:ln w="12700">
            <a:miter lim="400000"/>
          </a:ln>
        </p:spPr>
      </p:pic>
      <p:sp>
        <p:nvSpPr>
          <p:cNvPr id="514" name="Rectangle"/>
          <p:cNvSpPr/>
          <p:nvPr/>
        </p:nvSpPr>
        <p:spPr>
          <a:xfrm>
            <a:off x="6790364" y="4870166"/>
            <a:ext cx="15117083" cy="356038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15" name="Rectangle"/>
          <p:cNvSpPr/>
          <p:nvPr/>
        </p:nvSpPr>
        <p:spPr>
          <a:xfrm>
            <a:off x="6804360" y="4302174"/>
            <a:ext cx="7278597" cy="63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16" name="Dependent variable: High thoughts"/>
          <p:cNvSpPr txBox="1"/>
          <p:nvPr/>
        </p:nvSpPr>
        <p:spPr>
          <a:xfrm>
            <a:off x="6167017" y="4264074"/>
            <a:ext cx="16794530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Dependent variable: High thoughts</a:t>
            </a:r>
          </a:p>
        </p:txBody>
      </p:sp>
      <p:sp>
        <p:nvSpPr>
          <p:cNvPr id="517" name="Predictors: Age"/>
          <p:cNvSpPr txBox="1"/>
          <p:nvPr/>
        </p:nvSpPr>
        <p:spPr>
          <a:xfrm>
            <a:off x="6211762" y="5001900"/>
            <a:ext cx="3246692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Predictors: Age</a:t>
            </a:r>
          </a:p>
        </p:txBody>
      </p:sp>
      <p:sp>
        <p:nvSpPr>
          <p:cNvPr id="518" name="High substance (# of marijuanas)"/>
          <p:cNvSpPr txBox="1"/>
          <p:nvPr/>
        </p:nvSpPr>
        <p:spPr>
          <a:xfrm>
            <a:off x="8565698" y="5675744"/>
            <a:ext cx="677291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High substance (# of marijuanas)</a:t>
            </a:r>
          </a:p>
        </p:txBody>
      </p:sp>
      <p:sp>
        <p:nvSpPr>
          <p:cNvPr id="519" name="Propensity for high thoughts"/>
          <p:cNvSpPr txBox="1"/>
          <p:nvPr/>
        </p:nvSpPr>
        <p:spPr>
          <a:xfrm>
            <a:off x="8556133" y="6294757"/>
            <a:ext cx="5898580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Propensity for high thoughts</a:t>
            </a:r>
          </a:p>
        </p:txBody>
      </p:sp>
      <p:sp>
        <p:nvSpPr>
          <p:cNvPr id="520" name="Rectangle"/>
          <p:cNvSpPr/>
          <p:nvPr/>
        </p:nvSpPr>
        <p:spPr>
          <a:xfrm>
            <a:off x="13211458" y="3617916"/>
            <a:ext cx="1999005" cy="46066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21" name="Rectangle"/>
          <p:cNvSpPr/>
          <p:nvPr/>
        </p:nvSpPr>
        <p:spPr>
          <a:xfrm>
            <a:off x="10239998" y="3617916"/>
            <a:ext cx="1999005" cy="46066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22" name="0.31"/>
          <p:cNvSpPr txBox="1"/>
          <p:nvPr/>
        </p:nvSpPr>
        <p:spPr>
          <a:xfrm>
            <a:off x="10379942" y="3526247"/>
            <a:ext cx="1023303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0.31</a:t>
            </a:r>
          </a:p>
        </p:txBody>
      </p:sp>
      <p:sp>
        <p:nvSpPr>
          <p:cNvPr id="523" name="0.29"/>
          <p:cNvSpPr txBox="1"/>
          <p:nvPr/>
        </p:nvSpPr>
        <p:spPr>
          <a:xfrm>
            <a:off x="13321887" y="3526247"/>
            <a:ext cx="102330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0.29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Reporting regression finding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 defTabSz="668655">
              <a:defRPr sz="24543"/>
            </a:lvl1pPr>
          </a:lstStyle>
          <a:p>
            <a:pPr/>
            <a:r>
              <a:t>Reporting regression findings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528" name="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Example</a:t>
            </a:r>
          </a:p>
        </p:txBody>
      </p:sp>
      <p:sp>
        <p:nvSpPr>
          <p:cNvPr id="529" name="First, report adjusted R^2 and it’s corresponding p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</a:pPr>
            <a:r>
              <a:t>First, report adjusted R^2 and it’s corresponding p:</a:t>
            </a:r>
          </a:p>
          <a:p>
            <a:pPr/>
            <a:r>
              <a:t>Our model predicted a significant amount of variance in high thoughts, </a:t>
            </a:r>
            <a:r>
              <a:rPr i="1">
                <a:latin typeface="Avenir Next Regular"/>
                <a:ea typeface="Avenir Next Regular"/>
                <a:cs typeface="Avenir Next Regular"/>
                <a:sym typeface="Avenir Next Regular"/>
              </a:rPr>
              <a:t>adjusted R^2</a:t>
            </a:r>
            <a:r>
              <a:t> = 0.29, </a:t>
            </a:r>
            <a:r>
              <a:rPr i="1">
                <a:latin typeface="Avenir Next Regular"/>
                <a:ea typeface="Avenir Next Regular"/>
                <a:cs typeface="Avenir Next Regular"/>
                <a:sym typeface="Avenir Next Regular"/>
              </a:rPr>
              <a:t>p</a:t>
            </a:r>
            <a:r>
              <a:t> &lt; 0.001. </a:t>
            </a:r>
          </a:p>
          <a:p>
            <a:pPr/>
            <a:r>
              <a:t>Age, consumption of high-making substances, and prosperity for high thoughts predicted a significant amount of variance in high thoughts, </a:t>
            </a:r>
            <a:r>
              <a:rPr i="1">
                <a:latin typeface="Avenir Next Regular"/>
                <a:ea typeface="Avenir Next Regular"/>
                <a:cs typeface="Avenir Next Regular"/>
                <a:sym typeface="Avenir Next Regular"/>
              </a:rPr>
              <a:t>adjusted R^2</a:t>
            </a:r>
            <a:r>
              <a:t> = 0.29, </a:t>
            </a:r>
            <a:r>
              <a:rPr i="1">
                <a:latin typeface="Avenir Next Regular"/>
                <a:ea typeface="Avenir Next Regular"/>
                <a:cs typeface="Avenir Next Regular"/>
                <a:sym typeface="Avenir Next Regular"/>
              </a:rPr>
              <a:t>p</a:t>
            </a:r>
            <a:r>
              <a:t> &lt; 0.001.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532" name="Examp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Example</a:t>
            </a:r>
          </a:p>
        </p:txBody>
      </p:sp>
      <p:sp>
        <p:nvSpPr>
          <p:cNvPr id="533" name="Then report individual betas and their p’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</a:pPr>
            <a:r>
              <a:t>Then report individual betas and their p’s:</a:t>
            </a:r>
          </a:p>
          <a:p>
            <a:pPr/>
            <a:r>
              <a:t>High-making substances consumed (beta = 0.912, p = 0.001) and propensity for high thoughts (beta = 0.042, p = 0.04) significantly predicted a higher high thoughts. </a:t>
            </a:r>
          </a:p>
          <a:p>
            <a:pPr/>
            <a:r>
              <a:t>Age did not predict likelihood of experiencing high thoughts. </a:t>
            </a:r>
          </a:p>
          <a:p>
            <a:pPr/>
            <a:r>
              <a:t>It’s common to report betas and p’s in text as well as in a table.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Categorical variables in regres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 defTabSz="627379">
              <a:defRPr sz="23028"/>
            </a:lvl1pPr>
          </a:lstStyle>
          <a:p>
            <a:pPr/>
            <a:r>
              <a:t>Categorical variables in regression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538" name="Categorical variab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Categorical variables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541" name="Categorical variab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Categorical variables</a:t>
            </a:r>
          </a:p>
        </p:txBody>
      </p:sp>
      <p:sp>
        <p:nvSpPr>
          <p:cNvPr id="542" name="Categorical variables are variables that are not continuous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</a:pPr>
            <a:r>
              <a:t>Categorical variables are variables that are not continuous:</a:t>
            </a:r>
          </a:p>
          <a:p>
            <a:pPr>
              <a:buChar char="‣"/>
            </a:pPr>
            <a:r>
              <a:t>Groups</a:t>
            </a:r>
          </a:p>
          <a:p>
            <a:pPr>
              <a:buChar char="‣"/>
            </a:pPr>
            <a:r>
              <a:t>Categories</a:t>
            </a:r>
          </a:p>
          <a:p>
            <a:pPr>
              <a:buChar char="‣"/>
            </a:pPr>
            <a:r>
              <a:t>Labels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545" name="Categorical variab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Categorical variables</a:t>
            </a:r>
          </a:p>
        </p:txBody>
      </p:sp>
      <p:sp>
        <p:nvSpPr>
          <p:cNvPr id="546" name="If your only predictor is a categorical variable, you should run a t-test or ANOVA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FontTx/>
              <a:buNone/>
            </a:lvl1pPr>
          </a:lstStyle>
          <a:p>
            <a:pPr/>
            <a:r>
              <a:t>If your only predictor is a categorical variable, you should run a t-test or ANOVA.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549" name="Categorical variables in Regres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Categorical variables in Regression</a:t>
            </a:r>
          </a:p>
        </p:txBody>
      </p:sp>
      <p:sp>
        <p:nvSpPr>
          <p:cNvPr id="550" name="Sometimes researchers want to examine how several variables predict one outcom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</a:pPr>
            <a:r>
              <a:t>Sometimes researchers want to examine how several variables predict one outcome.</a:t>
            </a:r>
          </a:p>
          <a:p>
            <a:pPr marL="0" indent="0">
              <a:buClrTx/>
              <a:buSzTx/>
              <a:buFontTx/>
              <a:buNone/>
            </a:pPr>
            <a:r>
              <a:t>We did this with high thoughts:</a:t>
            </a:r>
          </a:p>
          <a:p>
            <a:pPr>
              <a:buChar char="‣"/>
            </a:pPr>
            <a:r>
              <a:t>Age</a:t>
            </a:r>
          </a:p>
          <a:p>
            <a:pPr>
              <a:buChar char="‣"/>
            </a:pPr>
            <a:r>
              <a:t># of marijuanas</a:t>
            </a:r>
          </a:p>
          <a:p>
            <a:pPr>
              <a:buChar char="‣"/>
            </a:pPr>
            <a:r>
              <a:t>Propensity for high thoughts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553" name="Categorical variables in Regres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Categorical variables in Regression</a:t>
            </a:r>
          </a:p>
        </p:txBody>
      </p:sp>
      <p:sp>
        <p:nvSpPr>
          <p:cNvPr id="554" name="Sometimes researchers want to examine how several variables predict one outcom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</a:pPr>
            <a:r>
              <a:t>Sometimes researchers want to examine how several variables predict one outcome.</a:t>
            </a:r>
          </a:p>
          <a:p>
            <a:pPr marL="0" indent="0">
              <a:buClrTx/>
              <a:buSzTx/>
              <a:buFontTx/>
              <a:buNone/>
            </a:pPr>
            <a:r>
              <a:t>Sometimes one of these variables is categorical.</a:t>
            </a:r>
          </a:p>
          <a:p>
            <a:pPr marL="0" indent="0">
              <a:buClrTx/>
              <a:buSzTx/>
              <a:buFontTx/>
              <a:buNone/>
            </a:pPr>
            <a:r>
              <a:t>Example: How many episodes of a show can Dr. Apriceno watch before she passes out on her couch?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200" name="Regression terminolog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Regression terminology</a:t>
            </a:r>
          </a:p>
        </p:txBody>
      </p:sp>
      <p:sp>
        <p:nvSpPr>
          <p:cNvPr id="201" name="In regression we will choose two or more variables we with believe predict y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</a:pPr>
            <a:r>
              <a:t>In regression we will choose two or more variables we with believe predict y.</a:t>
            </a:r>
          </a:p>
          <a:p>
            <a:pPr/>
            <a:r>
              <a:t>We call these x1, x2, etc. </a:t>
            </a:r>
          </a:p>
          <a:p>
            <a:pPr/>
            <a:r>
              <a:t>Some people call these x and z.</a:t>
            </a:r>
          </a:p>
          <a:p>
            <a:pPr/>
            <a:r>
              <a:t>X is the predictor variable.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557" name="Categorical variables in Regres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Categorical variables in Regression</a:t>
            </a:r>
          </a:p>
        </p:txBody>
      </p:sp>
      <p:sp>
        <p:nvSpPr>
          <p:cNvPr id="558" name="Dependent variable: How many episodes of a show can Dr. Apriceno watch before she passes out on her couch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</a:pPr>
            <a:r>
              <a:t>Dependent variable: How many episodes of a show can Dr. Apriceno watch before she passes out on her couch?</a:t>
            </a:r>
          </a:p>
          <a:p>
            <a:pPr marL="0" indent="0">
              <a:buClrTx/>
              <a:buSzTx/>
              <a:buFontTx/>
              <a:buNone/>
            </a:pPr>
            <a:r>
              <a:t>Predictors: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561" name="Categorical variables in Regres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Categorical variables in Regression</a:t>
            </a:r>
          </a:p>
        </p:txBody>
      </p:sp>
      <p:sp>
        <p:nvSpPr>
          <p:cNvPr id="562" name="Dependent variable: How many episodes of a show can Dr. Apriceno watch before she passes out on her couch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</a:pPr>
            <a:r>
              <a:t>Dependent variable: How many episodes of a show can Dr. Apriceno watch before she passes out on her couch?</a:t>
            </a:r>
          </a:p>
          <a:p>
            <a:pPr marL="0" indent="0">
              <a:buClrTx/>
              <a:buSzTx/>
              <a:buFontTx/>
              <a:buNone/>
            </a:pPr>
            <a:r>
              <a:t>Predictors:</a:t>
            </a:r>
          </a:p>
          <a:p>
            <a:pPr>
              <a:buChar char="‣"/>
            </a:pPr>
            <a:r>
              <a:t>Time of night</a:t>
            </a:r>
          </a:p>
          <a:p>
            <a:pPr>
              <a:buChar char="‣"/>
            </a:pPr>
            <a:r>
              <a:t>Cups of coffee consumed </a:t>
            </a:r>
          </a:p>
          <a:p>
            <a:pPr>
              <a:buChar char="‣"/>
            </a:pPr>
            <a:r>
              <a:t>Is Pedro Pascal in the show?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565" name="Categorical variables in Regres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Categorical variables in Regression</a:t>
            </a:r>
          </a:p>
        </p:txBody>
      </p:sp>
      <p:sp>
        <p:nvSpPr>
          <p:cNvPr id="566" name="Dependent variable: How many episodes of a show can Dr. Apriceno watch before she passes out on her couch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</a:pPr>
            <a:r>
              <a:t>Dependent variable: How many episodes of a show can Dr. Apriceno watch before she passes out on her couch?</a:t>
            </a:r>
          </a:p>
          <a:p>
            <a:pPr marL="0" indent="0">
              <a:buClrTx/>
              <a:buSzTx/>
              <a:buFontTx/>
              <a:buNone/>
            </a:pPr>
            <a:r>
              <a:t>Predictors:</a:t>
            </a:r>
          </a:p>
          <a:p>
            <a:pPr>
              <a:buChar char="‣"/>
            </a:pPr>
            <a:r>
              <a:t>Time of night</a:t>
            </a:r>
          </a:p>
          <a:p>
            <a:pPr>
              <a:buChar char="‣"/>
            </a:pPr>
            <a:r>
              <a:t>Cups of coffee consumed </a:t>
            </a:r>
          </a:p>
          <a:p>
            <a:pPr>
              <a:buChar char="‣"/>
            </a:pPr>
            <a:r>
              <a:t>Is Pedro Pascal in the show?</a:t>
            </a:r>
          </a:p>
        </p:txBody>
      </p:sp>
      <p:sp>
        <p:nvSpPr>
          <p:cNvPr id="567" name="Variable Type:"/>
          <p:cNvSpPr txBox="1"/>
          <p:nvPr/>
        </p:nvSpPr>
        <p:spPr>
          <a:xfrm>
            <a:off x="11524170" y="6046847"/>
            <a:ext cx="4066947" cy="4940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spcBef>
                <a:spcPts val="3900"/>
              </a:spcBef>
              <a:defRPr sz="4800"/>
            </a:pPr>
            <a:r>
              <a:t>Variable Type:</a:t>
            </a:r>
          </a:p>
          <a:p>
            <a:pPr>
              <a:spcBef>
                <a:spcPts val="3900"/>
              </a:spcBef>
              <a:defRPr sz="4800"/>
            </a:pPr>
          </a:p>
          <a:p>
            <a:pPr>
              <a:spcBef>
                <a:spcPts val="3900"/>
              </a:spcBef>
              <a:defRPr sz="4800"/>
            </a:pPr>
          </a:p>
        </p:txBody>
      </p:sp>
      <p:sp>
        <p:nvSpPr>
          <p:cNvPr id="568" name="Line"/>
          <p:cNvSpPr/>
          <p:nvPr/>
        </p:nvSpPr>
        <p:spPr>
          <a:xfrm>
            <a:off x="5410485" y="7864670"/>
            <a:ext cx="6481545" cy="1"/>
          </a:xfrm>
          <a:prstGeom prst="line">
            <a:avLst/>
          </a:prstGeom>
          <a:ln w="1016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69" name="Line"/>
          <p:cNvSpPr/>
          <p:nvPr/>
        </p:nvSpPr>
        <p:spPr>
          <a:xfrm>
            <a:off x="8644891" y="9161517"/>
            <a:ext cx="3282543" cy="1"/>
          </a:xfrm>
          <a:prstGeom prst="line">
            <a:avLst/>
          </a:prstGeom>
          <a:ln w="1016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70" name="Line"/>
          <p:cNvSpPr/>
          <p:nvPr/>
        </p:nvSpPr>
        <p:spPr>
          <a:xfrm>
            <a:off x="9410747" y="10458364"/>
            <a:ext cx="2516687" cy="1"/>
          </a:xfrm>
          <a:prstGeom prst="line">
            <a:avLst/>
          </a:prstGeom>
          <a:ln w="1016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573" name="Categorical variables in Regres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Categorical variables in Regression</a:t>
            </a:r>
          </a:p>
        </p:txBody>
      </p:sp>
      <p:sp>
        <p:nvSpPr>
          <p:cNvPr id="574" name="Dependent variable: How many episodes of a show can Dr. Apriceno watch before she passes out on her couch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</a:pPr>
            <a:r>
              <a:t>Dependent variable: How many episodes of a show can Dr. Apriceno watch before she passes out on her couch?</a:t>
            </a:r>
          </a:p>
          <a:p>
            <a:pPr marL="0" indent="0">
              <a:buClrTx/>
              <a:buSzTx/>
              <a:buFontTx/>
              <a:buNone/>
            </a:pPr>
            <a:r>
              <a:t>Predictors:</a:t>
            </a:r>
          </a:p>
          <a:p>
            <a:pPr>
              <a:buChar char="‣"/>
            </a:pPr>
            <a:r>
              <a:t>Time of night</a:t>
            </a:r>
          </a:p>
          <a:p>
            <a:pPr>
              <a:buChar char="‣"/>
            </a:pPr>
            <a:r>
              <a:t>Cups of coffee consumed </a:t>
            </a:r>
          </a:p>
          <a:p>
            <a:pPr>
              <a:buChar char="‣"/>
            </a:pPr>
            <a:r>
              <a:t>Is Pedro Pascal in the show?</a:t>
            </a:r>
          </a:p>
        </p:txBody>
      </p:sp>
      <p:sp>
        <p:nvSpPr>
          <p:cNvPr id="575" name="Variable Type:…"/>
          <p:cNvSpPr txBox="1"/>
          <p:nvPr/>
        </p:nvSpPr>
        <p:spPr>
          <a:xfrm>
            <a:off x="11524170" y="6046847"/>
            <a:ext cx="4066947" cy="4940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spcBef>
                <a:spcPts val="3900"/>
              </a:spcBef>
              <a:defRPr sz="4800"/>
            </a:pPr>
            <a:r>
              <a:t>Variable Type:</a:t>
            </a:r>
          </a:p>
          <a:p>
            <a:pPr lvl="1">
              <a:spcBef>
                <a:spcPts val="3900"/>
              </a:spcBef>
              <a:defRPr sz="4800"/>
            </a:pPr>
            <a:r>
              <a:t>   Continuous</a:t>
            </a:r>
          </a:p>
          <a:p>
            <a:pPr>
              <a:spcBef>
                <a:spcPts val="3900"/>
              </a:spcBef>
              <a:defRPr sz="4800"/>
            </a:pPr>
            <a:r>
              <a:t>   Continuous</a:t>
            </a:r>
          </a:p>
          <a:p>
            <a:pPr>
              <a:spcBef>
                <a:spcPts val="3900"/>
              </a:spcBef>
              <a:defRPr sz="4800">
                <a:solidFill>
                  <a:srgbClr val="FFFFFF"/>
                </a:solidFill>
              </a:defRPr>
            </a:pPr>
            <a:r>
              <a:t>   Categorical</a:t>
            </a:r>
          </a:p>
        </p:txBody>
      </p:sp>
      <p:sp>
        <p:nvSpPr>
          <p:cNvPr id="576" name="Line"/>
          <p:cNvSpPr/>
          <p:nvPr/>
        </p:nvSpPr>
        <p:spPr>
          <a:xfrm>
            <a:off x="5410485" y="7864670"/>
            <a:ext cx="6481545" cy="1"/>
          </a:xfrm>
          <a:prstGeom prst="line">
            <a:avLst/>
          </a:prstGeom>
          <a:ln w="1016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77" name="Line"/>
          <p:cNvSpPr/>
          <p:nvPr/>
        </p:nvSpPr>
        <p:spPr>
          <a:xfrm>
            <a:off x="8644891" y="9161517"/>
            <a:ext cx="3282543" cy="1"/>
          </a:xfrm>
          <a:prstGeom prst="line">
            <a:avLst/>
          </a:prstGeom>
          <a:ln w="1016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578" name="Line"/>
          <p:cNvSpPr/>
          <p:nvPr/>
        </p:nvSpPr>
        <p:spPr>
          <a:xfrm>
            <a:off x="9410747" y="10458364"/>
            <a:ext cx="2516687" cy="1"/>
          </a:xfrm>
          <a:prstGeom prst="line">
            <a:avLst/>
          </a:prstGeom>
          <a:ln w="1016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581" name="Categorical variables in Regres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Categorical variables in Regression</a:t>
            </a:r>
          </a:p>
        </p:txBody>
      </p:sp>
      <p:sp>
        <p:nvSpPr>
          <p:cNvPr id="582" name="Dependent variable: How many episodes of a show can Dr. Apriceno watch before she passes out on her couch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</a:pPr>
            <a:r>
              <a:t>Dependent variable: How many episodes of a show can Dr. Apriceno watch before she passes out on her couch?</a:t>
            </a:r>
          </a:p>
          <a:p>
            <a:pPr marL="0" indent="0">
              <a:buClrTx/>
              <a:buSzTx/>
              <a:buFontTx/>
              <a:buNone/>
            </a:pPr>
            <a:r>
              <a:t>Predictors:</a:t>
            </a:r>
          </a:p>
          <a:p>
            <a:pPr>
              <a:buChar char="‣"/>
            </a:pPr>
            <a:r>
              <a:t>Time of night: </a:t>
            </a:r>
            <a:r>
              <a:rPr sz="3800"/>
              <a:t>As it gets later, the number of episodes will decrease (negative correlation)</a:t>
            </a:r>
          </a:p>
          <a:p>
            <a:pPr>
              <a:buChar char="‣"/>
            </a:pPr>
            <a:r>
              <a:t>Cups of coffee consumed: As cups of coffee increases, number of eps will increase (positive correlation)</a:t>
            </a:r>
          </a:p>
          <a:p>
            <a:pPr>
              <a:buChar char="‣"/>
            </a:pPr>
            <a:r>
              <a:t>Pedro: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585" name="Categorical variables in Regres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Categorical variables in Regression</a:t>
            </a:r>
          </a:p>
        </p:txBody>
      </p:sp>
      <p:sp>
        <p:nvSpPr>
          <p:cNvPr id="586" name="Dependent variable: How many episodes of a show can Dr. Apriceno watch before she passes out on her couch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808990">
              <a:spcBef>
                <a:spcPts val="3800"/>
              </a:spcBef>
              <a:buClrTx/>
              <a:buSzTx/>
              <a:buFontTx/>
              <a:buNone/>
              <a:defRPr sz="4704"/>
            </a:pPr>
            <a:r>
              <a:t>Dependent variable: How many episodes of a show can Dr. Apriceno watch before she passes out on her couch?</a:t>
            </a:r>
          </a:p>
          <a:p>
            <a:pPr marL="0" indent="0" defTabSz="808990">
              <a:spcBef>
                <a:spcPts val="3800"/>
              </a:spcBef>
              <a:buClrTx/>
              <a:buSzTx/>
              <a:buFontTx/>
              <a:buNone/>
              <a:defRPr sz="4704"/>
            </a:pPr>
            <a:r>
              <a:t>Predictors:</a:t>
            </a:r>
          </a:p>
          <a:p>
            <a:pPr marL="622300" indent="-622300" defTabSz="808990">
              <a:spcBef>
                <a:spcPts val="3800"/>
              </a:spcBef>
              <a:buChar char="‣"/>
              <a:defRPr sz="4704"/>
            </a:pPr>
            <a:r>
              <a:t>Time of night: </a:t>
            </a:r>
            <a:r>
              <a:rPr sz="3724"/>
              <a:t>As it gets later, the number of episodes will decrease (negative correlation)</a:t>
            </a:r>
          </a:p>
          <a:p>
            <a:pPr marL="622300" indent="-622300" defTabSz="808990">
              <a:spcBef>
                <a:spcPts val="3800"/>
              </a:spcBef>
              <a:buChar char="‣"/>
              <a:defRPr sz="4704"/>
            </a:pPr>
            <a:r>
              <a:t>Cups of coffee consumed: As cups of coffee increases, number of eps will increase (positive correlation)</a:t>
            </a:r>
          </a:p>
          <a:p>
            <a:pPr marL="622300" indent="-622300" defTabSz="808990">
              <a:spcBef>
                <a:spcPts val="3800"/>
              </a:spcBef>
              <a:buChar char="‣"/>
              <a:defRPr sz="4704"/>
            </a:pPr>
            <a:r>
              <a:t>Is Pedro Pascal in the show? If Pedro’s in the show, number of episodes will increase.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589" name="Dummy cod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Dummy coding</a:t>
            </a:r>
          </a:p>
        </p:txBody>
      </p:sp>
      <p:sp>
        <p:nvSpPr>
          <p:cNvPr id="590" name="Assign each category a number valu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har char="‣"/>
            </a:pPr>
            <a:r>
              <a:t>Assign each category a number value.</a:t>
            </a:r>
          </a:p>
          <a:p>
            <a:pPr lvl="1">
              <a:buChar char="‣"/>
            </a:pPr>
            <a:r>
              <a:t>0 = no</a:t>
            </a:r>
          </a:p>
          <a:p>
            <a:pPr lvl="1">
              <a:buChar char="‣"/>
            </a:pPr>
            <a:r>
              <a:t>1 = yes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593" name="Dummy cod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Dummy coding</a:t>
            </a:r>
          </a:p>
        </p:txBody>
      </p:sp>
      <p:sp>
        <p:nvSpPr>
          <p:cNvPr id="594" name="Assign each category a number value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har char="‣"/>
            </a:pPr>
            <a:r>
              <a:t>Assign each category a number value.</a:t>
            </a:r>
          </a:p>
          <a:p>
            <a:pPr lvl="1">
              <a:buChar char="‣"/>
            </a:pPr>
            <a:r>
              <a:t>0 = no, Pedro is not in the show.</a:t>
            </a:r>
          </a:p>
          <a:p>
            <a:pPr lvl="1">
              <a:buChar char="‣"/>
            </a:pPr>
            <a:r>
              <a:t>1 = yes, Pedro is in the show.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597" name="Interpreting dummy coded variab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Interpreting dummy coded variables</a:t>
            </a:r>
          </a:p>
        </p:txBody>
      </p:sp>
      <p:pic>
        <p:nvPicPr>
          <p:cNvPr id="598" name="Image-of-SPSS-Multiple-Regression-tables.png" descr="Image-of-SPSS-Multiple-Regression-tables.png"/>
          <p:cNvPicPr>
            <a:picLocks noChangeAspect="1"/>
          </p:cNvPicPr>
          <p:nvPr/>
        </p:nvPicPr>
        <p:blipFill>
          <a:blip r:embed="rId2">
            <a:extLst/>
          </a:blip>
          <a:srcRect l="0" t="69249" r="0" b="2507"/>
          <a:stretch>
            <a:fillRect/>
          </a:stretch>
        </p:blipFill>
        <p:spPr>
          <a:xfrm>
            <a:off x="1159668" y="4603155"/>
            <a:ext cx="22064595" cy="7151240"/>
          </a:xfrm>
          <a:prstGeom prst="rect">
            <a:avLst/>
          </a:prstGeom>
          <a:ln w="12700">
            <a:miter lim="400000"/>
          </a:ln>
        </p:spPr>
      </p:pic>
      <p:sp>
        <p:nvSpPr>
          <p:cNvPr id="599" name="Rectangle"/>
          <p:cNvSpPr/>
          <p:nvPr/>
        </p:nvSpPr>
        <p:spPr>
          <a:xfrm>
            <a:off x="4231901" y="8664699"/>
            <a:ext cx="1999005" cy="200351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600" name="Rectangle"/>
          <p:cNvSpPr/>
          <p:nvPr/>
        </p:nvSpPr>
        <p:spPr>
          <a:xfrm>
            <a:off x="8120438" y="10919121"/>
            <a:ext cx="1999005" cy="63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601" name="Time"/>
          <p:cNvSpPr txBox="1"/>
          <p:nvPr/>
        </p:nvSpPr>
        <p:spPr>
          <a:xfrm>
            <a:off x="4935939" y="8740014"/>
            <a:ext cx="1125983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Time</a:t>
            </a:r>
          </a:p>
        </p:txBody>
      </p:sp>
      <p:sp>
        <p:nvSpPr>
          <p:cNvPr id="602" name="Number of episodes of a show MB will watch before passing out"/>
          <p:cNvSpPr txBox="1"/>
          <p:nvPr/>
        </p:nvSpPr>
        <p:spPr>
          <a:xfrm>
            <a:off x="8177692" y="10881021"/>
            <a:ext cx="14528072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Number of episodes of a show MB will watch before passing out </a:t>
            </a:r>
          </a:p>
        </p:txBody>
      </p:sp>
      <p:sp>
        <p:nvSpPr>
          <p:cNvPr id="603" name="Rectangle"/>
          <p:cNvSpPr/>
          <p:nvPr/>
        </p:nvSpPr>
        <p:spPr>
          <a:xfrm>
            <a:off x="2243216" y="8587614"/>
            <a:ext cx="1432654" cy="1016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604" name="Coffee"/>
          <p:cNvSpPr txBox="1"/>
          <p:nvPr/>
        </p:nvSpPr>
        <p:spPr>
          <a:xfrm>
            <a:off x="4763696" y="9310857"/>
            <a:ext cx="1470470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Coffee</a:t>
            </a:r>
          </a:p>
        </p:txBody>
      </p:sp>
      <p:sp>
        <p:nvSpPr>
          <p:cNvPr id="605" name="Zaddy"/>
          <p:cNvSpPr txBox="1"/>
          <p:nvPr/>
        </p:nvSpPr>
        <p:spPr>
          <a:xfrm>
            <a:off x="4798144" y="9986242"/>
            <a:ext cx="1401573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Zaddy</a:t>
            </a:r>
          </a:p>
        </p:txBody>
      </p:sp>
      <p:sp>
        <p:nvSpPr>
          <p:cNvPr id="606" name="Rectangle"/>
          <p:cNvSpPr/>
          <p:nvPr/>
        </p:nvSpPr>
        <p:spPr>
          <a:xfrm>
            <a:off x="14960640" y="8664699"/>
            <a:ext cx="1999005" cy="200351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607" name="Rectangle"/>
          <p:cNvSpPr/>
          <p:nvPr/>
        </p:nvSpPr>
        <p:spPr>
          <a:xfrm>
            <a:off x="20407740" y="8664699"/>
            <a:ext cx="1999005" cy="200351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608" name="-0.112"/>
          <p:cNvSpPr txBox="1"/>
          <p:nvPr/>
        </p:nvSpPr>
        <p:spPr>
          <a:xfrm>
            <a:off x="14797837" y="8740014"/>
            <a:ext cx="143002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-0.112</a:t>
            </a:r>
          </a:p>
        </p:txBody>
      </p:sp>
      <p:sp>
        <p:nvSpPr>
          <p:cNvPr id="609" name="0.042"/>
          <p:cNvSpPr txBox="1"/>
          <p:nvPr/>
        </p:nvSpPr>
        <p:spPr>
          <a:xfrm>
            <a:off x="14797837" y="9310857"/>
            <a:ext cx="128778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0.042</a:t>
            </a:r>
          </a:p>
        </p:txBody>
      </p:sp>
      <p:sp>
        <p:nvSpPr>
          <p:cNvPr id="610" name="0.912"/>
          <p:cNvSpPr txBox="1"/>
          <p:nvPr/>
        </p:nvSpPr>
        <p:spPr>
          <a:xfrm>
            <a:off x="14797837" y="9986242"/>
            <a:ext cx="128778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0.912</a:t>
            </a:r>
          </a:p>
        </p:txBody>
      </p:sp>
      <p:sp>
        <p:nvSpPr>
          <p:cNvPr id="611" name="0.04"/>
          <p:cNvSpPr txBox="1"/>
          <p:nvPr/>
        </p:nvSpPr>
        <p:spPr>
          <a:xfrm>
            <a:off x="20763352" y="8740014"/>
            <a:ext cx="102330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0.04</a:t>
            </a:r>
          </a:p>
        </p:txBody>
      </p:sp>
      <p:sp>
        <p:nvSpPr>
          <p:cNvPr id="612" name="0.18"/>
          <p:cNvSpPr txBox="1"/>
          <p:nvPr/>
        </p:nvSpPr>
        <p:spPr>
          <a:xfrm>
            <a:off x="20763352" y="9310857"/>
            <a:ext cx="102330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0.18</a:t>
            </a:r>
          </a:p>
        </p:txBody>
      </p:sp>
      <p:sp>
        <p:nvSpPr>
          <p:cNvPr id="613" name="0.001"/>
          <p:cNvSpPr txBox="1"/>
          <p:nvPr/>
        </p:nvSpPr>
        <p:spPr>
          <a:xfrm>
            <a:off x="20763352" y="9986242"/>
            <a:ext cx="128778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0.001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616" name="Report the finding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Report the findings</a:t>
            </a:r>
          </a:p>
        </p:txBody>
      </p:sp>
      <p:sp>
        <p:nvSpPr>
          <p:cNvPr id="617" name="Time significantly predicted the outcome variable in that as the time got later in the evening, number of episodes decreased (beta = -0.412, p = 0.04).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Time significantly predicted the outcome variable in that as the time got later in the evening, number of episodes decreased (beta = -0.412, p = 0.04).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204" name="Regression terminolog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Regression terminology</a:t>
            </a:r>
          </a:p>
        </p:txBody>
      </p:sp>
      <p:sp>
        <p:nvSpPr>
          <p:cNvPr id="205" name="We we predict Y with X, we say;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FontTx/>
              <a:buNone/>
            </a:pPr>
            <a:r>
              <a:t>We we predict Y with X, we say;</a:t>
            </a:r>
          </a:p>
          <a:p>
            <a: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13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  <a:r>
              <a:t>we regress y on the x.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620" name="Interpreting dummy coded variab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Interpreting dummy coded variables</a:t>
            </a:r>
          </a:p>
        </p:txBody>
      </p:sp>
      <p:pic>
        <p:nvPicPr>
          <p:cNvPr id="621" name="Image-of-SPSS-Multiple-Regression-tables.png" descr="Image-of-SPSS-Multiple-Regression-tables.png"/>
          <p:cNvPicPr>
            <a:picLocks noChangeAspect="1"/>
          </p:cNvPicPr>
          <p:nvPr/>
        </p:nvPicPr>
        <p:blipFill>
          <a:blip r:embed="rId2">
            <a:extLst/>
          </a:blip>
          <a:srcRect l="0" t="69249" r="0" b="2507"/>
          <a:stretch>
            <a:fillRect/>
          </a:stretch>
        </p:blipFill>
        <p:spPr>
          <a:xfrm>
            <a:off x="1159668" y="4603155"/>
            <a:ext cx="22064595" cy="7151240"/>
          </a:xfrm>
          <a:prstGeom prst="rect">
            <a:avLst/>
          </a:prstGeom>
          <a:ln w="12700">
            <a:miter lim="400000"/>
          </a:ln>
        </p:spPr>
      </p:pic>
      <p:sp>
        <p:nvSpPr>
          <p:cNvPr id="622" name="Rectangle"/>
          <p:cNvSpPr/>
          <p:nvPr/>
        </p:nvSpPr>
        <p:spPr>
          <a:xfrm>
            <a:off x="4231901" y="8664699"/>
            <a:ext cx="1999005" cy="200351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623" name="Rectangle"/>
          <p:cNvSpPr/>
          <p:nvPr/>
        </p:nvSpPr>
        <p:spPr>
          <a:xfrm>
            <a:off x="8120438" y="10919121"/>
            <a:ext cx="1999005" cy="63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624" name="Time"/>
          <p:cNvSpPr txBox="1"/>
          <p:nvPr/>
        </p:nvSpPr>
        <p:spPr>
          <a:xfrm>
            <a:off x="4935939" y="8740014"/>
            <a:ext cx="1125983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Time</a:t>
            </a:r>
          </a:p>
        </p:txBody>
      </p:sp>
      <p:sp>
        <p:nvSpPr>
          <p:cNvPr id="625" name="Number of episodes of a show MB will watch before passing out"/>
          <p:cNvSpPr txBox="1"/>
          <p:nvPr/>
        </p:nvSpPr>
        <p:spPr>
          <a:xfrm>
            <a:off x="8177692" y="10881021"/>
            <a:ext cx="14528072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Number of episodes of a show MB will watch before passing out </a:t>
            </a:r>
          </a:p>
        </p:txBody>
      </p:sp>
      <p:sp>
        <p:nvSpPr>
          <p:cNvPr id="626" name="Rectangle"/>
          <p:cNvSpPr/>
          <p:nvPr/>
        </p:nvSpPr>
        <p:spPr>
          <a:xfrm>
            <a:off x="2243216" y="8587614"/>
            <a:ext cx="1432654" cy="1016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627" name="Coffee"/>
          <p:cNvSpPr txBox="1"/>
          <p:nvPr/>
        </p:nvSpPr>
        <p:spPr>
          <a:xfrm>
            <a:off x="4763696" y="9310857"/>
            <a:ext cx="1470470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Coffee</a:t>
            </a:r>
          </a:p>
        </p:txBody>
      </p:sp>
      <p:sp>
        <p:nvSpPr>
          <p:cNvPr id="628" name="Zaddy"/>
          <p:cNvSpPr txBox="1"/>
          <p:nvPr/>
        </p:nvSpPr>
        <p:spPr>
          <a:xfrm>
            <a:off x="4798144" y="9986242"/>
            <a:ext cx="1401573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Zaddy</a:t>
            </a:r>
          </a:p>
        </p:txBody>
      </p:sp>
      <p:sp>
        <p:nvSpPr>
          <p:cNvPr id="629" name="Rectangle"/>
          <p:cNvSpPr/>
          <p:nvPr/>
        </p:nvSpPr>
        <p:spPr>
          <a:xfrm>
            <a:off x="14960640" y="8664699"/>
            <a:ext cx="1999005" cy="200351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630" name="Rectangle"/>
          <p:cNvSpPr/>
          <p:nvPr/>
        </p:nvSpPr>
        <p:spPr>
          <a:xfrm>
            <a:off x="20407740" y="8664699"/>
            <a:ext cx="1999005" cy="200351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631" name="- 0.412"/>
          <p:cNvSpPr txBox="1"/>
          <p:nvPr/>
        </p:nvSpPr>
        <p:spPr>
          <a:xfrm>
            <a:off x="14671155" y="8740014"/>
            <a:ext cx="154114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- 0.412</a:t>
            </a:r>
          </a:p>
        </p:txBody>
      </p:sp>
      <p:sp>
        <p:nvSpPr>
          <p:cNvPr id="632" name="0.042"/>
          <p:cNvSpPr txBox="1"/>
          <p:nvPr/>
        </p:nvSpPr>
        <p:spPr>
          <a:xfrm>
            <a:off x="14797837" y="9310857"/>
            <a:ext cx="128778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0.042</a:t>
            </a:r>
          </a:p>
        </p:txBody>
      </p:sp>
      <p:sp>
        <p:nvSpPr>
          <p:cNvPr id="633" name="0.912"/>
          <p:cNvSpPr txBox="1"/>
          <p:nvPr/>
        </p:nvSpPr>
        <p:spPr>
          <a:xfrm>
            <a:off x="14797837" y="9986242"/>
            <a:ext cx="128778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0.912</a:t>
            </a:r>
          </a:p>
        </p:txBody>
      </p:sp>
      <p:sp>
        <p:nvSpPr>
          <p:cNvPr id="634" name="0.04"/>
          <p:cNvSpPr txBox="1"/>
          <p:nvPr/>
        </p:nvSpPr>
        <p:spPr>
          <a:xfrm>
            <a:off x="20763352" y="8740014"/>
            <a:ext cx="102330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0.04</a:t>
            </a:r>
          </a:p>
        </p:txBody>
      </p:sp>
      <p:sp>
        <p:nvSpPr>
          <p:cNvPr id="635" name="0.18"/>
          <p:cNvSpPr txBox="1"/>
          <p:nvPr/>
        </p:nvSpPr>
        <p:spPr>
          <a:xfrm>
            <a:off x="20895591" y="9310857"/>
            <a:ext cx="1023303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0.18</a:t>
            </a:r>
          </a:p>
        </p:txBody>
      </p:sp>
      <p:sp>
        <p:nvSpPr>
          <p:cNvPr id="636" name="0.001"/>
          <p:cNvSpPr txBox="1"/>
          <p:nvPr/>
        </p:nvSpPr>
        <p:spPr>
          <a:xfrm>
            <a:off x="20763352" y="9986242"/>
            <a:ext cx="128778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0.001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639" name="Report the finding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Report the findings</a:t>
            </a:r>
          </a:p>
        </p:txBody>
      </p:sp>
      <p:sp>
        <p:nvSpPr>
          <p:cNvPr id="640" name="Time significantly predicted the outcome variable in that as the time got later in the evening, number of episodes decreased (beta = -0.412, p = 0.04)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Time significantly predicted the outcome variable in that as the time got later in the evening, number of episodes decreased (beta = -0.412, p = 0.04).</a:t>
            </a:r>
          </a:p>
          <a:p>
            <a:pPr/>
            <a:r>
              <a:t>Coffee was not a significant predictor of number of episodes.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643" name="Interpreting dummy coded variab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Interpreting dummy coded variables</a:t>
            </a:r>
          </a:p>
        </p:txBody>
      </p:sp>
      <p:pic>
        <p:nvPicPr>
          <p:cNvPr id="644" name="Image-of-SPSS-Multiple-Regression-tables.png" descr="Image-of-SPSS-Multiple-Regression-tables.png"/>
          <p:cNvPicPr>
            <a:picLocks noChangeAspect="1"/>
          </p:cNvPicPr>
          <p:nvPr/>
        </p:nvPicPr>
        <p:blipFill>
          <a:blip r:embed="rId2">
            <a:extLst/>
          </a:blip>
          <a:srcRect l="0" t="69249" r="0" b="2507"/>
          <a:stretch>
            <a:fillRect/>
          </a:stretch>
        </p:blipFill>
        <p:spPr>
          <a:xfrm>
            <a:off x="1159668" y="4603155"/>
            <a:ext cx="22064595" cy="7151240"/>
          </a:xfrm>
          <a:prstGeom prst="rect">
            <a:avLst/>
          </a:prstGeom>
          <a:ln w="12700">
            <a:miter lim="400000"/>
          </a:ln>
        </p:spPr>
      </p:pic>
      <p:sp>
        <p:nvSpPr>
          <p:cNvPr id="645" name="Rectangle"/>
          <p:cNvSpPr/>
          <p:nvPr/>
        </p:nvSpPr>
        <p:spPr>
          <a:xfrm>
            <a:off x="4231901" y="8664699"/>
            <a:ext cx="1999005" cy="200351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646" name="Rectangle"/>
          <p:cNvSpPr/>
          <p:nvPr/>
        </p:nvSpPr>
        <p:spPr>
          <a:xfrm>
            <a:off x="8120438" y="10919121"/>
            <a:ext cx="1999005" cy="63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647" name="Time"/>
          <p:cNvSpPr txBox="1"/>
          <p:nvPr/>
        </p:nvSpPr>
        <p:spPr>
          <a:xfrm>
            <a:off x="4935939" y="8740014"/>
            <a:ext cx="1125983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Time</a:t>
            </a:r>
          </a:p>
        </p:txBody>
      </p:sp>
      <p:sp>
        <p:nvSpPr>
          <p:cNvPr id="648" name="Number of episodes of a show MB will watch before passing out"/>
          <p:cNvSpPr txBox="1"/>
          <p:nvPr/>
        </p:nvSpPr>
        <p:spPr>
          <a:xfrm>
            <a:off x="8177692" y="10881021"/>
            <a:ext cx="14528072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Number of episodes of a show MB will watch before passing out </a:t>
            </a:r>
          </a:p>
        </p:txBody>
      </p:sp>
      <p:sp>
        <p:nvSpPr>
          <p:cNvPr id="649" name="Rectangle"/>
          <p:cNvSpPr/>
          <p:nvPr/>
        </p:nvSpPr>
        <p:spPr>
          <a:xfrm>
            <a:off x="2243216" y="8587614"/>
            <a:ext cx="1432654" cy="1016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650" name="Coffee"/>
          <p:cNvSpPr txBox="1"/>
          <p:nvPr/>
        </p:nvSpPr>
        <p:spPr>
          <a:xfrm>
            <a:off x="4763696" y="9310857"/>
            <a:ext cx="1470470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Coffee</a:t>
            </a:r>
          </a:p>
        </p:txBody>
      </p:sp>
      <p:sp>
        <p:nvSpPr>
          <p:cNvPr id="651" name="Zaddy"/>
          <p:cNvSpPr txBox="1"/>
          <p:nvPr/>
        </p:nvSpPr>
        <p:spPr>
          <a:xfrm>
            <a:off x="4798144" y="9986242"/>
            <a:ext cx="1401573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Zaddy</a:t>
            </a:r>
          </a:p>
        </p:txBody>
      </p:sp>
      <p:sp>
        <p:nvSpPr>
          <p:cNvPr id="652" name="Rectangle"/>
          <p:cNvSpPr/>
          <p:nvPr/>
        </p:nvSpPr>
        <p:spPr>
          <a:xfrm>
            <a:off x="14960640" y="8664699"/>
            <a:ext cx="1999005" cy="200351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653" name="Rectangle"/>
          <p:cNvSpPr/>
          <p:nvPr/>
        </p:nvSpPr>
        <p:spPr>
          <a:xfrm>
            <a:off x="20407740" y="8664699"/>
            <a:ext cx="1999005" cy="200351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654" name="- 0.412"/>
          <p:cNvSpPr txBox="1"/>
          <p:nvPr/>
        </p:nvSpPr>
        <p:spPr>
          <a:xfrm>
            <a:off x="14671155" y="8740014"/>
            <a:ext cx="154114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- 0.412</a:t>
            </a:r>
          </a:p>
        </p:txBody>
      </p:sp>
      <p:sp>
        <p:nvSpPr>
          <p:cNvPr id="655" name="0.042"/>
          <p:cNvSpPr txBox="1"/>
          <p:nvPr/>
        </p:nvSpPr>
        <p:spPr>
          <a:xfrm>
            <a:off x="14797837" y="9310857"/>
            <a:ext cx="128778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0.042</a:t>
            </a:r>
          </a:p>
        </p:txBody>
      </p:sp>
      <p:sp>
        <p:nvSpPr>
          <p:cNvPr id="656" name="0.912"/>
          <p:cNvSpPr txBox="1"/>
          <p:nvPr/>
        </p:nvSpPr>
        <p:spPr>
          <a:xfrm>
            <a:off x="14797837" y="9986242"/>
            <a:ext cx="128778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0.912</a:t>
            </a:r>
          </a:p>
        </p:txBody>
      </p:sp>
      <p:sp>
        <p:nvSpPr>
          <p:cNvPr id="657" name="0.04"/>
          <p:cNvSpPr txBox="1"/>
          <p:nvPr/>
        </p:nvSpPr>
        <p:spPr>
          <a:xfrm>
            <a:off x="20763352" y="8740014"/>
            <a:ext cx="102330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0.04</a:t>
            </a:r>
          </a:p>
        </p:txBody>
      </p:sp>
      <p:sp>
        <p:nvSpPr>
          <p:cNvPr id="658" name="0.18"/>
          <p:cNvSpPr txBox="1"/>
          <p:nvPr/>
        </p:nvSpPr>
        <p:spPr>
          <a:xfrm>
            <a:off x="20895591" y="9310857"/>
            <a:ext cx="1023303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0.18</a:t>
            </a:r>
          </a:p>
        </p:txBody>
      </p:sp>
      <p:sp>
        <p:nvSpPr>
          <p:cNvPr id="659" name="0.001"/>
          <p:cNvSpPr txBox="1"/>
          <p:nvPr/>
        </p:nvSpPr>
        <p:spPr>
          <a:xfrm>
            <a:off x="20763352" y="9986242"/>
            <a:ext cx="128778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0.001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662" name="Report the finding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Report the findings</a:t>
            </a:r>
          </a:p>
        </p:txBody>
      </p:sp>
      <p:sp>
        <p:nvSpPr>
          <p:cNvPr id="663" name="Time significantly predicted the outcome variable in that as the time got later in the evening, number of episodes decreased (beta = -0.412, p = 0.04)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Time significantly predicted the outcome variable in that as the time got later in the evening, number of episodes decreased (beta = -0.412, p = 0.04).</a:t>
            </a:r>
          </a:p>
          <a:p>
            <a:pPr/>
            <a:r>
              <a:t>Coffee was not a significant predictor of number of episodes.</a:t>
            </a:r>
          </a:p>
          <a:p>
            <a:pPr/>
            <a:r>
              <a:t>Pedro Pascal being in the show significantly predicted watching more episodes (beta = 0.912, p &lt; 0.001).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666" name="Dummy cod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Dummy coding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669" name="Dummy cod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Dummy coding</a:t>
            </a:r>
          </a:p>
        </p:txBody>
      </p:sp>
      <p:sp>
        <p:nvSpPr>
          <p:cNvPr id="670" name="Gender: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har char="‣"/>
            </a:lvl1pPr>
          </a:lstStyle>
          <a:p>
            <a:pPr/>
            <a:r>
              <a:t>Gender: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673" name="Dummy cod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Dummy coding</a:t>
            </a:r>
          </a:p>
        </p:txBody>
      </p:sp>
      <p:sp>
        <p:nvSpPr>
          <p:cNvPr id="674" name="Gender: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Char char="‣"/>
            </a:pPr>
            <a:r>
              <a:t>Gender:</a:t>
            </a:r>
          </a:p>
          <a:p>
            <a:pPr lvl="1">
              <a:buChar char="‣"/>
            </a:pPr>
            <a:r>
              <a:t>0 = male</a:t>
            </a:r>
          </a:p>
          <a:p>
            <a:pPr lvl="1">
              <a:buChar char="‣"/>
            </a:pPr>
            <a:r>
              <a:t>1 = female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677" name="Interpreting dummy coded variabl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Interpreting dummy coded variables</a:t>
            </a:r>
          </a:p>
        </p:txBody>
      </p:sp>
      <p:pic>
        <p:nvPicPr>
          <p:cNvPr id="678" name="Image-of-SPSS-Multiple-Regression-tables.png" descr="Image-of-SPSS-Multiple-Regression-tables.png"/>
          <p:cNvPicPr>
            <a:picLocks noChangeAspect="1"/>
          </p:cNvPicPr>
          <p:nvPr/>
        </p:nvPicPr>
        <p:blipFill>
          <a:blip r:embed="rId2">
            <a:extLst/>
          </a:blip>
          <a:srcRect l="0" t="69249" r="0" b="2507"/>
          <a:stretch>
            <a:fillRect/>
          </a:stretch>
        </p:blipFill>
        <p:spPr>
          <a:xfrm>
            <a:off x="1159668" y="4603155"/>
            <a:ext cx="22064595" cy="7151240"/>
          </a:xfrm>
          <a:prstGeom prst="rect">
            <a:avLst/>
          </a:prstGeom>
          <a:ln w="12700">
            <a:miter lim="400000"/>
          </a:ln>
        </p:spPr>
      </p:pic>
      <p:sp>
        <p:nvSpPr>
          <p:cNvPr id="679" name="Rectangle"/>
          <p:cNvSpPr/>
          <p:nvPr/>
        </p:nvSpPr>
        <p:spPr>
          <a:xfrm>
            <a:off x="4231901" y="8664699"/>
            <a:ext cx="1999005" cy="200351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680" name="Rectangle"/>
          <p:cNvSpPr/>
          <p:nvPr/>
        </p:nvSpPr>
        <p:spPr>
          <a:xfrm>
            <a:off x="8120438" y="10919121"/>
            <a:ext cx="1999005" cy="635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681" name="Enjoyment of True Crime"/>
          <p:cNvSpPr txBox="1"/>
          <p:nvPr/>
        </p:nvSpPr>
        <p:spPr>
          <a:xfrm>
            <a:off x="8177692" y="10881021"/>
            <a:ext cx="14528072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Enjoyment of True Crime</a:t>
            </a:r>
          </a:p>
        </p:txBody>
      </p:sp>
      <p:sp>
        <p:nvSpPr>
          <p:cNvPr id="682" name="Rectangle"/>
          <p:cNvSpPr/>
          <p:nvPr/>
        </p:nvSpPr>
        <p:spPr>
          <a:xfrm>
            <a:off x="2243216" y="8587614"/>
            <a:ext cx="1432654" cy="101600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683" name="Age"/>
          <p:cNvSpPr txBox="1"/>
          <p:nvPr/>
        </p:nvSpPr>
        <p:spPr>
          <a:xfrm>
            <a:off x="5214533" y="9310857"/>
            <a:ext cx="965963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Age</a:t>
            </a:r>
          </a:p>
        </p:txBody>
      </p:sp>
      <p:sp>
        <p:nvSpPr>
          <p:cNvPr id="684" name="Gender"/>
          <p:cNvSpPr txBox="1"/>
          <p:nvPr/>
        </p:nvSpPr>
        <p:spPr>
          <a:xfrm>
            <a:off x="4642170" y="9986242"/>
            <a:ext cx="167138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Gender</a:t>
            </a:r>
          </a:p>
        </p:txBody>
      </p:sp>
      <p:sp>
        <p:nvSpPr>
          <p:cNvPr id="685" name="Rectangle"/>
          <p:cNvSpPr/>
          <p:nvPr/>
        </p:nvSpPr>
        <p:spPr>
          <a:xfrm>
            <a:off x="14960640" y="8664699"/>
            <a:ext cx="1999005" cy="200351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686" name="Rectangle"/>
          <p:cNvSpPr/>
          <p:nvPr/>
        </p:nvSpPr>
        <p:spPr>
          <a:xfrm>
            <a:off x="20407740" y="8664699"/>
            <a:ext cx="1999005" cy="200351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40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 Bold"/>
              </a:defRPr>
            </a:pPr>
          </a:p>
        </p:txBody>
      </p:sp>
      <p:sp>
        <p:nvSpPr>
          <p:cNvPr id="687" name="- 0.412"/>
          <p:cNvSpPr txBox="1"/>
          <p:nvPr/>
        </p:nvSpPr>
        <p:spPr>
          <a:xfrm>
            <a:off x="14671155" y="8740014"/>
            <a:ext cx="1541146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- 0.412</a:t>
            </a:r>
          </a:p>
        </p:txBody>
      </p:sp>
      <p:sp>
        <p:nvSpPr>
          <p:cNvPr id="688" name="0.042"/>
          <p:cNvSpPr txBox="1"/>
          <p:nvPr/>
        </p:nvSpPr>
        <p:spPr>
          <a:xfrm>
            <a:off x="14797837" y="9310857"/>
            <a:ext cx="128778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0.042</a:t>
            </a:r>
          </a:p>
        </p:txBody>
      </p:sp>
      <p:sp>
        <p:nvSpPr>
          <p:cNvPr id="689" name="0.912"/>
          <p:cNvSpPr txBox="1"/>
          <p:nvPr/>
        </p:nvSpPr>
        <p:spPr>
          <a:xfrm>
            <a:off x="14797837" y="9986242"/>
            <a:ext cx="128778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0.912</a:t>
            </a:r>
          </a:p>
        </p:txBody>
      </p:sp>
      <p:sp>
        <p:nvSpPr>
          <p:cNvPr id="690" name="0.04"/>
          <p:cNvSpPr txBox="1"/>
          <p:nvPr/>
        </p:nvSpPr>
        <p:spPr>
          <a:xfrm>
            <a:off x="20763352" y="8740014"/>
            <a:ext cx="1023304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0.04</a:t>
            </a:r>
          </a:p>
        </p:txBody>
      </p:sp>
      <p:sp>
        <p:nvSpPr>
          <p:cNvPr id="691" name="0.18"/>
          <p:cNvSpPr txBox="1"/>
          <p:nvPr/>
        </p:nvSpPr>
        <p:spPr>
          <a:xfrm>
            <a:off x="20895591" y="9310857"/>
            <a:ext cx="1023303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0.18</a:t>
            </a:r>
          </a:p>
        </p:txBody>
      </p:sp>
      <p:sp>
        <p:nvSpPr>
          <p:cNvPr id="692" name="0.001"/>
          <p:cNvSpPr txBox="1"/>
          <p:nvPr/>
        </p:nvSpPr>
        <p:spPr>
          <a:xfrm>
            <a:off x="20763352" y="9986242"/>
            <a:ext cx="1287781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0.001</a:t>
            </a:r>
          </a:p>
        </p:txBody>
      </p:sp>
      <p:sp>
        <p:nvSpPr>
          <p:cNvPr id="693" name="Weirdness"/>
          <p:cNvSpPr txBox="1"/>
          <p:nvPr/>
        </p:nvSpPr>
        <p:spPr>
          <a:xfrm>
            <a:off x="3929928" y="8740014"/>
            <a:ext cx="2250568" cy="71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/>
            </a:lvl1pPr>
          </a:lstStyle>
          <a:p>
            <a:pPr/>
            <a:r>
              <a:t>Weirdness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696" name="Interpreting dummy coded gend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Interpreting dummy coded gender</a:t>
            </a:r>
          </a:p>
        </p:txBody>
      </p:sp>
      <p:sp>
        <p:nvSpPr>
          <p:cNvPr id="697" name="Beta is positive (beta = 0.912, p &lt; 0.001)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Beta is positive (beta = 0.912, p &lt; 0.001).  </a:t>
            </a:r>
          </a:p>
          <a:p>
            <a:pPr/>
            <a:r>
              <a:t>Whatever is coded as 1 is higher on the the dependent variable.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700" name="Interpreting dummy coded gend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Interpreting dummy coded gender</a:t>
            </a:r>
          </a:p>
        </p:txBody>
      </p:sp>
      <p:sp>
        <p:nvSpPr>
          <p:cNvPr id="701" name="Beta is positive (beta = 0.912, p &lt; 0.001)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Beta is positive (beta = 0.912, p &lt; 0.001).  </a:t>
            </a:r>
          </a:p>
          <a:p>
            <a:pPr/>
            <a:r>
              <a:t>Whatever is coded as 1 is higher on the the dependent variable.</a:t>
            </a:r>
          </a:p>
          <a:p>
            <a:pPr lvl="1"/>
            <a:r>
              <a:t>Women reported significantly more enjoyment of True Crime than men.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208" name="Regression Equ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Regression Equation</a:t>
            </a:r>
          </a:p>
        </p:txBody>
      </p:sp>
      <p:sp>
        <p:nvSpPr>
          <p:cNvPr id="209" name="Yi = b0 + b1X1i + ei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algn="ctr">
              <a:buClrTx/>
              <a:buSzTx/>
              <a:buFontTx/>
              <a:buNone/>
              <a:defRPr sz="6800"/>
            </a:pPr>
          </a:p>
          <a:p>
            <a:pPr marL="0" indent="0" algn="ctr">
              <a:buClrTx/>
              <a:buSzTx/>
              <a:buFontTx/>
              <a:buNone/>
              <a:defRPr sz="6800"/>
            </a:pPr>
          </a:p>
          <a:p>
            <a:pPr marL="0" indent="0" algn="ctr">
              <a:buClrTx/>
              <a:buSzTx/>
              <a:buFontTx/>
              <a:buNone/>
              <a:defRPr sz="6800"/>
            </a:pPr>
            <a:r>
              <a:t>Y</a:t>
            </a:r>
            <a:r>
              <a:rPr baseline="-15779"/>
              <a:t>i</a:t>
            </a:r>
            <a:r>
              <a:t> = b</a:t>
            </a:r>
            <a:r>
              <a:rPr baseline="-15779"/>
              <a:t>0</a:t>
            </a:r>
            <a:r>
              <a:t> + b</a:t>
            </a:r>
            <a:r>
              <a:rPr baseline="-15779"/>
              <a:t>1</a:t>
            </a:r>
            <a:r>
              <a:t>X</a:t>
            </a:r>
            <a:r>
              <a:rPr baseline="-15779"/>
              <a:t>1i</a:t>
            </a:r>
            <a:r>
              <a:t> + e</a:t>
            </a:r>
            <a:r>
              <a:rPr baseline="-15779"/>
              <a:t>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704" name="Categorical variables in regres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Categorical variables in regression</a:t>
            </a:r>
          </a:p>
        </p:txBody>
      </p:sp>
      <p:sp>
        <p:nvSpPr>
          <p:cNvPr id="705" name="Y = How many days would you survive in the zombie apocalypse?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 = How many days would you survive in the zombie apocalypse?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708" name="Categorical variables in regres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Categorical variables in regression</a:t>
            </a:r>
          </a:p>
        </p:txBody>
      </p:sp>
      <p:sp>
        <p:nvSpPr>
          <p:cNvPr id="709" name="Y = How many days would you survive in the zombie apocalypse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 = How many days would you survive in the zombie apocalypse?</a:t>
            </a:r>
          </a:p>
          <a:p>
            <a:pPr lvl="1"/>
            <a:r>
              <a:t>X1 = Crossbow skills on a scale of 1 (what’s a crossbow?) to 10 (bullseye)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712" name="Categorical variables in regres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Categorical variables in regression</a:t>
            </a:r>
          </a:p>
        </p:txBody>
      </p:sp>
      <p:sp>
        <p:nvSpPr>
          <p:cNvPr id="713" name="Y = How many days would you survive in the zombie apocalypse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 = How many days would you survive in the zombie apocalypse?</a:t>
            </a:r>
          </a:p>
          <a:p>
            <a:pPr lvl="1"/>
            <a:r>
              <a:t>X1 = Crossbow skills on a scale of 1 (what’s a crossbow?) to 10 (bullseye)</a:t>
            </a:r>
          </a:p>
          <a:p>
            <a:pPr lvl="1"/>
            <a:r>
              <a:t>X2 = # of episodes of the Walking Dead watched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716" name="Categorical variables in regres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Categorical variables in regression</a:t>
            </a:r>
          </a:p>
        </p:txBody>
      </p:sp>
      <p:sp>
        <p:nvSpPr>
          <p:cNvPr id="717" name="Y = How many days would you survive in the zombie apocalypse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 = How many days would you survive in the zombie apocalypse?</a:t>
            </a:r>
          </a:p>
          <a:p>
            <a:pPr lvl="1"/>
            <a:r>
              <a:t>X1 = Crossbow skills on a scale of 1 (what’s a crossbow?) to 10 (bullseye)</a:t>
            </a:r>
          </a:p>
          <a:p>
            <a:pPr lvl="1"/>
            <a:r>
              <a:t>X2 = # of episodes of the Walking Dead watched</a:t>
            </a:r>
          </a:p>
          <a:p>
            <a:pPr lvl="1"/>
            <a:r>
              <a:t>X3 = Do you have a weapon? Y/N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720" name="Categorical variables in regres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Categorical variables in regression</a:t>
            </a:r>
          </a:p>
        </p:txBody>
      </p:sp>
      <p:sp>
        <p:nvSpPr>
          <p:cNvPr id="721" name="Crossbow skills: As crossbow skills go up, days survived will go up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Crossbow skills: As crossbow skills go up, days survived will go up.</a:t>
            </a:r>
          </a:p>
          <a:p>
            <a:pPr/>
            <a:r>
              <a:t>WD episodes: As episodes goes up, days survived will go up.</a:t>
            </a:r>
          </a:p>
          <a:p>
            <a:pPr/>
            <a:r>
              <a:t>Weapon: 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724" name="Categorical variables in regres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Categorical variables in regression</a:t>
            </a:r>
          </a:p>
        </p:txBody>
      </p:sp>
      <p:sp>
        <p:nvSpPr>
          <p:cNvPr id="725" name="Crossbow skills: As crossbow skills go up, days survived will go up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Crossbow skills: As crossbow skills go up, days survived will go up.</a:t>
            </a:r>
          </a:p>
          <a:p>
            <a:pPr/>
            <a:r>
              <a:t>WD episodes: As episodes goes up, days survived will go up.</a:t>
            </a:r>
          </a:p>
          <a:p>
            <a:pPr/>
            <a:r>
              <a:t>Weapon: </a:t>
            </a:r>
          </a:p>
          <a:p>
            <a:pPr lvl="1"/>
            <a:r>
              <a:t>0 = No weapon :(</a:t>
            </a:r>
          </a:p>
          <a:p>
            <a:pPr lvl="1"/>
            <a:r>
              <a:t>1 = Weapon! :)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728" name="Categorical variables in regres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Categorical variables in regression</a:t>
            </a:r>
          </a:p>
        </p:txBody>
      </p:sp>
      <p:sp>
        <p:nvSpPr>
          <p:cNvPr id="729" name="Crossbow skills: As crossbow skills go up, days survived will go up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Crossbow skills: As crossbow skills go up, days survived will go up.</a:t>
            </a:r>
          </a:p>
          <a:p>
            <a:pPr/>
            <a:r>
              <a:t>WD episodes: As episodes goes up, days survived will go up.</a:t>
            </a:r>
          </a:p>
          <a:p>
            <a:pPr/>
            <a:r>
              <a:t>Weapon: Individuals who have weapon will survive more days. </a:t>
            </a:r>
          </a:p>
          <a:p>
            <a:pPr lvl="1"/>
            <a:r>
              <a:t>How will we know if this is true?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PSY 348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PSY 348</a:t>
            </a:r>
          </a:p>
        </p:txBody>
      </p:sp>
      <p:sp>
        <p:nvSpPr>
          <p:cNvPr id="732" name="Categorical variables in regress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685165">
              <a:spcBef>
                <a:spcPts val="3200"/>
              </a:spcBef>
              <a:defRPr sz="7221"/>
            </a:lvl1pPr>
          </a:lstStyle>
          <a:p>
            <a:pPr/>
            <a:r>
              <a:t>Categorical variables in regression</a:t>
            </a:r>
          </a:p>
        </p:txBody>
      </p:sp>
      <p:sp>
        <p:nvSpPr>
          <p:cNvPr id="733" name="Crossbow skills: As crossbow skills go up, days survived will go up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Crossbow skills: As crossbow skills go up, days survived will go up.</a:t>
            </a:r>
          </a:p>
          <a:p>
            <a:pPr/>
            <a:r>
              <a:t>WD episodes: As episodes goes up, days survived will go up.</a:t>
            </a:r>
          </a:p>
          <a:p>
            <a:pPr/>
            <a:r>
              <a:t>Weapon: Individuals who have weapon will survive more days. </a:t>
            </a:r>
          </a:p>
          <a:p>
            <a:pPr lvl="1"/>
            <a:r>
              <a:t>How will we know if this is true? </a:t>
            </a:r>
          </a:p>
          <a:p>
            <a:pPr lvl="2"/>
            <a:r>
              <a:t>Beta will be positive if having a weapon increases days.</a:t>
            </a:r>
          </a:p>
          <a:p>
            <a:pPr lvl="2"/>
            <a:r>
              <a:t>Beta will be negative if having a weapon decreases days.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222222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 Bold"/>
        <a:ea typeface="DIN Condensed Bold"/>
        <a:cs typeface="DIN Condensed Bold"/>
      </a:majorFont>
      <a:minorFont>
        <a:latin typeface="DIN Condensed Bold"/>
        <a:ea typeface="DIN Condensed Bold"/>
        <a:cs typeface="DIN Condensed Bol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4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 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825500" rtl="0" fontAlgn="auto" latinLnBrk="0" hangingPunct="0">
          <a:lnSpc>
            <a:spcPct val="100000"/>
          </a:lnSpc>
          <a:spcBef>
            <a:spcPts val="3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