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5" Type="http://schemas.openxmlformats.org/officeDocument/2006/relationships/viewProps" Target="viewProps.xml" /><Relationship Id="rId4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4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348: Lecture 2</a:t>
            </a:r>
            <a:br/>
            <a:br/>
            <a:r>
              <a:rPr/>
              <a:t>Dave Brocker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Self-Report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What’s wrong with this?</a:t>
            </a:r>
          </a:p>
        </p:txBody>
      </p:sp>
      <p:pic>
        <p:nvPicPr>
          <p:cNvPr descr="images/SUR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3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Self-Report: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Advantages</a:t>
            </a:r>
          </a:p>
          <a:p>
            <a:pPr lvl="0"/>
            <a:r>
              <a:rPr/>
              <a:t>Most popular method of assessing attitudes*</a:t>
            </a:r>
          </a:p>
          <a:p>
            <a:pPr lvl="0"/>
            <a:r>
              <a:rPr/>
              <a:t>Can obtain large amounts of data</a:t>
            </a:r>
          </a:p>
          <a:p>
            <a:pPr lvl="0"/>
            <a:r>
              <a:rPr/>
              <a:t>(Fairly) Quick</a:t>
            </a:r>
          </a:p>
          <a:p>
            <a:pPr lvl="0"/>
            <a:r>
              <a:rPr/>
              <a:t>Allows for adaptive testing</a:t>
            </a:r>
          </a:p>
          <a:p>
            <a:pPr lvl="0"/>
            <a:r>
              <a:rPr/>
              <a:t>(Fairly) Inexpensive</a:t>
            </a:r>
          </a:p>
          <a:p>
            <a:pPr lvl="0" indent="0" marL="0">
              <a:buNone/>
            </a:pPr>
            <a:r>
              <a:rPr/>
              <a:t>In certain fields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Self-Report: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Disadvantages</a:t>
            </a:r>
          </a:p>
          <a:p>
            <a:pPr lvl="0" indent="0" marL="0">
              <a:buNone/>
            </a:pPr>
            <a:r>
              <a:rPr b="1"/>
              <a:t>Acquiescence</a:t>
            </a:r>
          </a:p>
          <a:p>
            <a:pPr lvl="0"/>
            <a:r>
              <a:rPr/>
              <a:t>Tendency to say yes, true, agree</a:t>
            </a:r>
          </a:p>
          <a:p>
            <a:pPr lvl="0" indent="0" marL="0">
              <a:buNone/>
            </a:pPr>
            <a:r>
              <a:rPr b="1"/>
              <a:t>Social desirability</a:t>
            </a:r>
          </a:p>
          <a:p>
            <a:pPr lvl="0"/>
            <a:r>
              <a:rPr/>
              <a:t>Tendency to respond in ways that are seen as socially acceptable</a:t>
            </a:r>
          </a:p>
          <a:p>
            <a:pPr lvl="0" indent="0" marL="0">
              <a:buNone/>
            </a:pPr>
            <a:r>
              <a:rPr b="1"/>
              <a:t>Demand characteristics</a:t>
            </a:r>
          </a:p>
          <a:p>
            <a:pPr lvl="0"/>
            <a:r>
              <a:rPr/>
              <a:t>Tendency to response in ways that participant thinks researcher wants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Self-report: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Avoiding Disadvantages</a:t>
            </a:r>
          </a:p>
          <a:p>
            <a:pPr lvl="0" indent="0" marL="0">
              <a:buNone/>
            </a:pPr>
            <a:r>
              <a:rPr/>
              <a:t>Anonymous respondents are less likely to make things up</a:t>
            </a:r>
          </a:p>
          <a:p>
            <a:pPr lvl="0" indent="0" marL="0">
              <a:buNone/>
            </a:pPr>
            <a:r>
              <a:rPr/>
              <a:t>Assure anonymity</a:t>
            </a:r>
          </a:p>
          <a:p>
            <a:pPr lvl="0" indent="0" marL="0">
              <a:buNone/>
            </a:pPr>
            <a:r>
              <a:rPr/>
              <a:t>Allow respondents to answer in private</a:t>
            </a:r>
          </a:p>
          <a:p>
            <a:pPr lvl="0" indent="0" marL="0">
              <a:buNone/>
            </a:pPr>
            <a:r>
              <a:rPr/>
              <a:t>Allow for maximum privacy</a:t>
            </a:r>
          </a:p>
          <a:p>
            <a:pPr lvl="0" indent="0" marL="0">
              <a:buNone/>
            </a:pPr>
            <a:r>
              <a:rPr/>
              <a:t>Don’t make your experiment too obvious/revealing</a:t>
            </a:r>
          </a:p>
          <a:p>
            <a:pPr lvl="0" indent="0" marL="0">
              <a:buNone/>
            </a:pPr>
            <a:r>
              <a:rPr/>
              <a:t>Obscure the true goal of the experiment</a:t>
            </a:r>
          </a:p>
          <a:p>
            <a:pPr lvl="0" indent="0" marL="0">
              <a:buNone/>
            </a:pPr>
            <a:r>
              <a:rPr/>
              <a:t>Add questions that test for respondent awareness</a:t>
            </a:r>
          </a:p>
          <a:p>
            <a:pPr lvl="0" indent="0" marL="0">
              <a:buNone/>
            </a:pPr>
            <a:r>
              <a:rPr/>
              <a:t>Include attention checks</a:t>
            </a:r>
          </a:p>
          <a:p>
            <a:pPr lvl="0" indent="0" marL="0">
              <a:buNone/>
            </a:pPr>
            <a:r>
              <a:rPr/>
              <a:t>Purposely make some questions opposite</a:t>
            </a:r>
          </a:p>
          <a:p>
            <a:pPr lvl="0" indent="0" marL="0">
              <a:buNone/>
            </a:pPr>
            <a:r>
              <a:rPr/>
              <a:t>Reverse coding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Behavioral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Taking a flier</a:t>
            </a:r>
          </a:p>
          <a:p>
            <a:pPr lvl="0"/>
            <a:r>
              <a:rPr/>
              <a:t>Signing a petition</a:t>
            </a:r>
          </a:p>
          <a:p>
            <a:pPr lvl="0"/>
            <a:r>
              <a:rPr/>
              <a:t>Internet Behavior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/>
            <a:r>
              <a:rPr/>
              <a:t>Moving a chair</a:t>
            </a:r>
          </a:p>
          <a:p>
            <a:pPr lvl="0"/>
            <a:r>
              <a:rPr/>
              <a:t>Donating money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Bobo Doll Experiment (Bandura, 1961)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Bobo Doll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(Bandura, 1961)</a:t>
            </a:r>
          </a:p>
          <a:p>
            <a:pPr lvl="0"/>
            <a:r>
              <a:rPr/>
              <a:t>Live aggression by adult</a:t>
            </a:r>
          </a:p>
          <a:p>
            <a:pPr lvl="0"/>
            <a:r>
              <a:rPr/>
              <a:t>Videotaped aggression by adult</a:t>
            </a:r>
          </a:p>
          <a:p>
            <a:pPr lvl="0"/>
            <a:r>
              <a:rPr/>
              <a:t>Cartoon aggression</a:t>
            </a:r>
          </a:p>
          <a:p>
            <a:pPr lvl="1"/>
            <a:r>
              <a:rPr/>
              <a:t>No aggression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Disadvantages</a:t>
            </a:r>
          </a:p>
          <a:p>
            <a:pPr lvl="0"/>
            <a:r>
              <a:rPr/>
              <a:t>Time consuming</a:t>
            </a:r>
          </a:p>
          <a:p>
            <a:pPr lvl="0"/>
            <a:r>
              <a:rPr/>
              <a:t>Different reviewers/observers may score behaviors differently.</a:t>
            </a:r>
          </a:p>
          <a:p>
            <a:pPr lvl="1"/>
            <a:r>
              <a:rPr/>
              <a:t>Coding scheme</a:t>
            </a:r>
          </a:p>
          <a:p>
            <a:pPr lvl="2"/>
            <a:r>
              <a:rPr i="1"/>
              <a:t>Who</a:t>
            </a:r>
            <a:r>
              <a:rPr/>
              <a:t> decides what is an example of the behavior?</a:t>
            </a:r>
          </a:p>
          <a:p>
            <a:pPr lvl="1"/>
            <a:r>
              <a:rPr/>
              <a:t>Inter-rater Reliability</a:t>
            </a:r>
          </a:p>
          <a:p>
            <a:pPr lvl="2"/>
            <a:r>
              <a:rPr/>
              <a:t>How much </a:t>
            </a:r>
            <a:r>
              <a:rPr i="1"/>
              <a:t>agreement</a:t>
            </a:r>
            <a:r>
              <a:rPr/>
              <a:t> is there between 2+ observers?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Implicit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Brain activity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Functional Magnetic Resonance Imaging (fMRI)</a:t>
            </a:r>
          </a:p>
          <a:p>
            <a:pPr lvl="1"/>
            <a:r>
              <a:rPr/>
              <a:t>Neuroimaging of brain activity</a:t>
            </a:r>
          </a:p>
          <a:p>
            <a:pPr lvl="2" indent="0" marL="685800">
              <a:buNone/>
            </a:pP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Electroencephalography (EEG)</a:t>
            </a:r>
          </a:p>
          <a:p>
            <a:pPr lvl="1"/>
            <a:r>
              <a:rPr/>
              <a:t>Electrodes on surface of scalp measures brain activity</a:t>
            </a:r>
          </a:p>
          <a:p>
            <a:pPr lvl="2" indent="0" marL="68580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Studying Psychology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do researchers in the areas of psychology that are interesting to you study?</a:t>
            </a:r>
          </a:p>
        </p:txBody>
      </p:sp>
      <p:pic>
        <p:nvPicPr>
          <p:cNvPr descr="lec2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92200"/>
            <a:ext cx="5105400" cy="261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Issues with Operationalization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is it hard to measure psychological phenomena?</a:t>
            </a:r>
          </a:p>
          <a:p>
            <a:pPr lvl="0"/>
            <a:r>
              <a:rPr/>
              <a:t>Others may choose to measure the phenomena differently from us</a:t>
            </a:r>
          </a:p>
          <a:p>
            <a:pPr lvl="0"/>
            <a:r>
              <a:rPr/>
              <a:t>Operationalization can be culture-specific</a:t>
            </a:r>
          </a:p>
          <a:p>
            <a:pPr lvl="0"/>
            <a:r>
              <a:rPr/>
              <a:t>What we measure is based on observable parts of the phenomena, but some parts may be unobservable</a:t>
            </a:r>
          </a:p>
          <a:p>
            <a:pPr lvl="1"/>
            <a:r>
              <a:rPr/>
              <a:t>Measuring only the observable/reportable is imprecise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should we measure aggression in children?</a:t>
            </a:r>
          </a:p>
          <a:p>
            <a:pPr lvl="0"/>
            <a:r>
              <a:rPr/>
              <a:t>Observer children for one hour and…</a:t>
            </a:r>
          </a:p>
          <a:p>
            <a:pPr lvl="1"/>
            <a:r>
              <a:rPr b="1"/>
              <a:t>Label</a:t>
            </a:r>
            <a:r>
              <a:rPr/>
              <a:t> them as Aggressive or Non-Aggressive</a:t>
            </a:r>
          </a:p>
          <a:p>
            <a:pPr lvl="1"/>
            <a:r>
              <a:rPr b="1"/>
              <a:t>Rank</a:t>
            </a:r>
            <a:r>
              <a:rPr/>
              <a:t> them from most aggressive to least aggressive</a:t>
            </a:r>
          </a:p>
          <a:p>
            <a:pPr lvl="1"/>
            <a:r>
              <a:rPr b="1"/>
              <a:t>Score</a:t>
            </a:r>
            <a:r>
              <a:rPr/>
              <a:t> them on a 10-point scale.</a:t>
            </a:r>
          </a:p>
          <a:p>
            <a:pPr lvl="2"/>
            <a:r>
              <a:rPr/>
              <a:t>1 = No Aggression</a:t>
            </a:r>
          </a:p>
          <a:p>
            <a:pPr lvl="2"/>
            <a:r>
              <a:rPr/>
              <a:t>10 = All of the Aggression</a:t>
            </a:r>
          </a:p>
          <a:p>
            <a:pPr lvl="1"/>
            <a:r>
              <a:rPr b="1"/>
              <a:t>Count</a:t>
            </a:r>
            <a:r>
              <a:rPr/>
              <a:t> number of aggressive behaviors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Scales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Scale By Any Other Name</a:t>
            </a:r>
          </a:p>
          <a:p>
            <a:pPr lvl="0"/>
            <a:r>
              <a:rPr b="1" strike="sngStrike"/>
              <a:t>Labels</a:t>
            </a:r>
            <a:r>
              <a:rPr/>
              <a:t> Nominal</a:t>
            </a:r>
          </a:p>
          <a:p>
            <a:pPr lvl="0"/>
            <a:r>
              <a:rPr b="1" strike="sngStrike"/>
              <a:t>Rank</a:t>
            </a:r>
            <a:r>
              <a:rPr/>
              <a:t> Order</a:t>
            </a:r>
          </a:p>
          <a:p>
            <a:pPr lvl="0"/>
            <a:r>
              <a:rPr b="1" strike="sngStrike"/>
              <a:t>Scale</a:t>
            </a:r>
            <a:r>
              <a:rPr/>
              <a:t> Interval</a:t>
            </a:r>
          </a:p>
          <a:p>
            <a:pPr lvl="0"/>
            <a:r>
              <a:rPr b="1" strike="sngStrike"/>
              <a:t>Count</a:t>
            </a:r>
            <a:r>
              <a:rPr/>
              <a:t> Ratio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Measurement scales: Nominal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Qualitative</a:t>
            </a:r>
          </a:p>
          <a:p>
            <a:pPr lvl="0" indent="0" marL="0">
              <a:buNone/>
            </a:pPr>
            <a:r>
              <a:rPr i="1"/>
              <a:t>Nominal refers to categories that CANNOT be ordered:</a:t>
            </a:r>
          </a:p>
          <a:p>
            <a:pPr lvl="0"/>
            <a:r>
              <a:rPr/>
              <a:t>Condition (experimental, control)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Major in college</a:t>
            </a:r>
          </a:p>
          <a:p>
            <a:pPr lvl="0"/>
            <a:r>
              <a:rPr/>
              <a:t>Coffee drinker versus Non-coffee drinker</a:t>
            </a:r>
          </a:p>
          <a:p>
            <a:pPr lvl="0"/>
            <a:r>
              <a:rPr/>
              <a:t>Android User or iPhone User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Measurement scales: Ordinal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Quantiative, No Equal Steps</a:t>
            </a:r>
          </a:p>
          <a:p>
            <a:pPr lvl="0" indent="0" marL="0">
              <a:buNone/>
            </a:pPr>
            <a:r>
              <a:rPr i="1"/>
              <a:t>Ordinal refers to categories that CAN be ordered, but the space between each category isn’t the same:</a:t>
            </a:r>
          </a:p>
          <a:p>
            <a:pPr lvl="0"/>
            <a:r>
              <a:rPr/>
              <a:t>Olympic Medals</a:t>
            </a:r>
          </a:p>
          <a:p>
            <a:pPr lvl="0"/>
            <a:r>
              <a:rPr/>
              <a:t>Winner in a Race</a:t>
            </a:r>
          </a:p>
          <a:p>
            <a:pPr lvl="0"/>
            <a:r>
              <a:rPr/>
              <a:t>Your rank in this class</a:t>
            </a:r>
          </a:p>
          <a:p>
            <a:pPr lvl="0"/>
            <a:r>
              <a:rPr/>
              <a:t>Your top 10 Movies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Rarely used in psychological research, because it is hard to calculate variance when the interval between each number differs.</a:t>
            </a:r>
          </a:p>
          <a:p>
            <a:pPr lvl="0"/>
            <a:r>
              <a:rPr/>
              <a:t>There are non-parametric statistics designed for ordinal scales, but we will not be covering those this semester.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Measurement scales: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Quantitative, Equal Distance, No True 0</a:t>
            </a:r>
          </a:p>
          <a:p>
            <a:pPr lvl="0" indent="0" marL="0">
              <a:buNone/>
            </a:pPr>
            <a:r>
              <a:rPr i="1"/>
              <a:t>Interval refers to ratings that are ordered where the interval between each rating is the same, but there is no real “0.”</a:t>
            </a:r>
          </a:p>
          <a:p>
            <a:pPr lvl="0"/>
            <a:r>
              <a:rPr/>
              <a:t>Temperature*</a:t>
            </a:r>
          </a:p>
          <a:p>
            <a:pPr lvl="0"/>
            <a:r>
              <a:rPr/>
              <a:t>“On a scale of 1-10 How much do you agree with the following statement…”</a:t>
            </a:r>
          </a:p>
          <a:p>
            <a:pPr lvl="0"/>
            <a:r>
              <a:rPr/>
              <a:t>GPA</a:t>
            </a:r>
          </a:p>
          <a:p>
            <a:pPr lvl="0" indent="0" marL="0">
              <a:buNone/>
            </a:pPr>
            <a:r>
              <a:rPr/>
              <a:t>Except for Kelvin!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Measurement scales: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Quantitative, Equal Distance, No True 0</a:t>
            </a:r>
          </a:p>
          <a:p>
            <a:pPr lvl="0" indent="0" marL="0">
              <a:buNone/>
            </a:pPr>
            <a:r>
              <a:rPr/>
              <a:t>Ratio, refers to ratings that are ordered, the interval between each rating is the same, and “0” means “0.”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Reaction Time</a:t>
            </a:r>
          </a:p>
          <a:p>
            <a:pPr lvl="0"/>
            <a:r>
              <a:rPr/>
              <a:t>Dosage</a:t>
            </a:r>
          </a:p>
          <a:p>
            <a:pPr lvl="0"/>
            <a:r>
              <a:rPr/>
              <a:t>Money Donated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 vs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What’s the difference between interval and ratio?</a:t>
            </a:r>
          </a:p>
          <a:p>
            <a:pPr lvl="0"/>
            <a:r>
              <a:rPr/>
              <a:t>Interval may have a 0 on the scale, but it doesn’t mean the absence of something. A 0.0 GPA means an F rather than the absence of a grade.</a:t>
            </a:r>
          </a:p>
          <a:p>
            <a:pPr lvl="0"/>
            <a:r>
              <a:rPr/>
              <a:t>Ratio has a 0 that. means 0 (the absence of something), like a ‘0’ as a response to the questions, “How many drinks did you have last night?”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Discrete and Continous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What’s the Difference?</a:t>
            </a:r>
          </a:p>
          <a:p>
            <a:pPr lvl="0" indent="0" marL="0">
              <a:buNone/>
            </a:pPr>
            <a:r>
              <a:rPr/>
              <a:t>Discrete variables have predefined values</a:t>
            </a:r>
          </a:p>
          <a:p>
            <a:pPr lvl="0"/>
            <a:r>
              <a:rPr/>
              <a:t>US States</a:t>
            </a:r>
          </a:p>
          <a:p>
            <a:pPr lvl="0"/>
            <a:r>
              <a:rPr/>
              <a:t>Flavors of Ice Cream</a:t>
            </a:r>
          </a:p>
          <a:p>
            <a:pPr lvl="0" indent="0" marL="0">
              <a:buNone/>
            </a:pPr>
            <a:r>
              <a:rPr/>
              <a:t>Continous Variables can occupy several different values</a:t>
            </a:r>
          </a:p>
          <a:p>
            <a:pPr lvl="0"/>
            <a:r>
              <a:rPr/>
              <a:t>Reaction Time</a:t>
            </a:r>
          </a:p>
          <a:p>
            <a:pPr lvl="0"/>
            <a:r>
              <a:rPr/>
              <a:t>TV Ratings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Studying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do researchers in the areas of psychology that are interesting to you study?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Determining Scale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Identify the scale of measurement.</a:t>
            </a:r>
          </a:p>
          <a:p>
            <a:pPr lvl="0" indent="0" marL="1270000">
              <a:buNone/>
            </a:pPr>
            <a:r>
              <a:rPr sz="2000"/>
              <a:t>Undergraduates report their self-esteem on a scale of 1 to 10. Researchers assess the relationship of undergraduates’ self-esteem and GPA.</a:t>
            </a:r>
          </a:p>
          <a:p>
            <a:pPr lvl="0"/>
            <a:r>
              <a:rPr/>
              <a:t>Predictor variable: </a:t>
            </a:r>
            <a:r>
              <a:rPr b="1"/>
              <a:t>Self-Esteem</a:t>
            </a:r>
            <a:r>
              <a:rPr/>
              <a:t> | Continuous (Interval)</a:t>
            </a:r>
          </a:p>
          <a:p>
            <a:pPr lvl="0"/>
            <a:r>
              <a:rPr/>
              <a:t>Outcome variable: </a:t>
            </a:r>
            <a:r>
              <a:rPr b="1"/>
              <a:t>GPA</a:t>
            </a:r>
            <a:r>
              <a:rPr/>
              <a:t> | Continuous (Interval)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Determining Scale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Identify the scale of measurement.</a:t>
            </a:r>
          </a:p>
          <a:p>
            <a:pPr lvl="0" indent="0" marL="1270000">
              <a:buNone/>
            </a:pPr>
            <a:r>
              <a:rPr sz="2000"/>
              <a:t>Participants are given a mystery drug or placebo and then asked to complete puzzle tasks. Researchers time how long participants take to complete the puzzles.</a:t>
            </a:r>
          </a:p>
          <a:p>
            <a:pPr lvl="0"/>
            <a:r>
              <a:rPr/>
              <a:t>Independent variable: Drug vs. Placebo | Categorical (Nominal)</a:t>
            </a:r>
          </a:p>
          <a:p>
            <a:pPr lvl="0"/>
            <a:r>
              <a:rPr/>
              <a:t>Dependent variable: Reaction Time | Continuous (Ratio)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Determining Scale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Identify the scale of measurement.</a:t>
            </a:r>
          </a:p>
          <a:p>
            <a:pPr lvl="0" indent="0" marL="1270000">
              <a:buNone/>
            </a:pPr>
            <a:r>
              <a:rPr sz="2000"/>
              <a:t>Undergraduates are shown either pictures of death or pictures of landscapes. They then report their anxiety about aging on a scale of 1 (none) to 10 (lots).</a:t>
            </a:r>
          </a:p>
          <a:p>
            <a:pPr lvl="0"/>
            <a:r>
              <a:rPr/>
              <a:t>Independent variable: Pictures of death versus landscapes | Categorical (Nominal)</a:t>
            </a:r>
          </a:p>
          <a:p>
            <a:pPr lvl="0"/>
            <a:r>
              <a:rPr/>
              <a:t>Dependent variable: Anxiety about dying | Continuous (Interval)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does scale of measurement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For Science!</a:t>
            </a:r>
          </a:p>
          <a:p>
            <a:pPr lvl="0"/>
            <a:r>
              <a:rPr/>
              <a:t>Statistical tests can only be run on specific scales of measurement.</a:t>
            </a:r>
          </a:p>
          <a:p>
            <a:pPr lvl="0"/>
            <a:r>
              <a:rPr/>
              <a:t>t-test &amp; ANOVA: Nominal IV/predictor and Continuous DV/outcome</a:t>
            </a:r>
          </a:p>
          <a:p>
            <a:pPr lvl="0"/>
            <a:r>
              <a:rPr/>
              <a:t>Correlation &amp; Regression: All continuous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does scale of measurement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Generally, continuous variables (interval and ratio scales) lend themselves better to statistical analysis.</a:t>
            </a:r>
          </a:p>
          <a:p>
            <a:pPr lvl="0"/>
            <a:r>
              <a:rPr/>
              <a:t>As a researcher, you should plan out your statistical analysis BEFORE conducting your study, so that you measure your variables in a way that matches the type of analyses you will run.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u="sng"/>
              <a:t>TAKE AWAY</a:t>
            </a:r>
            <a:r>
              <a:rPr/>
              <a:t>: </a:t>
            </a:r>
            <a:r>
              <a:rPr i="1"/>
              <a:t>How</a:t>
            </a:r>
            <a:r>
              <a:rPr/>
              <a:t> we measure variables matters…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because it dictates what kind of statistical analyses we can run.</a:t>
            </a:r>
          </a:p>
          <a:p>
            <a:pPr lvl="0"/>
            <a:r>
              <a:rPr/>
              <a:t>Data can be coerced into different formats</a:t>
            </a:r>
          </a:p>
          <a:p>
            <a:pPr lvl="0"/>
            <a:r>
              <a:rPr/>
              <a:t>‘Correct’ or ‘Supporting’ results can come from bogus data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Terms &amp; Symbols</a:t>
            </a:r>
          </a:p>
        </p:txBody>
      </p:sp>
      <p:pic>
        <p:nvPicPr>
          <p:cNvPr descr="images/eq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3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Population</a:t>
            </a:r>
          </a:p>
          <a:p>
            <a:pPr lvl="0" indent="0" marL="1270000">
              <a:buNone/>
            </a:pPr>
            <a:r>
              <a:rPr sz="2000"/>
              <a:t>Every person in the group I am interested in studying</a:t>
            </a:r>
          </a:p>
          <a:p>
            <a:pPr lvl="0" indent="0" marL="0">
              <a:buNone/>
            </a:pPr>
            <a:r>
              <a:rPr b="1"/>
              <a:t>Sample</a:t>
            </a:r>
          </a:p>
          <a:p>
            <a:pPr lvl="0" indent="0" marL="1270000">
              <a:buNone/>
            </a:pPr>
            <a:r>
              <a:rPr sz="2000"/>
              <a:t>A small subset of people from the population who we will actually study in our experiment.</a:t>
            </a:r>
          </a:p>
          <a:p>
            <a:pPr lvl="0" indent="0" marL="0">
              <a:buNone/>
            </a:pPr>
            <a:r>
              <a:rPr b="1"/>
              <a:t>Parameter:</a:t>
            </a:r>
          </a:p>
          <a:p>
            <a:pPr lvl="0" indent="0" marL="1270000">
              <a:buNone/>
            </a:pPr>
            <a:r>
              <a:rPr sz="2000"/>
              <a:t>Information about the population.</a:t>
            </a:r>
          </a:p>
          <a:p>
            <a:pPr lvl="0" indent="0" marL="0">
              <a:buNone/>
            </a:pPr>
            <a:r>
              <a:rPr b="1"/>
              <a:t>Statistic</a:t>
            </a:r>
          </a:p>
          <a:p>
            <a:pPr lvl="0" indent="0" marL="1270000">
              <a:buNone/>
            </a:pPr>
            <a:r>
              <a:rPr sz="2000"/>
              <a:t>Information about the sample.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Symbols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Case-sensitive and often Greek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= the number of people in the sample</a:t>
                </a:r>
              </a:p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= one datapoint in a sample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= Arithmetic mean (average) for a sample, x</a:t>
                </a:r>
              </a:p>
              <a:p>
                <a:pPr lvl="0"/>
                <a14:m>
                  <m:oMath xmlns:m="http://schemas.openxmlformats.org/officeDocument/2006/math">
                    <m:r>
                      <m:t>Σ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= The sum of all values in a sample, x</a:t>
                </a: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m:t>=</m:t>
                        </m:r>
                      </m:e>
                    </m:nary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Study Up!</a:t>
                </a:r>
              </a:p>
              <a:p>
                <a:pPr lvl="0" indent="0" marL="1270000">
                  <a:buNone/>
                </a:pPr>
                <a:r>
                  <a:rPr sz="2000"/>
                  <a:t>Esmeralda is taking Statistics for the Psychological Sciences. On her first exam, she scored 98. The average grade among the 26 students on that exam was 97</a:t>
                </a:r>
              </a:p>
              <a:p>
                <a:pPr lvl="0" indent="0" marL="0">
                  <a:buNone/>
                </a:pPr>
                <a:r>
                  <a:rPr/>
                  <a:t>n:</a:t>
                </a:r>
              </a:p>
              <a:p>
                <a:pPr lvl="0" indent="0" marL="0">
                  <a:buNone/>
                </a:pPr>
                <a:r>
                  <a:rPr/>
                  <a:t>x: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Attitudes</a:t>
            </a:r>
          </a:p>
          <a:p>
            <a:pPr lvl="0"/>
            <a:r>
              <a:rPr/>
              <a:t>Beliefs</a:t>
            </a:r>
          </a:p>
          <a:p>
            <a:pPr lvl="0"/>
            <a:r>
              <a:rPr/>
              <a:t>Behaviors</a:t>
            </a:r>
          </a:p>
          <a:p>
            <a:pPr lvl="0"/>
            <a:r>
              <a:rPr/>
              <a:t>Physiology</a:t>
            </a:r>
          </a:p>
          <a:p>
            <a:pPr lvl="0"/>
            <a:r>
              <a:rPr/>
              <a:t>Planning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Brain Activity</a:t>
            </a:r>
          </a:p>
          <a:p>
            <a:pPr lvl="0"/>
            <a:r>
              <a:rPr/>
              <a:t>Thoughts</a:t>
            </a:r>
          </a:p>
          <a:p>
            <a:pPr lvl="0"/>
            <a:r>
              <a:rPr/>
              <a:t>Performance/Ability</a:t>
            </a:r>
          </a:p>
          <a:p>
            <a:pPr lvl="0"/>
            <a:r>
              <a:rPr/>
              <a:t>Attenton</a:t>
            </a:r>
          </a:p>
          <a:p>
            <a:pPr lvl="0"/>
            <a:r>
              <a:rPr/>
              <a:t>Memory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Ever Hear of this show?</a:t>
            </a:r>
          </a:p>
          <a:p>
            <a:pPr lvl="0" indent="0" marL="1270000">
              <a:buNone/>
            </a:pPr>
            <a:r>
              <a:rPr sz="2000"/>
              <a:t>Professor Brocker is interested in how many Farmingdale students watch the Netflix Original, Dark. He plans to ask 200 students if they have seen it or not.</a:t>
            </a:r>
          </a:p>
          <a:p>
            <a:pPr lvl="0" indent="0" marL="0">
              <a:buNone/>
            </a:pPr>
            <a:r>
              <a:rPr/>
              <a:t>N:</a:t>
            </a:r>
          </a:p>
          <a:p>
            <a:pPr lvl="0" indent="0" marL="0">
              <a:buNone/>
            </a:pPr>
            <a:r>
              <a:rPr/>
              <a:t>n:</a:t>
            </a:r>
          </a:p>
          <a:p>
            <a:pPr lvl="0" indent="0" marL="0">
              <a:buNone/>
            </a:pPr>
            <a:r>
              <a:rPr/>
              <a:t>Scale of Measurement: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Kind to Yourself!</a:t>
            </a:r>
          </a:p>
          <a:p>
            <a:pPr lvl="0" indent="0" marL="1270000">
              <a:buNone/>
            </a:pPr>
            <a:r>
              <a:rPr sz="2000"/>
              <a:t>A research study surveys 500 college student across 5 campuses in the United States, asking them to rate their self-esteem on a scale of 1 to 10.</a:t>
            </a:r>
          </a:p>
          <a:p>
            <a:pPr lvl="0" indent="0" marL="0">
              <a:buNone/>
            </a:pPr>
            <a:r>
              <a:rPr/>
              <a:t>Sample:</a:t>
            </a:r>
          </a:p>
          <a:p>
            <a:pPr lvl="0" indent="0" marL="0">
              <a:buNone/>
            </a:pPr>
            <a:r>
              <a:rPr/>
              <a:t>Population:</a:t>
            </a:r>
          </a:p>
          <a:p>
            <a:pPr lvl="0" indent="0" marL="0">
              <a:buNone/>
            </a:pPr>
            <a:r>
              <a:rPr/>
              <a:t>Scale of Measurement: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Not a perfect stand-in!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Studying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Bobo Doll Experiment (Bandura, 1961)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process of defining the measurement of a phenomenon that is not directly measurable (AKA a latent variable) though its existence is implied by other phenomena.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How could we measure happiness?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Figuring out how to measure something you can’t directly measure.</a:t>
            </a:r>
          </a:p>
          <a:p>
            <a:pPr lvl="0"/>
            <a:r>
              <a:rPr/>
              <a:t>Attitudes, Beliefs, Thoughts</a:t>
            </a:r>
          </a:p>
          <a:p>
            <a:pPr lvl="0"/>
            <a:r>
              <a:rPr/>
              <a:t>Behaviors</a:t>
            </a:r>
          </a:p>
          <a:p>
            <a:pPr lvl="0"/>
            <a:r>
              <a:rPr/>
              <a:t>Brain activity</a:t>
            </a:r>
          </a:p>
          <a:p>
            <a:pPr lvl="0"/>
            <a:r>
              <a:rPr/>
              <a:t>Performance/Abilities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if I wanted to measure religiosity?</a:t>
            </a:r>
          </a:p>
          <a:p>
            <a:pPr lvl="0" indent="0" marL="0">
              <a:buNone/>
            </a:pPr>
            <a:r>
              <a:rPr/>
              <a:t>What could I do, or what I could I ask?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Self-Report OR Behavioral Measures</a:t>
            </a:r>
          </a:p>
          <a:p>
            <a:pPr lvl="0"/>
            <a:r>
              <a:rPr/>
              <a:t>Observation</a:t>
            </a:r>
          </a:p>
          <a:p>
            <a:pPr lvl="0"/>
            <a:r>
              <a:rPr/>
              <a:t>Implicit Measures</a:t>
            </a:r>
          </a:p>
          <a:p>
            <a:pPr lvl="0"/>
            <a:r>
              <a:rPr/>
              <a:t>Tests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Self-report</a:t>
            </a:r>
          </a:p>
          <a:p>
            <a:pPr lvl="0"/>
            <a:r>
              <a:rPr/>
              <a:t>Surveys</a:t>
            </a:r>
          </a:p>
          <a:p>
            <a:pPr lvl="0"/>
            <a:r>
              <a:rPr/>
              <a:t>Questionnaires</a:t>
            </a:r>
          </a:p>
          <a:p>
            <a:pPr lvl="0"/>
            <a:r>
              <a:rPr/>
              <a:t>Polls</a:t>
            </a:r>
          </a:p>
          <a:p>
            <a:pPr lvl="0"/>
            <a:r>
              <a:rPr/>
              <a:t>Quizzes</a:t>
            </a:r>
          </a:p>
          <a:p>
            <a:pPr lvl="0"/>
            <a:r>
              <a:rPr/>
              <a:t>Instruments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Operationalization</dc:title>
  <dc:creator>Dave Brocker</dc:creator>
  <cp:keywords/>
  <dcterms:created xsi:type="dcterms:W3CDTF">2024-08-28T14:39:05Z</dcterms:created>
  <dcterms:modified xsi:type="dcterms:W3CDTF">2024-08-28T14:39:05Z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editor">
    <vt:lpwstr>visual</vt:lpwstr>
  </property>
  <property fmtid="{D5CDD505-2E9C-101B-9397-08002B2CF9AE}" pid="8" name="footer">
    <vt:lpwstr>⬡⬢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institute">
    <vt:lpwstr>Farmingdale State College</vt:lpwstr>
  </property>
  <property fmtid="{D5CDD505-2E9C-101B-9397-08002B2CF9AE}" pid="13" name="institutes">
    <vt:lpwstr/>
  </property>
  <property fmtid="{D5CDD505-2E9C-101B-9397-08002B2CF9AE}" pid="14" name="labels">
    <vt:lpwstr/>
  </property>
  <property fmtid="{D5CDD505-2E9C-101B-9397-08002B2CF9AE}" pid="15" name="revealjs-plugins">
    <vt:lpwstr/>
  </property>
  <property fmtid="{D5CDD505-2E9C-101B-9397-08002B2CF9AE}" pid="16" name="subtitle">
    <vt:lpwstr>PSY 348: Lecture 2</vt:lpwstr>
  </property>
  <property fmtid="{D5CDD505-2E9C-101B-9397-08002B2CF9AE}" pid="17" name="title-slide-attributes">
    <vt:lpwstr/>
  </property>
  <property fmtid="{D5CDD505-2E9C-101B-9397-08002B2CF9AE}" pid="18" name="toc-title">
    <vt:lpwstr>Table of contents</vt:lpwstr>
  </property>
</Properties>
</file>