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1"/>
  </p:notesMasterIdLst>
  <p:sldIdLst>
    <p:sldId id="335" r:id="rId2"/>
    <p:sldId id="326" r:id="rId3"/>
    <p:sldId id="330" r:id="rId4"/>
    <p:sldId id="329" r:id="rId5"/>
    <p:sldId id="331" r:id="rId6"/>
    <p:sldId id="328" r:id="rId7"/>
    <p:sldId id="332" r:id="rId8"/>
    <p:sldId id="333" r:id="rId9"/>
    <p:sldId id="334" r:id="rId10"/>
  </p:sldIdLst>
  <p:sldSz cx="9144000" cy="5715000" type="screen16x1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62"/>
  </p:normalViewPr>
  <p:slideViewPr>
    <p:cSldViewPr>
      <p:cViewPr varScale="1">
        <p:scale>
          <a:sx n="125" d="100"/>
          <a:sy n="125" d="100"/>
        </p:scale>
        <p:origin x="1008" y="16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A079-9CF4-48B7-BCC5-BE35C8F4F190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A2508-4756-4493-9E55-B5BD5C9DD2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8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98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83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7179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7890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131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CC9B-314B-422C-ABA0-C3C06E2A1B8C}" type="datetime1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52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4D9E-3A7E-4C35-B9D0-C624946E7851}" type="datetime1">
              <a:rPr lang="pt-BR" smtClean="0"/>
              <a:t>10/08/2021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8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42DD-C24E-4610-AB45-970352D8F749}" type="datetime1">
              <a:rPr lang="pt-BR" smtClean="0"/>
              <a:t>10/08/2021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51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10/08/2021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8922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E582-C1A0-4F27-B3FD-63F9E0C4AED8}" type="datetime1">
              <a:rPr lang="pt-BR" smtClean="0"/>
              <a:t>10/08/2021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09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6D3-86D7-4055-85A5-C9AB021B04E4}" type="datetime1">
              <a:rPr lang="pt-BR" smtClean="0"/>
              <a:t>10/08/2021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5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664B-0EAB-490C-8103-B35FC641746C}" type="datetime1">
              <a:rPr lang="pt-BR" smtClean="0"/>
              <a:t>10/08/2021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30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90D5A-3293-4A5C-BAB5-6C18A1A624B8}" type="datetime1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22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ardojmmaia/idash2021/blob/main/party_2.csv" TargetMode="External"/><Relationship Id="rId2" Type="http://schemas.openxmlformats.org/officeDocument/2006/relationships/hyperlink" Target="https://github.com/ricardojmmaia/idash2021/blob/main/party_1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83555"/>
            <a:ext cx="7886700" cy="2217961"/>
          </a:xfrm>
        </p:spPr>
        <p:txBody>
          <a:bodyPr>
            <a:noAutofit/>
          </a:bodyPr>
          <a:lstStyle/>
          <a:p>
            <a:r>
              <a:rPr lang="en-US" sz="1400" dirty="0"/>
              <a:t>MP-SPDZ doesn’t use regularization after validation with Marcel.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A1D01-2EB1-AC4C-9BDB-F87DDF9D0BA5}"/>
              </a:ext>
            </a:extLst>
          </p:cNvPr>
          <p:cNvSpPr/>
          <p:nvPr/>
        </p:nvSpPr>
        <p:spPr>
          <a:xfrm>
            <a:off x="251520" y="471944"/>
            <a:ext cx="273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Questions about MP-SPDZ</a:t>
            </a:r>
            <a:endParaRPr lang="en-BR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D0AC14-349D-C545-9572-1FB98F7CA711}"/>
              </a:ext>
            </a:extLst>
          </p:cNvPr>
          <p:cNvSpPr/>
          <p:nvPr/>
        </p:nvSpPr>
        <p:spPr>
          <a:xfrm>
            <a:off x="179512" y="39896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dirty="0"/>
              <a:t>https://github.com/ricardojmmaia/idash2021/blob/main/logistic_regression_idash2021.mpc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869C50-9AB2-394B-8DF1-975E1750D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76705"/>
              </p:ext>
            </p:extLst>
          </p:nvPr>
        </p:nvGraphicFramePr>
        <p:xfrm>
          <a:off x="546565" y="1705372"/>
          <a:ext cx="4320480" cy="53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26725586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33193090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11083431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597067107"/>
                    </a:ext>
                  </a:extLst>
                </a:gridCol>
              </a:tblGrid>
              <a:tr h="190918"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 Sklearn</a:t>
                      </a:r>
                    </a:p>
                  </a:txBody>
                  <a:tcPr marL="8949" marR="8949" marT="8949" marB="0" anchor="b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Perceptron Sklearn</a:t>
                      </a:r>
                    </a:p>
                  </a:txBody>
                  <a:tcPr marL="8949" marR="8949" marT="89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Keras</a:t>
                      </a:r>
                    </a:p>
                  </a:txBody>
                  <a:tcPr marL="8949" marR="8949" marT="89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 MP-SPDZ</a:t>
                      </a:r>
                    </a:p>
                  </a:txBody>
                  <a:tcPr marL="8949" marR="8949" marT="8949" marB="0" anchor="b"/>
                </a:tc>
                <a:extLst>
                  <a:ext uri="{0D108BD9-81ED-4DB2-BD59-A6C34878D82A}">
                    <a16:rowId xmlns:a16="http://schemas.microsoft.com/office/drawing/2014/main" val="1394453663"/>
                  </a:ext>
                </a:extLst>
              </a:tr>
              <a:tr h="190918">
                <a:tc>
                  <a:txBody>
                    <a:bodyPr/>
                    <a:lstStyle/>
                    <a:p>
                      <a:pPr algn="ctr" fontAlgn="b"/>
                      <a:r>
                        <a:rPr lang="en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949" marR="8949" marT="89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949" marR="8949" marT="89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949" marR="8949" marT="89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1100" u="none" strike="noStrike" dirty="0">
                          <a:effectLst/>
                        </a:rPr>
                        <a:t>85.80</a:t>
                      </a:r>
                      <a:endParaRPr lang="en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9" marR="8949" marT="8949" marB="0" anchor="b"/>
                </a:tc>
                <a:extLst>
                  <a:ext uri="{0D108BD9-81ED-4DB2-BD59-A6C34878D82A}">
                    <a16:rowId xmlns:a16="http://schemas.microsoft.com/office/drawing/2014/main" val="118654456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4ADC2D-0D61-C44F-89B0-568323FBA556}"/>
              </a:ext>
            </a:extLst>
          </p:cNvPr>
          <p:cNvSpPr/>
          <p:nvPr/>
        </p:nvSpPr>
        <p:spPr>
          <a:xfrm>
            <a:off x="113030" y="2736676"/>
            <a:ext cx="568962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Experiments using same train data and same test data. Train data and test data are </a:t>
            </a:r>
            <a:r>
              <a:rPr lang="en-US" sz="1400" dirty="0" err="1"/>
              <a:t>differents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n_examples_train</a:t>
            </a:r>
            <a:r>
              <a:rPr lang="en-US" sz="1400" dirty="0"/>
              <a:t>=700</a:t>
            </a:r>
          </a:p>
          <a:p>
            <a:r>
              <a:rPr lang="en-US" sz="1400" dirty="0" err="1"/>
              <a:t>n_examples_test</a:t>
            </a:r>
            <a:r>
              <a:rPr lang="en-US" sz="1400" dirty="0"/>
              <a:t>=131</a:t>
            </a:r>
          </a:p>
          <a:p>
            <a:r>
              <a:rPr lang="en-US" sz="1400" dirty="0" err="1"/>
              <a:t>n_features</a:t>
            </a:r>
            <a:r>
              <a:rPr lang="en-US" sz="1400" dirty="0"/>
              <a:t>=1874</a:t>
            </a:r>
          </a:p>
          <a:p>
            <a:r>
              <a:rPr lang="en-US" sz="1400" dirty="0" err="1"/>
              <a:t>n_epochs</a:t>
            </a:r>
            <a:r>
              <a:rPr lang="en-US" sz="1400" dirty="0"/>
              <a:t>=200</a:t>
            </a:r>
          </a:p>
          <a:p>
            <a:r>
              <a:rPr lang="en-US" sz="1400" dirty="0" err="1"/>
              <a:t>batch_size</a:t>
            </a:r>
            <a:r>
              <a:rPr lang="en-US" sz="1400" dirty="0"/>
              <a:t>=128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tests used the same machine with the same dataset Player-Data/Input-P0-0</a:t>
            </a:r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8F59DE-9178-FF41-B708-85073D733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248540"/>
              </p:ext>
            </p:extLst>
          </p:nvPr>
        </p:nvGraphicFramePr>
        <p:xfrm>
          <a:off x="6025691" y="471944"/>
          <a:ext cx="2866790" cy="4918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432">
                  <a:extLst>
                    <a:ext uri="{9D8B030D-6E8A-4147-A177-3AD203B41FA5}">
                      <a16:colId xmlns:a16="http://schemas.microsoft.com/office/drawing/2014/main" val="2591076741"/>
                    </a:ext>
                  </a:extLst>
                </a:gridCol>
                <a:gridCol w="1073509">
                  <a:extLst>
                    <a:ext uri="{9D8B030D-6E8A-4147-A177-3AD203B41FA5}">
                      <a16:colId xmlns:a16="http://schemas.microsoft.com/office/drawing/2014/main" val="669517157"/>
                    </a:ext>
                  </a:extLst>
                </a:gridCol>
                <a:gridCol w="1235849">
                  <a:extLst>
                    <a:ext uri="{9D8B030D-6E8A-4147-A177-3AD203B41FA5}">
                      <a16:colId xmlns:a16="http://schemas.microsoft.com/office/drawing/2014/main" val="778096821"/>
                    </a:ext>
                  </a:extLst>
                </a:gridCol>
              </a:tblGrid>
              <a:tr h="259044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</a:t>
                      </a: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Seconds</a:t>
                      </a: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MP-SPDZ</a:t>
                      </a: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4076945863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87.02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076983904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83.97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366184038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87.02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419832865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83.21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2325303753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83.21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2870902264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84.73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2808716393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85.50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24489039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83.21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319653831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87.02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906877480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84.73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43090200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84.73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294193304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86.26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048893807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83.21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846406817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87.02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4191746567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86.26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750523580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86.26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920518021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87.02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961917855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88.55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2699202152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83.97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740105599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84.73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2598125534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87.02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102721663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83.97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2197629169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85.50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4142401314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87.02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28553589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89.31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726916806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83.97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810702468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86.26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478479627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86.26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834949070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87.79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4203995007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152,13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89.31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702759883"/>
                  </a:ext>
                </a:extLst>
              </a:tr>
              <a:tr h="259044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129.48</a:t>
                      </a: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85.80</a:t>
                      </a:r>
                      <a:endParaRPr lang="en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219027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76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D5742A-AC8E-3246-8629-39D4225E2DA2}"/>
              </a:ext>
            </a:extLst>
          </p:cNvPr>
          <p:cNvSpPr/>
          <p:nvPr/>
        </p:nvSpPr>
        <p:spPr>
          <a:xfrm>
            <a:off x="64488" y="928393"/>
            <a:ext cx="230425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Alice</a:t>
            </a:r>
          </a:p>
          <a:p>
            <a:pPr algn="ctr"/>
            <a:r>
              <a:rPr lang="en-BR" dirty="0"/>
              <a:t>Party1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D63499-461C-2449-BEDE-11384EA90457}"/>
              </a:ext>
            </a:extLst>
          </p:cNvPr>
          <p:cNvSpPr/>
          <p:nvPr/>
        </p:nvSpPr>
        <p:spPr>
          <a:xfrm>
            <a:off x="6588224" y="923415"/>
            <a:ext cx="2088232" cy="1722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Bob</a:t>
            </a:r>
          </a:p>
          <a:p>
            <a:pPr algn="ctr"/>
            <a:r>
              <a:rPr lang="en-BR" dirty="0"/>
              <a:t>Party2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AC5DC0-8602-EE4F-93BA-363468AFA475}"/>
              </a:ext>
            </a:extLst>
          </p:cNvPr>
          <p:cNvSpPr/>
          <p:nvPr/>
        </p:nvSpPr>
        <p:spPr>
          <a:xfrm>
            <a:off x="628836" y="2639220"/>
            <a:ext cx="1171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R" dirty="0"/>
              <a:t>Input-P0-0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66FB17-811B-024D-8871-58BE5F1D3C1D}"/>
              </a:ext>
            </a:extLst>
          </p:cNvPr>
          <p:cNvSpPr/>
          <p:nvPr/>
        </p:nvSpPr>
        <p:spPr>
          <a:xfrm>
            <a:off x="7046635" y="2149291"/>
            <a:ext cx="1171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Input-P1-0</a:t>
            </a:r>
            <a:endParaRPr lang="en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3C4696-DE42-474B-91BB-1A796D0ECDF3}"/>
              </a:ext>
            </a:extLst>
          </p:cNvPr>
          <p:cNvSpPr/>
          <p:nvPr/>
        </p:nvSpPr>
        <p:spPr>
          <a:xfrm>
            <a:off x="913977" y="230691"/>
            <a:ext cx="2851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Architecture using MP-SPDZ</a:t>
            </a:r>
            <a:endParaRPr lang="en-BR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37E845-5453-6C40-9117-A41CF00A8657}"/>
              </a:ext>
            </a:extLst>
          </p:cNvPr>
          <p:cNvSpPr/>
          <p:nvPr/>
        </p:nvSpPr>
        <p:spPr>
          <a:xfrm>
            <a:off x="-17701" y="3077235"/>
            <a:ext cx="3635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sz="1200" dirty="0"/>
              <a:t>Input-P0-0  contains: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200" dirty="0"/>
              <a:t>Train Data - 700 inputs and labels with 1784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200" dirty="0"/>
              <a:t>Test Data - 131 inputs and labels with 1784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990587-1E64-B948-A20D-A471CEEDBFEE}"/>
              </a:ext>
            </a:extLst>
          </p:cNvPr>
          <p:cNvSpPr/>
          <p:nvPr/>
        </p:nvSpPr>
        <p:spPr>
          <a:xfrm>
            <a:off x="5570517" y="2919901"/>
            <a:ext cx="3635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sz="1200" dirty="0"/>
              <a:t>Input-P1-0  contains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200" dirty="0"/>
              <a:t>Train Data - 700 inputs and labels with 1784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200" dirty="0"/>
              <a:t>Test Data - 700 inputs and labels with 1784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645EB-2B7D-B645-90F4-AABCA2C45C09}"/>
              </a:ext>
            </a:extLst>
          </p:cNvPr>
          <p:cNvSpPr/>
          <p:nvPr/>
        </p:nvSpPr>
        <p:spPr>
          <a:xfrm>
            <a:off x="-17701" y="4144216"/>
            <a:ext cx="403700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https://github.com/ricardojmmaia/idash2021/blob/main/party_1.csv</a:t>
            </a:r>
            <a:endParaRPr lang="en-US" sz="1100" dirty="0"/>
          </a:p>
          <a:p>
            <a:endParaRPr lang="en-BR" sz="1100" dirty="0"/>
          </a:p>
          <a:p>
            <a:r>
              <a:rPr lang="en-US" sz="1100" dirty="0"/>
              <a:t>https://</a:t>
            </a:r>
            <a:r>
              <a:rPr lang="en-US" sz="1100" dirty="0" err="1"/>
              <a:t>github.com</a:t>
            </a:r>
            <a:r>
              <a:rPr lang="en-US" sz="1100" dirty="0"/>
              <a:t>/</a:t>
            </a:r>
            <a:r>
              <a:rPr lang="en-US" sz="1100" dirty="0" err="1"/>
              <a:t>ricardojmmaia</a:t>
            </a:r>
            <a:r>
              <a:rPr lang="en-US" sz="1100" dirty="0"/>
              <a:t>/idash2021/blob/main/Player-Data/Input-P0-0</a:t>
            </a:r>
            <a:endParaRPr lang="en-B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50FB8-0586-B84D-9183-DC9A212A9932}"/>
              </a:ext>
            </a:extLst>
          </p:cNvPr>
          <p:cNvSpPr/>
          <p:nvPr/>
        </p:nvSpPr>
        <p:spPr>
          <a:xfrm>
            <a:off x="5004049" y="4144215"/>
            <a:ext cx="411318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https://github.com/ricardojmmaia/idash2021/blob/main/party_2.csv</a:t>
            </a:r>
            <a:endParaRPr lang="en-US" sz="1100" dirty="0"/>
          </a:p>
          <a:p>
            <a:endParaRPr lang="en-BR" sz="1100" dirty="0"/>
          </a:p>
          <a:p>
            <a:r>
              <a:rPr lang="en-US" sz="1100" dirty="0"/>
              <a:t>https://</a:t>
            </a:r>
            <a:r>
              <a:rPr lang="en-US" sz="1100" dirty="0" err="1"/>
              <a:t>github.com</a:t>
            </a:r>
            <a:r>
              <a:rPr lang="en-US" sz="1100" dirty="0"/>
              <a:t>/</a:t>
            </a:r>
            <a:r>
              <a:rPr lang="en-US" sz="1100" dirty="0" err="1"/>
              <a:t>ricardojmmaia</a:t>
            </a:r>
            <a:r>
              <a:rPr lang="en-US" sz="1100" dirty="0"/>
              <a:t>/idash2021/blob/main/Player-Data/Input-P1-0</a:t>
            </a:r>
            <a:endParaRPr lang="en-BR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5E8F8-A04F-8249-860E-B5459462321B}"/>
              </a:ext>
            </a:extLst>
          </p:cNvPr>
          <p:cNvSpPr/>
          <p:nvPr/>
        </p:nvSpPr>
        <p:spPr>
          <a:xfrm>
            <a:off x="2475042" y="1323124"/>
            <a:ext cx="4113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Next step test using a protocol with two parties in different VM with data Player-Data/Input-P0-0 and Player-Data/Input-P1-0.</a:t>
            </a:r>
          </a:p>
        </p:txBody>
      </p:sp>
    </p:spTree>
    <p:extLst>
      <p:ext uri="{BB962C8B-B14F-4D97-AF65-F5344CB8AC3E}">
        <p14:creationId xmlns:p14="http://schemas.microsoft.com/office/powerpoint/2010/main" val="375374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9308"/>
            <a:ext cx="7886700" cy="2217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#!/bin/bash</a:t>
            </a:r>
            <a:br>
              <a:rPr lang="en-US" sz="1400" dirty="0"/>
            </a:br>
            <a:r>
              <a:rPr lang="en-US" sz="1400" dirty="0"/>
              <a:t>echo "experiments idash2021" &gt; </a:t>
            </a:r>
            <a:r>
              <a:rPr lang="en-US" sz="1400" dirty="0" err="1"/>
              <a:t>results.txt</a:t>
            </a:r>
            <a:br>
              <a:rPr lang="en-US" sz="1400" dirty="0"/>
            </a:br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in $(seq 1 30)</a:t>
            </a:r>
          </a:p>
          <a:p>
            <a:pPr marL="0" indent="0">
              <a:buNone/>
            </a:pPr>
            <a:r>
              <a:rPr lang="en-US" sz="1400" dirty="0"/>
              <a:t>do</a:t>
            </a:r>
          </a:p>
          <a:p>
            <a:pPr marL="342900" lvl="1" indent="0">
              <a:buNone/>
            </a:pPr>
            <a:r>
              <a:rPr lang="en-US" sz="1400" dirty="0" err="1"/>
              <a:t>n_examples_train</a:t>
            </a:r>
            <a:r>
              <a:rPr lang="en-US" sz="1400" dirty="0"/>
              <a:t>=700</a:t>
            </a:r>
          </a:p>
          <a:p>
            <a:pPr marL="342900" lvl="1" indent="0">
              <a:buNone/>
            </a:pPr>
            <a:r>
              <a:rPr lang="en-US" sz="1400" dirty="0" err="1"/>
              <a:t>n_examples_test</a:t>
            </a:r>
            <a:r>
              <a:rPr lang="en-US" sz="1400" dirty="0"/>
              <a:t>=131</a:t>
            </a:r>
          </a:p>
          <a:p>
            <a:pPr marL="342900" lvl="1" indent="0">
              <a:buNone/>
            </a:pPr>
            <a:r>
              <a:rPr lang="en-US" sz="1400" dirty="0" err="1"/>
              <a:t>n_features</a:t>
            </a:r>
            <a:r>
              <a:rPr lang="en-US" sz="1400" dirty="0"/>
              <a:t>=1874</a:t>
            </a:r>
          </a:p>
          <a:p>
            <a:pPr marL="342900" lvl="1" indent="0">
              <a:buNone/>
            </a:pPr>
            <a:r>
              <a:rPr lang="en-US" sz="1400" dirty="0" err="1"/>
              <a:t>n_epochs</a:t>
            </a:r>
            <a:r>
              <a:rPr lang="en-US" sz="1400" dirty="0"/>
              <a:t>=200</a:t>
            </a:r>
          </a:p>
          <a:p>
            <a:pPr marL="342900" lvl="1" indent="0">
              <a:buNone/>
            </a:pPr>
            <a:r>
              <a:rPr lang="en-US" sz="1400" dirty="0" err="1"/>
              <a:t>batch_size</a:t>
            </a:r>
            <a:r>
              <a:rPr lang="en-US" sz="1400" dirty="0"/>
              <a:t>=128</a:t>
            </a:r>
          </a:p>
          <a:p>
            <a:pPr marL="342900" lvl="1" indent="0">
              <a:buNone/>
            </a:pPr>
            <a:r>
              <a:rPr lang="en-US" sz="1400" dirty="0" err="1"/>
              <a:t>param_report_loss</a:t>
            </a:r>
            <a:r>
              <a:rPr lang="en-US" sz="1400" dirty="0"/>
              <a:t>=True</a:t>
            </a:r>
          </a:p>
          <a:p>
            <a:pPr marL="342900" lvl="1" indent="0">
              <a:buNone/>
            </a:pPr>
            <a:br>
              <a:rPr lang="en-US" sz="1400" dirty="0"/>
            </a:br>
            <a:r>
              <a:rPr lang="en-US" sz="1400" dirty="0"/>
              <a:t>./</a:t>
            </a:r>
            <a:r>
              <a:rPr lang="en-US" sz="1400" dirty="0" err="1"/>
              <a:t>compile.py</a:t>
            </a:r>
            <a:r>
              <a:rPr lang="en-US" sz="1400" dirty="0"/>
              <a:t> -R 64 logistic_regression_idash2021 $</a:t>
            </a:r>
            <a:r>
              <a:rPr lang="en-US" sz="1400" dirty="0" err="1"/>
              <a:t>n_examples_train</a:t>
            </a:r>
            <a:r>
              <a:rPr lang="en-US" sz="1400" dirty="0"/>
              <a:t> $</a:t>
            </a:r>
            <a:r>
              <a:rPr lang="en-US" sz="1400" dirty="0" err="1"/>
              <a:t>n_examples_test</a:t>
            </a:r>
            <a:r>
              <a:rPr lang="en-US" sz="1400" dirty="0"/>
              <a:t> $</a:t>
            </a:r>
            <a:r>
              <a:rPr lang="en-US" sz="1400" dirty="0" err="1"/>
              <a:t>n_features</a:t>
            </a:r>
            <a:r>
              <a:rPr lang="en-US" sz="1400" dirty="0"/>
              <a:t> $</a:t>
            </a:r>
            <a:r>
              <a:rPr lang="en-US" sz="1400" dirty="0" err="1"/>
              <a:t>n_epochs</a:t>
            </a:r>
            <a:r>
              <a:rPr lang="en-US" sz="1400" dirty="0"/>
              <a:t> $</a:t>
            </a:r>
            <a:r>
              <a:rPr lang="en-US" sz="1400" dirty="0" err="1"/>
              <a:t>batch_size</a:t>
            </a:r>
            <a:r>
              <a:rPr lang="en-US" sz="1400" dirty="0"/>
              <a:t> $</a:t>
            </a:r>
            <a:r>
              <a:rPr lang="en-US" sz="1400" dirty="0" err="1"/>
              <a:t>param_report_loss</a:t>
            </a:r>
            <a:r>
              <a:rPr lang="en-US" sz="1400" dirty="0"/>
              <a:t> &gt;&gt; </a:t>
            </a:r>
            <a:r>
              <a:rPr lang="en-US" sz="1400" dirty="0" err="1"/>
              <a:t>results.txt</a:t>
            </a:r>
            <a:endParaRPr lang="en-US" sz="1400" dirty="0"/>
          </a:p>
          <a:p>
            <a:pPr marL="342900" lvl="1" indent="0">
              <a:buNone/>
            </a:pPr>
            <a:br>
              <a:rPr lang="en-US" sz="1400" dirty="0"/>
            </a:br>
            <a:r>
              <a:rPr lang="en-US" sz="1400" dirty="0"/>
              <a:t>Scripts/</a:t>
            </a:r>
            <a:r>
              <a:rPr lang="en-US" sz="1400" dirty="0" err="1"/>
              <a:t>ring.sh</a:t>
            </a:r>
            <a:r>
              <a:rPr lang="en-US" sz="1400" dirty="0"/>
              <a:t> logistic_regression_idash2021-$</a:t>
            </a:r>
            <a:r>
              <a:rPr lang="en-US" sz="1400" dirty="0" err="1"/>
              <a:t>n_examples_train</a:t>
            </a:r>
            <a:r>
              <a:rPr lang="en-US" sz="1400" dirty="0"/>
              <a:t>-$</a:t>
            </a:r>
            <a:r>
              <a:rPr lang="en-US" sz="1400" dirty="0" err="1"/>
              <a:t>n_examples_test</a:t>
            </a:r>
            <a:r>
              <a:rPr lang="en-US" sz="1400" dirty="0"/>
              <a:t>-$</a:t>
            </a:r>
            <a:r>
              <a:rPr lang="en-US" sz="1400" dirty="0" err="1"/>
              <a:t>n_features</a:t>
            </a:r>
            <a:r>
              <a:rPr lang="en-US" sz="1400" dirty="0"/>
              <a:t>-$</a:t>
            </a:r>
            <a:r>
              <a:rPr lang="en-US" sz="1400" dirty="0" err="1"/>
              <a:t>n_epochs</a:t>
            </a:r>
            <a:r>
              <a:rPr lang="en-US" sz="1400" dirty="0"/>
              <a:t>-$</a:t>
            </a:r>
            <a:r>
              <a:rPr lang="en-US" sz="1400" dirty="0" err="1"/>
              <a:t>batch_size</a:t>
            </a:r>
            <a:r>
              <a:rPr lang="en-US" sz="1400" dirty="0"/>
              <a:t>-$</a:t>
            </a:r>
            <a:r>
              <a:rPr lang="en-US" sz="1400" dirty="0" err="1"/>
              <a:t>param_report_loss</a:t>
            </a:r>
            <a:r>
              <a:rPr lang="en-US" sz="1400" dirty="0"/>
              <a:t> &gt;&gt; </a:t>
            </a:r>
            <a:r>
              <a:rPr lang="en-US" sz="1400" dirty="0" err="1"/>
              <a:t>results.txt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done</a:t>
            </a:r>
            <a:br>
              <a:rPr lang="en-US" sz="1400" dirty="0"/>
            </a:br>
            <a:r>
              <a:rPr lang="en-US" sz="1400" dirty="0"/>
              <a:t>cat </a:t>
            </a:r>
            <a:r>
              <a:rPr lang="en-US" sz="1400" dirty="0" err="1"/>
              <a:t>results.txt</a:t>
            </a:r>
            <a:r>
              <a:rPr lang="en-US" sz="1400" dirty="0"/>
              <a:t> | grep accuracy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A1D01-2EB1-AC4C-9BDB-F87DDF9D0BA5}"/>
              </a:ext>
            </a:extLst>
          </p:cNvPr>
          <p:cNvSpPr/>
          <p:nvPr/>
        </p:nvSpPr>
        <p:spPr>
          <a:xfrm>
            <a:off x="323528" y="552118"/>
            <a:ext cx="3502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Script using Replicated in MP-SPDZ</a:t>
            </a:r>
            <a:endParaRPr lang="en-BR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D0AC14-349D-C545-9572-1FB98F7CA711}"/>
              </a:ext>
            </a:extLst>
          </p:cNvPr>
          <p:cNvSpPr/>
          <p:nvPr/>
        </p:nvSpPr>
        <p:spPr>
          <a:xfrm>
            <a:off x="179512" y="39896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dirty="0"/>
              <a:t>https://github.com/ricardojmmaia/idash2021/blob/main/logistic_regression_idash2021.mpc</a:t>
            </a:r>
          </a:p>
        </p:txBody>
      </p:sp>
    </p:spTree>
    <p:extLst>
      <p:ext uri="{BB962C8B-B14F-4D97-AF65-F5344CB8AC3E}">
        <p14:creationId xmlns:p14="http://schemas.microsoft.com/office/powerpoint/2010/main" val="273030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84423"/>
            <a:ext cx="8568952" cy="39461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dirty="0"/>
              <a:t>from Compiler import ml</a:t>
            </a:r>
          </a:p>
          <a:p>
            <a:pPr marL="0" indent="0" algn="just">
              <a:buNone/>
            </a:pPr>
            <a:r>
              <a:rPr lang="en-US" sz="1200" dirty="0" err="1"/>
              <a:t>program.options_from_args</a:t>
            </a:r>
            <a:r>
              <a:rPr lang="en-US" sz="1200" dirty="0"/>
              <a:t>()</a:t>
            </a:r>
          </a:p>
          <a:p>
            <a:pPr marL="0" indent="0" algn="just">
              <a:buNone/>
            </a:pPr>
            <a:r>
              <a:rPr lang="en-US" sz="1200" dirty="0"/>
              <a:t>try:</a:t>
            </a:r>
          </a:p>
          <a:p>
            <a:pPr marL="0" indent="0" algn="just">
              <a:buNone/>
            </a:pPr>
            <a:r>
              <a:rPr lang="en-US" sz="1200" dirty="0"/>
              <a:t>    # parameters by </a:t>
            </a:r>
            <a:r>
              <a:rPr lang="en-US" sz="1200" dirty="0" err="1"/>
              <a:t>args</a:t>
            </a:r>
            <a:endParaRPr lang="en-US" sz="1200" dirty="0"/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n_examples_train</a:t>
            </a:r>
            <a:r>
              <a:rPr lang="en-US" sz="1200" dirty="0"/>
              <a:t>=int(</a:t>
            </a:r>
            <a:r>
              <a:rPr lang="en-US" sz="1200" dirty="0" err="1"/>
              <a:t>program.args</a:t>
            </a:r>
            <a:r>
              <a:rPr lang="en-US" sz="1200" dirty="0"/>
              <a:t>[1])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n_examples_test</a:t>
            </a:r>
            <a:r>
              <a:rPr lang="en-US" sz="1200" dirty="0"/>
              <a:t>=int(</a:t>
            </a:r>
            <a:r>
              <a:rPr lang="en-US" sz="1200" dirty="0" err="1"/>
              <a:t>program.args</a:t>
            </a:r>
            <a:r>
              <a:rPr lang="en-US" sz="1200" dirty="0"/>
              <a:t>[2])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n_features</a:t>
            </a:r>
            <a:r>
              <a:rPr lang="en-US" sz="1200" dirty="0"/>
              <a:t>=int(</a:t>
            </a:r>
            <a:r>
              <a:rPr lang="en-US" sz="1200" dirty="0" err="1"/>
              <a:t>program.args</a:t>
            </a:r>
            <a:r>
              <a:rPr lang="en-US" sz="1200" dirty="0"/>
              <a:t>[3])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n_epochs</a:t>
            </a:r>
            <a:r>
              <a:rPr lang="en-US" sz="1200" dirty="0"/>
              <a:t>=int(</a:t>
            </a:r>
            <a:r>
              <a:rPr lang="en-US" sz="1200" dirty="0" err="1"/>
              <a:t>program.args</a:t>
            </a:r>
            <a:r>
              <a:rPr lang="en-US" sz="1200" dirty="0"/>
              <a:t>[4])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batch_size</a:t>
            </a:r>
            <a:r>
              <a:rPr lang="en-US" sz="1200" dirty="0"/>
              <a:t>=int(</a:t>
            </a:r>
            <a:r>
              <a:rPr lang="en-US" sz="1200" dirty="0" err="1"/>
              <a:t>program.args</a:t>
            </a:r>
            <a:r>
              <a:rPr lang="en-US" sz="1200" dirty="0"/>
              <a:t>[5])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param_report_loss</a:t>
            </a:r>
            <a:r>
              <a:rPr lang="en-US" sz="1200" dirty="0"/>
              <a:t>=</a:t>
            </a:r>
            <a:r>
              <a:rPr lang="en-US" sz="1200" dirty="0" err="1"/>
              <a:t>program.args</a:t>
            </a:r>
            <a:r>
              <a:rPr lang="en-US" sz="1200" dirty="0"/>
              <a:t>[6]</a:t>
            </a:r>
          </a:p>
          <a:p>
            <a:pPr marL="0" indent="0" algn="just">
              <a:buNone/>
            </a:pPr>
            <a:r>
              <a:rPr lang="en-US" sz="1200" dirty="0"/>
              <a:t>except:</a:t>
            </a:r>
          </a:p>
          <a:p>
            <a:pPr marL="0" indent="0" algn="just">
              <a:buNone/>
            </a:pPr>
            <a:r>
              <a:rPr lang="en-US" sz="1200" dirty="0"/>
              <a:t>    # parameters default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n_examples_train</a:t>
            </a:r>
            <a:r>
              <a:rPr lang="en-US" sz="1200" dirty="0"/>
              <a:t>=700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n_examples_test</a:t>
            </a:r>
            <a:r>
              <a:rPr lang="en-US" sz="1200" dirty="0"/>
              <a:t>=131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n_features</a:t>
            </a:r>
            <a:r>
              <a:rPr lang="en-US" sz="1200" dirty="0"/>
              <a:t>=1874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n_epochs</a:t>
            </a:r>
            <a:r>
              <a:rPr lang="en-US" sz="1200" dirty="0"/>
              <a:t>=10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batch_size</a:t>
            </a:r>
            <a:r>
              <a:rPr lang="en-US" sz="1200" dirty="0"/>
              <a:t>=128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param_report_loss</a:t>
            </a:r>
            <a:r>
              <a:rPr lang="en-US" sz="1200" dirty="0"/>
              <a:t>=True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17237-F0AE-3B48-9413-0E188688CC1F}"/>
              </a:ext>
            </a:extLst>
          </p:cNvPr>
          <p:cNvSpPr/>
          <p:nvPr/>
        </p:nvSpPr>
        <p:spPr>
          <a:xfrm>
            <a:off x="179512" y="462159"/>
            <a:ext cx="2530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Parameters for MP-SPDZ</a:t>
            </a:r>
            <a:endParaRPr lang="en-B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B1F44B-F438-0F42-933A-388CD7BF8688}"/>
              </a:ext>
            </a:extLst>
          </p:cNvPr>
          <p:cNvSpPr/>
          <p:nvPr/>
        </p:nvSpPr>
        <p:spPr>
          <a:xfrm>
            <a:off x="179512" y="39896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dirty="0"/>
              <a:t>https://github.com/ricardojmmaia/idash2021/blob/main/logistic_regression_idash2021.mpc</a:t>
            </a:r>
          </a:p>
        </p:txBody>
      </p:sp>
    </p:spTree>
    <p:extLst>
      <p:ext uri="{BB962C8B-B14F-4D97-AF65-F5344CB8AC3E}">
        <p14:creationId xmlns:p14="http://schemas.microsoft.com/office/powerpoint/2010/main" val="263827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1316"/>
            <a:ext cx="7886700" cy="39461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/>
              <a:t># Train</a:t>
            </a:r>
          </a:p>
          <a:p>
            <a:pPr marL="0" indent="0" algn="just">
              <a:buNone/>
            </a:pPr>
            <a:r>
              <a:rPr lang="en-US" sz="1600" dirty="0" err="1"/>
              <a:t>start_timer</a:t>
            </a:r>
            <a:r>
              <a:rPr lang="en-US" sz="1600" dirty="0"/>
              <a:t>(10)</a:t>
            </a:r>
          </a:p>
          <a:p>
            <a:pPr marL="0" indent="0" algn="just">
              <a:buNone/>
            </a:pPr>
            <a:r>
              <a:rPr lang="en-US" sz="1600" dirty="0" err="1"/>
              <a:t>start_timer</a:t>
            </a:r>
            <a:r>
              <a:rPr lang="en-US" sz="1600" dirty="0"/>
              <a:t>(20)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dense = </a:t>
            </a:r>
            <a:r>
              <a:rPr lang="en-US" sz="1600" dirty="0" err="1"/>
              <a:t>ml.Dense</a:t>
            </a:r>
            <a:r>
              <a:rPr lang="en-US" sz="1600" dirty="0"/>
              <a:t>(</a:t>
            </a:r>
            <a:r>
              <a:rPr lang="en-US" sz="1600" dirty="0" err="1"/>
              <a:t>n_examples_train</a:t>
            </a:r>
            <a:r>
              <a:rPr lang="en-US" sz="1600" dirty="0"/>
              <a:t>, </a:t>
            </a:r>
            <a:r>
              <a:rPr lang="en-US" sz="1600" dirty="0" err="1"/>
              <a:t>n_features</a:t>
            </a:r>
            <a:r>
              <a:rPr lang="en-US" sz="1600" dirty="0"/>
              <a:t>, 1)</a:t>
            </a:r>
          </a:p>
          <a:p>
            <a:pPr marL="0" indent="0" algn="just">
              <a:buNone/>
            </a:pPr>
            <a:r>
              <a:rPr lang="en-US" sz="1600" dirty="0"/>
              <a:t>layers = [dense, </a:t>
            </a:r>
            <a:r>
              <a:rPr lang="en-US" sz="1600" dirty="0" err="1"/>
              <a:t>ml.Output</a:t>
            </a:r>
            <a:r>
              <a:rPr lang="en-US" sz="1600" dirty="0"/>
              <a:t>(</a:t>
            </a:r>
            <a:r>
              <a:rPr lang="en-US" sz="1600" dirty="0" err="1"/>
              <a:t>n_examples_train</a:t>
            </a:r>
            <a:r>
              <a:rPr lang="en-US" sz="1600" dirty="0"/>
              <a:t>, </a:t>
            </a:r>
            <a:r>
              <a:rPr lang="en-US" sz="1600" dirty="0" err="1"/>
              <a:t>approx</a:t>
            </a:r>
            <a:r>
              <a:rPr lang="en-US" sz="1600" dirty="0"/>
              <a:t>=True)]</a:t>
            </a:r>
          </a:p>
          <a:p>
            <a:pPr marL="0" indent="0" algn="just">
              <a:buNone/>
            </a:pPr>
            <a:r>
              <a:rPr lang="en-US" sz="1600" dirty="0" err="1"/>
              <a:t>sgd</a:t>
            </a:r>
            <a:r>
              <a:rPr lang="en-US" sz="1600" dirty="0"/>
              <a:t> = </a:t>
            </a:r>
            <a:r>
              <a:rPr lang="en-US" sz="1600" dirty="0" err="1"/>
              <a:t>ml.SGD</a:t>
            </a:r>
            <a:r>
              <a:rPr lang="en-US" sz="1600" dirty="0"/>
              <a:t>(layers, </a:t>
            </a:r>
            <a:r>
              <a:rPr lang="en-US" sz="1600" dirty="0" err="1"/>
              <a:t>n_epochs</a:t>
            </a:r>
            <a:r>
              <a:rPr lang="en-US" sz="1600" dirty="0"/>
              <a:t>, debug=False, </a:t>
            </a:r>
            <a:r>
              <a:rPr lang="en-US" sz="1600" dirty="0" err="1"/>
              <a:t>report_loss</a:t>
            </a:r>
            <a:r>
              <a:rPr lang="en-US" sz="1600" dirty="0"/>
              <a:t>=</a:t>
            </a:r>
            <a:r>
              <a:rPr lang="en-US" sz="1600" dirty="0" err="1"/>
              <a:t>param_report_loss</a:t>
            </a:r>
            <a:r>
              <a:rPr lang="en-US" sz="1600" dirty="0"/>
              <a:t>)</a:t>
            </a:r>
          </a:p>
          <a:p>
            <a:pPr marL="0" indent="0" algn="just">
              <a:buNone/>
            </a:pPr>
            <a:r>
              <a:rPr lang="en-US" sz="1600" dirty="0" err="1"/>
              <a:t>sgd.layers</a:t>
            </a:r>
            <a:r>
              <a:rPr lang="en-US" sz="1600" dirty="0"/>
              <a:t>[0].</a:t>
            </a:r>
            <a:r>
              <a:rPr lang="en-US" sz="1600" dirty="0" err="1"/>
              <a:t>X.input_from</a:t>
            </a:r>
            <a:r>
              <a:rPr lang="en-US" sz="1600" dirty="0"/>
              <a:t>(0)</a:t>
            </a:r>
          </a:p>
          <a:p>
            <a:pPr marL="0" indent="0" algn="just">
              <a:buNone/>
            </a:pPr>
            <a:r>
              <a:rPr lang="en-US" sz="1600" dirty="0" err="1"/>
              <a:t>sgd.layers</a:t>
            </a:r>
            <a:r>
              <a:rPr lang="en-US" sz="1600" dirty="0"/>
              <a:t>[1].</a:t>
            </a:r>
            <a:r>
              <a:rPr lang="en-US" sz="1600" dirty="0" err="1"/>
              <a:t>Y.input_from</a:t>
            </a:r>
            <a:r>
              <a:rPr lang="en-US" sz="1600" dirty="0"/>
              <a:t>(0)</a:t>
            </a:r>
          </a:p>
          <a:p>
            <a:pPr marL="0" indent="0" algn="just">
              <a:buNone/>
            </a:pPr>
            <a:r>
              <a:rPr lang="en-US" sz="1600" dirty="0" err="1"/>
              <a:t>sgd.reset</a:t>
            </a:r>
            <a:r>
              <a:rPr lang="en-US" sz="1600" dirty="0"/>
              <a:t>()</a:t>
            </a:r>
          </a:p>
          <a:p>
            <a:pPr marL="0" indent="0" algn="just">
              <a:buNone/>
            </a:pPr>
            <a:r>
              <a:rPr lang="en-US" sz="1600" dirty="0" err="1"/>
              <a:t>sgd.run</a:t>
            </a:r>
            <a:r>
              <a:rPr lang="en-US" sz="1600" dirty="0"/>
              <a:t>(</a:t>
            </a:r>
            <a:r>
              <a:rPr lang="en-US" sz="1600" dirty="0" err="1"/>
              <a:t>batch_size</a:t>
            </a:r>
            <a:r>
              <a:rPr lang="en-US" sz="1600" dirty="0"/>
              <a:t>=</a:t>
            </a:r>
            <a:r>
              <a:rPr lang="en-US" sz="1600" dirty="0" err="1"/>
              <a:t>batch_size</a:t>
            </a:r>
            <a:r>
              <a:rPr lang="en-US" sz="1600" dirty="0"/>
              <a:t>)</a:t>
            </a:r>
          </a:p>
          <a:p>
            <a:pPr marL="0" indent="0" algn="just">
              <a:buNone/>
            </a:pPr>
            <a:r>
              <a:rPr lang="en-US" sz="1600" dirty="0" err="1"/>
              <a:t>stop_timer</a:t>
            </a:r>
            <a:r>
              <a:rPr lang="en-US" sz="1600" dirty="0"/>
              <a:t>(20)</a:t>
            </a:r>
          </a:p>
          <a:p>
            <a:pPr marL="0" indent="0" algn="just">
              <a:buNone/>
            </a:pPr>
            <a:r>
              <a:rPr lang="en-US" sz="1600" dirty="0"/>
              <a:t>#</a:t>
            </a:r>
            <a:r>
              <a:rPr lang="en-US" sz="1600" dirty="0" err="1"/>
              <a:t>print_ln</a:t>
            </a:r>
            <a:r>
              <a:rPr lang="en-US" sz="1600" dirty="0"/>
              <a:t>('</a:t>
            </a:r>
            <a:r>
              <a:rPr lang="en-US" sz="1600" dirty="0" err="1"/>
              <a:t>trainLabel</a:t>
            </a:r>
            <a:r>
              <a:rPr lang="en-US" sz="1600" dirty="0"/>
              <a:t>: %s', [</a:t>
            </a:r>
            <a:r>
              <a:rPr lang="en-US" sz="1600" dirty="0" err="1"/>
              <a:t>x.reveal</a:t>
            </a:r>
            <a:r>
              <a:rPr lang="en-US" sz="1600" dirty="0"/>
              <a:t>() for x in </a:t>
            </a:r>
            <a:r>
              <a:rPr lang="en-US" sz="1600" dirty="0" err="1"/>
              <a:t>sgd.layers</a:t>
            </a:r>
            <a:r>
              <a:rPr lang="en-US" sz="1600" dirty="0"/>
              <a:t>[1].Y])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17237-F0AE-3B48-9413-0E188688CC1F}"/>
              </a:ext>
            </a:extLst>
          </p:cNvPr>
          <p:cNvSpPr/>
          <p:nvPr/>
        </p:nvSpPr>
        <p:spPr>
          <a:xfrm>
            <a:off x="539552" y="620606"/>
            <a:ext cx="181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Train in MP-SPDZ</a:t>
            </a:r>
            <a:endParaRPr lang="en-B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B9AFF7-13E0-8A4F-9979-8D535FDC15C7}"/>
              </a:ext>
            </a:extLst>
          </p:cNvPr>
          <p:cNvSpPr/>
          <p:nvPr/>
        </p:nvSpPr>
        <p:spPr>
          <a:xfrm>
            <a:off x="179512" y="39896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dirty="0"/>
              <a:t>https://github.com/ricardojmmaia/idash2021/blob/main/logistic_regression_idash2021.mpc</a:t>
            </a:r>
          </a:p>
        </p:txBody>
      </p:sp>
    </p:spTree>
    <p:extLst>
      <p:ext uri="{BB962C8B-B14F-4D97-AF65-F5344CB8AC3E}">
        <p14:creationId xmlns:p14="http://schemas.microsoft.com/office/powerpoint/2010/main" val="73382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55563"/>
            <a:ext cx="8856984" cy="33700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dirty="0"/>
              <a:t># Inference</a:t>
            </a:r>
          </a:p>
          <a:p>
            <a:pPr marL="0" indent="0" algn="just">
              <a:buNone/>
            </a:pPr>
            <a:r>
              <a:rPr lang="en-US" sz="1200" dirty="0" err="1"/>
              <a:t>testData</a:t>
            </a:r>
            <a:r>
              <a:rPr lang="en-US" sz="1200" dirty="0"/>
              <a:t> = </a:t>
            </a:r>
            <a:r>
              <a:rPr lang="en-US" sz="1200" dirty="0" err="1"/>
              <a:t>sfix.Matrix</a:t>
            </a:r>
            <a:r>
              <a:rPr lang="en-US" sz="1200" dirty="0"/>
              <a:t>(</a:t>
            </a:r>
            <a:r>
              <a:rPr lang="en-US" sz="1200" dirty="0" err="1"/>
              <a:t>n_examples_test</a:t>
            </a:r>
            <a:r>
              <a:rPr lang="en-US" sz="1200" dirty="0"/>
              <a:t>, </a:t>
            </a:r>
            <a:r>
              <a:rPr lang="en-US" sz="1200" dirty="0" err="1"/>
              <a:t>n_features</a:t>
            </a:r>
            <a:r>
              <a:rPr lang="en-US" sz="1200" dirty="0"/>
              <a:t>)</a:t>
            </a:r>
          </a:p>
          <a:p>
            <a:pPr marL="0" indent="0" algn="just">
              <a:buNone/>
            </a:pPr>
            <a:r>
              <a:rPr lang="en-US" sz="1200" dirty="0" err="1"/>
              <a:t>testData.input_from</a:t>
            </a:r>
            <a:r>
              <a:rPr lang="en-US" sz="1200" dirty="0"/>
              <a:t>(0)</a:t>
            </a:r>
          </a:p>
          <a:p>
            <a:pPr marL="0" indent="0" algn="just">
              <a:buNone/>
            </a:pPr>
            <a:r>
              <a:rPr lang="en-US" sz="1200" dirty="0" err="1"/>
              <a:t>testLabel</a:t>
            </a:r>
            <a:r>
              <a:rPr lang="en-US" sz="1200" dirty="0"/>
              <a:t> = </a:t>
            </a:r>
            <a:r>
              <a:rPr lang="en-US" sz="1200" dirty="0" err="1"/>
              <a:t>sfix.Matrix</a:t>
            </a:r>
            <a:r>
              <a:rPr lang="en-US" sz="1200" dirty="0"/>
              <a:t>(</a:t>
            </a:r>
            <a:r>
              <a:rPr lang="en-US" sz="1200" dirty="0" err="1"/>
              <a:t>n_examples_test</a:t>
            </a:r>
            <a:r>
              <a:rPr lang="en-US" sz="1200" dirty="0"/>
              <a:t>, 1)</a:t>
            </a:r>
          </a:p>
          <a:p>
            <a:pPr marL="0" indent="0" algn="just">
              <a:buNone/>
            </a:pPr>
            <a:r>
              <a:rPr lang="en-US" sz="1200" dirty="0" err="1"/>
              <a:t>testLabel.input_from</a:t>
            </a:r>
            <a:r>
              <a:rPr lang="en-US" sz="1200" dirty="0"/>
              <a:t>(0)</a:t>
            </a:r>
          </a:p>
          <a:p>
            <a:pPr marL="0" indent="0" algn="just">
              <a:buNone/>
            </a:pPr>
            <a:r>
              <a:rPr lang="en-US" sz="1200" dirty="0" err="1"/>
              <a:t>start_timer</a:t>
            </a:r>
            <a:r>
              <a:rPr lang="en-US" sz="1200" dirty="0"/>
              <a:t>(30)</a:t>
            </a:r>
          </a:p>
          <a:p>
            <a:pPr marL="0" indent="0" algn="just">
              <a:buNone/>
            </a:pPr>
            <a:r>
              <a:rPr lang="en-US" sz="1200" dirty="0"/>
              <a:t>res = </a:t>
            </a:r>
            <a:r>
              <a:rPr lang="en-US" sz="1200" dirty="0" err="1"/>
              <a:t>sgd.eval</a:t>
            </a:r>
            <a:r>
              <a:rPr lang="en-US" sz="1200" dirty="0"/>
              <a:t>(</a:t>
            </a:r>
            <a:r>
              <a:rPr lang="en-US" sz="1200" dirty="0" err="1"/>
              <a:t>testData</a:t>
            </a:r>
            <a:r>
              <a:rPr lang="en-US" sz="1200" dirty="0"/>
              <a:t>)</a:t>
            </a:r>
          </a:p>
          <a:p>
            <a:pPr marL="0" indent="0" algn="just">
              <a:buNone/>
            </a:pPr>
            <a:r>
              <a:rPr lang="en-US" sz="1200" dirty="0" err="1"/>
              <a:t>stop_timer</a:t>
            </a:r>
            <a:r>
              <a:rPr lang="en-US" sz="1200" dirty="0"/>
              <a:t>(30)</a:t>
            </a:r>
          </a:p>
          <a:p>
            <a:pPr marL="0" indent="0" algn="just">
              <a:buNone/>
            </a:pPr>
            <a:r>
              <a:rPr lang="en-US" sz="1200" dirty="0" err="1"/>
              <a:t>stop_timer</a:t>
            </a:r>
            <a:r>
              <a:rPr lang="en-US" sz="1200" dirty="0"/>
              <a:t>(10)</a:t>
            </a:r>
          </a:p>
          <a:p>
            <a:pPr marL="0" indent="0" algn="just">
              <a:buNone/>
            </a:pPr>
            <a:r>
              <a:rPr lang="en-US" sz="1200" dirty="0"/>
              <a:t># Get Accuracy</a:t>
            </a:r>
          </a:p>
          <a:p>
            <a:pPr marL="0" indent="0" algn="just">
              <a:buNone/>
            </a:pPr>
            <a:r>
              <a:rPr lang="en-US" sz="1200" dirty="0"/>
              <a:t>total = 0</a:t>
            </a:r>
          </a:p>
          <a:p>
            <a:pPr marL="0" indent="0" algn="just">
              <a:buNone/>
            </a:pPr>
            <a:r>
              <a:rPr lang="en-US" sz="1200" dirty="0" err="1"/>
              <a:t>i</a:t>
            </a:r>
            <a:r>
              <a:rPr lang="en-US" sz="1200" dirty="0"/>
              <a:t>=0</a:t>
            </a:r>
          </a:p>
          <a:p>
            <a:pPr marL="0" indent="0" algn="just">
              <a:buNone/>
            </a:pPr>
            <a:r>
              <a:rPr lang="en-US" sz="1200" dirty="0"/>
              <a:t>for x in res:</a:t>
            </a:r>
          </a:p>
          <a:p>
            <a:pPr marL="0" indent="0" algn="just">
              <a:buNone/>
            </a:pPr>
            <a:r>
              <a:rPr lang="en-US" sz="1200" dirty="0"/>
              <a:t>  hit=(</a:t>
            </a:r>
            <a:r>
              <a:rPr lang="en-US" sz="1200" dirty="0" err="1"/>
              <a:t>x.reveal</a:t>
            </a:r>
            <a:r>
              <a:rPr lang="en-US" sz="1200" dirty="0"/>
              <a:t>()&gt;0.5)==</a:t>
            </a:r>
            <a:r>
              <a:rPr lang="en-US" sz="1200" dirty="0" err="1"/>
              <a:t>testLabel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][0].reveal()</a:t>
            </a:r>
          </a:p>
          <a:p>
            <a:pPr marL="0" indent="0" algn="just">
              <a:buNone/>
            </a:pPr>
            <a:r>
              <a:rPr lang="en-US" sz="1200" dirty="0"/>
              <a:t>  total = total + hit</a:t>
            </a:r>
          </a:p>
          <a:p>
            <a:pPr marL="0" indent="0" algn="just">
              <a:buNone/>
            </a:pPr>
            <a:r>
              <a:rPr lang="en-US" sz="1200" dirty="0"/>
              <a:t>  </a:t>
            </a:r>
            <a:r>
              <a:rPr lang="en-US" sz="1200" dirty="0" err="1"/>
              <a:t>i</a:t>
            </a:r>
            <a:r>
              <a:rPr lang="en-US" sz="1200" dirty="0"/>
              <a:t>=i+1</a:t>
            </a:r>
          </a:p>
          <a:p>
            <a:pPr marL="0" indent="0" algn="just">
              <a:buNone/>
            </a:pPr>
            <a:r>
              <a:rPr lang="en-US" sz="1200" dirty="0"/>
              <a:t>accuracy = </a:t>
            </a:r>
            <a:r>
              <a:rPr lang="en-US" sz="1200" dirty="0" err="1"/>
              <a:t>sfloat</a:t>
            </a:r>
            <a:r>
              <a:rPr lang="en-US" sz="1200" dirty="0"/>
              <a:t>(total) / </a:t>
            </a:r>
            <a:r>
              <a:rPr lang="en-US" sz="1200" dirty="0" err="1"/>
              <a:t>n_examples_test</a:t>
            </a:r>
            <a:r>
              <a:rPr lang="en-US" sz="1200" dirty="0"/>
              <a:t> * 100</a:t>
            </a:r>
          </a:p>
          <a:p>
            <a:pPr marL="0" indent="0" algn="just">
              <a:buNone/>
            </a:pPr>
            <a:r>
              <a:rPr lang="en-US" sz="1200" dirty="0" err="1"/>
              <a:t>print_ln</a:t>
            </a:r>
            <a:r>
              <a:rPr lang="en-US" sz="1200" dirty="0"/>
              <a:t>('accuracy %s % ', </a:t>
            </a:r>
            <a:r>
              <a:rPr lang="en-US" sz="1200" dirty="0" err="1"/>
              <a:t>accuracy.reveal</a:t>
            </a:r>
            <a:r>
              <a:rPr lang="en-US" sz="1200" dirty="0"/>
              <a:t>())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7CA6A5-E047-9646-BC78-1915309FDCE1}"/>
              </a:ext>
            </a:extLst>
          </p:cNvPr>
          <p:cNvSpPr/>
          <p:nvPr/>
        </p:nvSpPr>
        <p:spPr>
          <a:xfrm>
            <a:off x="179512" y="409228"/>
            <a:ext cx="224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Inference in MP-SPDZ</a:t>
            </a:r>
            <a:endParaRPr lang="en-B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6B2B1-7E76-024E-8C78-64A0915154F1}"/>
              </a:ext>
            </a:extLst>
          </p:cNvPr>
          <p:cNvSpPr/>
          <p:nvPr/>
        </p:nvSpPr>
        <p:spPr>
          <a:xfrm>
            <a:off x="179512" y="39896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dirty="0"/>
              <a:t>https://github.com/ricardojmmaia/idash2021/blob/main/logistic_regression_idash2021.mpc</a:t>
            </a:r>
          </a:p>
        </p:txBody>
      </p:sp>
    </p:spTree>
    <p:extLst>
      <p:ext uri="{BB962C8B-B14F-4D97-AF65-F5344CB8AC3E}">
        <p14:creationId xmlns:p14="http://schemas.microsoft.com/office/powerpoint/2010/main" val="236953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0" y="1057300"/>
            <a:ext cx="4896544" cy="2217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from </a:t>
            </a:r>
            <a:r>
              <a:rPr lang="en-US" sz="1100" dirty="0" err="1"/>
              <a:t>sklearn.linear_model</a:t>
            </a:r>
            <a:r>
              <a:rPr lang="en-US" sz="1100" dirty="0"/>
              <a:t> import Perceptron</a:t>
            </a:r>
          </a:p>
          <a:p>
            <a:pPr marL="0" indent="0">
              <a:buNone/>
            </a:pPr>
            <a:r>
              <a:rPr lang="en-US" sz="1100" dirty="0"/>
              <a:t>from </a:t>
            </a:r>
            <a:r>
              <a:rPr lang="en-US" sz="1100" dirty="0" err="1"/>
              <a:t>sklearn.metrics</a:t>
            </a:r>
            <a:r>
              <a:rPr lang="en-US" sz="1100" dirty="0"/>
              <a:t> import </a:t>
            </a:r>
            <a:r>
              <a:rPr lang="en-US" sz="1100" dirty="0" err="1"/>
              <a:t>classification_report</a:t>
            </a:r>
            <a:r>
              <a:rPr lang="en-US" sz="1100" dirty="0"/>
              <a:t>, </a:t>
            </a:r>
            <a:r>
              <a:rPr lang="en-US" sz="1100" dirty="0" err="1"/>
              <a:t>confusion_matrix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perceptron_sklearn</a:t>
            </a:r>
            <a:r>
              <a:rPr lang="en-US" sz="1100" dirty="0"/>
              <a:t> = Perceptron(</a:t>
            </a:r>
            <a:r>
              <a:rPr lang="en-US" sz="1100" dirty="0" err="1"/>
              <a:t>max_iter</a:t>
            </a:r>
            <a:r>
              <a:rPr lang="en-US" sz="1100" dirty="0"/>
              <a:t>=200, </a:t>
            </a:r>
            <a:r>
              <a:rPr lang="en-US" sz="1100" dirty="0" err="1"/>
              <a:t>random_state</a:t>
            </a:r>
            <a:r>
              <a:rPr lang="en-US" sz="1100" dirty="0"/>
              <a:t>=100)</a:t>
            </a:r>
          </a:p>
          <a:p>
            <a:pPr marL="0" indent="0">
              <a:buNone/>
            </a:pPr>
            <a:r>
              <a:rPr lang="en-US" sz="1100" dirty="0" err="1"/>
              <a:t>perceptron_sklearn.fit</a:t>
            </a:r>
            <a:r>
              <a:rPr lang="en-US" sz="1100" dirty="0"/>
              <a:t>(train_X1,train_y1)</a:t>
            </a:r>
          </a:p>
          <a:p>
            <a:pPr marL="0" indent="0">
              <a:buNone/>
            </a:pPr>
            <a:r>
              <a:rPr lang="en-US" sz="1100" dirty="0" err="1"/>
              <a:t>resultado_predicao</a:t>
            </a:r>
            <a:r>
              <a:rPr lang="en-US" sz="1100" dirty="0"/>
              <a:t> = </a:t>
            </a:r>
            <a:r>
              <a:rPr lang="en-US" sz="1100" dirty="0" err="1"/>
              <a:t>perceptron_sklearn.predict</a:t>
            </a:r>
            <a:r>
              <a:rPr lang="en-US" sz="1100" dirty="0"/>
              <a:t>(test_x1)</a:t>
            </a:r>
          </a:p>
          <a:p>
            <a:pPr marL="0" indent="0">
              <a:buNone/>
            </a:pPr>
            <a:r>
              <a:rPr lang="en-US" sz="1100" dirty="0"/>
              <a:t>print('</a:t>
            </a:r>
            <a:r>
              <a:rPr lang="en-US" sz="1100" dirty="0" err="1"/>
              <a:t>confusion_matrix</a:t>
            </a:r>
            <a:r>
              <a:rPr lang="en-US" sz="1100" dirty="0"/>
              <a:t>\n', </a:t>
            </a:r>
            <a:r>
              <a:rPr lang="en-US" sz="1100" dirty="0" err="1"/>
              <a:t>confusion_matrix</a:t>
            </a:r>
            <a:r>
              <a:rPr lang="en-US" sz="1100" dirty="0"/>
              <a:t>(</a:t>
            </a:r>
            <a:r>
              <a:rPr lang="en-US" sz="1100" dirty="0" err="1"/>
              <a:t>resultado_predicao</a:t>
            </a:r>
            <a:r>
              <a:rPr lang="en-US" sz="1100" dirty="0"/>
              <a:t>, test_y1))</a:t>
            </a:r>
          </a:p>
          <a:p>
            <a:pPr marL="0" indent="0">
              <a:buNone/>
            </a:pPr>
            <a:r>
              <a:rPr lang="en-US" sz="1100" dirty="0"/>
              <a:t>print('</a:t>
            </a:r>
            <a:r>
              <a:rPr lang="en-US" sz="1100" dirty="0" err="1"/>
              <a:t>classification_report</a:t>
            </a:r>
            <a:r>
              <a:rPr lang="en-US" sz="1100" dirty="0"/>
              <a:t>\n',</a:t>
            </a:r>
            <a:r>
              <a:rPr lang="en-US" sz="1100" dirty="0" err="1"/>
              <a:t>classification_report</a:t>
            </a:r>
            <a:r>
              <a:rPr lang="en-US" sz="1100" dirty="0"/>
              <a:t>(</a:t>
            </a:r>
            <a:r>
              <a:rPr lang="en-US" sz="1100" dirty="0" err="1"/>
              <a:t>resultado_predicao</a:t>
            </a:r>
            <a:r>
              <a:rPr lang="en-US" sz="1100" dirty="0"/>
              <a:t>, test_y1))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A1D01-2EB1-AC4C-9BDB-F87DDF9D0BA5}"/>
              </a:ext>
            </a:extLst>
          </p:cNvPr>
          <p:cNvSpPr/>
          <p:nvPr/>
        </p:nvSpPr>
        <p:spPr>
          <a:xfrm>
            <a:off x="616953" y="481236"/>
            <a:ext cx="2001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Perceptron </a:t>
            </a:r>
            <a:r>
              <a:rPr lang="en-US" b="1" dirty="0" err="1"/>
              <a:t>Sklearn</a:t>
            </a:r>
            <a:endParaRPr lang="en-B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3357C-CF3D-704D-9D08-D1696F43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607" y="1005394"/>
            <a:ext cx="4457393" cy="2016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A60A9C-D585-744B-A39C-16A18E6A348F}"/>
              </a:ext>
            </a:extLst>
          </p:cNvPr>
          <p:cNvSpPr/>
          <p:nvPr/>
        </p:nvSpPr>
        <p:spPr>
          <a:xfrm>
            <a:off x="399684" y="70093"/>
            <a:ext cx="8636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ricardojmmaia</a:t>
            </a:r>
            <a:r>
              <a:rPr lang="en-US" sz="1400" dirty="0"/>
              <a:t>/idash2021/blob/main/Logistic_Regression_Idash2021.ipynb</a:t>
            </a:r>
            <a:endParaRPr lang="en-BR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280B28-429D-0C4C-939B-91B52D63A011}"/>
              </a:ext>
            </a:extLst>
          </p:cNvPr>
          <p:cNvSpPr/>
          <p:nvPr/>
        </p:nvSpPr>
        <p:spPr>
          <a:xfrm>
            <a:off x="22880" y="3377882"/>
            <a:ext cx="886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sz="1400" dirty="0"/>
              <a:t>I used files </a:t>
            </a:r>
            <a:r>
              <a:rPr lang="en-US" sz="1400" dirty="0"/>
              <a:t>test_x1, train_X1, test_y1, train_y1 from 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ricardojmmaia</a:t>
            </a:r>
            <a:r>
              <a:rPr lang="en-US" sz="1400" dirty="0"/>
              <a:t>/idash2021/tree/main/Player-Data</a:t>
            </a:r>
            <a:endParaRPr lang="en-BR" sz="1400" dirty="0"/>
          </a:p>
        </p:txBody>
      </p:sp>
    </p:spTree>
    <p:extLst>
      <p:ext uri="{BB962C8B-B14F-4D97-AF65-F5344CB8AC3E}">
        <p14:creationId xmlns:p14="http://schemas.microsoft.com/office/powerpoint/2010/main" val="27588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9308"/>
            <a:ext cx="4970550" cy="2217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from </a:t>
            </a:r>
            <a:r>
              <a:rPr lang="en-US" sz="1200" dirty="0" err="1"/>
              <a:t>sklearn.linear_model</a:t>
            </a:r>
            <a:r>
              <a:rPr lang="en-US" sz="1200" dirty="0"/>
              <a:t> import </a:t>
            </a:r>
            <a:r>
              <a:rPr lang="en-US" sz="1200" dirty="0" err="1"/>
              <a:t>LogisticRegression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regr</a:t>
            </a:r>
            <a:r>
              <a:rPr lang="en-US" sz="1200" dirty="0"/>
              <a:t> = </a:t>
            </a:r>
            <a:r>
              <a:rPr lang="en-US" sz="1200" dirty="0" err="1"/>
              <a:t>LogisticRegression</a:t>
            </a:r>
            <a:r>
              <a:rPr lang="en-US" sz="1200" dirty="0"/>
              <a:t>(</a:t>
            </a:r>
            <a:r>
              <a:rPr lang="en-US" sz="1200" dirty="0" err="1"/>
              <a:t>max_iter</a:t>
            </a:r>
            <a:r>
              <a:rPr lang="en-US" sz="1200" dirty="0"/>
              <a:t>=200, </a:t>
            </a:r>
            <a:r>
              <a:rPr lang="en-US" sz="1200" dirty="0" err="1"/>
              <a:t>random_state</a:t>
            </a:r>
            <a:r>
              <a:rPr lang="en-US" sz="1200" dirty="0"/>
              <a:t>=100)</a:t>
            </a:r>
          </a:p>
          <a:p>
            <a:pPr marL="0" indent="0">
              <a:buNone/>
            </a:pPr>
            <a:r>
              <a:rPr lang="en-US" sz="1200" dirty="0" err="1"/>
              <a:t>regr.fit</a:t>
            </a:r>
            <a:r>
              <a:rPr lang="en-US" sz="1200" dirty="0"/>
              <a:t>(train_X1,train_y1)</a:t>
            </a:r>
          </a:p>
          <a:p>
            <a:pPr marL="0" indent="0">
              <a:buNone/>
            </a:pPr>
            <a:r>
              <a:rPr lang="en-US" sz="1200" dirty="0" err="1"/>
              <a:t>resultado_predicao</a:t>
            </a:r>
            <a:r>
              <a:rPr lang="en-US" sz="1200" dirty="0"/>
              <a:t> = </a:t>
            </a:r>
            <a:r>
              <a:rPr lang="en-US" sz="1200" dirty="0" err="1"/>
              <a:t>regr.predict</a:t>
            </a:r>
            <a:r>
              <a:rPr lang="en-US" sz="1200" dirty="0"/>
              <a:t>(test_x1)</a:t>
            </a:r>
          </a:p>
          <a:p>
            <a:pPr marL="0" indent="0">
              <a:buNone/>
            </a:pPr>
            <a:r>
              <a:rPr lang="en-US" sz="1200" dirty="0"/>
              <a:t>print('</a:t>
            </a:r>
            <a:r>
              <a:rPr lang="en-US" sz="1200" dirty="0" err="1"/>
              <a:t>confusion_matrix</a:t>
            </a:r>
            <a:r>
              <a:rPr lang="en-US" sz="1200" dirty="0"/>
              <a:t>\n', </a:t>
            </a:r>
            <a:r>
              <a:rPr lang="en-US" sz="1200" dirty="0" err="1"/>
              <a:t>confusion_matrix</a:t>
            </a:r>
            <a:r>
              <a:rPr lang="en-US" sz="1200" dirty="0"/>
              <a:t>(</a:t>
            </a:r>
            <a:r>
              <a:rPr lang="en-US" sz="1200" dirty="0" err="1"/>
              <a:t>resultado_predicao</a:t>
            </a:r>
            <a:r>
              <a:rPr lang="en-US" sz="1200" dirty="0"/>
              <a:t>, test_y1))</a:t>
            </a:r>
          </a:p>
          <a:p>
            <a:pPr marL="0" indent="0">
              <a:buNone/>
            </a:pPr>
            <a:r>
              <a:rPr lang="en-US" sz="1200" dirty="0"/>
              <a:t>print('</a:t>
            </a:r>
            <a:r>
              <a:rPr lang="en-US" sz="1200" dirty="0" err="1"/>
              <a:t>classification_report</a:t>
            </a:r>
            <a:r>
              <a:rPr lang="en-US" sz="1200" dirty="0"/>
              <a:t>\n',</a:t>
            </a:r>
            <a:r>
              <a:rPr lang="en-US" sz="1200" dirty="0" err="1"/>
              <a:t>classification_report</a:t>
            </a:r>
            <a:r>
              <a:rPr lang="en-US" sz="1200" dirty="0"/>
              <a:t>(</a:t>
            </a:r>
            <a:r>
              <a:rPr lang="en-US" sz="1200" dirty="0" err="1"/>
              <a:t>resultado_predicao</a:t>
            </a:r>
            <a:r>
              <a:rPr lang="en-US" sz="1200" dirty="0"/>
              <a:t>, test_y1))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A1D01-2EB1-AC4C-9BDB-F87DDF9D0BA5}"/>
              </a:ext>
            </a:extLst>
          </p:cNvPr>
          <p:cNvSpPr/>
          <p:nvPr/>
        </p:nvSpPr>
        <p:spPr>
          <a:xfrm>
            <a:off x="616953" y="481236"/>
            <a:ext cx="2739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Logistic Regression </a:t>
            </a:r>
            <a:r>
              <a:rPr lang="en-US" b="1" dirty="0" err="1"/>
              <a:t>Sklearn</a:t>
            </a:r>
            <a:endParaRPr lang="en-B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0A4D4-CCD1-D748-8BD5-615DECF48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550" y="1098695"/>
            <a:ext cx="4173450" cy="18834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85FF4D-89BD-624B-AE1B-88F1C5CA62AE}"/>
              </a:ext>
            </a:extLst>
          </p:cNvPr>
          <p:cNvSpPr/>
          <p:nvPr/>
        </p:nvSpPr>
        <p:spPr>
          <a:xfrm>
            <a:off x="399684" y="70093"/>
            <a:ext cx="8636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ricardojmmaia</a:t>
            </a:r>
            <a:r>
              <a:rPr lang="en-US" sz="1400" dirty="0"/>
              <a:t>/idash2021/blob/main/Logistic_Regression_Idash2021.ipynb</a:t>
            </a:r>
            <a:endParaRPr lang="en-B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45780C-D573-E94E-8C0C-2344AB5D6336}"/>
              </a:ext>
            </a:extLst>
          </p:cNvPr>
          <p:cNvSpPr/>
          <p:nvPr/>
        </p:nvSpPr>
        <p:spPr>
          <a:xfrm>
            <a:off x="22880" y="3377882"/>
            <a:ext cx="886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sz="1400" dirty="0"/>
              <a:t>I used files </a:t>
            </a:r>
            <a:r>
              <a:rPr lang="en-US" sz="1400" dirty="0"/>
              <a:t>test_x1, train_X1, test_y1, train_y1 from 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ricardojmmaia</a:t>
            </a:r>
            <a:r>
              <a:rPr lang="en-US" sz="1400" dirty="0"/>
              <a:t>/idash2021/tree/main/Player-Data</a:t>
            </a:r>
            <a:endParaRPr lang="en-BR" sz="1400" dirty="0"/>
          </a:p>
        </p:txBody>
      </p:sp>
    </p:spTree>
    <p:extLst>
      <p:ext uri="{BB962C8B-B14F-4D97-AF65-F5344CB8AC3E}">
        <p14:creationId xmlns:p14="http://schemas.microsoft.com/office/powerpoint/2010/main" val="70588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5292"/>
            <a:ext cx="5364088" cy="2217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/>
              <a:t>import </a:t>
            </a:r>
            <a:r>
              <a:rPr lang="en-US" sz="1050" dirty="0" err="1"/>
              <a:t>tensorflow</a:t>
            </a:r>
            <a:r>
              <a:rPr lang="en-US" sz="1050" dirty="0"/>
              <a:t> as </a:t>
            </a:r>
            <a:r>
              <a:rPr lang="en-US" sz="1050" dirty="0" err="1"/>
              <a:t>tf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from </a:t>
            </a:r>
            <a:r>
              <a:rPr lang="en-US" sz="1050" dirty="0" err="1"/>
              <a:t>sklearn.metrics</a:t>
            </a:r>
            <a:r>
              <a:rPr lang="en-US" sz="1050" dirty="0"/>
              <a:t> import </a:t>
            </a:r>
            <a:r>
              <a:rPr lang="en-US" sz="1050" dirty="0" err="1"/>
              <a:t>classification_report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model = </a:t>
            </a:r>
            <a:r>
              <a:rPr lang="en-US" sz="1050" dirty="0" err="1"/>
              <a:t>tf.keras.Sequential</a:t>
            </a:r>
            <a:r>
              <a:rPr lang="en-US" sz="1050" dirty="0"/>
              <a:t>()</a:t>
            </a:r>
          </a:p>
          <a:p>
            <a:pPr marL="0" indent="0">
              <a:buNone/>
            </a:pPr>
            <a:r>
              <a:rPr lang="en-US" sz="1050" dirty="0" err="1"/>
              <a:t>model.add</a:t>
            </a:r>
            <a:r>
              <a:rPr lang="en-US" sz="1050" dirty="0"/>
              <a:t>(</a:t>
            </a:r>
            <a:r>
              <a:rPr lang="en-US" sz="1050" dirty="0" err="1"/>
              <a:t>tf.keras.layers.Dense</a:t>
            </a:r>
            <a:r>
              <a:rPr lang="en-US" sz="1050" dirty="0"/>
              <a:t>(units=1, activation='sigmoid', </a:t>
            </a:r>
            <a:r>
              <a:rPr lang="en-US" sz="1050" dirty="0" err="1"/>
              <a:t>input_shape</a:t>
            </a:r>
            <a:r>
              <a:rPr lang="en-US" sz="1050" dirty="0"/>
              <a:t>=(1874, )))</a:t>
            </a:r>
          </a:p>
          <a:p>
            <a:pPr marL="0" indent="0">
              <a:buNone/>
            </a:pPr>
            <a:r>
              <a:rPr lang="en-US" sz="1050" dirty="0" err="1"/>
              <a:t>model.summary</a:t>
            </a:r>
            <a:r>
              <a:rPr lang="en-US" sz="1050" dirty="0"/>
              <a:t>()</a:t>
            </a:r>
          </a:p>
          <a:p>
            <a:pPr marL="0" indent="0">
              <a:buNone/>
            </a:pPr>
            <a:r>
              <a:rPr lang="en-US" sz="1050" dirty="0" err="1"/>
              <a:t>model.compile</a:t>
            </a:r>
            <a:r>
              <a:rPr lang="en-US" sz="1050" dirty="0"/>
              <a:t>(optimizer='</a:t>
            </a:r>
            <a:r>
              <a:rPr lang="en-US" sz="1050" dirty="0" err="1"/>
              <a:t>Sgd</a:t>
            </a:r>
            <a:r>
              <a:rPr lang="en-US" sz="1050" dirty="0"/>
              <a:t>', loss='</a:t>
            </a:r>
            <a:r>
              <a:rPr lang="en-US" sz="1050" dirty="0" err="1"/>
              <a:t>binary_crossentropy</a:t>
            </a:r>
            <a:r>
              <a:rPr lang="en-US" sz="1050" dirty="0"/>
              <a:t>', metrics = ['accuracy'])</a:t>
            </a:r>
          </a:p>
          <a:p>
            <a:pPr marL="0" indent="0">
              <a:buNone/>
            </a:pPr>
            <a:r>
              <a:rPr lang="en-US" sz="1050" dirty="0" err="1"/>
              <a:t>epochs_hist</a:t>
            </a:r>
            <a:r>
              <a:rPr lang="en-US" sz="1050" dirty="0"/>
              <a:t> = </a:t>
            </a:r>
            <a:r>
              <a:rPr lang="en-US" sz="1050" dirty="0" err="1"/>
              <a:t>model.fit</a:t>
            </a:r>
            <a:r>
              <a:rPr lang="en-US" sz="1050" dirty="0"/>
              <a:t>(train_X1, train_y1, epochs = 200) </a:t>
            </a:r>
          </a:p>
          <a:p>
            <a:pPr marL="0" indent="0">
              <a:buNone/>
            </a:pPr>
            <a:r>
              <a:rPr lang="en-US" sz="1050" dirty="0"/>
              <a:t>predict = </a:t>
            </a:r>
            <a:r>
              <a:rPr lang="en-US" sz="1050" dirty="0" err="1"/>
              <a:t>model.predict</a:t>
            </a:r>
            <a:r>
              <a:rPr lang="en-US" sz="1050" dirty="0"/>
              <a:t>(test_x1)</a:t>
            </a:r>
          </a:p>
          <a:p>
            <a:pPr marL="0" indent="0">
              <a:buNone/>
            </a:pPr>
            <a:r>
              <a:rPr lang="en-US" sz="1050" dirty="0" err="1"/>
              <a:t>y_predict</a:t>
            </a:r>
            <a:r>
              <a:rPr lang="en-US" sz="1050" dirty="0"/>
              <a:t> = (predict &gt; 0.5)</a:t>
            </a:r>
          </a:p>
          <a:p>
            <a:pPr marL="0" indent="0">
              <a:buNone/>
            </a:pPr>
            <a:r>
              <a:rPr lang="en-US" sz="1050" dirty="0"/>
              <a:t>print(</a:t>
            </a:r>
            <a:r>
              <a:rPr lang="en-US" sz="1050" dirty="0" err="1"/>
              <a:t>classification_report</a:t>
            </a:r>
            <a:r>
              <a:rPr lang="en-US" sz="1050" dirty="0"/>
              <a:t>(</a:t>
            </a:r>
            <a:r>
              <a:rPr lang="en-US" sz="1050" dirty="0" err="1"/>
              <a:t>y_predict</a:t>
            </a:r>
            <a:r>
              <a:rPr lang="en-US" sz="1050" dirty="0"/>
              <a:t>, test_y1))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A1D01-2EB1-AC4C-9BDB-F87DDF9D0BA5}"/>
              </a:ext>
            </a:extLst>
          </p:cNvPr>
          <p:cNvSpPr/>
          <p:nvPr/>
        </p:nvSpPr>
        <p:spPr>
          <a:xfrm>
            <a:off x="616953" y="481236"/>
            <a:ext cx="704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Keras</a:t>
            </a:r>
            <a:endParaRPr lang="en-BR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5AF10-D8BF-A545-8AC1-1CC5CAFBD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772" y="1423454"/>
            <a:ext cx="4309228" cy="13416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00AE33-10F7-0845-8786-BFC19EDE704E}"/>
              </a:ext>
            </a:extLst>
          </p:cNvPr>
          <p:cNvSpPr/>
          <p:nvPr/>
        </p:nvSpPr>
        <p:spPr>
          <a:xfrm>
            <a:off x="399684" y="70093"/>
            <a:ext cx="8636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ricardojmmaia</a:t>
            </a:r>
            <a:r>
              <a:rPr lang="en-US" sz="1400" dirty="0"/>
              <a:t>/idash2021/blob/main/Logistic_Regression_Idash2021.ipynb</a:t>
            </a:r>
            <a:endParaRPr lang="en-BR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A7D99A-231C-4442-A631-A6CFD230DCB7}"/>
              </a:ext>
            </a:extLst>
          </p:cNvPr>
          <p:cNvSpPr/>
          <p:nvPr/>
        </p:nvSpPr>
        <p:spPr>
          <a:xfrm>
            <a:off x="0" y="3762978"/>
            <a:ext cx="886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sz="1400" dirty="0"/>
              <a:t>I used files </a:t>
            </a:r>
            <a:r>
              <a:rPr lang="en-US" sz="1400" dirty="0"/>
              <a:t>test_x1, train_X1, test_y1, train_y1 from 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ricardojmmaia</a:t>
            </a:r>
            <a:r>
              <a:rPr lang="en-US" sz="1400" dirty="0"/>
              <a:t>/idash2021/tree/main/Player-Data</a:t>
            </a:r>
            <a:endParaRPr lang="en-BR" sz="1400" dirty="0"/>
          </a:p>
        </p:txBody>
      </p:sp>
    </p:spTree>
    <p:extLst>
      <p:ext uri="{BB962C8B-B14F-4D97-AF65-F5344CB8AC3E}">
        <p14:creationId xmlns:p14="http://schemas.microsoft.com/office/powerpoint/2010/main" val="3994880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10749</TotalTime>
  <Words>1543</Words>
  <Application>Microsoft Macintosh PowerPoint</Application>
  <PresentationFormat>On-screen Show (16:10)</PresentationFormat>
  <Paragraphs>241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Aprendizagem de Máquina</dc:title>
  <dc:creator>Usuario</dc:creator>
  <cp:lastModifiedBy>Microsoft Office User</cp:lastModifiedBy>
  <cp:revision>499</cp:revision>
  <dcterms:created xsi:type="dcterms:W3CDTF">2015-11-04T20:22:17Z</dcterms:created>
  <dcterms:modified xsi:type="dcterms:W3CDTF">2021-08-10T09:27:21Z</dcterms:modified>
</cp:coreProperties>
</file>