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7"/>
  </p:notesMasterIdLst>
  <p:sldIdLst>
    <p:sldId id="513" r:id="rId2"/>
    <p:sldId id="758" r:id="rId3"/>
    <p:sldId id="760" r:id="rId4"/>
    <p:sldId id="759" r:id="rId5"/>
    <p:sldId id="835" r:id="rId6"/>
    <p:sldId id="938" r:id="rId7"/>
    <p:sldId id="900" r:id="rId8"/>
    <p:sldId id="901" r:id="rId9"/>
    <p:sldId id="902" r:id="rId10"/>
    <p:sldId id="903" r:id="rId11"/>
    <p:sldId id="904" r:id="rId12"/>
    <p:sldId id="905" r:id="rId13"/>
    <p:sldId id="913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4" r:id="rId22"/>
    <p:sldId id="915" r:id="rId23"/>
    <p:sldId id="916" r:id="rId24"/>
    <p:sldId id="917" r:id="rId25"/>
    <p:sldId id="939" r:id="rId26"/>
    <p:sldId id="918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6" r:id="rId35"/>
    <p:sldId id="927" r:id="rId36"/>
    <p:sldId id="928" r:id="rId37"/>
    <p:sldId id="929" r:id="rId38"/>
    <p:sldId id="930" r:id="rId39"/>
    <p:sldId id="933" r:id="rId40"/>
    <p:sldId id="931" r:id="rId41"/>
    <p:sldId id="934" r:id="rId42"/>
    <p:sldId id="935" r:id="rId43"/>
    <p:sldId id="940" r:id="rId44"/>
    <p:sldId id="887" r:id="rId45"/>
    <p:sldId id="291" r:id="rId4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0556" autoAdjust="0"/>
  </p:normalViewPr>
  <p:slideViewPr>
    <p:cSldViewPr snapToGrid="0">
      <p:cViewPr varScale="1">
        <p:scale>
          <a:sx n="114" d="100"/>
          <a:sy n="114" d="100"/>
        </p:scale>
        <p:origin x="1008" y="9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Chapter 7: 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7.1.1.4 – Verifying Auto-Summary: show </a:t>
            </a:r>
            <a:r>
              <a:rPr lang="en-US" dirty="0" err="1">
                <a:latin typeface="Arial" charset="0"/>
              </a:rPr>
              <a:t>ip</a:t>
            </a:r>
            <a:r>
              <a:rPr lang="en-US" dirty="0">
                <a:latin typeface="Arial" charset="0"/>
              </a:rPr>
              <a:t>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7.1.1.5 – Verifying Auto-Summary: Topology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9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7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7.1.1.7 – Summary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7.1.1.8 – Summary Route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7.1.2.1 – Propagating a</a:t>
            </a:r>
            <a:r>
              <a:rPr lang="en-US" baseline="0" dirty="0">
                <a:latin typeface="Arial" charset="0"/>
              </a:rPr>
              <a:t> Default Static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1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7.1.2.2 – Verifying the Propagated</a:t>
            </a:r>
            <a:r>
              <a:rPr lang="en-US" baseline="0" dirty="0">
                <a:latin typeface="Arial" charset="0"/>
              </a:rPr>
              <a:t>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7.1.2.3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7.1.2.4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6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7.1.3.1 – EIGRP Bandwidth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6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7.1.3.2 – Hello and Hold 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01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7.1.3.3 – Load Balancing IPv4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9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7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51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7.1.3.6 – Lab –</a:t>
            </a:r>
            <a:r>
              <a:rPr lang="en-US" baseline="0" dirty="0">
                <a:latin typeface="Arial" charset="0"/>
              </a:rPr>
              <a:t> Configuring Advanced EIGRP for IPv4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8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7.2</a:t>
            </a:r>
            <a:r>
              <a:rPr lang="en-US" b="0" dirty="0"/>
              <a:t> – Troubleshoot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49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7.2.1.1 </a:t>
            </a:r>
            <a:r>
              <a:rPr lang="en-US" dirty="0">
                <a:latin typeface="Arial" charset="0"/>
              </a:rPr>
              <a:t>– Basic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>
                <a:latin typeface="Arial" charset="0"/>
              </a:rPr>
              <a:t>EIGRP Troubleshooting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8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3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4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7.2.2.2 - EIGRP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0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7.2.2.3 - EIGRP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 – </a:t>
            </a:r>
            <a:r>
              <a:rPr lang="en-US" dirty="0">
                <a:latin typeface="Arial" charset="0"/>
                <a:cs typeface="Arial"/>
              </a:rPr>
              <a:t>Troubleshoot EIGRP Routing Table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7.2.3.1 - Passive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7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7.2.3.2 – Missing Network Statement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0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7.2.3.3 - Autosummarization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3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7.2.3.5 – Packet Tracer – Troubleshooting EIGRP for IPv4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87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7.2.3.6 – Lab – Troubleshooting Basic EIGRP for IPv4 and IPv6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5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7.1</a:t>
            </a:r>
            <a:r>
              <a:rPr lang="en-US" b="0" dirty="0"/>
              <a:t> – Tune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7.2.3.7 – Lab – Troubleshooting Advanced EIGRP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22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 smtClean="0"/>
              <a:t>7.3</a:t>
            </a:r>
            <a:r>
              <a:rPr lang="en-US" b="0" dirty="0" smtClean="0"/>
              <a:t> </a:t>
            </a:r>
            <a:r>
              <a:rPr lang="en-US" b="0" dirty="0"/>
              <a:t>– </a:t>
            </a:r>
            <a:r>
              <a:rPr lang="en-US" b="0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91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7.3 – Summary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Conclusion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7.3.1.2 – Packet Tracer – Skills Integration Challenge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635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7.3 – Summary</a:t>
            </a:r>
          </a:p>
          <a:p>
            <a:r>
              <a:rPr lang="en-US" dirty="0" smtClean="0"/>
              <a:t>7.3.1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	</a:t>
            </a:r>
            <a:endParaRPr lang="en-US" dirty="0" smtClean="0"/>
          </a:p>
          <a:p>
            <a:r>
              <a:rPr lang="en-US" dirty="0" smtClean="0"/>
              <a:t>7.3.1.3 – Chapter 7: EIGRP Tuning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136426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44</a:t>
            </a:fld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0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7.1.1.3 – Configuring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778000"/>
            <a:ext cx="6610035" cy="1167480"/>
          </a:xfrm>
        </p:spPr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show </a:t>
            </a:r>
            <a:r>
              <a:rPr lang="en-US" dirty="0" err="1"/>
              <a:t>ip</a:t>
            </a:r>
            <a:r>
              <a:rPr lang="en-US" dirty="0"/>
              <a:t> protocols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173" y="880533"/>
            <a:ext cx="4532361" cy="3982412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Output from </a:t>
            </a:r>
            <a:r>
              <a:rPr lang="en-US" altLang="en-US" dirty="0"/>
              <a:t>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on R1 shows that automatic summarization is enabled.</a:t>
            </a:r>
          </a:p>
          <a:p>
            <a:pPr marL="169545" indent="-169545"/>
            <a:r>
              <a:rPr lang="en-US" altLang="en-US" dirty="0" smtClean="0"/>
              <a:t>Output also </a:t>
            </a:r>
            <a:r>
              <a:rPr lang="en-US" altLang="en-US" dirty="0"/>
              <a:t>indicates the networks that are summarized and on which interfaces.</a:t>
            </a:r>
          </a:p>
          <a:p>
            <a:pPr marL="169545" indent="-169545"/>
            <a:r>
              <a:rPr lang="en-US" altLang="en-US" dirty="0"/>
              <a:t>Notice that R1 summarizes two networks in its EIGRP routing updates:</a:t>
            </a:r>
          </a:p>
          <a:p>
            <a:pPr marL="358457" lvl="1" indent="-169545"/>
            <a:r>
              <a:rPr lang="en-US" altLang="en-US" dirty="0"/>
              <a:t>192.168.10.0/24 sent out the </a:t>
            </a:r>
            <a:r>
              <a:rPr lang="en-US" altLang="en-US" dirty="0" err="1"/>
              <a:t>GigabitEthernet</a:t>
            </a:r>
            <a:r>
              <a:rPr lang="en-US" altLang="en-US" dirty="0"/>
              <a:t> 0/0 and Serial 0/0/0 interfaces</a:t>
            </a:r>
          </a:p>
          <a:p>
            <a:pPr marL="358457" lvl="1" indent="-169545"/>
            <a:r>
              <a:rPr lang="en-US" altLang="en-US" dirty="0"/>
              <a:t>172.16.0.0/16 sent out the Serial 0/0/1 interface</a:t>
            </a:r>
          </a:p>
          <a:p>
            <a:pPr marL="169545" indent="-169545"/>
            <a:r>
              <a:rPr lang="en-CA" altLang="en-US" dirty="0">
                <a:cs typeface="Arial"/>
              </a:rPr>
              <a:t>Please refer back to the figure in slide 7.1.1.1 for the Network Topology Diagram used throughout this chapter.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066270"/>
            <a:ext cx="3924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6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Topology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35583" y="880534"/>
            <a:ext cx="4830618" cy="3909676"/>
          </a:xfrm>
        </p:spPr>
        <p:txBody>
          <a:bodyPr/>
          <a:lstStyle/>
          <a:p>
            <a:pPr marL="169545" indent="-169545"/>
            <a:r>
              <a:rPr lang="en-US" altLang="en-US" dirty="0"/>
              <a:t>Since the routing tables of R1 and R2 contain subnets of the 172.16.0.0/16 network, they will both advertise the summary route of 172.16.0.0/16 to R3.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topology all-links </a:t>
            </a:r>
            <a:r>
              <a:rPr lang="en-US" altLang="en-US" dirty="0">
                <a:cs typeface="Arial"/>
              </a:rPr>
              <a:t>command to view all incoming EIGRP routes.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from this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as shown 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verifies that R3 has received the 172.16.0.0/16 summary route from both R1 and R2.  </a:t>
            </a:r>
          </a:p>
          <a:p>
            <a:pPr marL="169545" indent="-169545"/>
            <a:r>
              <a:rPr lang="en-CA" altLang="en-US" dirty="0">
                <a:cs typeface="Arial"/>
              </a:rPr>
              <a:t>It is important to note that only one successor has been chosen due to its faster interface bandwidth.</a:t>
            </a:r>
          </a:p>
          <a:p>
            <a:pPr marL="169545" indent="-169545"/>
            <a:r>
              <a:rPr lang="en-CA" altLang="en-US" dirty="0">
                <a:cs typeface="Arial"/>
              </a:rPr>
              <a:t>The </a:t>
            </a:r>
            <a:r>
              <a:rPr lang="en-CA" altLang="en-US" b="1" dirty="0">
                <a:cs typeface="Arial"/>
              </a:rPr>
              <a:t>all-links </a:t>
            </a:r>
            <a:r>
              <a:rPr lang="en-CA" altLang="en-US" dirty="0">
                <a:cs typeface="Arial"/>
              </a:rPr>
              <a:t>option shows all received updates, including routes from the feasible successor (FS</a:t>
            </a:r>
            <a:r>
              <a:rPr lang="en-CA" altLang="en-US" dirty="0" smtClean="0">
                <a:cs typeface="Arial"/>
              </a:rPr>
              <a:t>).</a:t>
            </a:r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8" y="798513"/>
            <a:ext cx="345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5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38599" y="880532"/>
            <a:ext cx="5029200" cy="3888051"/>
          </a:xfrm>
        </p:spPr>
        <p:txBody>
          <a:bodyPr/>
          <a:lstStyle/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route </a:t>
            </a:r>
            <a:r>
              <a:rPr lang="en-US" altLang="en-US" dirty="0"/>
              <a:t>command to verify that the summarized route was received.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of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route </a:t>
            </a:r>
            <a:r>
              <a:rPr lang="en-CA" altLang="en-US" b="1" dirty="0" err="1">
                <a:cs typeface="Arial"/>
              </a:rPr>
              <a:t>eigrp</a:t>
            </a:r>
            <a:r>
              <a:rPr lang="en-CA" altLang="en-US" b="1" dirty="0">
                <a:cs typeface="Arial"/>
              </a:rPr>
              <a:t>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displays R3’s routing table before automatic summarization is enabled.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after automatic summarization is enabled is displayed on the bottom part of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Automatic summarization is </a:t>
            </a:r>
            <a:r>
              <a:rPr lang="en-CA" altLang="en-US" dirty="0" smtClean="0">
                <a:cs typeface="Arial"/>
              </a:rPr>
              <a:t>not </a:t>
            </a:r>
            <a:r>
              <a:rPr lang="en-CA" altLang="en-US" dirty="0">
                <a:cs typeface="Arial"/>
              </a:rPr>
              <a:t>an option with EIGRP for </a:t>
            </a:r>
            <a:r>
              <a:rPr lang="en-CA" altLang="en-US" dirty="0" smtClean="0">
                <a:cs typeface="Arial"/>
              </a:rPr>
              <a:t>IPv6 </a:t>
            </a:r>
            <a:r>
              <a:rPr lang="en-CA" altLang="en-US" dirty="0">
                <a:cs typeface="Arial"/>
              </a:rPr>
              <a:t>since </a:t>
            </a:r>
            <a:r>
              <a:rPr lang="en-CA" altLang="en-US" dirty="0" smtClean="0">
                <a:cs typeface="Arial"/>
              </a:rPr>
              <a:t>classful addressing </a:t>
            </a:r>
            <a:r>
              <a:rPr lang="en-CA" altLang="en-US" dirty="0">
                <a:cs typeface="Arial"/>
              </a:rPr>
              <a:t>does not </a:t>
            </a:r>
            <a:r>
              <a:rPr lang="en-CA" altLang="en-US" dirty="0" smtClean="0">
                <a:cs typeface="Arial"/>
              </a:rPr>
              <a:t>exist.</a:t>
            </a:r>
          </a:p>
          <a:p>
            <a:pPr marL="169545" indent="-169545"/>
            <a:r>
              <a:rPr lang="en-CA" altLang="en-US" dirty="0">
                <a:cs typeface="Arial"/>
              </a:rPr>
              <a:t>A</a:t>
            </a:r>
            <a:r>
              <a:rPr lang="en-CA" altLang="en-US" dirty="0" smtClean="0">
                <a:cs typeface="Arial"/>
              </a:rPr>
              <a:t>utomatic </a:t>
            </a:r>
            <a:r>
              <a:rPr lang="en-CA" altLang="en-US" dirty="0">
                <a:cs typeface="Arial"/>
              </a:rPr>
              <a:t>route </a:t>
            </a:r>
            <a:r>
              <a:rPr lang="en-CA" altLang="en-US" dirty="0" smtClean="0">
                <a:cs typeface="Arial"/>
              </a:rPr>
              <a:t>summarization can cause problems if the summary </a:t>
            </a:r>
            <a:r>
              <a:rPr lang="en-CA" altLang="en-US" dirty="0">
                <a:cs typeface="Arial"/>
              </a:rPr>
              <a:t>address </a:t>
            </a:r>
            <a:r>
              <a:rPr lang="en-CA" altLang="en-US" dirty="0" smtClean="0">
                <a:cs typeface="Arial"/>
              </a:rPr>
              <a:t>advertises </a:t>
            </a:r>
            <a:r>
              <a:rPr lang="en-CA" altLang="en-US" dirty="0">
                <a:cs typeface="Arial"/>
              </a:rPr>
              <a:t>networks which are not available on the advertising router.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1" y="982132"/>
            <a:ext cx="3756025" cy="3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3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98" y="925513"/>
            <a:ext cx="3479799" cy="2371721"/>
          </a:xfrm>
        </p:spPr>
        <p:txBody>
          <a:bodyPr/>
          <a:lstStyle/>
          <a:p>
            <a:pPr marL="169545" indent="-169545"/>
            <a:r>
              <a:rPr lang="en-US" altLang="en-US" dirty="0"/>
              <a:t>EIGRP avoids </a:t>
            </a:r>
            <a:r>
              <a:rPr lang="en-US" altLang="en-US" dirty="0" smtClean="0"/>
              <a:t>problems caused by summarization by </a:t>
            </a:r>
            <a:r>
              <a:rPr lang="en-US" altLang="en-US" dirty="0"/>
              <a:t>adding a network route for the classful network route to the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This network entry routes packets to a Null </a:t>
            </a:r>
            <a:r>
              <a:rPr lang="en-US" altLang="en-US" dirty="0" smtClean="0">
                <a:cs typeface="Arial"/>
              </a:rPr>
              <a:t>interface - a </a:t>
            </a:r>
            <a:r>
              <a:rPr lang="en-US" altLang="en-US" dirty="0">
                <a:cs typeface="Arial"/>
              </a:rPr>
              <a:t>virtual IOS interface that is a route to nowhere.</a:t>
            </a:r>
          </a:p>
          <a:p>
            <a:pPr marL="169545" indent="-169545"/>
            <a:r>
              <a:rPr lang="en-US" altLang="en-US" dirty="0">
                <a:cs typeface="Arial"/>
              </a:rPr>
              <a:t>Packets that match a route with a Null0 exit interface are discarded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98" y="950913"/>
            <a:ext cx="5177702" cy="2371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3475034"/>
            <a:ext cx="739140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545" indent="-169545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15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EIGRP for IPv4 automatically includes a Null0 summary route whenever the following conditions exist: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Automatic summarization is enabled.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is at least one subnet that was learned via EIGRP.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are two or more network EIGRP router commands.</a:t>
            </a:r>
            <a:endParaRPr lang="en-US" sz="1400" dirty="0">
              <a:solidFill>
                <a:srgbClr val="000000"/>
              </a:solidFill>
              <a:latin typeface="+mn-lt"/>
              <a:ea typeface="ＭＳ Ｐゴシック" charset="0"/>
              <a:cs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66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3201" y="190501"/>
            <a:ext cx="3784600" cy="4597400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The scenario in the figure </a:t>
            </a:r>
            <a:r>
              <a:rPr lang="en-US" altLang="en-US" sz="1400" dirty="0" smtClean="0"/>
              <a:t>walks </a:t>
            </a:r>
            <a:r>
              <a:rPr lang="en-US" altLang="en-US" sz="1400" dirty="0"/>
              <a:t>you through an example of how automatic summarization could also cause a routing loop to </a:t>
            </a:r>
            <a:r>
              <a:rPr lang="en-US" altLang="en-US" sz="1400" dirty="0" smtClean="0"/>
              <a:t>occur:</a:t>
            </a:r>
          </a:p>
          <a:p>
            <a:pPr marL="358457" lvl="1" indent="-169545"/>
            <a:r>
              <a:rPr lang="en-US" altLang="en-US" dirty="0" smtClean="0"/>
              <a:t>R2’s routing table contains the 172.16.1.0/24, 172.16.2.0/24, and 172.16.3.0/24 subnets in its routing table.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(#4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58457" lvl="1" indent="-169545"/>
            <a:r>
              <a:rPr lang="en-US" altLang="en-US" dirty="0" smtClean="0"/>
              <a:t>R2 sends a summarized update to R1 for the 172.16.0.0/16 network.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(#5)</a:t>
            </a:r>
          </a:p>
          <a:p>
            <a:pPr marL="358457" lvl="1" indent="-169545"/>
            <a:r>
              <a:rPr lang="en-US" altLang="en-US" dirty="0" smtClean="0"/>
              <a:t>R1 installs the summarized route for 172.16.0.0/16 via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(#6)</a:t>
            </a:r>
          </a:p>
          <a:p>
            <a:pPr marL="358457" lvl="1" indent="-169545"/>
            <a:r>
              <a:rPr lang="en-US" altLang="en-US" dirty="0" smtClean="0"/>
              <a:t>R1 receives a packet for 172.16.4.10. R1 has a route for 172.16.0.0/16 via R2 and forwards the packet to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(#7)</a:t>
            </a:r>
          </a:p>
          <a:p>
            <a:pPr marL="358457" lvl="1" indent="-169545"/>
            <a:r>
              <a:rPr lang="en-US" altLang="en-US" dirty="0" smtClean="0"/>
              <a:t>On R2, the packet does not match any specific route, so it forwards the packet using the default route back to R1 causing a routing loop.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(#8)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8" y="798513"/>
            <a:ext cx="5311891" cy="3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1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92872" y="548990"/>
            <a:ext cx="3251128" cy="4177755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EIGRP uses the Null0 interface to prevent these types of routing loops.  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R2’s routing table contains the routes for 172.16.1.0/24, 172.16.2.0/24, and 172.16.3.0/24.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 installs the 172.16.0.0/16 summary route to Null0 in its routing table.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When R2 receives a packet for 172.16.4.10 from R1, it will discard the packet since it doesn’t match any specific subnet of 172.16.0.0.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The Null0 summary route is removed when autosummarization is disabled.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798513"/>
            <a:ext cx="5681107" cy="3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8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Propagating a Default Static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20160" y="713160"/>
            <a:ext cx="4225366" cy="4154260"/>
          </a:xfrm>
        </p:spPr>
        <p:txBody>
          <a:bodyPr/>
          <a:lstStyle/>
          <a:p>
            <a:pPr marL="169545" indent="-169545"/>
            <a:r>
              <a:rPr lang="en-US" altLang="en-US" dirty="0"/>
              <a:t>Using a static route to 0.0.0.0/0 as a default route is not routing protocol-dependent.  </a:t>
            </a:r>
          </a:p>
          <a:p>
            <a:pPr marL="169545" indent="-169545"/>
            <a:r>
              <a:rPr lang="en-US" altLang="en-US" dirty="0"/>
              <a:t>The “quad zero” default static route can be used with any currently supported routing protocols.</a:t>
            </a:r>
          </a:p>
          <a:p>
            <a:pPr marL="169545" indent="-169545"/>
            <a:r>
              <a:rPr lang="en-US" altLang="en-US" dirty="0"/>
              <a:t>The default static route is typically configured on the router that has a connection to a network out of the EIGRP routing domain; for example, to an ISP.</a:t>
            </a:r>
          </a:p>
          <a:p>
            <a:pPr marL="169545" indent="-169545"/>
            <a:r>
              <a:rPr lang="en-US" altLang="en-US" dirty="0"/>
              <a:t>The </a:t>
            </a:r>
            <a:r>
              <a:rPr lang="en-US" altLang="en-US" b="1" dirty="0"/>
              <a:t>redistribute static </a:t>
            </a:r>
            <a:r>
              <a:rPr lang="en-US" altLang="en-US" dirty="0"/>
              <a:t>command as shown in the figure to the left tells EIGRP to include static routes in its EIGRP updates to other routers.</a:t>
            </a:r>
          </a:p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to verify.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40717"/>
            <a:ext cx="4593147" cy="38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9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the Propagated Default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31934" y="798513"/>
            <a:ext cx="4293534" cy="41251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A portion of the routing tables for R1 and R3 are shown in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Notice the routing source and administrative distance for the new default route learned using EIGRP.</a:t>
            </a:r>
          </a:p>
          <a:p>
            <a:pPr marL="169545" indent="-169545"/>
            <a:r>
              <a:rPr lang="en-CA" altLang="en-US" dirty="0">
                <a:cs typeface="Arial"/>
              </a:rPr>
              <a:t>The entry for the EIGRP learned default route is identified by the following: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D – Indicates it was learned from an EIGRP routing update.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* – </a:t>
            </a:r>
            <a:r>
              <a:rPr lang="en-CA" altLang="en-US" dirty="0" smtClean="0">
                <a:cs typeface="Arial"/>
              </a:rPr>
              <a:t>Router is </a:t>
            </a:r>
            <a:r>
              <a:rPr lang="en-CA" altLang="en-US" dirty="0">
                <a:cs typeface="Arial"/>
              </a:rPr>
              <a:t>a candidate for a default route.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EX </a:t>
            </a:r>
            <a:r>
              <a:rPr lang="en-CA" altLang="en-US" dirty="0" smtClean="0">
                <a:cs typeface="Arial"/>
              </a:rPr>
              <a:t>– Route </a:t>
            </a:r>
            <a:r>
              <a:rPr lang="en-CA" altLang="en-US" dirty="0">
                <a:cs typeface="Arial"/>
              </a:rPr>
              <a:t>is an external EIGRP route, or </a:t>
            </a:r>
            <a:r>
              <a:rPr lang="en-CA" altLang="en-US" dirty="0" smtClean="0">
                <a:cs typeface="Arial"/>
              </a:rPr>
              <a:t>a </a:t>
            </a:r>
            <a:r>
              <a:rPr lang="en-CA" altLang="en-US" dirty="0">
                <a:cs typeface="Arial"/>
              </a:rPr>
              <a:t>static route outside of the EIGRP routing domain.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170 – A</a:t>
            </a:r>
            <a:r>
              <a:rPr lang="en-CA" altLang="en-US" dirty="0" smtClean="0">
                <a:cs typeface="Arial"/>
              </a:rPr>
              <a:t>dministrative distance of an external EIGRP route.</a:t>
            </a:r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7" y="1118657"/>
            <a:ext cx="448322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6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for IPv6: Default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78966" y="636588"/>
            <a:ext cx="4131734" cy="4021138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maintains separate tables for IPv4 and IPv6, therefore an IPv6 default route must be </a:t>
            </a:r>
            <a:r>
              <a:rPr lang="en-US" altLang="en-US" dirty="0" smtClean="0">
                <a:cs typeface="Arial"/>
              </a:rPr>
              <a:t>propagated </a:t>
            </a:r>
            <a:r>
              <a:rPr lang="en-US" altLang="en-US" dirty="0">
                <a:cs typeface="Arial"/>
              </a:rPr>
              <a:t>separately.</a:t>
            </a:r>
          </a:p>
          <a:p>
            <a:pPr marL="169545" indent="-169545"/>
            <a:r>
              <a:rPr lang="en-US" altLang="en-US" dirty="0">
                <a:cs typeface="Arial"/>
              </a:rPr>
              <a:t>As shown in the </a:t>
            </a:r>
            <a:r>
              <a:rPr lang="en-US" altLang="en-US" dirty="0" smtClean="0">
                <a:cs typeface="Arial"/>
              </a:rPr>
              <a:t>figure, </a:t>
            </a:r>
            <a:r>
              <a:rPr lang="en-US" altLang="en-US" dirty="0">
                <a:cs typeface="Arial"/>
              </a:rPr>
              <a:t>an IPv6 default static route is configured and propagated.</a:t>
            </a:r>
          </a:p>
          <a:p>
            <a:pPr marL="169545" indent="-169545"/>
            <a:r>
              <a:rPr lang="en-US" altLang="en-US" dirty="0">
                <a:cs typeface="Arial"/>
              </a:rPr>
              <a:t>The ::/0 prefix and prefix-length is equivalent to the 0.0.0.0  0.0.0.0 address and subnet mask used in </a:t>
            </a:r>
            <a:r>
              <a:rPr lang="en-US" altLang="en-US" dirty="0" smtClean="0">
                <a:cs typeface="Arial"/>
              </a:rPr>
              <a:t>IPv4</a:t>
            </a:r>
            <a:r>
              <a:rPr lang="en-US" altLang="en-US" dirty="0">
                <a:cs typeface="Arial"/>
              </a:rPr>
              <a:t>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redistribute static </a:t>
            </a:r>
            <a:r>
              <a:rPr lang="en-US" altLang="en-US" dirty="0">
                <a:cs typeface="Arial"/>
              </a:rPr>
              <a:t>command is used for IPv6 to redistribute the default static route into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propagation of the IPv6 static default route can be verified by using the </a:t>
            </a:r>
            <a:r>
              <a:rPr lang="en-US" altLang="en-US" b="1" dirty="0">
                <a:cs typeface="Arial"/>
              </a:rPr>
              <a:t>show ipv6 route </a:t>
            </a:r>
            <a:r>
              <a:rPr lang="en-US" altLang="en-US" dirty="0">
                <a:cs typeface="Arial"/>
              </a:rPr>
              <a:t>command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2" y="1232959"/>
            <a:ext cx="466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4"/>
            <a:ext cx="8458201" cy="1050925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Packet Tracer – Propagating a Default Route in EIGRP for IPv4 and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290734" y="863601"/>
            <a:ext cx="2734734" cy="4015846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In this activity, you will configure and propagate a default route in EIGRP for IPv4 and IPv6 networks.  </a:t>
            </a:r>
          </a:p>
          <a:p>
            <a:pPr marL="169545" indent="-169545"/>
            <a:r>
              <a:rPr lang="en-US" altLang="en-US" dirty="0">
                <a:cs typeface="Arial"/>
              </a:rPr>
              <a:t>You will be required to configure an IPv4 and IPv6 default route and propagate the default route downstream to EIGRP neighbors.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1236132"/>
            <a:ext cx="6094412" cy="30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9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Bandwidth Utilization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93734" y="364067"/>
            <a:ext cx="4131734" cy="45153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By default, EIGRP uses only up to 50 percent of an interface’s bandwidth for EIGRP information in order to prevent it from over-utilizing a link.</a:t>
            </a:r>
          </a:p>
          <a:p>
            <a:pPr marL="169545" indent="-169545"/>
            <a:r>
              <a:rPr lang="en-US" altLang="en-US" dirty="0">
                <a:cs typeface="Arial"/>
              </a:rPr>
              <a:t>In interface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mode, 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percent</a:t>
            </a:r>
            <a:r>
              <a:rPr lang="en-US" altLang="en-US" b="1" i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to configure the percentage of bandwidth that can be used by EIGRP on an interface.</a:t>
            </a:r>
          </a:p>
          <a:p>
            <a:pPr marL="169545" indent="-169545"/>
            <a:r>
              <a:rPr lang="en-US" altLang="en-US" dirty="0">
                <a:cs typeface="Arial"/>
              </a:rPr>
              <a:t>To restore the default value, use the </a:t>
            </a:r>
            <a:r>
              <a:rPr lang="en-US" altLang="en-US" b="1" dirty="0">
                <a:cs typeface="Arial"/>
              </a:rPr>
              <a:t>no</a:t>
            </a:r>
            <a:r>
              <a:rPr lang="en-US" altLang="en-US" dirty="0">
                <a:cs typeface="Arial"/>
              </a:rPr>
              <a:t> form of this command.  </a:t>
            </a:r>
          </a:p>
          <a:p>
            <a:pPr marL="169545" indent="-169545"/>
            <a:r>
              <a:rPr lang="en-US" altLang="en-US" dirty="0">
                <a:cs typeface="Arial"/>
              </a:rPr>
              <a:t>To configure the percentage of bandwidth that can be used by EIGRP for IPv6 on an interface, use </a:t>
            </a:r>
            <a:r>
              <a:rPr lang="en-US" altLang="en-US" b="1" dirty="0">
                <a:cs typeface="Arial"/>
              </a:rPr>
              <a:t>the ipv6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30829"/>
            <a:ext cx="4419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9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572001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Hello and Hold Timers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2247" y="143933"/>
            <a:ext cx="3811753" cy="4715934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uses a lightweight Hello protocol to establish and monitor the connection status of its neighbor.</a:t>
            </a:r>
          </a:p>
          <a:p>
            <a:pPr marL="169545" indent="-169545"/>
            <a:r>
              <a:rPr lang="en-US" altLang="en-US" dirty="0">
                <a:cs typeface="Arial"/>
              </a:rPr>
              <a:t>The hold time tells the router the maximum time the router should wait to receive the next Hello before declaring that neighbor unreachable.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hello-interval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</a:t>
            </a:r>
            <a:r>
              <a:rPr lang="en-US" altLang="en-US" dirty="0">
                <a:cs typeface="Arial"/>
              </a:rPr>
              <a:t> command to configure a different Hello interval.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hold-time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 </a:t>
            </a:r>
            <a:r>
              <a:rPr lang="en-US" altLang="en-US" dirty="0">
                <a:cs typeface="Arial"/>
              </a:rPr>
              <a:t>command to configure a different hold time.</a:t>
            </a:r>
          </a:p>
          <a:p>
            <a:pPr marL="169545" indent="-169545"/>
            <a:r>
              <a:rPr lang="en-US" altLang="en-US" sz="1400" dirty="0">
                <a:cs typeface="Arial"/>
              </a:rPr>
              <a:t>Hello intervals and hold times are configured on a per-interface basis and do not have to match with other EIGRP routers to establish or maintain adjacencies.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" y="1038754"/>
            <a:ext cx="5201013" cy="229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4" y="3445933"/>
            <a:ext cx="4067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21666" y="254000"/>
            <a:ext cx="4868334" cy="4639733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Equal-cost load balancing is the ability of a router to distribute outbound traffic using all interfaces that have the same metric from the destination address.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Cisco </a:t>
            </a:r>
            <a:r>
              <a:rPr lang="en-US" altLang="en-US" dirty="0">
                <a:cs typeface="Arial"/>
              </a:rPr>
              <a:t>IOS applies load balancing using up to four equal-cost paths by default.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verify the number of equal-cost paths configured on the router.</a:t>
            </a:r>
          </a:p>
          <a:p>
            <a:pPr marL="169545" indent="-169545"/>
            <a:r>
              <a:rPr lang="en-US" altLang="en-US" dirty="0">
                <a:cs typeface="Arial"/>
              </a:rPr>
              <a:t>When a packet is process-switched, load balancing over equal-cost paths occurs on a per-packet basis.  </a:t>
            </a:r>
          </a:p>
          <a:p>
            <a:pPr marL="169545" indent="-169545"/>
            <a:r>
              <a:rPr lang="en-US" altLang="en-US" dirty="0">
                <a:cs typeface="Arial"/>
              </a:rPr>
              <a:t>When packets are fast-switched, load balancing over equal-cost paths occurs on a per-destination basis. </a:t>
            </a:r>
            <a:r>
              <a:rPr lang="en-US" altLang="en-US" dirty="0" smtClean="0">
                <a:cs typeface="Arial"/>
              </a:rPr>
              <a:t>CEF </a:t>
            </a:r>
            <a:r>
              <a:rPr lang="en-US" altLang="en-US" dirty="0">
                <a:cs typeface="Arial"/>
              </a:rPr>
              <a:t>can perform both per packet and per-destination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maximum-paths</a:t>
            </a:r>
            <a:r>
              <a:rPr lang="en-US" altLang="en-US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value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to modify the default of four equal cost paths.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4" y="798513"/>
            <a:ext cx="3463397" cy="38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37206" y="419894"/>
            <a:ext cx="4473575" cy="1637145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R3 has two EIGRP equal-cost routes for the network between R1 and R2.  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of </a:t>
            </a:r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ipv6 </a:t>
            </a:r>
            <a:r>
              <a:rPr lang="en-US" altLang="en-US" b="1" dirty="0" smtClean="0">
                <a:cs typeface="Arial"/>
              </a:rPr>
              <a:t>route </a:t>
            </a:r>
            <a:r>
              <a:rPr lang="en-US" altLang="en-US" b="1" dirty="0" err="1" smtClean="0">
                <a:cs typeface="Arial"/>
              </a:rPr>
              <a:t>eigrp</a:t>
            </a:r>
            <a:r>
              <a:rPr lang="en-US" altLang="en-US" b="1" dirty="0" smtClean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below </a:t>
            </a:r>
            <a:r>
              <a:rPr lang="en-US" altLang="en-US" dirty="0" smtClean="0">
                <a:cs typeface="Arial"/>
              </a:rPr>
              <a:t>shows the </a:t>
            </a:r>
            <a:r>
              <a:rPr lang="en-US" altLang="en-US" dirty="0">
                <a:cs typeface="Arial"/>
              </a:rPr>
              <a:t>EIGRP metrics. 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EIGRP composite metric is the same for both EIGRP IPv6 and IPv4.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6" y="1013089"/>
            <a:ext cx="4104129" cy="293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69" y="2140527"/>
            <a:ext cx="3175867" cy="26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20659" y="468312"/>
            <a:ext cx="4473575" cy="4323821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for IPv4 and IPv6 can also balance traffic across multiple routes that have different metrics. </a:t>
            </a:r>
            <a:r>
              <a:rPr lang="en-US" altLang="en-US" dirty="0" smtClean="0">
                <a:cs typeface="Arial"/>
              </a:rPr>
              <a:t>This </a:t>
            </a:r>
            <a:r>
              <a:rPr lang="en-US" altLang="en-US" dirty="0">
                <a:cs typeface="Arial"/>
              </a:rPr>
              <a:t>is referred to as unequal-cost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Setting a value using the </a:t>
            </a:r>
            <a:r>
              <a:rPr lang="en-US" altLang="en-US" b="1" dirty="0">
                <a:cs typeface="Arial"/>
              </a:rPr>
              <a:t>variance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will enable EIGRP to install multiple loop-free routes with unequal cost in a local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A route learned through EIGRP must meet two criteria to be installed in the routing table: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R</a:t>
            </a:r>
            <a:r>
              <a:rPr lang="en-US" altLang="en-US" dirty="0" smtClean="0">
                <a:cs typeface="Arial"/>
              </a:rPr>
              <a:t>oute </a:t>
            </a:r>
            <a:r>
              <a:rPr lang="en-US" altLang="en-US" dirty="0">
                <a:cs typeface="Arial"/>
              </a:rPr>
              <a:t>must be loop-free, being either a feasible successor or having a reported distance that is less than the total distance.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M</a:t>
            </a:r>
            <a:r>
              <a:rPr lang="en-US" altLang="en-US" dirty="0" smtClean="0">
                <a:cs typeface="Arial"/>
              </a:rPr>
              <a:t>etric </a:t>
            </a:r>
            <a:r>
              <a:rPr lang="en-US" altLang="en-US" dirty="0">
                <a:cs typeface="Arial"/>
              </a:rPr>
              <a:t>of the route must be lower than the metric of the best route (successor) multiplied by the variance configured on the router.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4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26468" y="819680"/>
            <a:ext cx="4473575" cy="25950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Unequal-Cost Load Balancing</a:t>
            </a:r>
            <a:endParaRPr lang="en-US" altLang="en-US" dirty="0">
              <a:cs typeface="Arial"/>
            </a:endParaRPr>
          </a:p>
          <a:p>
            <a:pPr lvl="1"/>
            <a:r>
              <a:rPr lang="en-US" dirty="0" smtClean="0"/>
              <a:t>If the </a:t>
            </a:r>
            <a:r>
              <a:rPr lang="en-US" dirty="0"/>
              <a:t>variance is set to 1, only routes with the same metric as the successor are installed in the local routing table.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is set to 2, any EIGRP-learned route with a metric less than 2 times the successor metric will be installed in the local routing </a:t>
            </a:r>
            <a:r>
              <a:rPr lang="en-US" dirty="0" smtClean="0"/>
              <a:t>table.</a:t>
            </a:r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6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9078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Lab – Configuring Advanced EIGRP for IPv4 Features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49333" y="1540933"/>
            <a:ext cx="3644901" cy="32512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has advanced features to allow changes related to summarization, default route propagation, bandwidth utilization, and metrics.</a:t>
            </a:r>
          </a:p>
          <a:p>
            <a:pPr marL="169545" indent="-169545"/>
            <a:r>
              <a:rPr lang="en-US" altLang="en-US" dirty="0">
                <a:cs typeface="Arial"/>
              </a:rPr>
              <a:t>You will configure these advanced features in this lab.  </a:t>
            </a:r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4" y="798513"/>
            <a:ext cx="4583781" cy="36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7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7.2 Troubleshoot EIGRP</a:t>
            </a:r>
          </a:p>
        </p:txBody>
      </p:sp>
    </p:spTree>
    <p:extLst>
      <p:ext uri="{BB962C8B-B14F-4D97-AF65-F5344CB8AC3E}">
        <p14:creationId xmlns:p14="http://schemas.microsoft.com/office/powerpoint/2010/main" val="43473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901268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Basic EIGRP Troubleshooting Commands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0949" y="715963"/>
            <a:ext cx="4841926" cy="40767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neighbors</a:t>
            </a:r>
            <a:r>
              <a:rPr lang="en-US" altLang="en-US" dirty="0">
                <a:cs typeface="Arial"/>
              </a:rPr>
              <a:t> command verifies that the router recognizes its neighbors.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in the figure indicates two successful EIGRP neighbor adjacencies.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route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dirty="0">
                <a:cs typeface="Arial"/>
              </a:rPr>
              <a:t> command verifies that the router learned the route to a remote network through EIGRP.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shows that R1 has learned about four remote networks through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display various EIGRP settings.</a:t>
            </a:r>
          </a:p>
          <a:p>
            <a:pPr marL="169545" indent="-169545"/>
            <a:r>
              <a:rPr lang="en-US" altLang="en-US" dirty="0">
                <a:cs typeface="Arial"/>
              </a:rPr>
              <a:t>EIGRP for IPv6 commands: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</a:t>
            </a:r>
            <a:r>
              <a:rPr lang="en-US" altLang="en-US" sz="1300" b="1" dirty="0" err="1">
                <a:cs typeface="Arial"/>
              </a:rPr>
              <a:t>eigrp</a:t>
            </a:r>
            <a:r>
              <a:rPr lang="en-US" altLang="en-US" sz="1300" b="1" dirty="0">
                <a:cs typeface="Arial"/>
              </a:rPr>
              <a:t> neighbors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route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protocols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798513"/>
            <a:ext cx="3724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6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56511" y="585831"/>
            <a:ext cx="3886754" cy="3910878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flowchart in the figure provides a systematic approach to troubleshooting EIGRP.</a:t>
            </a:r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neighbors must first establish adjacencies with each other before they can exchange routes. </a:t>
            </a:r>
            <a:r>
              <a:rPr lang="en-US" altLang="en-US" sz="1500" dirty="0" smtClean="0">
                <a:cs typeface="Arial"/>
              </a:rPr>
              <a:t>Reasons </a:t>
            </a:r>
            <a:r>
              <a:rPr lang="en-US" altLang="en-US" sz="1500" dirty="0">
                <a:cs typeface="Arial"/>
              </a:rPr>
              <a:t>why they might fail: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Interface between the devices is down.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Two routers have mismatching EIGRP autonomous system numbers.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interfaces are not enabled for the EIGRP process.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interface is configure as passive.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Misconfigured K values, incompatible Hello and Hold interval times or misconfigured authentication.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" y="861105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54943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7</a:t>
            </a:r>
            <a:r>
              <a:rPr lang="en-CA" sz="1600" dirty="0" smtClean="0"/>
              <a:t>.1 Tune EIGRP</a:t>
            </a:r>
            <a:endParaRPr lang="en-CA" sz="1600" dirty="0"/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Configure EIGRP to improve network performance.</a:t>
            </a:r>
            <a:endParaRPr lang="en-US" sz="1600" dirty="0"/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autosummarization.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a router to propagate a default route in an EIGRP network.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interface settings to improve network performance.</a:t>
            </a:r>
          </a:p>
          <a:p>
            <a:r>
              <a:rPr lang="en-CA" sz="1600" dirty="0"/>
              <a:t>7.2 Troubleshoot EIGRP</a:t>
            </a:r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Troubleshoot common EIGRP configuration issues in a small to medium-sized business network.</a:t>
            </a:r>
            <a:endParaRPr lang="en-US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missing route entries in an EIGRP routing table.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/>
              <a:t>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r>
              <a:rPr lang="en-US" dirty="0">
                <a:solidFill>
                  <a:srgbClr val="367187"/>
                </a:solidFill>
                <a:cs typeface="Arial"/>
              </a:rPr>
              <a:t>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69752" y="798513"/>
            <a:ext cx="3963123" cy="3660727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After a neighbor adjacency is established, EIGRP begins the process of exchanging routing information.  </a:t>
            </a:r>
            <a:endParaRPr lang="en-US" sz="1500" dirty="0"/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two routers are EIGRP neighbors, but there is still a connection issue, there may be a routing problem caused by: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networks are not being advertised on remote routers.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incorrectly-configured passive interface, or an ACL, is blocking advertisements of remote networks.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Automatic summarization is causing inconsistent routing in a discontiguous network.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4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3" y="901412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168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07799" y="796925"/>
            <a:ext cx="3669106" cy="4014066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connectivity must exist between two directly connected routers in order for a neighbor adjacency to form.</a:t>
            </a:r>
            <a:endParaRPr lang="en-US" dirty="0"/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interface brie</a:t>
            </a:r>
            <a:r>
              <a:rPr lang="en-US" altLang="en-US" sz="1500" dirty="0">
                <a:cs typeface="Arial"/>
              </a:rPr>
              <a:t>f command to verify that the status and protocol of connecting interfaces are up.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Ping one router to another directly connected router to confirm IPv4 connectivity.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the ping is unsuccessful, 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cdp</a:t>
            </a:r>
            <a:r>
              <a:rPr lang="en-US" altLang="en-US" sz="1500" b="1" dirty="0">
                <a:cs typeface="Arial"/>
              </a:rPr>
              <a:t> neighbor</a:t>
            </a:r>
            <a:r>
              <a:rPr lang="en-US" altLang="en-US" sz="1500" dirty="0">
                <a:cs typeface="Arial"/>
              </a:rPr>
              <a:t> command to verify Layer 1 and 2 connections to the </a:t>
            </a:r>
            <a:r>
              <a:rPr lang="en-US" altLang="en-US" sz="1500" dirty="0" smtClean="0">
                <a:cs typeface="Arial"/>
              </a:rPr>
              <a:t>neighbor</a:t>
            </a:r>
            <a:r>
              <a:rPr lang="en-US" altLang="en-US" sz="1500" dirty="0">
                <a:cs typeface="Arial"/>
              </a:rPr>
              <a:t>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9" y="911225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 (Cont.)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64163" y="963179"/>
            <a:ext cx="3668712" cy="3210959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problems include misconfigured IP addresses, subnets, and network addressing.</a:t>
            </a:r>
            <a:endParaRPr lang="en-US" sz="1500" dirty="0">
              <a:solidFill>
                <a:srgbClr val="000000"/>
              </a:solidFill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For example, interfaces on connected devices must be on a common </a:t>
            </a:r>
            <a:r>
              <a:rPr lang="en-US" altLang="en-US" sz="1500" dirty="0" smtClean="0">
                <a:cs typeface="Arial"/>
              </a:rPr>
              <a:t>subnet. Watch for log messages.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</a:t>
            </a:r>
            <a:r>
              <a:rPr lang="en-US" altLang="en-US" sz="1500" dirty="0" smtClean="0">
                <a:cs typeface="Arial"/>
              </a:rPr>
              <a:t>IPv6</a:t>
            </a:r>
            <a:r>
              <a:rPr lang="en-US" altLang="en-US" sz="1600" dirty="0" smtClean="0">
                <a:cs typeface="Arial"/>
              </a:rPr>
              <a:t> </a:t>
            </a:r>
          </a:p>
          <a:p>
            <a:pPr marL="574357" lvl="4" indent="-169545">
              <a:buFont typeface="Arial" panose="05000000000000000000" pitchFamily="2" charset="2"/>
              <a:buChar char="•"/>
            </a:pPr>
            <a:r>
              <a:rPr lang="en-US" altLang="en-US" sz="1500" b="1" dirty="0" smtClean="0">
                <a:solidFill>
                  <a:srgbClr val="000000"/>
                </a:solidFill>
                <a:cs typeface="Arial"/>
              </a:rPr>
              <a:t>show </a:t>
            </a:r>
            <a:r>
              <a:rPr lang="en-US" altLang="en-US" sz="1500" b="1" dirty="0">
                <a:solidFill>
                  <a:srgbClr val="000000"/>
                </a:solidFill>
                <a:cs typeface="Arial"/>
              </a:rPr>
              <a:t>ipv6 interface brief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8" y="963179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Parameters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750" y="214313"/>
            <a:ext cx="4429125" cy="1026922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When troubleshooting an EIGRP network, verify that all routers participating in the EIGRP network are configured with the same autonomous system number:</a:t>
            </a:r>
            <a:endParaRPr lang="en-US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CB5DAE-28A9-4BDA-93D4-8EF55D7F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" y="796925"/>
            <a:ext cx="4667815" cy="37781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19C7A7-93EA-4582-BB7A-6B42B589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17" y="1276350"/>
            <a:ext cx="1797915" cy="24846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6CD0D8-19D2-46B8-8A23-63F70172BA1C}"/>
              </a:ext>
            </a:extLst>
          </p:cNvPr>
          <p:cNvSpPr txBox="1">
            <a:spLocks/>
          </p:cNvSpPr>
          <p:nvPr/>
        </p:nvSpPr>
        <p:spPr bwMode="auto">
          <a:xfrm>
            <a:off x="4603287" y="3801532"/>
            <a:ext cx="4429125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Router(</a:t>
            </a:r>
            <a:r>
              <a:rPr lang="en-US" altLang="en-US" sz="1200" dirty="0" err="1">
                <a:cs typeface="Arial"/>
              </a:rPr>
              <a:t>config</a:t>
            </a:r>
            <a:r>
              <a:rPr lang="en-US" altLang="en-US" sz="1200" dirty="0">
                <a:cs typeface="Arial"/>
              </a:rPr>
              <a:t>)# </a:t>
            </a:r>
            <a:r>
              <a:rPr lang="en-US" altLang="en-US" sz="1200" b="1" dirty="0">
                <a:cs typeface="Arial"/>
              </a:rPr>
              <a:t>ipv6 router </a:t>
            </a:r>
            <a:r>
              <a:rPr lang="en-US" altLang="en-US" sz="1200" b="1" dirty="0" err="1">
                <a:cs typeface="Arial"/>
              </a:rPr>
              <a:t>eigrp</a:t>
            </a:r>
            <a:r>
              <a:rPr lang="en-US" altLang="en-US" sz="1200" dirty="0">
                <a:cs typeface="Arial"/>
              </a:rPr>
              <a:t> </a:t>
            </a:r>
            <a:r>
              <a:rPr lang="en-US" altLang="en-US" sz="1200" i="1" dirty="0">
                <a:cs typeface="Arial"/>
              </a:rPr>
              <a:t>as-number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solidFill>
                  <a:srgbClr val="58585B"/>
                </a:solidFill>
                <a:cs typeface="Arial"/>
              </a:rPr>
              <a:t>Router# </a:t>
            </a:r>
            <a:r>
              <a:rPr lang="en-US" altLang="en-US" sz="1200" b="1" dirty="0">
                <a:solidFill>
                  <a:srgbClr val="58585B"/>
                </a:solidFill>
                <a:cs typeface="Arial"/>
              </a:rPr>
              <a:t>show ipv6 protocols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8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Interfaces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12350" y="227213"/>
            <a:ext cx="3958914" cy="4698078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Verify that </a:t>
            </a:r>
            <a:r>
              <a:rPr lang="en-US" altLang="en-US" sz="1500" dirty="0">
                <a:cs typeface="Arial"/>
              </a:rPr>
              <a:t>all interfaces are participating in the EIGRP network.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network</a:t>
            </a:r>
            <a:r>
              <a:rPr lang="en-US" altLang="en-US" sz="1500" dirty="0">
                <a:cs typeface="Arial"/>
              </a:rPr>
              <a:t> command that is configured under the EIGRP routing process indicates which router interfaces participates in EIGRP.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</a:t>
            </a:r>
            <a:r>
              <a:rPr lang="en-US" altLang="en-US" sz="1500" b="1" dirty="0" err="1">
                <a:cs typeface="Arial"/>
              </a:rPr>
              <a:t>eigrp</a:t>
            </a:r>
            <a:r>
              <a:rPr lang="en-US" altLang="en-US" sz="1500" b="1" dirty="0">
                <a:cs typeface="Arial"/>
              </a:rPr>
              <a:t> interfaces</a:t>
            </a:r>
            <a:r>
              <a:rPr lang="en-US" altLang="en-US" sz="1500" dirty="0">
                <a:cs typeface="Arial"/>
              </a:rPr>
              <a:t> command displays which interfaces are enabled for EIGRP</a:t>
            </a:r>
            <a:r>
              <a:rPr lang="en-US" altLang="en-US" sz="1500" dirty="0" smtClean="0">
                <a:cs typeface="Arial"/>
              </a:rPr>
              <a:t>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sz="1500" dirty="0" smtClean="0"/>
              <a:t>The</a:t>
            </a:r>
            <a:r>
              <a:rPr lang="en-US" sz="1500" b="1" dirty="0" smtClean="0"/>
              <a:t> show </a:t>
            </a:r>
            <a:r>
              <a:rPr lang="en-US" sz="1500" b="1" dirty="0" err="1"/>
              <a:t>ip</a:t>
            </a:r>
            <a:r>
              <a:rPr lang="en-US" sz="1500" b="1" dirty="0"/>
              <a:t> </a:t>
            </a:r>
            <a:r>
              <a:rPr lang="en-US" sz="1500" b="1" dirty="0" smtClean="0"/>
              <a:t>protocols </a:t>
            </a:r>
            <a:r>
              <a:rPr lang="en-US" sz="1500" dirty="0" smtClean="0"/>
              <a:t>command</a:t>
            </a:r>
            <a:r>
              <a:rPr lang="en-US" sz="1500" b="1" dirty="0"/>
              <a:t> </a:t>
            </a:r>
            <a:r>
              <a:rPr lang="en-US" sz="1500" dirty="0" smtClean="0"/>
              <a:t>indicates </a:t>
            </a:r>
            <a:r>
              <a:rPr lang="en-US" sz="1500" dirty="0"/>
              <a:t>which networks have been </a:t>
            </a:r>
            <a:r>
              <a:rPr lang="en-US" sz="1500" dirty="0" smtClean="0"/>
              <a:t>configured.</a:t>
            </a:r>
            <a:r>
              <a:rPr lang="en-US" sz="1500" dirty="0"/>
              <a:t> 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Connected interfaces must be enabled for EIGRP in order to form an adjacency.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protocols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</a:t>
            </a:r>
            <a:r>
              <a:rPr lang="en-US" altLang="en-US" sz="1300" b="1" dirty="0" err="1">
                <a:solidFill>
                  <a:srgbClr val="000000"/>
                </a:solidFill>
                <a:cs typeface="Arial"/>
              </a:rPr>
              <a:t>eigrp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 interfaces</a:t>
            </a:r>
            <a:endParaRPr lang="en-US" altLang="en-US" sz="1300" b="1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F159FD-605C-43FC-87C3-3FEE2BA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" y="798513"/>
            <a:ext cx="5154613" cy="2776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39" y="3575087"/>
            <a:ext cx="2774217" cy="10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5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Passive Interface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8" y="798512"/>
            <a:ext cx="3591455" cy="3799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7542" y="424559"/>
            <a:ext cx="4824943" cy="454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One reason that routing tables may not reflect the correct routes is due to the </a:t>
            </a:r>
            <a:r>
              <a:rPr lang="en-US" altLang="en-US" sz="1500" b="1" dirty="0" smtClean="0">
                <a:cs typeface="Arial"/>
              </a:rPr>
              <a:t>passive-interface </a:t>
            </a:r>
            <a:r>
              <a:rPr lang="en-US" altLang="en-US" sz="1500" dirty="0" smtClean="0">
                <a:cs typeface="Arial"/>
              </a:rPr>
              <a:t>command.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stops both outgoing and incoming routing updates which prevents routers from becoming neighbors.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Use the privileged EXEC </a:t>
            </a:r>
            <a:r>
              <a:rPr lang="en-US" altLang="en-US" sz="1500" b="1" dirty="0" smtClean="0">
                <a:cs typeface="Arial"/>
              </a:rPr>
              <a:t>show </a:t>
            </a:r>
            <a:r>
              <a:rPr lang="en-US" altLang="en-US" sz="1500" b="1" dirty="0" err="1" smtClean="0">
                <a:cs typeface="Arial"/>
              </a:rPr>
              <a:t>ip</a:t>
            </a:r>
            <a:r>
              <a:rPr lang="en-US" altLang="en-US" sz="1500" b="1" dirty="0" smtClean="0">
                <a:cs typeface="Arial"/>
              </a:rPr>
              <a:t> protocols </a:t>
            </a:r>
            <a:r>
              <a:rPr lang="en-US" altLang="en-US" sz="1500" dirty="0" smtClean="0">
                <a:cs typeface="Arial"/>
              </a:rPr>
              <a:t>command to verify whether any interface on a router is configured as passive.  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can be used for security reasons. For example, the network administrator may not want the router to form an EIGRP neighbor adjacency with the ISP router.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Router# </a:t>
            </a:r>
            <a:r>
              <a:rPr lang="en-US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Router(</a:t>
            </a:r>
            <a:r>
              <a:rPr lang="en-US" altLang="en-US" dirty="0" err="1" smtClean="0">
                <a:cs typeface="Arial"/>
              </a:rPr>
              <a:t>config-rtr</a:t>
            </a:r>
            <a:r>
              <a:rPr lang="en-US" altLang="en-US" dirty="0" smtClean="0">
                <a:cs typeface="Arial"/>
              </a:rPr>
              <a:t>)# </a:t>
            </a:r>
            <a:r>
              <a:rPr lang="en-US" altLang="en-US" b="1" dirty="0" smtClean="0">
                <a:cs typeface="Arial"/>
              </a:rPr>
              <a:t>passive-interface</a:t>
            </a:r>
            <a:r>
              <a:rPr lang="en-US" altLang="en-US" dirty="0" smtClean="0">
                <a:cs typeface="Arial"/>
              </a:rPr>
              <a:t> </a:t>
            </a:r>
            <a:r>
              <a:rPr lang="en-US" altLang="en-US" i="1" dirty="0" smtClean="0">
                <a:cs typeface="Arial"/>
              </a:rPr>
              <a:t>type number</a:t>
            </a:r>
            <a:endParaRPr lang="en-US" altLang="en-US" i="1" dirty="0">
              <a:cs typeface="Arial"/>
            </a:endParaRPr>
          </a:p>
          <a:p>
            <a:pPr marL="18288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91440"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8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Missing Network Statement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09533" y="194733"/>
            <a:ext cx="4749802" cy="45381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the top part of the figure to the left, the 10.10.10.0/24 network is not reachable through EIGRP routing.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from the </a:t>
            </a:r>
            <a:r>
              <a:rPr lang="en-US" altLang="en-US" b="1" dirty="0" smtClean="0">
                <a:cs typeface="Arial"/>
              </a:rPr>
              <a:t>show </a:t>
            </a:r>
            <a:r>
              <a:rPr lang="en-US" altLang="en-US" b="1" dirty="0" err="1" smtClean="0">
                <a:cs typeface="Arial"/>
              </a:rPr>
              <a:t>ip</a:t>
            </a:r>
            <a:r>
              <a:rPr lang="en-US" altLang="en-US" b="1" dirty="0" smtClean="0">
                <a:cs typeface="Arial"/>
              </a:rPr>
              <a:t> protocols </a:t>
            </a:r>
            <a:r>
              <a:rPr lang="en-US" altLang="en-US" dirty="0" smtClean="0">
                <a:cs typeface="Arial"/>
              </a:rPr>
              <a:t>command indicates that the 10.10.10.0/24 network is not configured for routing.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Output in the bottom part of the figure shows how to solve the issue by configure EIGRP routing for network 10.0.0.0.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View the output of 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to check for ACLs that might be filtering routing updates.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route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Router(</a:t>
            </a:r>
            <a:r>
              <a:rPr lang="en-CA" altLang="en-US" dirty="0" err="1" smtClean="0">
                <a:cs typeface="Arial"/>
              </a:rPr>
              <a:t>config</a:t>
            </a:r>
            <a:r>
              <a:rPr lang="en-CA" altLang="en-US" dirty="0" smtClean="0">
                <a:cs typeface="Arial"/>
              </a:rPr>
              <a:t>-if)# </a:t>
            </a:r>
            <a:r>
              <a:rPr lang="en-CA" altLang="en-US" b="1" dirty="0" smtClean="0">
                <a:cs typeface="Arial"/>
              </a:rPr>
              <a:t>ipv6 </a:t>
            </a:r>
            <a:r>
              <a:rPr lang="en-CA" altLang="en-US" b="1" dirty="0" err="1" smtClean="0">
                <a:cs typeface="Arial"/>
              </a:rPr>
              <a:t>eigrp</a:t>
            </a:r>
            <a:r>
              <a:rPr lang="en-CA" altLang="en-US" b="1" dirty="0" smtClean="0">
                <a:cs typeface="Arial"/>
              </a:rPr>
              <a:t> autonomous-system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20" y="930804"/>
            <a:ext cx="3723747" cy="35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Autosummarization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69884" y="135467"/>
            <a:ext cx="4159249" cy="4885265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Automatic Summarization is another issue that may create EIGRP routing problems.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can be used to verify if automatic summarization is being performed.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Autosummarization is disabled by default in IOS 12.2(33) and IOS 15.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Before IOS 12.2(33) and IOS 15, autosummarization was enabled by default.  </a:t>
            </a:r>
          </a:p>
          <a:p>
            <a:pPr marL="169545" lvl="0" indent="-169545">
              <a:buClr>
                <a:srgbClr val="58585B"/>
              </a:buClr>
            </a:pPr>
            <a:r>
              <a:rPr lang="en-CA" altLang="en-US" dirty="0">
                <a:cs typeface="Arial"/>
              </a:rPr>
              <a:t>Inconsistent routing could </a:t>
            </a:r>
            <a:r>
              <a:rPr lang="en-CA" altLang="en-US" dirty="0" smtClean="0">
                <a:cs typeface="Arial"/>
              </a:rPr>
              <a:t>be caused by automatic summarization.  </a:t>
            </a:r>
            <a:endParaRPr lang="en-CA" altLang="en-US" dirty="0">
              <a:cs typeface="Arial"/>
            </a:endParaRPr>
          </a:p>
          <a:p>
            <a:pPr marL="169545" indent="-169545"/>
            <a:r>
              <a:rPr lang="en-CA" altLang="en-US" dirty="0" smtClean="0">
                <a:cs typeface="Arial"/>
              </a:rPr>
              <a:t>To disable, use the </a:t>
            </a:r>
            <a:r>
              <a:rPr lang="en-CA" altLang="en-US" b="1" dirty="0" smtClean="0">
                <a:cs typeface="Arial"/>
              </a:rPr>
              <a:t>no auto-summary </a:t>
            </a:r>
            <a:r>
              <a:rPr lang="en-CA" altLang="en-US" dirty="0" smtClean="0">
                <a:cs typeface="Arial"/>
              </a:rPr>
              <a:t>command in router EIGRP configuration mode.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 does not support automatic summarization.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6" y="798513"/>
            <a:ext cx="3829052" cy="37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Troubleshooting EIGRP for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89600" y="1244600"/>
            <a:ext cx="3039533" cy="30649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This activity will require you to troubleshoot EIGRP neighbor issues.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use show commands to identify errors in the network configuration, document the errors, and verify full end-to-end connectivity.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1" y="1244600"/>
            <a:ext cx="5480580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Lab – Troubleshooting Basic EIGRP for IPv4 and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89600" y="1244600"/>
            <a:ext cx="3039533" cy="30649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In this lab, you will troubleshoot a network that runs EIGRP for IPv4 and EIGRP for IPv6 routing protocols.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find the problems and correct them.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7" y="798513"/>
            <a:ext cx="4480983" cy="37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7.1 Tune EIGRP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Lab – Troubleshooting Advanced EIGRP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50934" y="1109133"/>
            <a:ext cx="3378200" cy="3200401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In this lab, you will troubleshoot a network that runs the implementation of advanced features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find the problems and correct them.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798513"/>
            <a:ext cx="4291013" cy="37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 smtClean="0"/>
              <a:t>7.3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 smtClean="0">
                <a:solidFill>
                  <a:srgbClr val="367187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Skills Integration Challenge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68725" y="1024467"/>
            <a:ext cx="2960408" cy="3589866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this activity, you will be required to implement EIGRP for IPv4 and IPv6 on two separate networks.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Your task includes enabling EIGRP, assigning router IDs, changing the hello timers, and limiting EIGRP advertisements.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6" y="1024467"/>
            <a:ext cx="5632729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0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7131" y="1154627"/>
            <a:ext cx="6450388" cy="18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EIGRP to improve network performance.</a:t>
            </a:r>
          </a:p>
          <a:p>
            <a:r>
              <a:rPr lang="en-US" dirty="0" smtClean="0"/>
              <a:t>Troubleshoot </a:t>
            </a:r>
            <a:r>
              <a:rPr lang="en-US" dirty="0"/>
              <a:t>common EIGRP configuration issues in a small to medium-sized business network.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>
                <a:latin typeface="Arial" charset="0"/>
              </a:rPr>
              <a:t>Conclusion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Chapter </a:t>
            </a:r>
            <a:r>
              <a:rPr lang="en-US" dirty="0" smtClean="0">
                <a:latin typeface="Arial" charset="0"/>
              </a:rPr>
              <a:t>7: EIGRP Tuning and Troubleshooting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89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Chapter </a:t>
            </a:r>
            <a:r>
              <a:rPr lang="en-US" sz="1400" dirty="0" smtClean="0">
                <a:latin typeface="Arial" charset="0"/>
              </a:rPr>
              <a:t>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36382"/>
              </p:ext>
            </p:extLst>
          </p:nvPr>
        </p:nvGraphicFramePr>
        <p:xfrm>
          <a:off x="152927" y="798944"/>
          <a:ext cx="8174317" cy="3747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5206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3789111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47656"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Null0</a:t>
                      </a:r>
                    </a:p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 zero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5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Topology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4587" y="848447"/>
            <a:ext cx="3962401" cy="4226429"/>
          </a:xfrm>
        </p:spPr>
        <p:txBody>
          <a:bodyPr/>
          <a:lstStyle/>
          <a:p>
            <a:pPr marL="169545" indent="-169545"/>
            <a:r>
              <a:rPr lang="en-US" altLang="en-US" dirty="0"/>
              <a:t>Before tuning </a:t>
            </a:r>
            <a:r>
              <a:rPr lang="en-US" altLang="en-US" dirty="0" smtClean="0"/>
              <a:t>EIGRP features, start </a:t>
            </a:r>
            <a:r>
              <a:rPr lang="en-US" altLang="en-US" dirty="0"/>
              <a:t>with a basic implementation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Serial interfaces </a:t>
            </a:r>
            <a:r>
              <a:rPr lang="en-US" altLang="en-US" dirty="0">
                <a:cs typeface="Arial"/>
              </a:rPr>
              <a:t>and their </a:t>
            </a:r>
            <a:r>
              <a:rPr lang="en-US" altLang="en-US" dirty="0" smtClean="0">
                <a:cs typeface="Arial"/>
              </a:rPr>
              <a:t>bandwidths </a:t>
            </a:r>
            <a:r>
              <a:rPr lang="en-US" altLang="en-US" dirty="0">
                <a:cs typeface="Arial"/>
              </a:rPr>
              <a:t>may not </a:t>
            </a:r>
            <a:r>
              <a:rPr lang="en-US" altLang="en-US" dirty="0" smtClean="0">
                <a:cs typeface="Arial"/>
              </a:rPr>
              <a:t>reflect </a:t>
            </a:r>
            <a:r>
              <a:rPr lang="en-US" altLang="en-US" dirty="0">
                <a:cs typeface="Arial"/>
              </a:rPr>
              <a:t>the more common types of connections found in networks today.  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of the serial links is used in the calculation of the routing protocol metrics and the process of best path selection.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command will be used to modify the default </a:t>
            </a:r>
            <a:r>
              <a:rPr lang="en-US" altLang="en-US" dirty="0" smtClean="0">
                <a:cs typeface="Arial"/>
              </a:rPr>
              <a:t>serial bandwidth </a:t>
            </a:r>
            <a:r>
              <a:rPr lang="en-US" altLang="en-US" dirty="0">
                <a:cs typeface="Arial"/>
              </a:rPr>
              <a:t>of 1.544 kb/s.  </a:t>
            </a:r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9" y="860425"/>
            <a:ext cx="4686300" cy="3409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38" y="4270375"/>
            <a:ext cx="422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This network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topology 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will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be used for this chapter.</a:t>
            </a:r>
          </a:p>
        </p:txBody>
      </p:sp>
    </p:spTree>
    <p:extLst>
      <p:ext uri="{BB962C8B-B14F-4D97-AF65-F5344CB8AC3E}">
        <p14:creationId xmlns:p14="http://schemas.microsoft.com/office/powerpoint/2010/main" val="126274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</a:t>
            </a:r>
            <a:r>
              <a:rPr lang="en-US" altLang="en-US" dirty="0" smtClean="0"/>
              <a:t>Topology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60" y="60611"/>
            <a:ext cx="2844149" cy="2069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02" y="960367"/>
            <a:ext cx="2796742" cy="279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25" y="2078183"/>
            <a:ext cx="2639317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85" y="2275608"/>
            <a:ext cx="2588815" cy="263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2069" y="1095372"/>
            <a:ext cx="2026227" cy="73866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Starting IPv4 Interface and EIGRP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14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37018" y="798514"/>
            <a:ext cx="3822316" cy="3898178"/>
          </a:xfrm>
        </p:spPr>
        <p:txBody>
          <a:bodyPr/>
          <a:lstStyle/>
          <a:p>
            <a:pPr marL="169545" indent="-169545"/>
            <a:r>
              <a:rPr lang="en-US" altLang="en-US" dirty="0"/>
              <a:t>Route summarization is one of the most common methods of tuning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Route summarization works by grouping multiple networks together and advertising them as one larger network – or summarized route.</a:t>
            </a:r>
          </a:p>
          <a:p>
            <a:pPr marL="169545" indent="-169545"/>
            <a:r>
              <a:rPr lang="en-CA" altLang="en-US" dirty="0">
                <a:cs typeface="Arial"/>
              </a:rPr>
              <a:t>EIGRP can be enabled to perform automatic summarization at classful boundaries. 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</a:t>
            </a:r>
            <a:r>
              <a:rPr lang="en-CA" altLang="en-US" dirty="0">
                <a:cs typeface="Arial"/>
              </a:rPr>
              <a:t>automatically recognizes subnets as a single Class A, B, or C network and creates only one entry in the routing table for the summary route. 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12107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7580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0442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931334"/>
            <a:ext cx="3896156" cy="4182533"/>
          </a:xfrm>
        </p:spPr>
        <p:txBody>
          <a:bodyPr/>
          <a:lstStyle/>
          <a:p>
            <a:pPr marL="169545" indent="-169545"/>
            <a:r>
              <a:rPr lang="en-CA" altLang="en-US" dirty="0" smtClean="0">
                <a:cs typeface="Arial"/>
              </a:rPr>
              <a:t>Routers </a:t>
            </a:r>
            <a:r>
              <a:rPr lang="en-CA" altLang="en-US" dirty="0">
                <a:cs typeface="Arial"/>
              </a:rPr>
              <a:t>R1 and R2 are both configured using EIGRP for IPV4 with automatic summarization.  </a:t>
            </a:r>
          </a:p>
          <a:p>
            <a:pPr marL="169545" indent="-169545"/>
            <a:r>
              <a:rPr lang="en-CA" altLang="en-US" dirty="0">
                <a:cs typeface="Arial"/>
              </a:rPr>
              <a:t>R1 has three subnets in its routing table: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172.16.1.0/24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172.16.2.0/24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172.16.3.0/24</a:t>
            </a:r>
          </a:p>
          <a:p>
            <a:pPr marL="169545" indent="-169545"/>
            <a:r>
              <a:rPr lang="en-CA" altLang="en-US" dirty="0">
                <a:cs typeface="Arial"/>
              </a:rPr>
              <a:t>These subnets are all considered part of a larger class B network: 172.16.0.0/16.</a:t>
            </a:r>
          </a:p>
          <a:p>
            <a:pPr marL="169545" indent="-169545"/>
            <a:r>
              <a:rPr lang="en-CA" altLang="en-US" dirty="0">
                <a:cs typeface="Arial"/>
              </a:rPr>
              <a:t>When R1 sends its routing table to R2, it will send the 172.16.0.0/16 summarized network.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9313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307" y="3539067"/>
            <a:ext cx="5014871" cy="918633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400" dirty="0" smtClean="0">
                <a:cs typeface="Arial"/>
              </a:rPr>
              <a:t>For routers to find the best route for each individual subnet, subnet information must be sent. In the </a:t>
            </a:r>
            <a:r>
              <a:rPr lang="en-CA" altLang="en-US" sz="1400" dirty="0">
                <a:cs typeface="Arial"/>
              </a:rPr>
              <a:t>example above, automatic summarization should be disabled </a:t>
            </a:r>
            <a:r>
              <a:rPr lang="en-CA" altLang="en-US" sz="1400" dirty="0" smtClean="0">
                <a:cs typeface="Arial"/>
              </a:rPr>
              <a:t>so subnet </a:t>
            </a:r>
            <a:r>
              <a:rPr lang="en-CA" altLang="en-US" sz="1400" dirty="0">
                <a:cs typeface="Arial"/>
              </a:rPr>
              <a:t>information </a:t>
            </a:r>
            <a:r>
              <a:rPr lang="en-CA" altLang="en-US" sz="1400" dirty="0" smtClean="0">
                <a:cs typeface="Arial"/>
              </a:rPr>
              <a:t>will </a:t>
            </a:r>
            <a:r>
              <a:rPr lang="en-CA" altLang="en-US" sz="1400" dirty="0">
                <a:cs typeface="Arial"/>
              </a:rPr>
              <a:t>be sent.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85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Configuring EIGRP Automatic Summarization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1040869"/>
            <a:ext cx="3760689" cy="3624263"/>
          </a:xfrm>
        </p:spPr>
        <p:txBody>
          <a:bodyPr/>
          <a:lstStyle/>
          <a:p>
            <a:pPr marL="169545" indent="-169545"/>
            <a:r>
              <a:rPr lang="en-US" altLang="en-US" dirty="0"/>
              <a:t>Automatic summarization is disabled by default for EIGRP IPv4 beginning with Cisco IOS Release 15.0(1)M and 12.2(33).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protocols </a:t>
            </a:r>
            <a:r>
              <a:rPr lang="en-CA" altLang="en-US" dirty="0">
                <a:cs typeface="Arial"/>
              </a:rPr>
              <a:t>command to determine if EIGRP automatic summarization is disabled.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To enable automatic summarization for EIGRP, use the </a:t>
            </a:r>
            <a:r>
              <a:rPr lang="en-CA" altLang="en-US" b="1" dirty="0">
                <a:cs typeface="Arial"/>
              </a:rPr>
              <a:t>auto-summary</a:t>
            </a:r>
            <a:r>
              <a:rPr lang="en-CA" altLang="en-US" dirty="0">
                <a:cs typeface="Arial"/>
              </a:rPr>
              <a:t> command in router configuration mode as shown in the figure to the left.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command </a:t>
            </a:r>
            <a:r>
              <a:rPr lang="en-CA" altLang="en-US" b="1" dirty="0">
                <a:cs typeface="Arial"/>
              </a:rPr>
              <a:t>no auto-summary </a:t>
            </a:r>
            <a:r>
              <a:rPr lang="en-CA" altLang="en-US" dirty="0">
                <a:cs typeface="Arial"/>
              </a:rPr>
              <a:t>to disable automatic summarization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41" y="1040870"/>
            <a:ext cx="4680558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3425</Words>
  <Application>Microsoft Office PowerPoint</Application>
  <PresentationFormat>On-screen Show (16:9)</PresentationFormat>
  <Paragraphs>429</Paragraphs>
  <Slides>45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7: EIGRP Tuning and Troubleshooting</vt:lpstr>
      <vt:lpstr>Chapter 7: EIGRP Tuning and Troubleshooting</vt:lpstr>
      <vt:lpstr>Chapter 7 - Sections &amp; Objectives</vt:lpstr>
      <vt:lpstr>7.1 Tune EIGRP</vt:lpstr>
      <vt:lpstr>Automatic Summarization Network Topology</vt:lpstr>
      <vt:lpstr>Automatic Summarization Network Topology (Cont.)</vt:lpstr>
      <vt:lpstr>Automatic Summarization EIGRP Automatic Summarization</vt:lpstr>
      <vt:lpstr>Automatic Summarization EIGRP Automatic Summarization (Cont.)</vt:lpstr>
      <vt:lpstr>Automatic Summarization Configuring EIGRP Automatic Summarization </vt:lpstr>
      <vt:lpstr>Automatic Summarization Verifying Auto-Summary: show ip protocols</vt:lpstr>
      <vt:lpstr>Automatic Summarization Verifying Auto-Summary: Topology Table</vt:lpstr>
      <vt:lpstr>Automatic Summarization Verifying Auto-Summary: Routing Table</vt:lpstr>
      <vt:lpstr>Automatic Summarization Verifying Auto-Summary: Routing Table (Cont.)</vt:lpstr>
      <vt:lpstr>Automatic Summarization Summary Route</vt:lpstr>
      <vt:lpstr>Automatic Summarization Summary Route (Cont.)</vt:lpstr>
      <vt:lpstr>Default Route Propagation Propagating a Default Static Route </vt:lpstr>
      <vt:lpstr>Default Route Propagation Verifying the Propagated Default Route </vt:lpstr>
      <vt:lpstr>Default Route Propagation EIGRP for IPv6: Default Route</vt:lpstr>
      <vt:lpstr>Default Route Propagation Packet Tracer – Propagating a Default Route in EIGRP for IPv4 and IPv6</vt:lpstr>
      <vt:lpstr>Fine-tuning EIGRP Interfaces EIGRP Bandwidth Utilization</vt:lpstr>
      <vt:lpstr>Fine-tuning EIGRP Interfaces Hello and Hold Timers</vt:lpstr>
      <vt:lpstr>Fine-tuning EIGRP Interfaces Load Balancing IPv4</vt:lpstr>
      <vt:lpstr>Fine-tuning EIGRP Interfaces Load Balancing IPv6</vt:lpstr>
      <vt:lpstr>Fine-tuning EIGRP Interfaces Load Balancing IPv6 (Cont.)</vt:lpstr>
      <vt:lpstr>Fine-tuning EIGRP Interfaces Load Balancing IPv6 (Cont.)</vt:lpstr>
      <vt:lpstr>Fine-tuning EIGRP Interfaces Lab – Configuring Advanced EIGRP for IPv4 Features </vt:lpstr>
      <vt:lpstr>7.2 Troubleshoot EIGRP</vt:lpstr>
      <vt:lpstr>Components of Troubleshooting EIGRP Basic EIGRP Troubleshooting Commands</vt:lpstr>
      <vt:lpstr>Components of Troubleshooting EIGRP Components</vt:lpstr>
      <vt:lpstr>Components of Troubleshooting EIGRP Components (Cont.)</vt:lpstr>
      <vt:lpstr>Troubleshoot EIGRP Neighbor Issues Layer 3 Connectivity</vt:lpstr>
      <vt:lpstr>Troubleshoot EIGRP Neighbor Issues Layer 3 Connectivity (Cont.)</vt:lpstr>
      <vt:lpstr>Troubleshoot EIGRP Neighbor Issues EIGRP Parameters</vt:lpstr>
      <vt:lpstr>Troubleshoot EIGRP Neighbor Issues EIGRP Interfaces</vt:lpstr>
      <vt:lpstr>Troubleshoot EIGRP Routing Table Issues Passive Interface</vt:lpstr>
      <vt:lpstr>Troubleshoot EIGRP Routing Table Issues Missing Network Statement</vt:lpstr>
      <vt:lpstr>Troubleshoot EIGRP Routing Table Issues Autosummarization</vt:lpstr>
      <vt:lpstr>Troubleshoot EIGRP Routing Table Issues Packet Tracer – Troubleshooting EIGRP for IPv4</vt:lpstr>
      <vt:lpstr>Troubleshoot EIGRP Routing Table Issues Lab – Troubleshooting Basic EIGRP for IPv4 and IPv6</vt:lpstr>
      <vt:lpstr>Troubleshoot EIGRP Routing Table Issues Lab – Troubleshooting Advanced EIGRP</vt:lpstr>
      <vt:lpstr>7.3 Summary</vt:lpstr>
      <vt:lpstr>Conclusion Packet Tracer – Skills Integration Challenge</vt:lpstr>
      <vt:lpstr>Conclusion Chapter 7: EIGRP Tuning and Troubleshooting</vt:lpstr>
      <vt:lpstr>Chapter 7 New Terms and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Access Control Lists</dc:title>
  <dc:creator>Torres,Frank A.</dc:creator>
  <cp:lastModifiedBy>Fox, Aoife</cp:lastModifiedBy>
  <cp:revision>403</cp:revision>
  <dcterms:modified xsi:type="dcterms:W3CDTF">2018-11-13T09:37:33Z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