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50" r:id="rId2"/>
    <p:sldId id="398" r:id="rId3"/>
    <p:sldId id="431" r:id="rId4"/>
    <p:sldId id="402" r:id="rId5"/>
    <p:sldId id="403" r:id="rId6"/>
    <p:sldId id="432" r:id="rId7"/>
    <p:sldId id="404" r:id="rId8"/>
    <p:sldId id="405" r:id="rId9"/>
    <p:sldId id="423" r:id="rId10"/>
    <p:sldId id="406" r:id="rId11"/>
    <p:sldId id="424" r:id="rId12"/>
    <p:sldId id="426" r:id="rId13"/>
    <p:sldId id="425" r:id="rId14"/>
    <p:sldId id="407" r:id="rId15"/>
    <p:sldId id="409" r:id="rId16"/>
    <p:sldId id="408" r:id="rId17"/>
    <p:sldId id="411" r:id="rId18"/>
    <p:sldId id="410" r:id="rId19"/>
    <p:sldId id="412" r:id="rId20"/>
    <p:sldId id="433" r:id="rId21"/>
    <p:sldId id="413" r:id="rId22"/>
    <p:sldId id="414" r:id="rId23"/>
    <p:sldId id="415" r:id="rId24"/>
    <p:sldId id="417" r:id="rId25"/>
    <p:sldId id="416" r:id="rId26"/>
    <p:sldId id="418" r:id="rId27"/>
    <p:sldId id="429" r:id="rId28"/>
    <p:sldId id="419" r:id="rId29"/>
    <p:sldId id="434" r:id="rId30"/>
    <p:sldId id="420" r:id="rId31"/>
    <p:sldId id="421" r:id="rId32"/>
    <p:sldId id="422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6B95C7"/>
    <a:srgbClr val="4CA238"/>
    <a:srgbClr val="618DC3"/>
    <a:srgbClr val="EBA019"/>
    <a:srgbClr val="D2A000"/>
    <a:srgbClr val="4A70A8"/>
    <a:srgbClr val="3F6EA7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94982" autoAdjust="0"/>
  </p:normalViewPr>
  <p:slideViewPr>
    <p:cSldViewPr>
      <p:cViewPr varScale="1">
        <p:scale>
          <a:sx n="76" d="100"/>
          <a:sy n="76" d="100"/>
        </p:scale>
        <p:origin x="-67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5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FB89DB6-22DA-482D-A90E-D48BC4B8C2F8}" type="datetimeFigureOut">
              <a:rPr lang="en-US"/>
              <a:pPr>
                <a:defRPr/>
              </a:pPr>
              <a:t>10/19/2011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E187EE7-3AF1-4E26-BEE5-E88B1A5477B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A4387CF-E7C5-4E9A-A770-C457A8198F03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7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4874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A31C9A0-20FC-41D2-B653-96B5CB9BDC93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9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4894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ECB0C7-F326-4B5B-BC37-4EC002BDC51E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4915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6F44FA-6462-4ED1-9ED2-993B08005E8C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4945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38A7D4-818F-4676-973C-82DF76546C9F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66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4966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7AE664F-882C-4094-9CE9-ABEC620D4BB2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8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498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CC3FBA-3FBF-4CD8-AD54-4ADF03EA09F7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07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007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1D999D-D34D-48CD-AAC5-DAB2997C2200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27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027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28A095D-53A5-4B66-97AC-237CC4AAD448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48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048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EB460A-5E22-4343-9CD8-319E7F11629C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68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068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774C8E-D0DF-487D-9D6E-A8370F435452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D33B67C-E045-43ED-88DB-45C5A44FAFB7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4272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13A218F-4D74-4343-8E9A-EEA891604440}" type="slidenum">
              <a:rPr lang="en-CA" sz="1200">
                <a:latin typeface="Calibri" pitchFamily="34" charset="0"/>
              </a:rPr>
              <a:pPr algn="r"/>
              <a:t>20</a:t>
            </a:fld>
            <a:endParaRPr lang="en-CA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89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089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8F5093-E86F-4516-A67F-048DFA274079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09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109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E2C658-55B2-4A89-974E-22A4D25FF6D2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30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130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E6973A6-4BCC-4DDB-940C-5D0FF5EBCAB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50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150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46445A-138F-475E-84C9-B4E0FA24B9BC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71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171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C50DAD6-5163-46A0-877F-31ABA063B53E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91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191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40DE19-ECD5-42A6-8DB2-957E33217084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12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212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DB3FB5-0A95-474A-992A-0DFD90AD20D8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32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232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751FB7-F16E-4427-BE5F-A811E7EA22B1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4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4477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419AA83-BF76-4EFD-9012-099B36E0ADC1}" type="slidenum">
              <a:rPr lang="en-CA" sz="1200">
                <a:latin typeface="Calibri" pitchFamily="34" charset="0"/>
              </a:rPr>
              <a:pPr algn="r"/>
              <a:t>29</a:t>
            </a:fld>
            <a:endParaRPr lang="en-CA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7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37604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4657799-5B9B-4DE2-9FCA-F20044003FF1}" type="slidenum">
              <a:rPr lang="en-CA" sz="1200">
                <a:latin typeface="Calibri" pitchFamily="34" charset="0"/>
              </a:rPr>
              <a:pPr algn="r"/>
              <a:t>3</a:t>
            </a:fld>
            <a:endParaRPr lang="en-CA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53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25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E460AB-CD53-4A5A-8285-EB7D39264BC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7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27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E3409BD-BA15-4C13-B8C9-50FDBF593DDE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9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29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BD48F5-E54A-49CA-8432-2D26B14C654E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410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A193366-71B7-4C71-8DF0-CF81C9E703AB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408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445888F-A7F3-4D5E-93DB-840E1E999323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9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396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1D414AE-A021-44C3-9DAE-19496009A00B}" type="slidenum">
              <a:rPr lang="en-CA" sz="1200">
                <a:latin typeface="Calibri" pitchFamily="34" charset="0"/>
              </a:rPr>
              <a:pPr algn="r"/>
              <a:t>6</a:t>
            </a:fld>
            <a:endParaRPr lang="en-CA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1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411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B8DFD2-C745-475A-A33F-2644EDE7A83D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3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413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55C4297-AE10-479C-8D63-87DED03C602B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5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4853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AE8503-A4F4-4CD3-A5DF-CABE88EE1656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42FF2-40CE-463E-9688-B46A4797627C}" type="datetimeFigureOut">
              <a:rPr lang="en-US"/>
              <a:pPr>
                <a:defRPr/>
              </a:pPr>
              <a:t>10/19/2011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78DDF-10CE-49ED-B3ED-D5E86BAFE29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EAFE2-E8AD-41B3-885F-90418421346B}" type="datetimeFigureOut">
              <a:rPr lang="en-US"/>
              <a:pPr>
                <a:defRPr/>
              </a:pPr>
              <a:t>10/19/2011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905B5-0490-4CE0-9542-BC643CC2557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051C4-0245-4F37-A5DE-27F494DEA096}" type="datetimeFigureOut">
              <a:rPr lang="en-US"/>
              <a:pPr>
                <a:defRPr/>
              </a:pPr>
              <a:t>10/19/2011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C4EF7-D0BB-4A5B-8FAB-C2CC58E881E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8F792-06FA-41F0-B239-8DF76875D0E7}" type="datetimeFigureOut">
              <a:rPr lang="en-US"/>
              <a:pPr>
                <a:defRPr/>
              </a:pPr>
              <a:t>10/19/2011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3FA74-6436-4276-802C-62535E08512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B8C6C-6927-4801-B9C7-3DA46BEFDA43}" type="datetimeFigureOut">
              <a:rPr lang="en-US"/>
              <a:pPr>
                <a:defRPr/>
              </a:pPr>
              <a:t>10/19/2011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07C42-8A13-488E-8C5E-BBE9981812B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3A882-D0AE-456B-8571-B4C034FA5D30}" type="datetimeFigureOut">
              <a:rPr lang="en-US"/>
              <a:pPr>
                <a:defRPr/>
              </a:pPr>
              <a:t>10/19/2011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61332-DF15-4A2F-9287-5658E5AED41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9BC09-D79F-42A5-AE30-685001B9B85F}" type="datetimeFigureOut">
              <a:rPr lang="en-US"/>
              <a:pPr>
                <a:defRPr/>
              </a:pPr>
              <a:t>10/19/2011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F89ED-85D6-4EDD-999F-CF52EF2FB8D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95F38-2E0F-47E2-9EB9-38E07C570335}" type="datetimeFigureOut">
              <a:rPr lang="en-US"/>
              <a:pPr>
                <a:defRPr/>
              </a:pPr>
              <a:t>10/19/2011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200F5-D425-47C4-B2F5-9247C114E15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A33FD-AD76-4809-95E8-4C55EF3E3BFA}" type="datetimeFigureOut">
              <a:rPr lang="en-US"/>
              <a:pPr>
                <a:defRPr/>
              </a:pPr>
              <a:t>10/19/2011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924C5-D722-4718-AD25-93894786915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C5877-A473-40A4-A4E8-6A2DE2F13C01}" type="datetimeFigureOut">
              <a:rPr lang="en-US"/>
              <a:pPr>
                <a:defRPr/>
              </a:pPr>
              <a:t>10/19/2011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B87F0-E720-40CE-84FA-E7FCE97A035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07A30-7403-40D6-91CC-CAB31168F1AF}" type="datetimeFigureOut">
              <a:rPr lang="en-US"/>
              <a:pPr>
                <a:defRPr/>
              </a:pPr>
              <a:t>10/19/2011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F6B80-DFDE-4A5E-A6EB-2C707A1CE0A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A5998"/>
            </a:gs>
            <a:gs pos="999">
              <a:srgbClr val="3A5998"/>
            </a:gs>
            <a:gs pos="50000">
              <a:srgbClr val="94A5C7"/>
            </a:gs>
            <a:gs pos="100000">
              <a:srgbClr val="3A599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C8F4EDF-BAAA-4904-84F3-E9CF480916F7}" type="datetimeFigureOut">
              <a:rPr lang="en-US"/>
              <a:pPr>
                <a:defRPr/>
              </a:pPr>
              <a:t>10/19/2011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F75D6D-7323-45D7-974B-D3C41E82072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Regression%20-%20Oct.%2012.pptx#-1,21,Slide 21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Regression%20-%20Oct.%2012.pptx#-1,31,Slide 31" TargetMode="External"/><Relationship Id="rId4" Type="http://schemas.openxmlformats.org/officeDocument/2006/relationships/hyperlink" Target="Regression%20-%20Oct.%2012.pptx#-1,30,Slide 3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Regression%20-%20Oct.%2012.pptx#-1,21,Slide 21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Regression%20-%20Oct.%2012.pptx#-1,18,Slide 18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Regression%20-%20Oct.%2012.pptx#-1,18,Slide 1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hyperlink" Target="Regression%20-%20Oct.%2012.pptx#-1,32,Slide 32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Regression%20-%20Oct.%2012.pptx#-1,5,Slide 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3"/>
          <p:cNvSpPr txBox="1">
            <a:spLocks noChangeArrowheads="1"/>
          </p:cNvSpPr>
          <p:nvPr/>
        </p:nvSpPr>
        <p:spPr bwMode="auto">
          <a:xfrm>
            <a:off x="0" y="1214438"/>
            <a:ext cx="900112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sz="4800" b="1">
                <a:solidFill>
                  <a:srgbClr val="FFC000"/>
                </a:solidFill>
                <a:latin typeface="Comic Sans MS" pitchFamily="66" charset="0"/>
              </a:rPr>
              <a:t>BIOL 4605/7220</a:t>
            </a:r>
          </a:p>
        </p:txBody>
      </p:sp>
      <p:sp>
        <p:nvSpPr>
          <p:cNvPr id="14338" name="TextBox 10"/>
          <p:cNvSpPr txBox="1">
            <a:spLocks noChangeArrowheads="1"/>
          </p:cNvSpPr>
          <p:nvPr/>
        </p:nvSpPr>
        <p:spPr bwMode="auto">
          <a:xfrm>
            <a:off x="2916238" y="3860800"/>
            <a:ext cx="3286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3600" b="1">
                <a:solidFill>
                  <a:schemeClr val="bg1"/>
                </a:solidFill>
                <a:latin typeface="Comic Sans MS" pitchFamily="66" charset="0"/>
              </a:rPr>
              <a:t>GPT Lectures</a:t>
            </a:r>
          </a:p>
          <a:p>
            <a:pPr algn="ctr"/>
            <a:r>
              <a:rPr lang="en-CA" sz="3600" b="1">
                <a:solidFill>
                  <a:schemeClr val="bg1"/>
                </a:solidFill>
                <a:latin typeface="Comic Sans MS" pitchFamily="66" charset="0"/>
              </a:rPr>
              <a:t>Cailin Xu</a:t>
            </a: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3000375" y="5786438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800">
                <a:solidFill>
                  <a:schemeClr val="bg1"/>
                </a:solidFill>
                <a:latin typeface="Comic Sans MS" pitchFamily="66" charset="0"/>
              </a:rPr>
              <a:t>October 12, 2011</a:t>
            </a: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142875" y="2205038"/>
            <a:ext cx="9001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sz="4800" b="1">
                <a:solidFill>
                  <a:srgbClr val="FFC000"/>
                </a:solidFill>
                <a:latin typeface="Comic Sans MS" pitchFamily="66" charset="0"/>
              </a:rPr>
              <a:t>CH 9.3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574" name="Group 28"/>
          <p:cNvGrpSpPr>
            <a:grpSpLocks/>
          </p:cNvGrpSpPr>
          <p:nvPr/>
        </p:nvGrpSpPr>
        <p:grpSpPr bwMode="auto">
          <a:xfrm>
            <a:off x="785813" y="2286000"/>
            <a:ext cx="642937" cy="4357688"/>
            <a:chOff x="714348" y="1571612"/>
            <a:chExt cx="787406" cy="4500594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535692" y="1750268"/>
              <a:ext cx="1142774" cy="785462"/>
            </a:xfrm>
            <a:prstGeom prst="bentConnector3">
              <a:avLst>
                <a:gd name="adj1" fmla="val 98485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-499481" y="4070970"/>
              <a:ext cx="4000528" cy="1944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575" name="TextBox 37"/>
          <p:cNvSpPr txBox="1">
            <a:spLocks noChangeArrowheads="1"/>
          </p:cNvSpPr>
          <p:nvPr/>
        </p:nvSpPr>
        <p:spPr bwMode="auto">
          <a:xfrm>
            <a:off x="1500188" y="2643188"/>
            <a:ext cx="7358062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</a:rPr>
              <a:t>Place data in an appropriate format</a:t>
            </a:r>
          </a:p>
          <a:p>
            <a:pPr>
              <a:lnSpc>
                <a:spcPct val="160000"/>
              </a:lnSpc>
            </a:pPr>
            <a:r>
              <a:rPr lang="en-CA" sz="2000">
                <a:latin typeface="Comic Sans MS" pitchFamily="66" charset="0"/>
              </a:rPr>
              <a:t>    </a:t>
            </a:r>
          </a:p>
          <a:p>
            <a:pPr>
              <a:lnSpc>
                <a:spcPct val="160000"/>
              </a:lnSpc>
            </a:pPr>
            <a:r>
              <a:rPr lang="en-CA" sz="2000">
                <a:latin typeface="Comic Sans MS" pitchFamily="66" charset="0"/>
              </a:rPr>
              <a:t>   </a:t>
            </a:r>
            <a:r>
              <a:rPr lang="en-CA" sz="2000" u="sng">
                <a:latin typeface="Comic Sans MS" pitchFamily="66" charset="0"/>
              </a:rPr>
              <a:t>Minitab</a:t>
            </a:r>
            <a:r>
              <a:rPr lang="en-CA" sz="2000">
                <a:latin typeface="Comic Sans MS" pitchFamily="66" charset="0"/>
              </a:rPr>
              <a:t>: type in data OR copy &amp; paste from Excel</a:t>
            </a:r>
          </a:p>
          <a:p>
            <a:pPr>
              <a:lnSpc>
                <a:spcPct val="160000"/>
              </a:lnSpc>
            </a:pPr>
            <a:endParaRPr lang="en-CA" sz="2000">
              <a:latin typeface="Comic Sans MS" pitchFamily="66" charset="0"/>
            </a:endParaRPr>
          </a:p>
          <a:p>
            <a:pPr>
              <a:lnSpc>
                <a:spcPct val="160000"/>
              </a:lnSpc>
            </a:pPr>
            <a:r>
              <a:rPr lang="en-CA" sz="2000">
                <a:latin typeface="Comic Sans MS" pitchFamily="66" charset="0"/>
              </a:rPr>
              <a:t>   </a:t>
            </a:r>
            <a:r>
              <a:rPr lang="en-CA" sz="2000" u="sng">
                <a:latin typeface="Comic Sans MS" pitchFamily="66" charset="0"/>
              </a:rPr>
              <a:t>R</a:t>
            </a:r>
            <a:r>
              <a:rPr lang="en-CA" sz="2000">
                <a:latin typeface="Comic Sans MS" pitchFamily="66" charset="0"/>
              </a:rPr>
              <a:t>:  two columns of data in Excel; save as .CSV </a:t>
            </a:r>
            <a:r>
              <a:rPr lang="en-CA" sz="1600">
                <a:latin typeface="Comic Sans MS" pitchFamily="66" charset="0"/>
              </a:rPr>
              <a:t>(comma</a:t>
            </a:r>
          </a:p>
          <a:p>
            <a:pPr>
              <a:lnSpc>
                <a:spcPct val="160000"/>
              </a:lnSpc>
            </a:pPr>
            <a:r>
              <a:rPr lang="en-CA" sz="1600">
                <a:latin typeface="Comic Sans MS" pitchFamily="66" charset="0"/>
              </a:rPr>
              <a:t>          delimited)</a:t>
            </a:r>
          </a:p>
          <a:p>
            <a:pPr>
              <a:lnSpc>
                <a:spcPct val="160000"/>
              </a:lnSpc>
            </a:pPr>
            <a:r>
              <a:rPr lang="en-CA" sz="1600">
                <a:latin typeface="Comic Sans MS" pitchFamily="66" charset="0"/>
              </a:rPr>
              <a:t>   </a:t>
            </a:r>
          </a:p>
          <a:p>
            <a:pPr>
              <a:lnSpc>
                <a:spcPct val="160000"/>
              </a:lnSpc>
            </a:pPr>
            <a:r>
              <a:rPr lang="en-CA" sz="1600">
                <a:latin typeface="Comic Sans MS" pitchFamily="66" charset="0"/>
              </a:rPr>
              <a:t>          </a:t>
            </a:r>
            <a:r>
              <a:rPr lang="en-CA"/>
              <a:t>dat &lt;- read.table(file.choose(), header = TRUE, sep = “,”)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8454" name="Group 28"/>
          <p:cNvGrpSpPr>
            <a:grpSpLocks/>
          </p:cNvGrpSpPr>
          <p:nvPr/>
        </p:nvGrpSpPr>
        <p:grpSpPr bwMode="auto">
          <a:xfrm>
            <a:off x="785813" y="2286000"/>
            <a:ext cx="642937" cy="4357688"/>
            <a:chOff x="714348" y="1571612"/>
            <a:chExt cx="787406" cy="4500594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535692" y="1750268"/>
              <a:ext cx="1142774" cy="785462"/>
            </a:xfrm>
            <a:prstGeom prst="bentConnector3">
              <a:avLst>
                <a:gd name="adj1" fmla="val 98485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-499481" y="4070970"/>
              <a:ext cx="4000528" cy="1944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8455" name="TextBox 37"/>
          <p:cNvSpPr txBox="1">
            <a:spLocks noChangeArrowheads="1"/>
          </p:cNvSpPr>
          <p:nvPr/>
        </p:nvSpPr>
        <p:spPr bwMode="auto">
          <a:xfrm>
            <a:off x="1500188" y="2643188"/>
            <a:ext cx="7358062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</a:rPr>
              <a:t>Place data in an appropriate format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</a:rPr>
              <a:t>Execute analysis in a statistical pkg: Minitab, R</a:t>
            </a:r>
          </a:p>
          <a:p>
            <a:pPr>
              <a:lnSpc>
                <a:spcPct val="160000"/>
              </a:lnSpc>
            </a:pPr>
            <a:r>
              <a:rPr lang="en-CA" sz="2000" b="1">
                <a:latin typeface="Comic Sans MS" pitchFamily="66" charset="0"/>
              </a:rPr>
              <a:t>   </a:t>
            </a:r>
            <a:r>
              <a:rPr lang="en-CA" sz="2000" u="sng">
                <a:latin typeface="Comic Sans MS" pitchFamily="66" charset="0"/>
              </a:rPr>
              <a:t>Minitab:</a:t>
            </a:r>
          </a:p>
          <a:p>
            <a:pPr>
              <a:lnSpc>
                <a:spcPct val="160000"/>
              </a:lnSpc>
            </a:pPr>
            <a:r>
              <a:rPr lang="en-CA"/>
              <a:t>                      MTB&gt; regress ‘Neggs’ 1 ‘Mass’;</a:t>
            </a:r>
          </a:p>
          <a:p>
            <a:pPr>
              <a:lnSpc>
                <a:spcPct val="160000"/>
              </a:lnSpc>
            </a:pPr>
            <a:r>
              <a:rPr lang="en-CA"/>
              <a:t>                      SUBC&gt; fits c3;</a:t>
            </a:r>
          </a:p>
          <a:p>
            <a:pPr>
              <a:lnSpc>
                <a:spcPct val="160000"/>
              </a:lnSpc>
            </a:pPr>
            <a:r>
              <a:rPr lang="en-CA"/>
              <a:t>                      SUBC&gt; resi c4.</a:t>
            </a:r>
            <a:endParaRPr lang="en-CA">
              <a:latin typeface="Comic Sans MS" pitchFamily="66" charset="0"/>
            </a:endParaRPr>
          </a:p>
          <a:p>
            <a:pPr>
              <a:lnSpc>
                <a:spcPct val="160000"/>
              </a:lnSpc>
            </a:pPr>
            <a:endParaRPr lang="en-CA" sz="2000" b="1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502" name="Group 28"/>
          <p:cNvGrpSpPr>
            <a:grpSpLocks/>
          </p:cNvGrpSpPr>
          <p:nvPr/>
        </p:nvGrpSpPr>
        <p:grpSpPr bwMode="auto">
          <a:xfrm>
            <a:off x="785813" y="2286000"/>
            <a:ext cx="642937" cy="4357688"/>
            <a:chOff x="714348" y="1571612"/>
            <a:chExt cx="787406" cy="4500594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535692" y="1750268"/>
              <a:ext cx="1142774" cy="785462"/>
            </a:xfrm>
            <a:prstGeom prst="bentConnector3">
              <a:avLst>
                <a:gd name="adj1" fmla="val 98485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-499481" y="4070970"/>
              <a:ext cx="4000528" cy="1944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0503" name="TextBox 37"/>
          <p:cNvSpPr txBox="1">
            <a:spLocks noChangeArrowheads="1"/>
          </p:cNvSpPr>
          <p:nvPr/>
        </p:nvSpPr>
        <p:spPr bwMode="auto">
          <a:xfrm>
            <a:off x="1500188" y="2643188"/>
            <a:ext cx="7358062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</a:rPr>
              <a:t>Place data in an appropriate format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</a:rPr>
              <a:t>Execute analysis in a statistical pkg: Minitab, R</a:t>
            </a:r>
          </a:p>
          <a:p>
            <a:pPr>
              <a:lnSpc>
                <a:spcPct val="160000"/>
              </a:lnSpc>
            </a:pPr>
            <a:r>
              <a:rPr lang="en-CA" sz="2000" b="1">
                <a:latin typeface="Comic Sans MS" pitchFamily="66" charset="0"/>
              </a:rPr>
              <a:t>   </a:t>
            </a:r>
            <a:r>
              <a:rPr lang="en-CA" sz="2000" u="sng">
                <a:latin typeface="Comic Sans MS" pitchFamily="66" charset="0"/>
              </a:rPr>
              <a:t>Minitab:</a:t>
            </a:r>
          </a:p>
          <a:p>
            <a:pPr>
              <a:lnSpc>
                <a:spcPct val="160000"/>
              </a:lnSpc>
            </a:pPr>
            <a:endParaRPr lang="en-CA" sz="800" u="sng">
              <a:latin typeface="Comic Sans MS" pitchFamily="66" charset="0"/>
            </a:endParaRPr>
          </a:p>
          <a:p>
            <a:pPr>
              <a:lnSpc>
                <a:spcPct val="160000"/>
              </a:lnSpc>
            </a:pPr>
            <a:r>
              <a:rPr lang="en-CA">
                <a:latin typeface="Comic Sans MS" pitchFamily="66" charset="0"/>
              </a:rPr>
              <a:t>      </a:t>
            </a:r>
            <a:r>
              <a:rPr lang="en-CA" u="sng">
                <a:latin typeface="Comic Sans MS" pitchFamily="66" charset="0"/>
              </a:rPr>
              <a:t>R</a:t>
            </a:r>
            <a:r>
              <a:rPr lang="en-CA">
                <a:latin typeface="Comic Sans MS" pitchFamily="66" charset="0"/>
              </a:rPr>
              <a:t>:            </a:t>
            </a:r>
            <a:r>
              <a:rPr lang="en-CA"/>
              <a:t>mdl &lt;- lm(Neggs ~ Mass, data = dat)</a:t>
            </a:r>
          </a:p>
          <a:p>
            <a:pPr>
              <a:lnSpc>
                <a:spcPct val="160000"/>
              </a:lnSpc>
            </a:pPr>
            <a:r>
              <a:rPr lang="en-CA"/>
              <a:t>                       summary(mdl)</a:t>
            </a:r>
          </a:p>
          <a:p>
            <a:pPr>
              <a:lnSpc>
                <a:spcPct val="160000"/>
              </a:lnSpc>
            </a:pPr>
            <a:r>
              <a:rPr lang="en-CA"/>
              <a:t>	         mdl$res</a:t>
            </a:r>
          </a:p>
          <a:p>
            <a:pPr>
              <a:lnSpc>
                <a:spcPct val="160000"/>
              </a:lnSpc>
            </a:pPr>
            <a:r>
              <a:rPr lang="en-CA"/>
              <a:t>                       mdl$fitted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6411" name="Group 28"/>
          <p:cNvGrpSpPr>
            <a:grpSpLocks/>
          </p:cNvGrpSpPr>
          <p:nvPr/>
        </p:nvGrpSpPr>
        <p:grpSpPr bwMode="auto">
          <a:xfrm>
            <a:off x="785813" y="2286000"/>
            <a:ext cx="642937" cy="4357688"/>
            <a:chOff x="714348" y="1571612"/>
            <a:chExt cx="787406" cy="4500594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535692" y="1750268"/>
              <a:ext cx="1142774" cy="785462"/>
            </a:xfrm>
            <a:prstGeom prst="bentConnector3">
              <a:avLst>
                <a:gd name="adj1" fmla="val 98485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-499481" y="4070970"/>
              <a:ext cx="4000528" cy="1944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6412" name="TextBox 37"/>
          <p:cNvSpPr txBox="1">
            <a:spLocks noChangeArrowheads="1"/>
          </p:cNvSpPr>
          <p:nvPr/>
        </p:nvSpPr>
        <p:spPr bwMode="auto">
          <a:xfrm>
            <a:off x="1500188" y="2643188"/>
            <a:ext cx="735806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</a:rPr>
              <a:t>Place data in an appropriate format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</a:rPr>
              <a:t>Execute analysis in a statistical pkg: Minitab, R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</a:rPr>
              <a:t>Output: par estimates, fitted values, residuals  </a:t>
            </a:r>
          </a:p>
        </p:txBody>
      </p:sp>
      <p:graphicFrame>
        <p:nvGraphicFramePr>
          <p:cNvPr id="486402" name="Object 4"/>
          <p:cNvGraphicFramePr>
            <a:graphicFrameLocks noChangeAspect="1"/>
          </p:cNvGraphicFramePr>
          <p:nvPr/>
        </p:nvGraphicFramePr>
        <p:xfrm>
          <a:off x="2214563" y="4714875"/>
          <a:ext cx="1279525" cy="384175"/>
        </p:xfrm>
        <a:graphic>
          <a:graphicData uri="http://schemas.openxmlformats.org/presentationml/2006/ole">
            <p:oleObj spid="_x0000_s486402" name="Equation" r:id="rId4" imgW="634680" imgH="190440" progId="Equation.3">
              <p:embed/>
            </p:oleObj>
          </a:graphicData>
        </a:graphic>
      </p:graphicFrame>
      <p:graphicFrame>
        <p:nvGraphicFramePr>
          <p:cNvPr id="486403" name="Object 5"/>
          <p:cNvGraphicFramePr>
            <a:graphicFrameLocks noChangeAspect="1"/>
          </p:cNvGraphicFramePr>
          <p:nvPr/>
        </p:nvGraphicFramePr>
        <p:xfrm>
          <a:off x="2143125" y="5143500"/>
          <a:ext cx="1368425" cy="500063"/>
        </p:xfrm>
        <a:graphic>
          <a:graphicData uri="http://schemas.openxmlformats.org/presentationml/2006/ole">
            <p:oleObj spid="_x0000_s486403" name="Equation" r:id="rId5" imgW="660240" imgH="241200" progId="Equation.3">
              <p:embed/>
            </p:oleObj>
          </a:graphicData>
        </a:graphic>
      </p:graphicFrame>
      <p:graphicFrame>
        <p:nvGraphicFramePr>
          <p:cNvPr id="486404" name="Object 6"/>
          <p:cNvGraphicFramePr>
            <a:graphicFrameLocks noChangeAspect="1"/>
          </p:cNvGraphicFramePr>
          <p:nvPr/>
        </p:nvGraphicFramePr>
        <p:xfrm>
          <a:off x="4071938" y="5072063"/>
          <a:ext cx="2449512" cy="571500"/>
        </p:xfrm>
        <a:graphic>
          <a:graphicData uri="http://schemas.openxmlformats.org/presentationml/2006/ole">
            <p:oleObj spid="_x0000_s486404" name="Equation" r:id="rId6" imgW="1143000" imgH="266400" progId="Equation.3">
              <p:embed/>
            </p:oleObj>
          </a:graphicData>
        </a:graphic>
      </p:graphicFrame>
      <p:graphicFrame>
        <p:nvGraphicFramePr>
          <p:cNvPr id="486405" name="Object 7"/>
          <p:cNvGraphicFramePr>
            <a:graphicFrameLocks noChangeAspect="1"/>
          </p:cNvGraphicFramePr>
          <p:nvPr/>
        </p:nvGraphicFramePr>
        <p:xfrm>
          <a:off x="6929438" y="4714875"/>
          <a:ext cx="1524000" cy="571500"/>
        </p:xfrm>
        <a:graphic>
          <a:graphicData uri="http://schemas.openxmlformats.org/presentationml/2006/ole">
            <p:oleObj spid="_x0000_s486405" name="Equation" r:id="rId7" imgW="711000" imgH="266400" progId="Equation.3">
              <p:embed/>
            </p:oleObj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rot="5400000">
            <a:off x="2928937" y="4286251"/>
            <a:ext cx="428625" cy="285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4902994" y="4598194"/>
            <a:ext cx="633413" cy="95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938963" y="4214813"/>
            <a:ext cx="561975" cy="5000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+mn-lt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Execute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2116138" y="2813050"/>
            <a:ext cx="979488" cy="1354137"/>
          </a:xfrm>
          <a:prstGeom prst="bentConnector3">
            <a:avLst>
              <a:gd name="adj1" fmla="val 98485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50094" y="3893344"/>
            <a:ext cx="5214938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626" name="TextBox 40"/>
          <p:cNvSpPr txBox="1">
            <a:spLocks noChangeArrowheads="1"/>
          </p:cNvSpPr>
          <p:nvPr/>
        </p:nvSpPr>
        <p:spPr bwMode="auto">
          <a:xfrm>
            <a:off x="1285875" y="414337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(Residuals)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571875" y="1214438"/>
            <a:ext cx="4786313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b="1">
                <a:latin typeface="Comic Sans MS" pitchFamily="66" charset="0"/>
              </a:rPr>
              <a:t>Straight line assumption</a:t>
            </a:r>
          </a:p>
          <a:p>
            <a:pPr>
              <a:lnSpc>
                <a:spcPct val="160000"/>
              </a:lnSpc>
            </a:pPr>
            <a:r>
              <a:rPr lang="en-CA">
                <a:latin typeface="Comic Sans MS" pitchFamily="66" charset="0"/>
              </a:rPr>
              <a:t>     -- res vs. fitted plot  </a:t>
            </a:r>
            <a:r>
              <a:rPr lang="en-CA">
                <a:latin typeface="Calibri" pitchFamily="34" charset="0"/>
              </a:rPr>
              <a:t>(Ch 9.3, pg 5: Fig)</a:t>
            </a:r>
          </a:p>
          <a:p>
            <a:pPr>
              <a:lnSpc>
                <a:spcPct val="160000"/>
              </a:lnSpc>
            </a:pPr>
            <a:r>
              <a:rPr lang="en-CA">
                <a:latin typeface="Comic Sans MS" pitchFamily="66" charset="0"/>
              </a:rPr>
              <a:t>     -- No arches &amp; no bowls </a:t>
            </a:r>
          </a:p>
          <a:p>
            <a:pPr>
              <a:lnSpc>
                <a:spcPct val="160000"/>
              </a:lnSpc>
            </a:pPr>
            <a:r>
              <a:rPr lang="en-CA">
                <a:latin typeface="Comic Sans MS" pitchFamily="66" charset="0"/>
              </a:rPr>
              <a:t>     -- Linear vs. non-linear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6715125" y="1357313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  <p:pic>
        <p:nvPicPr>
          <p:cNvPr id="4956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8" y="3143250"/>
            <a:ext cx="4929187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+mn-lt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Execute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2116138" y="2813050"/>
            <a:ext cx="979488" cy="1354137"/>
          </a:xfrm>
          <a:prstGeom prst="bentConnector3">
            <a:avLst>
              <a:gd name="adj1" fmla="val 98485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50094" y="3893344"/>
            <a:ext cx="5214938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674" name="TextBox 40"/>
          <p:cNvSpPr txBox="1">
            <a:spLocks noChangeArrowheads="1"/>
          </p:cNvSpPr>
          <p:nvPr/>
        </p:nvSpPr>
        <p:spPr bwMode="auto">
          <a:xfrm>
            <a:off x="1285875" y="414337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(Residuals)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1875" y="1214438"/>
            <a:ext cx="5572125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Straight line assumption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</a:t>
            </a:r>
            <a:r>
              <a:rPr lang="en-CA" sz="2000" b="1" dirty="0">
                <a:latin typeface="Comic Sans MS" pitchFamily="66" charset="0"/>
                <a:cs typeface="+mn-cs"/>
              </a:rPr>
              <a:t>Homogeneous residuals?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-- res vs. fitted plot  </a:t>
            </a:r>
            <a:r>
              <a:rPr lang="en-CA" sz="2000" dirty="0">
                <a:latin typeface="+mn-lt"/>
                <a:cs typeface="+mn-cs"/>
              </a:rPr>
              <a:t>(Ch 9.3, pg 5: Fig)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-- Acceptable (~ uniform) band; no cone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15125" y="1357313"/>
            <a:ext cx="571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√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29438" y="1857375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+mn-lt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Execute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2116138" y="2813050"/>
            <a:ext cx="979488" cy="1354137"/>
          </a:xfrm>
          <a:prstGeom prst="bentConnector3">
            <a:avLst>
              <a:gd name="adj1" fmla="val 98485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50094" y="3893344"/>
            <a:ext cx="5214938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722" name="TextBox 40"/>
          <p:cNvSpPr txBox="1">
            <a:spLocks noChangeArrowheads="1"/>
          </p:cNvSpPr>
          <p:nvPr/>
        </p:nvSpPr>
        <p:spPr bwMode="auto">
          <a:xfrm>
            <a:off x="1285875" y="414337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(Residuals)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1875" y="1214438"/>
            <a:ext cx="55721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Straight line assumption     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 Homogeneous residuals?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b="1" dirty="0">
                <a:latin typeface="Comic Sans MS" pitchFamily="66" charset="0"/>
                <a:cs typeface="+mn-cs"/>
              </a:rPr>
              <a:t> If n (=11 &lt; 30) small, assumptions met?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15125" y="1357313"/>
            <a:ext cx="571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√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9438" y="1857375"/>
            <a:ext cx="571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√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+mn-lt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Execute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2116138" y="2813050"/>
            <a:ext cx="979488" cy="1354137"/>
          </a:xfrm>
          <a:prstGeom prst="bentConnector3">
            <a:avLst>
              <a:gd name="adj1" fmla="val 98485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50094" y="3893344"/>
            <a:ext cx="5214938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770" name="TextBox 40"/>
          <p:cNvSpPr txBox="1">
            <a:spLocks noChangeArrowheads="1"/>
          </p:cNvSpPr>
          <p:nvPr/>
        </p:nvSpPr>
        <p:spPr bwMode="auto">
          <a:xfrm>
            <a:off x="1285875" y="414337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(Residuals)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1875" y="1214438"/>
            <a:ext cx="5572125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Straight line assumption     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 Homogeneous residuals?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b="1" dirty="0">
                <a:latin typeface="Comic Sans MS" pitchFamily="66" charset="0"/>
                <a:cs typeface="+mn-cs"/>
              </a:rPr>
              <a:t> If n small, assumptions met?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1) residuals homogeneous?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2) sum(residuals) = 0? </a:t>
            </a:r>
            <a:r>
              <a:rPr lang="en-CA" sz="1600" dirty="0">
                <a:latin typeface="Comic Sans MS" pitchFamily="66" charset="0"/>
                <a:cs typeface="+mn-cs"/>
              </a:rPr>
              <a:t>(least squares)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15125" y="1357313"/>
            <a:ext cx="571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√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9438" y="1857375"/>
            <a:ext cx="571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√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143750" y="2786063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215313" y="3286125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+mn-lt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Execute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2116138" y="2813050"/>
            <a:ext cx="979488" cy="1354137"/>
          </a:xfrm>
          <a:prstGeom prst="bentConnector3">
            <a:avLst>
              <a:gd name="adj1" fmla="val 98485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50094" y="3893344"/>
            <a:ext cx="5214938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818" name="TextBox 40"/>
          <p:cNvSpPr txBox="1">
            <a:spLocks noChangeArrowheads="1"/>
          </p:cNvSpPr>
          <p:nvPr/>
        </p:nvSpPr>
        <p:spPr bwMode="auto">
          <a:xfrm>
            <a:off x="1285875" y="414337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(Residuals)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1875" y="1214438"/>
            <a:ext cx="5572125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Straight line assumption     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 Homogeneous residuals?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b="1" dirty="0">
                <a:latin typeface="Comic Sans MS" pitchFamily="66" charset="0"/>
                <a:cs typeface="+mn-cs"/>
              </a:rPr>
              <a:t> If n small, assumptions met?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1) residuals homogeneous?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2) sum(residuals) = 0? </a:t>
            </a:r>
            <a:r>
              <a:rPr lang="en-CA" sz="1600" dirty="0">
                <a:latin typeface="Comic Sans MS" pitchFamily="66" charset="0"/>
                <a:cs typeface="+mn-cs"/>
              </a:rPr>
              <a:t>(least squares)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3) residuals independent? 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</a:t>
            </a:r>
            <a:r>
              <a:rPr lang="en-CA" sz="1600" dirty="0">
                <a:latin typeface="Comic Sans MS" pitchFamily="66" charset="0"/>
                <a:cs typeface="+mn-cs"/>
              </a:rPr>
              <a:t>(Pg 6-Fig; res vs. neighbours plot; no trends up or down)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15125" y="1357313"/>
            <a:ext cx="571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√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9438" y="1857375"/>
            <a:ext cx="571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√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03822" name="TextBox 14"/>
          <p:cNvSpPr txBox="1">
            <a:spLocks noChangeArrowheads="1"/>
          </p:cNvSpPr>
          <p:nvPr/>
        </p:nvSpPr>
        <p:spPr bwMode="auto">
          <a:xfrm>
            <a:off x="7143750" y="2786063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  <p:sp>
        <p:nvSpPr>
          <p:cNvPr id="503823" name="TextBox 16"/>
          <p:cNvSpPr txBox="1">
            <a:spLocks noChangeArrowheads="1"/>
          </p:cNvSpPr>
          <p:nvPr/>
        </p:nvSpPr>
        <p:spPr bwMode="auto">
          <a:xfrm>
            <a:off x="8215313" y="3286125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072313" y="3786188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  <p:pic>
        <p:nvPicPr>
          <p:cNvPr id="5038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8" y="4643438"/>
            <a:ext cx="371475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8538"/>
            <a:ext cx="9144000" cy="5859462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+mn-lt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Execute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  <a:hlinkClick r:id="rId3" action="ppaction://hlinkpres?slideindex=21&amp;slidetitle=Slide 21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2116138" y="2813050"/>
            <a:ext cx="979488" cy="1354137"/>
          </a:xfrm>
          <a:prstGeom prst="bentConnector3">
            <a:avLst>
              <a:gd name="adj1" fmla="val 98485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50094" y="3893344"/>
            <a:ext cx="5214938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866" name="TextBox 40"/>
          <p:cNvSpPr txBox="1">
            <a:spLocks noChangeArrowheads="1"/>
          </p:cNvSpPr>
          <p:nvPr/>
        </p:nvSpPr>
        <p:spPr bwMode="auto">
          <a:xfrm>
            <a:off x="1285875" y="414337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(Residuals)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1875" y="1214438"/>
            <a:ext cx="5572125" cy="5213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Straight line assumption     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 Homogeneous residuals?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b="1" dirty="0">
                <a:latin typeface="Comic Sans MS" pitchFamily="66" charset="0"/>
                <a:cs typeface="+mn-cs"/>
              </a:rPr>
              <a:t> If n small, assumptions met?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1) residuals homogeneous?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2) sum(residuals) = 0? </a:t>
            </a:r>
            <a:r>
              <a:rPr lang="en-CA" sz="1600" dirty="0">
                <a:latin typeface="Comic Sans MS" pitchFamily="66" charset="0"/>
                <a:cs typeface="+mn-cs"/>
              </a:rPr>
              <a:t>(least squares)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3) residuals independent? 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4) residuals normal?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>
                <a:latin typeface="Comic Sans MS" pitchFamily="66" charset="0"/>
                <a:cs typeface="+mn-cs"/>
              </a:rPr>
              <a:t>     - </a:t>
            </a:r>
            <a:r>
              <a:rPr lang="en-CA" sz="1600" dirty="0">
                <a:latin typeface="Comic Sans MS" pitchFamily="66" charset="0"/>
                <a:cs typeface="+mn-cs"/>
                <a:hlinkClick r:id="rId4" action="ppaction://hlinkpres?slideindex=30&amp;slidetitle=Slide 30"/>
              </a:rPr>
              <a:t>Histogram</a:t>
            </a:r>
            <a:r>
              <a:rPr lang="en-CA" sz="1600" dirty="0">
                <a:latin typeface="Comic Sans MS" pitchFamily="66" charset="0"/>
                <a:cs typeface="+mn-cs"/>
              </a:rPr>
              <a:t> (symmetrically distributed around zero?)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>
                <a:latin typeface="Comic Sans MS" pitchFamily="66" charset="0"/>
                <a:cs typeface="+mn-cs"/>
              </a:rPr>
              <a:t>       (Pg 6: low panel graph)  (NO)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>
                <a:latin typeface="Comic Sans MS" pitchFamily="66" charset="0"/>
                <a:cs typeface="+mn-cs"/>
              </a:rPr>
              <a:t>     - </a:t>
            </a:r>
            <a:r>
              <a:rPr lang="en-CA" sz="1600" dirty="0">
                <a:latin typeface="Comic Sans MS" pitchFamily="66" charset="0"/>
                <a:cs typeface="+mn-cs"/>
                <a:hlinkClick r:id="rId5" action="ppaction://hlinkpres?slideindex=31&amp;slidetitle=Slide 31"/>
              </a:rPr>
              <a:t>Residuals vs. normal scores plot </a:t>
            </a:r>
            <a:r>
              <a:rPr lang="en-CA" sz="1600" dirty="0">
                <a:latin typeface="Comic Sans MS" pitchFamily="66" charset="0"/>
                <a:cs typeface="+mn-cs"/>
              </a:rPr>
              <a:t>(straight line?)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>
                <a:latin typeface="Comic Sans MS" pitchFamily="66" charset="0"/>
                <a:cs typeface="+mn-cs"/>
              </a:rPr>
              <a:t>       (Pg 7: graph)  (NO)</a:t>
            </a:r>
            <a:endParaRPr lang="en-CA" sz="2000" dirty="0">
              <a:latin typeface="Comic Sans MS" pitchFamily="66" charset="0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15125" y="1357313"/>
            <a:ext cx="571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√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9438" y="1857375"/>
            <a:ext cx="571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√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05870" name="TextBox 14"/>
          <p:cNvSpPr txBox="1">
            <a:spLocks noChangeArrowheads="1"/>
          </p:cNvSpPr>
          <p:nvPr/>
        </p:nvSpPr>
        <p:spPr bwMode="auto">
          <a:xfrm>
            <a:off x="7143750" y="2786063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  <p:sp>
        <p:nvSpPr>
          <p:cNvPr id="505871" name="TextBox 16"/>
          <p:cNvSpPr txBox="1">
            <a:spLocks noChangeArrowheads="1"/>
          </p:cNvSpPr>
          <p:nvPr/>
        </p:nvSpPr>
        <p:spPr bwMode="auto">
          <a:xfrm>
            <a:off x="8215313" y="3286125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  <p:sp>
        <p:nvSpPr>
          <p:cNvPr id="505872" name="TextBox 17"/>
          <p:cNvSpPr txBox="1">
            <a:spLocks noChangeArrowheads="1"/>
          </p:cNvSpPr>
          <p:nvPr/>
        </p:nvSpPr>
        <p:spPr bwMode="auto">
          <a:xfrm>
            <a:off x="7072313" y="3786188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29375" y="428625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×</a:t>
            </a:r>
            <a:r>
              <a:rPr lang="en-CA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36613"/>
            <a:ext cx="9144000" cy="5310187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57188" y="928688"/>
            <a:ext cx="8215312" cy="505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80000"/>
              </a:lnSpc>
              <a:buFont typeface="Wingdings" pitchFamily="2" charset="2"/>
              <a:buChar char="v"/>
            </a:pPr>
            <a:r>
              <a:rPr lang="en-CA" sz="2800" b="1">
                <a:latin typeface="Comic Sans MS" pitchFamily="66" charset="0"/>
              </a:rPr>
              <a:t>Last week (Dr. Schneider)</a:t>
            </a:r>
          </a:p>
          <a:p>
            <a:pPr marL="514350" indent="-514350">
              <a:lnSpc>
                <a:spcPct val="180000"/>
              </a:lnSpc>
            </a:pPr>
            <a:r>
              <a:rPr lang="en-CA" sz="2000">
                <a:latin typeface="Comic Sans MS" pitchFamily="66" charset="0"/>
              </a:rPr>
              <a:t>          </a:t>
            </a:r>
            <a:r>
              <a:rPr lang="en-CA" sz="2400">
                <a:latin typeface="Comic Sans MS" pitchFamily="66" charset="0"/>
              </a:rPr>
              <a:t>- Introduction to the General Linear Model (GLM)</a:t>
            </a:r>
          </a:p>
          <a:p>
            <a:pPr marL="514350" indent="-514350">
              <a:lnSpc>
                <a:spcPct val="180000"/>
              </a:lnSpc>
            </a:pPr>
            <a:r>
              <a:rPr lang="en-CA" sz="2400">
                <a:latin typeface="Comic Sans MS" pitchFamily="66" charset="0"/>
              </a:rPr>
              <a:t>        - Generic recipe for GLM</a:t>
            </a:r>
          </a:p>
          <a:p>
            <a:pPr marL="514350" indent="-514350">
              <a:lnSpc>
                <a:spcPct val="180000"/>
              </a:lnSpc>
            </a:pPr>
            <a:r>
              <a:rPr lang="en-CA" sz="2400">
                <a:latin typeface="Comic Sans MS" pitchFamily="66" charset="0"/>
              </a:rPr>
              <a:t>        - 2 examples of Regression, a special case of GLM</a:t>
            </a:r>
          </a:p>
          <a:p>
            <a:pPr marL="514350" indent="-514350">
              <a:lnSpc>
                <a:spcPct val="180000"/>
              </a:lnSpc>
            </a:pPr>
            <a:r>
              <a:rPr lang="en-CA" sz="2400">
                <a:latin typeface="Comic Sans MS" pitchFamily="66" charset="0"/>
              </a:rPr>
              <a:t>         Ch 9.1 Explanatory Variable Fixed by Experiment</a:t>
            </a:r>
          </a:p>
          <a:p>
            <a:pPr marL="514350" indent="-514350">
              <a:lnSpc>
                <a:spcPct val="110000"/>
              </a:lnSpc>
            </a:pPr>
            <a:r>
              <a:rPr lang="en-CA" sz="2400">
                <a:latin typeface="Comic Sans MS" pitchFamily="66" charset="0"/>
              </a:rPr>
              <a:t>              </a:t>
            </a:r>
            <a:r>
              <a:rPr lang="en-CA" sz="1600">
                <a:latin typeface="Comic Sans MS" pitchFamily="66" charset="0"/>
              </a:rPr>
              <a:t>(experimentally fixed levels of phosphorus)</a:t>
            </a:r>
          </a:p>
          <a:p>
            <a:pPr marL="514350" indent="-514350">
              <a:lnSpc>
                <a:spcPct val="180000"/>
              </a:lnSpc>
            </a:pPr>
            <a:r>
              <a:rPr lang="en-CA" sz="2400">
                <a:latin typeface="Comic Sans MS" pitchFamily="66" charset="0"/>
              </a:rPr>
              <a:t>         Ch 9.2 Explanatory Variable Fixed into Classes </a:t>
            </a:r>
          </a:p>
          <a:p>
            <a:pPr marL="514350" indent="-514350">
              <a:lnSpc>
                <a:spcPct val="140000"/>
              </a:lnSpc>
            </a:pPr>
            <a:r>
              <a:rPr lang="en-CA" sz="2400">
                <a:latin typeface="Comic Sans MS" pitchFamily="66" charset="0"/>
              </a:rPr>
              <a:t>              </a:t>
            </a:r>
            <a:r>
              <a:rPr lang="en-CA" sz="1600">
                <a:latin typeface="Comic Sans MS" pitchFamily="66" charset="0"/>
              </a:rPr>
              <a:t>(avg. height of fathers from families)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8538"/>
            <a:ext cx="9144000" cy="5859462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+mn-lt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Execute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  <a:hlinkClick r:id="rId3" action="ppaction://hlinkpres?slideindex=21&amp;slidetitle=Slide 21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2116138" y="2813050"/>
            <a:ext cx="979488" cy="1354137"/>
          </a:xfrm>
          <a:prstGeom prst="bentConnector3">
            <a:avLst>
              <a:gd name="adj1" fmla="val 98485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50094" y="3893344"/>
            <a:ext cx="5214938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707" name="TextBox 40"/>
          <p:cNvSpPr txBox="1">
            <a:spLocks noChangeArrowheads="1"/>
          </p:cNvSpPr>
          <p:nvPr/>
        </p:nvSpPr>
        <p:spPr bwMode="auto">
          <a:xfrm>
            <a:off x="1285875" y="414337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(Residuals)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1875" y="1214438"/>
            <a:ext cx="5572125" cy="2041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solidFill>
                  <a:srgbClr val="D9D9D9"/>
                </a:solidFill>
                <a:latin typeface="Comic Sans MS" pitchFamily="66" charset="0"/>
              </a:rPr>
              <a:t> </a:t>
            </a:r>
            <a:r>
              <a:rPr lang="en-CA">
                <a:solidFill>
                  <a:srgbClr val="D9D9D9"/>
                </a:solidFill>
                <a:latin typeface="Comic Sans MS" pitchFamily="66" charset="0"/>
              </a:rPr>
              <a:t>Straight line assumption     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solidFill>
                  <a:srgbClr val="D9D9D9"/>
                </a:solidFill>
                <a:latin typeface="Comic Sans MS" pitchFamily="66" charset="0"/>
              </a:rPr>
              <a:t> Homogeneous residuals?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 b="1">
                <a:latin typeface="Comic Sans MS" pitchFamily="66" charset="0"/>
              </a:rPr>
              <a:t> If n small, assumptions met?</a:t>
            </a:r>
            <a:endParaRPr lang="en-CA" sz="2000">
              <a:latin typeface="Comic Sans MS" pitchFamily="66" charset="0"/>
            </a:endParaRPr>
          </a:p>
          <a:p>
            <a:pPr>
              <a:lnSpc>
                <a:spcPct val="160000"/>
              </a:lnSpc>
            </a:pPr>
            <a:r>
              <a:rPr lang="en-CA" sz="2000">
                <a:latin typeface="Comic Sans MS" pitchFamily="66" charset="0"/>
              </a:rPr>
              <a:t>    4) residuals normal?  NO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15125" y="1357313"/>
            <a:ext cx="5715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√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9438" y="1857375"/>
            <a:ext cx="571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√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541716" name="Picture 2">
            <a:hlinkClick r:id="rId4" action="ppaction://hlinkpres?slideindex=18&amp;slidetitle=Slide 18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24525" y="4508500"/>
            <a:ext cx="3240088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1715" name="Picture 1">
            <a:hlinkClick r:id="rId4" action="ppaction://hlinkpres?slideindex=18&amp;slidetitle=Slide 18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63938" y="3429000"/>
            <a:ext cx="3168650" cy="211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8538"/>
            <a:ext cx="9144000" cy="5859462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9750" y="3213100"/>
            <a:ext cx="6161088" cy="500063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/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population; is sample representative?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928813" y="4000500"/>
            <a:ext cx="5286375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>
                <a:latin typeface="Comic Sans MS" pitchFamily="66" charset="0"/>
              </a:rPr>
              <a:t>All measurements that could have been made by the </a:t>
            </a:r>
            <a:r>
              <a:rPr lang="en-CA" sz="2000" u="sng">
                <a:latin typeface="Comic Sans MS" pitchFamily="66" charset="0"/>
              </a:rPr>
              <a:t>same experimental protocol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1571625" y="3714750"/>
            <a:ext cx="285750" cy="1285875"/>
            <a:chOff x="1571604" y="3714752"/>
            <a:chExt cx="286546" cy="1285090"/>
          </a:xfrm>
        </p:grpSpPr>
        <p:cxnSp>
          <p:nvCxnSpPr>
            <p:cNvPr id="19" name="Elbow Connector 18"/>
            <p:cNvCxnSpPr/>
            <p:nvPr/>
          </p:nvCxnSpPr>
          <p:spPr>
            <a:xfrm rot="16200000" flipH="1">
              <a:off x="1393604" y="3892752"/>
              <a:ext cx="642545" cy="286546"/>
            </a:xfrm>
            <a:prstGeom prst="bentConnector3">
              <a:avLst>
                <a:gd name="adj1" fmla="val 116802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1394089" y="4535782"/>
              <a:ext cx="928120" cy="0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5072063" y="4929188"/>
            <a:ext cx="287337" cy="1357312"/>
            <a:chOff x="5072066" y="4929198"/>
            <a:chExt cx="286546" cy="1356528"/>
          </a:xfrm>
        </p:grpSpPr>
        <p:cxnSp>
          <p:nvCxnSpPr>
            <p:cNvPr id="36" name="Elbow Connector 35"/>
            <p:cNvCxnSpPr/>
            <p:nvPr/>
          </p:nvCxnSpPr>
          <p:spPr>
            <a:xfrm rot="16200000" flipH="1">
              <a:off x="4893264" y="5108000"/>
              <a:ext cx="642566" cy="284963"/>
            </a:xfrm>
            <a:prstGeom prst="bentConnector3">
              <a:avLst>
                <a:gd name="adj1" fmla="val 116802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H="1" flipV="1">
              <a:off x="4893745" y="5820859"/>
              <a:ext cx="928151" cy="1583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429250" y="5286375"/>
            <a:ext cx="3500438" cy="1023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CA" sz="1600">
                <a:latin typeface="Comic Sans MS" pitchFamily="66" charset="0"/>
              </a:rPr>
              <a:t>1).  Randomly sampled</a:t>
            </a:r>
          </a:p>
          <a:p>
            <a:pPr>
              <a:lnSpc>
                <a:spcPct val="130000"/>
              </a:lnSpc>
            </a:pPr>
            <a:r>
              <a:rPr lang="en-CA" sz="1600">
                <a:latin typeface="Comic Sans MS" pitchFamily="66" charset="0"/>
              </a:rPr>
              <a:t>2).  Same environmental conditions</a:t>
            </a:r>
          </a:p>
          <a:p>
            <a:pPr>
              <a:lnSpc>
                <a:spcPct val="130000"/>
              </a:lnSpc>
            </a:pPr>
            <a:r>
              <a:rPr lang="en-CA" sz="1600">
                <a:latin typeface="Comic Sans MS" pitchFamily="66" charset="0"/>
              </a:rPr>
              <a:t>3).  Within the size range?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8538"/>
            <a:ext cx="9144000" cy="5859462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564356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/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population; is sample representative?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2714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Hypothesis testing?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857375" y="4572000"/>
            <a:ext cx="614362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lang="en-CA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</a:rPr>
              <a:t>Research question:</a:t>
            </a:r>
          </a:p>
          <a:p>
            <a:pPr marL="514350" indent="-514350">
              <a:lnSpc>
                <a:spcPct val="130000"/>
              </a:lnSpc>
            </a:pPr>
            <a:r>
              <a:rPr lang="en-CA">
                <a:latin typeface="Comic Sans MS" pitchFamily="66" charset="0"/>
              </a:rPr>
              <a:t>     - </a:t>
            </a:r>
            <a:r>
              <a:rPr lang="en-CA" b="1" u="sng">
                <a:latin typeface="Comic Sans MS" pitchFamily="66" charset="0"/>
              </a:rPr>
              <a:t>NOT</a:t>
            </a:r>
            <a:r>
              <a:rPr lang="en-CA" b="1">
                <a:latin typeface="Comic Sans MS" pitchFamily="66" charset="0"/>
              </a:rPr>
              <a:t>:</a:t>
            </a:r>
            <a:r>
              <a:rPr lang="en-CA">
                <a:latin typeface="Comic Sans MS" pitchFamily="66" charset="0"/>
              </a:rPr>
              <a:t> whether there is a relation</a:t>
            </a:r>
          </a:p>
          <a:p>
            <a:pPr marL="514350" indent="-514350">
              <a:lnSpc>
                <a:spcPct val="130000"/>
              </a:lnSpc>
            </a:pPr>
            <a:r>
              <a:rPr lang="en-CA">
                <a:latin typeface="Comic Sans MS" pitchFamily="66" charset="0"/>
              </a:rPr>
              <a:t>     - </a:t>
            </a:r>
            <a:r>
              <a:rPr lang="en-CA" b="1" u="sng">
                <a:latin typeface="Comic Sans MS" pitchFamily="66" charset="0"/>
              </a:rPr>
              <a:t>BUT</a:t>
            </a:r>
            <a:r>
              <a:rPr lang="en-CA" b="1">
                <a:latin typeface="Comic Sans MS" pitchFamily="66" charset="0"/>
              </a:rPr>
              <a:t>: </a:t>
            </a:r>
            <a:r>
              <a:rPr lang="en-CA">
                <a:latin typeface="Comic Sans MS" pitchFamily="66" charset="0"/>
              </a:rPr>
              <a:t>what the relation is?  1:1? 2:1? or ?</a:t>
            </a:r>
          </a:p>
          <a:p>
            <a:pPr marL="514350" indent="-514350">
              <a:lnSpc>
                <a:spcPct val="130000"/>
              </a:lnSpc>
            </a:pPr>
            <a:endParaRPr lang="en-CA">
              <a:latin typeface="Comic Sans MS" pitchFamily="66" charset="0"/>
            </a:endParaRPr>
          </a:p>
          <a:p>
            <a:pPr marL="514350" indent="-514350">
              <a:lnSpc>
                <a:spcPct val="130000"/>
              </a:lnSpc>
            </a:pPr>
            <a:r>
              <a:rPr lang="en-CA" b="1">
                <a:latin typeface="Comic Sans MS" pitchFamily="66" charset="0"/>
              </a:rPr>
              <a:t>Parameters &amp; confidence limit</a:t>
            </a:r>
            <a:endParaRPr lang="en-CA" b="1">
              <a:latin typeface="Calibri" pitchFamily="34" charset="0"/>
            </a:endParaRPr>
          </a:p>
        </p:txBody>
      </p: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571625" y="4429125"/>
            <a:ext cx="285750" cy="2143125"/>
            <a:chOff x="1571604" y="4429132"/>
            <a:chExt cx="286546" cy="2143140"/>
          </a:xfrm>
        </p:grpSpPr>
        <p:cxnSp>
          <p:nvCxnSpPr>
            <p:cNvPr id="37" name="Elbow Connector 36"/>
            <p:cNvCxnSpPr/>
            <p:nvPr/>
          </p:nvCxnSpPr>
          <p:spPr>
            <a:xfrm rot="16200000" flipH="1">
              <a:off x="1393406" y="4607330"/>
              <a:ext cx="642943" cy="286546"/>
            </a:xfrm>
            <a:prstGeom prst="bentConnector3">
              <a:avLst>
                <a:gd name="adj1" fmla="val 116802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 flipV="1">
              <a:off x="965175" y="5679298"/>
              <a:ext cx="1785949" cy="0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  <a:hlinkClick r:id="rId3" action="ppaction://hlinkpres?slideindex=18&amp;slidetitle=Slide 18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564356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/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population; is sample representative?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2714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Hypothesis testing?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42875" y="4929188"/>
            <a:ext cx="40005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Parameters &amp; confidence limit</a:t>
            </a:r>
            <a:endParaRPr lang="en-CA" sz="2000" b="1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1298576" y="4686300"/>
            <a:ext cx="500062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643063" y="4572000"/>
            <a:ext cx="6429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+mn-cs"/>
              </a:rPr>
              <a:t>No</a:t>
            </a:r>
            <a:endParaRPr lang="en-CA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+mn-cs"/>
            </a:endParaRPr>
          </a:p>
        </p:txBody>
      </p: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571625" y="5429250"/>
            <a:ext cx="7358063" cy="1238250"/>
            <a:chOff x="1571604" y="5429264"/>
            <a:chExt cx="7358114" cy="1238377"/>
          </a:xfrm>
        </p:grpSpPr>
        <p:grpSp>
          <p:nvGrpSpPr>
            <p:cNvPr id="512016" name="Group 38"/>
            <p:cNvGrpSpPr>
              <a:grpSpLocks/>
            </p:cNvGrpSpPr>
            <p:nvPr/>
          </p:nvGrpSpPr>
          <p:grpSpPr bwMode="auto">
            <a:xfrm>
              <a:off x="1571604" y="5429264"/>
              <a:ext cx="786610" cy="1143008"/>
              <a:chOff x="1571604" y="5429264"/>
              <a:chExt cx="786610" cy="1143008"/>
            </a:xfrm>
          </p:grpSpPr>
          <p:cxnSp>
            <p:nvCxnSpPr>
              <p:cNvPr id="17" name="Elbow Connector 16"/>
              <p:cNvCxnSpPr/>
              <p:nvPr/>
            </p:nvCxnSpPr>
            <p:spPr>
              <a:xfrm rot="16200000" flipH="1">
                <a:off x="1464399" y="5536469"/>
                <a:ext cx="1000227" cy="785818"/>
              </a:xfrm>
              <a:prstGeom prst="bentConnector3">
                <a:avLst>
                  <a:gd name="adj1" fmla="val 48615"/>
                </a:avLst>
              </a:prstGeom>
              <a:ln w="25400">
                <a:solidFill>
                  <a:srgbClr val="666699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 flipH="1" flipV="1">
                <a:off x="1893030" y="6107990"/>
                <a:ext cx="928782" cy="0"/>
              </a:xfrm>
              <a:prstGeom prst="line">
                <a:avLst/>
              </a:prstGeom>
              <a:ln w="25400">
                <a:solidFill>
                  <a:srgbClr val="6666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2017" name="TextBox 36"/>
            <p:cNvSpPr txBox="1">
              <a:spLocks noChangeArrowheads="1"/>
            </p:cNvSpPr>
            <p:nvPr/>
          </p:nvSpPr>
          <p:spPr bwMode="auto">
            <a:xfrm>
              <a:off x="2428860" y="5643578"/>
              <a:ext cx="6500858" cy="1024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14350" indent="-514350">
                <a:lnSpc>
                  <a:spcPct val="130000"/>
                </a:lnSpc>
                <a:buFont typeface="Wingdings" pitchFamily="2" charset="2"/>
                <a:buChar char="§"/>
              </a:pPr>
              <a:r>
                <a:rPr lang="en-CA" sz="1600">
                  <a:latin typeface="Comic Sans MS" pitchFamily="66" charset="0"/>
                </a:rPr>
                <a:t>Deviation from normal was small</a:t>
              </a:r>
            </a:p>
            <a:p>
              <a:pPr marL="514350" indent="-514350">
                <a:lnSpc>
                  <a:spcPct val="130000"/>
                </a:lnSpc>
                <a:buFont typeface="Wingdings" pitchFamily="2" charset="2"/>
                <a:buChar char="§"/>
              </a:pPr>
              <a:r>
                <a:rPr lang="en-CA" sz="1600">
                  <a:latin typeface="Comic Sans MS" pitchFamily="66" charset="0"/>
                </a:rPr>
                <a:t> Homogeneous residuals – </a:t>
              </a:r>
            </a:p>
            <a:p>
              <a:pPr marL="514350" indent="-514350">
                <a:lnSpc>
                  <a:spcPct val="130000"/>
                </a:lnSpc>
              </a:pPr>
              <a:r>
                <a:rPr lang="en-CA" sz="1600">
                  <a:latin typeface="Comic Sans MS" pitchFamily="66" charset="0"/>
                </a:rPr>
                <a:t>      CI via randomization ~those from t-distribution</a:t>
              </a:r>
            </a:p>
          </p:txBody>
        </p:sp>
      </p:grpSp>
      <p:cxnSp>
        <p:nvCxnSpPr>
          <p:cNvPr id="2" name="Straight Arrow Connector 25"/>
          <p:cNvCxnSpPr/>
          <p:nvPr/>
        </p:nvCxnSpPr>
        <p:spPr>
          <a:xfrm rot="5400000">
            <a:off x="1298576" y="4686300"/>
            <a:ext cx="500062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4313" y="1071563"/>
            <a:ext cx="40005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Parameters &amp; confidence limit</a:t>
            </a:r>
            <a:endParaRPr lang="en-CA" sz="2000" b="1" dirty="0"/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2906" y="1750219"/>
            <a:ext cx="642938" cy="285750"/>
          </a:xfrm>
          <a:prstGeom prst="bentConnector3">
            <a:avLst>
              <a:gd name="adj1" fmla="val 116802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-1393031" y="4179094"/>
            <a:ext cx="4500562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620" name="TextBox 26"/>
          <p:cNvSpPr txBox="1">
            <a:spLocks noChangeArrowheads="1"/>
          </p:cNvSpPr>
          <p:nvPr/>
        </p:nvSpPr>
        <p:spPr bwMode="auto">
          <a:xfrm>
            <a:off x="928688" y="1785938"/>
            <a:ext cx="63579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 Probability statement     </a:t>
            </a:r>
            <a:r>
              <a:rPr lang="en-CA" sz="1600">
                <a:latin typeface="Comic Sans MS" pitchFamily="66" charset="0"/>
              </a:rPr>
              <a:t>(tolerance of Type I error @ 5%) </a:t>
            </a:r>
          </a:p>
        </p:txBody>
      </p:sp>
      <p:graphicFrame>
        <p:nvGraphicFramePr>
          <p:cNvPr id="452610" name="Object 10"/>
          <p:cNvGraphicFramePr>
            <a:graphicFrameLocks noChangeAspect="1"/>
          </p:cNvGraphicFramePr>
          <p:nvPr/>
        </p:nvGraphicFramePr>
        <p:xfrm>
          <a:off x="1214438" y="2357438"/>
          <a:ext cx="6870700" cy="523875"/>
        </p:xfrm>
        <a:graphic>
          <a:graphicData uri="http://schemas.openxmlformats.org/presentationml/2006/ole">
            <p:oleObj spid="_x0000_s452610" name="Equation" r:id="rId4" imgW="3492360" imgH="266400" progId="Equation.3">
              <p:embed/>
            </p:oleObj>
          </a:graphicData>
        </a:graphic>
      </p:graphicFrame>
      <p:sp>
        <p:nvSpPr>
          <p:cNvPr id="452621" name="TextBox 32"/>
          <p:cNvSpPr txBox="1">
            <a:spLocks noChangeArrowheads="1"/>
          </p:cNvSpPr>
          <p:nvPr/>
        </p:nvSpPr>
        <p:spPr bwMode="auto">
          <a:xfrm>
            <a:off x="928688" y="3214688"/>
            <a:ext cx="185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 Variance of </a:t>
            </a:r>
            <a:endParaRPr lang="en-CA" sz="1600">
              <a:latin typeface="Comic Sans MS" pitchFamily="66" charset="0"/>
            </a:endParaRPr>
          </a:p>
        </p:txBody>
      </p:sp>
      <p:graphicFrame>
        <p:nvGraphicFramePr>
          <p:cNvPr id="452611" name="Object 11"/>
          <p:cNvGraphicFramePr>
            <a:graphicFrameLocks noChangeAspect="1"/>
          </p:cNvGraphicFramePr>
          <p:nvPr/>
        </p:nvGraphicFramePr>
        <p:xfrm>
          <a:off x="2500313" y="3143250"/>
          <a:ext cx="604837" cy="477838"/>
        </p:xfrm>
        <a:graphic>
          <a:graphicData uri="http://schemas.openxmlformats.org/presentationml/2006/ole">
            <p:oleObj spid="_x0000_s452611" name="Equation" r:id="rId5" imgW="304560" imgH="241200" progId="Equation.3">
              <p:embed/>
            </p:oleObj>
          </a:graphicData>
        </a:graphic>
      </p:graphicFrame>
      <p:graphicFrame>
        <p:nvGraphicFramePr>
          <p:cNvPr id="452612" name="Object 12"/>
          <p:cNvGraphicFramePr>
            <a:graphicFrameLocks noChangeAspect="1"/>
          </p:cNvGraphicFramePr>
          <p:nvPr/>
        </p:nvGraphicFramePr>
        <p:xfrm>
          <a:off x="1428750" y="3643313"/>
          <a:ext cx="6248400" cy="1335087"/>
        </p:xfrm>
        <a:graphic>
          <a:graphicData uri="http://schemas.openxmlformats.org/presentationml/2006/ole">
            <p:oleObj spid="_x0000_s452612" name="Equation" r:id="rId6" imgW="3454200" imgH="736560" progId="Equation.3">
              <p:embed/>
            </p:oleObj>
          </a:graphicData>
        </a:graphic>
      </p:graphicFrame>
      <p:sp>
        <p:nvSpPr>
          <p:cNvPr id="452622" name="TextBox 34"/>
          <p:cNvSpPr txBox="1">
            <a:spLocks noChangeArrowheads="1"/>
          </p:cNvSpPr>
          <p:nvPr/>
        </p:nvSpPr>
        <p:spPr bwMode="auto">
          <a:xfrm>
            <a:off x="928688" y="5143500"/>
            <a:ext cx="57864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 Confidence limit     </a:t>
            </a:r>
            <a:r>
              <a:rPr lang="en-CA" b="1">
                <a:solidFill>
                  <a:srgbClr val="FF0000"/>
                </a:solidFill>
                <a:latin typeface="Comic Sans MS" pitchFamily="66" charset="0"/>
              </a:rPr>
              <a:t>(do NOT forget UNITS)</a:t>
            </a:r>
            <a:endParaRPr lang="en-CA" sz="1600" b="1">
              <a:solidFill>
                <a:srgbClr val="FF0000"/>
              </a:solidFill>
              <a:latin typeface="Comic Sans MS" pitchFamily="66" charset="0"/>
            </a:endParaRPr>
          </a:p>
        </p:txBody>
      </p:sp>
      <p:graphicFrame>
        <p:nvGraphicFramePr>
          <p:cNvPr id="452613" name="Object 13"/>
          <p:cNvGraphicFramePr>
            <a:graphicFrameLocks noChangeAspect="1"/>
          </p:cNvGraphicFramePr>
          <p:nvPr/>
        </p:nvGraphicFramePr>
        <p:xfrm>
          <a:off x="1763713" y="5589588"/>
          <a:ext cx="6246812" cy="430212"/>
        </p:xfrm>
        <a:graphic>
          <a:graphicData uri="http://schemas.openxmlformats.org/presentationml/2006/ole">
            <p:oleObj spid="_x0000_s452613" name="Microsoft Equation 3.0" r:id="rId7" imgW="3314520" imgH="228600" progId="Equation.3">
              <p:embed/>
            </p:oleObj>
          </a:graphicData>
        </a:graphic>
      </p:graphicFrame>
      <p:graphicFrame>
        <p:nvGraphicFramePr>
          <p:cNvPr id="452614" name="Object 14"/>
          <p:cNvGraphicFramePr>
            <a:graphicFrameLocks noChangeAspect="1"/>
          </p:cNvGraphicFramePr>
          <p:nvPr/>
        </p:nvGraphicFramePr>
        <p:xfrm>
          <a:off x="1739900" y="6072188"/>
          <a:ext cx="6318250" cy="430212"/>
        </p:xfrm>
        <a:graphic>
          <a:graphicData uri="http://schemas.openxmlformats.org/presentationml/2006/ole">
            <p:oleObj spid="_x0000_s452614" name="Equation" r:id="rId8" imgW="33526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4313" y="1071563"/>
            <a:ext cx="40005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Parameters &amp; confidence limit</a:t>
            </a:r>
            <a:endParaRPr lang="en-CA" sz="2000" b="1" dirty="0"/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2906" y="1750219"/>
            <a:ext cx="642938" cy="285750"/>
          </a:xfrm>
          <a:prstGeom prst="bentConnector3">
            <a:avLst>
              <a:gd name="adj1" fmla="val 116802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-1393031" y="4179094"/>
            <a:ext cx="4500562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198" name="TextBox 26"/>
          <p:cNvSpPr txBox="1">
            <a:spLocks noChangeArrowheads="1"/>
          </p:cNvSpPr>
          <p:nvPr/>
        </p:nvSpPr>
        <p:spPr bwMode="auto">
          <a:xfrm>
            <a:off x="928688" y="1785938"/>
            <a:ext cx="4786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 </a:t>
            </a:r>
            <a:r>
              <a:rPr lang="en-CA" b="1">
                <a:solidFill>
                  <a:srgbClr val="FF0000"/>
                </a:solidFill>
                <a:latin typeface="Comic Sans MS" pitchFamily="66" charset="0"/>
              </a:rPr>
              <a:t>Interpretation of confidence limit</a:t>
            </a:r>
            <a:endParaRPr lang="en-CA" sz="1600" b="1">
              <a:solidFill>
                <a:srgbClr val="FF0000"/>
              </a:solidFill>
              <a:latin typeface="Comic Sans MS" pitchFamily="66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1143000" y="2286000"/>
            <a:ext cx="7429500" cy="857250"/>
            <a:chOff x="1142976" y="2285992"/>
            <a:chExt cx="7429552" cy="857256"/>
          </a:xfrm>
        </p:grpSpPr>
        <p:sp>
          <p:nvSpPr>
            <p:cNvPr id="434202" name="TextBox 38"/>
            <p:cNvSpPr txBox="1">
              <a:spLocks noChangeArrowheads="1"/>
            </p:cNvSpPr>
            <p:nvPr/>
          </p:nvSpPr>
          <p:spPr bwMode="auto">
            <a:xfrm>
              <a:off x="1142976" y="2285992"/>
              <a:ext cx="7429552" cy="787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CA" sz="1700">
                  <a:latin typeface="Comic Sans MS" pitchFamily="66" charset="0"/>
                </a:rPr>
                <a:t>  Confidence limit [1.12, 2.62] has 95 percent of chance to cover the </a:t>
              </a:r>
              <a:r>
                <a:rPr lang="en-CA" sz="1700" u="sng">
                  <a:latin typeface="Comic Sans MS" pitchFamily="66" charset="0"/>
                </a:rPr>
                <a:t>true slope </a:t>
              </a:r>
            </a:p>
          </p:txBody>
        </p:sp>
        <p:graphicFrame>
          <p:nvGraphicFramePr>
            <p:cNvPr id="434191" name="Object 15"/>
            <p:cNvGraphicFramePr>
              <a:graphicFrameLocks noChangeAspect="1"/>
            </p:cNvGraphicFramePr>
            <p:nvPr/>
          </p:nvGraphicFramePr>
          <p:xfrm>
            <a:off x="2285984" y="2714620"/>
            <a:ext cx="479054" cy="428628"/>
          </p:xfrm>
          <a:graphic>
            <a:graphicData uri="http://schemas.openxmlformats.org/presentationml/2006/ole">
              <p:oleObj spid="_x0000_s434191" name="Microsoft Equation 3.0" r:id="rId4" imgW="241200" imgH="215640" progId="Equation.3">
                <p:embed/>
              </p:oleObj>
            </a:graphicData>
          </a:graphic>
        </p:graphicFrame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928688" y="3429000"/>
            <a:ext cx="7143750" cy="1384300"/>
            <a:chOff x="928662" y="3429000"/>
            <a:chExt cx="7143800" cy="1384995"/>
          </a:xfrm>
        </p:grpSpPr>
        <p:sp>
          <p:nvSpPr>
            <p:cNvPr id="434201" name="TextBox 40"/>
            <p:cNvSpPr txBox="1">
              <a:spLocks noChangeArrowheads="1"/>
            </p:cNvSpPr>
            <p:nvPr/>
          </p:nvSpPr>
          <p:spPr bwMode="auto">
            <a:xfrm>
              <a:off x="928662" y="3429000"/>
              <a:ext cx="7143800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 typeface="Wingdings" pitchFamily="2" charset="2"/>
                <a:buChar char="§"/>
              </a:pPr>
              <a:r>
                <a:rPr lang="en-CA">
                  <a:latin typeface="Comic Sans MS" pitchFamily="66" charset="0"/>
                </a:rPr>
                <a:t>  Biological meaning</a:t>
              </a:r>
            </a:p>
            <a:p>
              <a:endParaRPr lang="en-CA" sz="1600">
                <a:latin typeface="Comic Sans MS" pitchFamily="66" charset="0"/>
              </a:endParaRPr>
            </a:p>
            <a:p>
              <a:r>
                <a:rPr lang="en-CA" sz="1600">
                  <a:latin typeface="Comic Sans MS" pitchFamily="66" charset="0"/>
                </a:rPr>
                <a:t>    1).  Strictly positive: larger fish, more eggs</a:t>
              </a:r>
            </a:p>
            <a:p>
              <a:endParaRPr lang="en-CA" sz="1600">
                <a:latin typeface="Comic Sans MS" pitchFamily="66" charset="0"/>
              </a:endParaRPr>
            </a:p>
            <a:p>
              <a:r>
                <a:rPr lang="en-CA" sz="1600">
                  <a:latin typeface="Comic Sans MS" pitchFamily="66" charset="0"/>
                </a:rPr>
                <a:t>    2).                                                               CI beyond 1:  </a:t>
              </a:r>
              <a:r>
                <a:rPr lang="en-CA">
                  <a:latin typeface="Comic Sans MS" pitchFamily="66" charset="0"/>
                </a:rPr>
                <a:t>&gt; 1:1 ratio  </a:t>
              </a:r>
            </a:p>
          </p:txBody>
        </p:sp>
        <p:graphicFrame>
          <p:nvGraphicFramePr>
            <p:cNvPr id="434192" name="Object 16"/>
            <p:cNvGraphicFramePr>
              <a:graphicFrameLocks noChangeAspect="1"/>
            </p:cNvGraphicFramePr>
            <p:nvPr/>
          </p:nvGraphicFramePr>
          <p:xfrm>
            <a:off x="1643042" y="4357694"/>
            <a:ext cx="3644900" cy="422275"/>
          </p:xfrm>
          <a:graphic>
            <a:graphicData uri="http://schemas.openxmlformats.org/presentationml/2006/ole">
              <p:oleObj spid="_x0000_s434192" name="Equation" r:id="rId5" imgW="2082600" imgH="2412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4313" y="1071563"/>
            <a:ext cx="40005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Parameters &amp; confidence limit</a:t>
            </a:r>
            <a:endParaRPr lang="en-CA" sz="2000" b="1" dirty="0"/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2906" y="1750219"/>
            <a:ext cx="642938" cy="285750"/>
          </a:xfrm>
          <a:prstGeom prst="bentConnector3">
            <a:avLst>
              <a:gd name="adj1" fmla="val 116802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-1393031" y="4179094"/>
            <a:ext cx="4500562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645" name="TextBox 26"/>
          <p:cNvSpPr txBox="1">
            <a:spLocks noChangeArrowheads="1"/>
          </p:cNvSpPr>
          <p:nvPr/>
        </p:nvSpPr>
        <p:spPr bwMode="auto">
          <a:xfrm>
            <a:off x="928688" y="1785938"/>
            <a:ext cx="79295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 Consideration of downward bias </a:t>
            </a:r>
          </a:p>
          <a:p>
            <a:r>
              <a:rPr lang="en-CA" sz="1600">
                <a:latin typeface="Comic Sans MS" pitchFamily="66" charset="0"/>
              </a:rPr>
              <a:t>     (due to measurement error in explanatory variable)  </a:t>
            </a:r>
          </a:p>
        </p:txBody>
      </p:sp>
      <p:graphicFrame>
        <p:nvGraphicFramePr>
          <p:cNvPr id="453637" name="Object 5"/>
          <p:cNvGraphicFramePr>
            <a:graphicFrameLocks noChangeAspect="1"/>
          </p:cNvGraphicFramePr>
          <p:nvPr/>
        </p:nvGraphicFramePr>
        <p:xfrm>
          <a:off x="2786063" y="2714625"/>
          <a:ext cx="1501775" cy="369888"/>
        </p:xfrm>
        <a:graphic>
          <a:graphicData uri="http://schemas.openxmlformats.org/presentationml/2006/ole">
            <p:oleObj spid="_x0000_s453637" name="Equation" r:id="rId4" imgW="825480" imgH="203040" progId="Equation.3">
              <p:embed/>
            </p:oleObj>
          </a:graphicData>
        </a:graphic>
      </p:graphicFrame>
      <p:graphicFrame>
        <p:nvGraphicFramePr>
          <p:cNvPr id="453638" name="Object 6"/>
          <p:cNvGraphicFramePr>
            <a:graphicFrameLocks noChangeAspect="1"/>
          </p:cNvGraphicFramePr>
          <p:nvPr/>
        </p:nvGraphicFramePr>
        <p:xfrm>
          <a:off x="1285875" y="3429000"/>
          <a:ext cx="5480050" cy="877888"/>
        </p:xfrm>
        <a:graphic>
          <a:graphicData uri="http://schemas.openxmlformats.org/presentationml/2006/ole">
            <p:oleObj spid="_x0000_s453638" name="Equation" r:id="rId5" imgW="3009600" imgH="482400" progId="Equation.3">
              <p:embed/>
            </p:oleObj>
          </a:graphicData>
        </a:graphic>
      </p:graphicFrame>
      <p:graphicFrame>
        <p:nvGraphicFramePr>
          <p:cNvPr id="453639" name="Object 7"/>
          <p:cNvGraphicFramePr>
            <a:graphicFrameLocks noChangeAspect="1"/>
          </p:cNvGraphicFramePr>
          <p:nvPr/>
        </p:nvGraphicFramePr>
        <p:xfrm>
          <a:off x="3786188" y="4500563"/>
          <a:ext cx="2541587" cy="357187"/>
        </p:xfrm>
        <a:graphic>
          <a:graphicData uri="http://schemas.openxmlformats.org/presentationml/2006/ole">
            <p:oleObj spid="_x0000_s453639" name="Equation" r:id="rId6" imgW="1625400" imgH="228600" progId="Equation.3">
              <p:embed/>
            </p:oleObj>
          </a:graphicData>
        </a:graphic>
      </p:graphicFrame>
      <p:sp>
        <p:nvSpPr>
          <p:cNvPr id="453646" name="TextBox 11"/>
          <p:cNvSpPr txBox="1">
            <a:spLocks noChangeArrowheads="1"/>
          </p:cNvSpPr>
          <p:nvPr/>
        </p:nvSpPr>
        <p:spPr bwMode="auto">
          <a:xfrm>
            <a:off x="928688" y="5000625"/>
            <a:ext cx="6715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CA" sz="1600">
              <a:latin typeface="Comic Sans MS" pitchFamily="66" charset="0"/>
            </a:endParaRPr>
          </a:p>
          <a:p>
            <a:r>
              <a:rPr lang="en-CA" sz="2000">
                <a:latin typeface="Comic Sans MS" pitchFamily="66" charset="0"/>
              </a:rPr>
              <a:t>    0 &lt; k &lt; 1;   the closer k to 1, the smaller the bias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4313" y="1071563"/>
            <a:ext cx="40005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Parameters &amp; confidence limit</a:t>
            </a:r>
            <a:endParaRPr lang="en-CA" sz="2000" b="1" dirty="0"/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2906" y="1750219"/>
            <a:ext cx="642938" cy="285750"/>
          </a:xfrm>
          <a:prstGeom prst="bentConnector3">
            <a:avLst>
              <a:gd name="adj1" fmla="val 116802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-1393031" y="4179094"/>
            <a:ext cx="4500562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205" name="TextBox 26"/>
          <p:cNvSpPr txBox="1">
            <a:spLocks noChangeArrowheads="1"/>
          </p:cNvSpPr>
          <p:nvPr/>
        </p:nvSpPr>
        <p:spPr bwMode="auto">
          <a:xfrm>
            <a:off x="928688" y="1785938"/>
            <a:ext cx="79295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 Consideration of downward bias </a:t>
            </a:r>
          </a:p>
          <a:p>
            <a:r>
              <a:rPr lang="en-CA" sz="1600">
                <a:latin typeface="Comic Sans MS" pitchFamily="66" charset="0"/>
              </a:rPr>
              <a:t>     (due to measurement error in explanatory variable)  </a:t>
            </a:r>
          </a:p>
        </p:txBody>
      </p:sp>
      <p:sp>
        <p:nvSpPr>
          <p:cNvPr id="520206" name="TextBox 40"/>
          <p:cNvSpPr txBox="1">
            <a:spLocks noChangeArrowheads="1"/>
          </p:cNvSpPr>
          <p:nvPr/>
        </p:nvSpPr>
        <p:spPr bwMode="auto">
          <a:xfrm>
            <a:off x="1214438" y="3286125"/>
            <a:ext cx="6715125" cy="289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CA" sz="1600">
              <a:latin typeface="Comic Sans MS" pitchFamily="66" charset="0"/>
            </a:endParaRPr>
          </a:p>
          <a:p>
            <a:r>
              <a:rPr lang="en-CA" sz="2000" b="1" u="sng">
                <a:latin typeface="Comic Sans MS" pitchFamily="66" charset="0"/>
              </a:rPr>
              <a:t>For the current example: </a:t>
            </a:r>
          </a:p>
          <a:p>
            <a:endParaRPr lang="en-CA" sz="1600">
              <a:latin typeface="Comic Sans MS" pitchFamily="66" charset="0"/>
            </a:endParaRPr>
          </a:p>
          <a:p>
            <a:endParaRPr lang="en-CA" sz="1600">
              <a:latin typeface="Comic Sans MS" pitchFamily="66" charset="0"/>
            </a:endParaRPr>
          </a:p>
          <a:p>
            <a:endParaRPr lang="en-CA" sz="1600">
              <a:latin typeface="Comic Sans MS" pitchFamily="66" charset="0"/>
            </a:endParaRPr>
          </a:p>
          <a:p>
            <a:endParaRPr lang="en-CA" sz="1600">
              <a:latin typeface="Comic Sans MS" pitchFamily="66" charset="0"/>
            </a:endParaRPr>
          </a:p>
          <a:p>
            <a:endParaRPr lang="en-CA" sz="1600">
              <a:latin typeface="Comic Sans MS" pitchFamily="66" charset="0"/>
            </a:endParaRPr>
          </a:p>
          <a:p>
            <a:endParaRPr lang="en-CA" sz="1600">
              <a:latin typeface="Comic Sans MS" pitchFamily="66" charset="0"/>
            </a:endParaRPr>
          </a:p>
          <a:p>
            <a:endParaRPr lang="en-CA" sz="1600">
              <a:latin typeface="Comic Sans MS" pitchFamily="66" charset="0"/>
            </a:endParaRPr>
          </a:p>
          <a:p>
            <a:endParaRPr lang="en-CA" sz="1600">
              <a:latin typeface="Comic Sans MS" pitchFamily="66" charset="0"/>
            </a:endParaRPr>
          </a:p>
          <a:p>
            <a:r>
              <a:rPr lang="en-CA">
                <a:latin typeface="Comic Sans MS" pitchFamily="66" charset="0"/>
              </a:rPr>
              <a:t>k &gt; 92.25/93.25 = 0.989   (very close to 1; bias is small)    </a:t>
            </a:r>
          </a:p>
        </p:txBody>
      </p:sp>
      <p:sp>
        <p:nvSpPr>
          <p:cNvPr id="520207" name="TextBox 11"/>
          <p:cNvSpPr txBox="1">
            <a:spLocks noChangeArrowheads="1"/>
          </p:cNvSpPr>
          <p:nvPr/>
        </p:nvSpPr>
        <p:spPr bwMode="auto">
          <a:xfrm>
            <a:off x="928688" y="2500313"/>
            <a:ext cx="671512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CA" sz="1600">
              <a:latin typeface="Comic Sans MS" pitchFamily="66" charset="0"/>
            </a:endParaRPr>
          </a:p>
          <a:p>
            <a:r>
              <a:rPr lang="en-CA" sz="2000">
                <a:latin typeface="Comic Sans MS" pitchFamily="66" charset="0"/>
              </a:rPr>
              <a:t>    0 &lt; k &lt; 1;   the closer k to 1, the smaller the bias</a:t>
            </a:r>
          </a:p>
        </p:txBody>
      </p:sp>
      <p:graphicFrame>
        <p:nvGraphicFramePr>
          <p:cNvPr id="520197" name="Object 5"/>
          <p:cNvGraphicFramePr>
            <a:graphicFrameLocks noChangeAspect="1"/>
          </p:cNvGraphicFramePr>
          <p:nvPr/>
        </p:nvGraphicFramePr>
        <p:xfrm>
          <a:off x="1214438" y="4071938"/>
          <a:ext cx="1085850" cy="433387"/>
        </p:xfrm>
        <a:graphic>
          <a:graphicData uri="http://schemas.openxmlformats.org/presentationml/2006/ole">
            <p:oleObj spid="_x0000_s520197" name="Equation" r:id="rId4" imgW="507960" imgH="203040" progId="Equation.3">
              <p:embed/>
            </p:oleObj>
          </a:graphicData>
        </a:graphic>
      </p:graphicFrame>
      <p:graphicFrame>
        <p:nvGraphicFramePr>
          <p:cNvPr id="520198" name="Object 6"/>
          <p:cNvGraphicFramePr>
            <a:graphicFrameLocks noChangeAspect="1"/>
          </p:cNvGraphicFramePr>
          <p:nvPr/>
        </p:nvGraphicFramePr>
        <p:xfrm>
          <a:off x="1214438" y="4572000"/>
          <a:ext cx="1666875" cy="398463"/>
        </p:xfrm>
        <a:graphic>
          <a:graphicData uri="http://schemas.openxmlformats.org/presentationml/2006/ole">
            <p:oleObj spid="_x0000_s520198" name="Equation" r:id="rId5" imgW="850680" imgH="203040" progId="Equation.3">
              <p:embed/>
            </p:oleObj>
          </a:graphicData>
        </a:graphic>
      </p:graphicFrame>
      <p:graphicFrame>
        <p:nvGraphicFramePr>
          <p:cNvPr id="520199" name="Object 7"/>
          <p:cNvGraphicFramePr>
            <a:graphicFrameLocks noChangeAspect="1"/>
          </p:cNvGraphicFramePr>
          <p:nvPr/>
        </p:nvGraphicFramePr>
        <p:xfrm>
          <a:off x="1250950" y="5143500"/>
          <a:ext cx="1592263" cy="398463"/>
        </p:xfrm>
        <a:graphic>
          <a:graphicData uri="http://schemas.openxmlformats.org/presentationml/2006/ole">
            <p:oleObj spid="_x0000_s520199" name="Equation" r:id="rId6" imgW="8125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4313" y="1071563"/>
            <a:ext cx="4000500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Parameters &amp; confidence limit</a:t>
            </a:r>
            <a:endParaRPr lang="en-CA" sz="2000" b="1" dirty="0"/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2906" y="1750219"/>
            <a:ext cx="642938" cy="285750"/>
          </a:xfrm>
          <a:prstGeom prst="bentConnector3">
            <a:avLst>
              <a:gd name="adj1" fmla="val 116802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-1393031" y="4179094"/>
            <a:ext cx="4500562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667" name="TextBox 26"/>
          <p:cNvSpPr txBox="1">
            <a:spLocks noChangeArrowheads="1"/>
          </p:cNvSpPr>
          <p:nvPr/>
        </p:nvSpPr>
        <p:spPr bwMode="auto">
          <a:xfrm>
            <a:off x="928688" y="1785938"/>
            <a:ext cx="79295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CA" b="1">
                <a:latin typeface="Comic Sans MS" pitchFamily="66" charset="0"/>
              </a:rPr>
              <a:t>  Report conclusions about parameters </a:t>
            </a:r>
          </a:p>
        </p:txBody>
      </p:sp>
      <p:sp>
        <p:nvSpPr>
          <p:cNvPr id="454668" name="TextBox 40"/>
          <p:cNvSpPr txBox="1">
            <a:spLocks noChangeArrowheads="1"/>
          </p:cNvSpPr>
          <p:nvPr/>
        </p:nvSpPr>
        <p:spPr bwMode="auto">
          <a:xfrm>
            <a:off x="1214438" y="2214563"/>
            <a:ext cx="7715250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CA" sz="1600">
              <a:latin typeface="Comic Sans MS" pitchFamily="66" charset="0"/>
            </a:endParaRPr>
          </a:p>
          <a:p>
            <a:pPr>
              <a:lnSpc>
                <a:spcPct val="150000"/>
              </a:lnSpc>
            </a:pPr>
            <a:r>
              <a:rPr lang="en-CA">
                <a:latin typeface="Comic Sans MS" pitchFamily="66" charset="0"/>
              </a:rPr>
              <a:t>1).  Egg # increases with body size </a:t>
            </a:r>
            <a:r>
              <a:rPr lang="en-CA" sz="1600">
                <a:latin typeface="Comic Sans MS" pitchFamily="66" charset="0"/>
              </a:rPr>
              <a:t>(Large fish produce more eggs than small fish)</a:t>
            </a:r>
          </a:p>
        </p:txBody>
      </p:sp>
      <p:graphicFrame>
        <p:nvGraphicFramePr>
          <p:cNvPr id="454660" name="Object 4"/>
          <p:cNvGraphicFramePr>
            <a:graphicFrameLocks noChangeAspect="1"/>
          </p:cNvGraphicFramePr>
          <p:nvPr/>
        </p:nvGraphicFramePr>
        <p:xfrm>
          <a:off x="2928938" y="3357563"/>
          <a:ext cx="2928937" cy="411162"/>
        </p:xfrm>
        <a:graphic>
          <a:graphicData uri="http://schemas.openxmlformats.org/presentationml/2006/ole">
            <p:oleObj spid="_x0000_s454660" name="Equation" r:id="rId4" imgW="1625400" imgH="228600" progId="Equation.3">
              <p:embed/>
            </p:oleObj>
          </a:graphicData>
        </a:graphic>
      </p:graphicFrame>
      <p:sp>
        <p:nvSpPr>
          <p:cNvPr id="454669" name="TextBox 11"/>
          <p:cNvSpPr txBox="1">
            <a:spLocks noChangeArrowheads="1"/>
          </p:cNvSpPr>
          <p:nvPr/>
        </p:nvSpPr>
        <p:spPr bwMode="auto">
          <a:xfrm>
            <a:off x="1143000" y="3786188"/>
            <a:ext cx="7572375" cy="243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CA" sz="1600">
              <a:latin typeface="Comic Sans MS" pitchFamily="66" charset="0"/>
            </a:endParaRPr>
          </a:p>
          <a:p>
            <a:pPr>
              <a:lnSpc>
                <a:spcPct val="130000"/>
              </a:lnSpc>
            </a:pPr>
            <a:r>
              <a:rPr lang="en-CA">
                <a:latin typeface="Comic Sans MS" pitchFamily="66" charset="0"/>
              </a:rPr>
              <a:t>2).  With a ratio of &gt; 1 : 1</a:t>
            </a:r>
          </a:p>
          <a:p>
            <a:pPr>
              <a:lnSpc>
                <a:spcPct val="130000"/>
              </a:lnSpc>
            </a:pPr>
            <a:endParaRPr lang="en-CA">
              <a:latin typeface="Comic Sans MS" pitchFamily="66" charset="0"/>
            </a:endParaRPr>
          </a:p>
          <a:p>
            <a:pPr>
              <a:lnSpc>
                <a:spcPct val="130000"/>
              </a:lnSpc>
            </a:pPr>
            <a:endParaRPr lang="en-CA">
              <a:latin typeface="Comic Sans MS" pitchFamily="66" charset="0"/>
            </a:endParaRPr>
          </a:p>
          <a:p>
            <a:pPr>
              <a:lnSpc>
                <a:spcPct val="130000"/>
              </a:lnSpc>
            </a:pPr>
            <a:endParaRPr lang="en-CA">
              <a:latin typeface="Comic Sans MS" pitchFamily="66" charset="0"/>
            </a:endParaRPr>
          </a:p>
          <a:p>
            <a:pPr>
              <a:lnSpc>
                <a:spcPct val="130000"/>
              </a:lnSpc>
            </a:pPr>
            <a:r>
              <a:rPr lang="en-CA">
                <a:latin typeface="Comic Sans MS" pitchFamily="66" charset="0"/>
              </a:rPr>
              <a:t>    </a:t>
            </a:r>
            <a:r>
              <a:rPr lang="en-CA" sz="1600">
                <a:latin typeface="Comic Sans MS" pitchFamily="66" charset="0"/>
              </a:rPr>
              <a:t>-- 95% confidence interval for the slope estimate is 1.12-2.62 </a:t>
            </a:r>
          </a:p>
          <a:p>
            <a:pPr>
              <a:lnSpc>
                <a:spcPct val="130000"/>
              </a:lnSpc>
            </a:pPr>
            <a:r>
              <a:rPr lang="en-CA" sz="1600">
                <a:latin typeface="Comic Sans MS" pitchFamily="66" charset="0"/>
              </a:rPr>
              <a:t>        kiloeggs/hectogram, which excludes 1:1 relation</a:t>
            </a:r>
          </a:p>
        </p:txBody>
      </p:sp>
      <p:graphicFrame>
        <p:nvGraphicFramePr>
          <p:cNvPr id="454661" name="Object 5"/>
          <p:cNvGraphicFramePr>
            <a:graphicFrameLocks noChangeAspect="1"/>
          </p:cNvGraphicFramePr>
          <p:nvPr/>
        </p:nvGraphicFramePr>
        <p:xfrm>
          <a:off x="1500188" y="4857750"/>
          <a:ext cx="3230562" cy="406400"/>
        </p:xfrm>
        <a:graphic>
          <a:graphicData uri="http://schemas.openxmlformats.org/presentationml/2006/ole">
            <p:oleObj spid="_x0000_s454661" name="Equation" r:id="rId5" imgW="19173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36613"/>
            <a:ext cx="9144000" cy="5310187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543748" name="Text Box 3"/>
          <p:cNvSpPr txBox="1">
            <a:spLocks noChangeArrowheads="1"/>
          </p:cNvSpPr>
          <p:nvPr/>
        </p:nvSpPr>
        <p:spPr bwMode="auto">
          <a:xfrm>
            <a:off x="357188" y="928688"/>
            <a:ext cx="8786812" cy="331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80000"/>
              </a:lnSpc>
              <a:buFont typeface="Wingdings" pitchFamily="2" charset="2"/>
              <a:buChar char="v"/>
            </a:pPr>
            <a:r>
              <a:rPr lang="en-CA" sz="2800" b="1">
                <a:latin typeface="Comic Sans MS" pitchFamily="66" charset="0"/>
              </a:rPr>
              <a:t>Today – Another example of GLM regression</a:t>
            </a:r>
          </a:p>
          <a:p>
            <a:pPr marL="514350" indent="-514350">
              <a:lnSpc>
                <a:spcPct val="180000"/>
              </a:lnSpc>
            </a:pPr>
            <a:r>
              <a:rPr lang="en-CA" sz="2400">
                <a:latin typeface="Comic Sans MS" pitchFamily="66" charset="0"/>
              </a:rPr>
              <a:t>		Ch 9.3 Explanatory Variable Measured with Error</a:t>
            </a:r>
          </a:p>
          <a:p>
            <a:pPr marL="514350" indent="-514350">
              <a:lnSpc>
                <a:spcPct val="110000"/>
              </a:lnSpc>
            </a:pPr>
            <a:r>
              <a:rPr lang="en-CA" sz="2400">
                <a:latin typeface="Comic Sans MS" pitchFamily="66" charset="0"/>
              </a:rPr>
              <a:t>              	</a:t>
            </a:r>
            <a:r>
              <a:rPr lang="en-CA" sz="1600">
                <a:latin typeface="Comic Sans MS" pitchFamily="66" charset="0"/>
              </a:rPr>
              <a:t>(fish size)</a:t>
            </a:r>
          </a:p>
          <a:p>
            <a:pPr marL="514350" indent="-514350">
              <a:lnSpc>
                <a:spcPct val="110000"/>
              </a:lnSpc>
            </a:pPr>
            <a:endParaRPr lang="en-CA" sz="1600">
              <a:latin typeface="Comic Sans MS" pitchFamily="66" charset="0"/>
            </a:endParaRPr>
          </a:p>
          <a:p>
            <a:pPr marL="514350" indent="-514350"/>
            <a:r>
              <a:rPr lang="en-CA" sz="2400">
                <a:latin typeface="Comic Sans MS" pitchFamily="66" charset="0"/>
              </a:rPr>
              <a:t>	Ch 9.4 Exponential Regression</a:t>
            </a:r>
          </a:p>
          <a:p>
            <a:pPr marL="514350" indent="-514350"/>
            <a:r>
              <a:rPr lang="en-CA" sz="2400">
                <a:latin typeface="Comic Sans MS" pitchFamily="66" charset="0"/>
              </a:rPr>
              <a:t>              	</a:t>
            </a:r>
            <a:r>
              <a:rPr lang="en-CA" sz="1600">
                <a:latin typeface="Comic Sans MS" pitchFamily="66" charset="0"/>
              </a:rPr>
              <a:t>(fish size)</a:t>
            </a:r>
          </a:p>
          <a:p>
            <a:pPr marL="514350" indent="-514350">
              <a:lnSpc>
                <a:spcPct val="110000"/>
              </a:lnSpc>
            </a:pPr>
            <a:endParaRPr lang="en-CA" sz="24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36613"/>
            <a:ext cx="9144000" cy="5310187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536580" name="Text Box 3"/>
          <p:cNvSpPr txBox="1">
            <a:spLocks noChangeArrowheads="1"/>
          </p:cNvSpPr>
          <p:nvPr/>
        </p:nvSpPr>
        <p:spPr bwMode="auto">
          <a:xfrm>
            <a:off x="357188" y="928688"/>
            <a:ext cx="8786812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80000"/>
              </a:lnSpc>
              <a:buFont typeface="Wingdings" pitchFamily="2" charset="2"/>
              <a:buChar char="v"/>
            </a:pPr>
            <a:r>
              <a:rPr lang="en-CA" sz="2800" b="1">
                <a:latin typeface="Comic Sans MS" pitchFamily="66" charset="0"/>
              </a:rPr>
              <a:t>Today – Another example of GLM regression</a:t>
            </a:r>
          </a:p>
          <a:p>
            <a:pPr marL="514350" indent="-514350">
              <a:lnSpc>
                <a:spcPct val="180000"/>
              </a:lnSpc>
            </a:pPr>
            <a:r>
              <a:rPr lang="en-CA" sz="2400">
                <a:latin typeface="Comic Sans MS" pitchFamily="66" charset="0"/>
              </a:rPr>
              <a:t>	Ch 9.3 Explanatory Variable Measured with Error</a:t>
            </a:r>
          </a:p>
          <a:p>
            <a:pPr marL="514350" indent="-514350">
              <a:lnSpc>
                <a:spcPct val="110000"/>
              </a:lnSpc>
            </a:pPr>
            <a:r>
              <a:rPr lang="en-CA" sz="2400">
                <a:latin typeface="Comic Sans MS" pitchFamily="66" charset="0"/>
              </a:rPr>
              <a:t>              </a:t>
            </a:r>
            <a:r>
              <a:rPr lang="en-CA" sz="1600">
                <a:latin typeface="Comic Sans MS" pitchFamily="66" charset="0"/>
              </a:rPr>
              <a:t>(fish size)</a:t>
            </a:r>
          </a:p>
        </p:txBody>
      </p:sp>
      <p:sp>
        <p:nvSpPr>
          <p:cNvPr id="536581" name="Text Box 3"/>
          <p:cNvSpPr txBox="1">
            <a:spLocks noChangeArrowheads="1"/>
          </p:cNvSpPr>
          <p:nvPr/>
        </p:nvSpPr>
        <p:spPr bwMode="auto">
          <a:xfrm>
            <a:off x="857250" y="2714625"/>
            <a:ext cx="7715250" cy="321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80000"/>
              </a:lnSpc>
              <a:buFont typeface="Wingdings" pitchFamily="2" charset="2"/>
              <a:buChar char="Ø"/>
            </a:pPr>
            <a:r>
              <a:rPr lang="en-US" sz="2400">
                <a:latin typeface="Comic Sans MS" pitchFamily="66" charset="0"/>
              </a:rPr>
              <a:t>Observational study</a:t>
            </a:r>
          </a:p>
          <a:p>
            <a:pPr marL="514350" indent="-514350">
              <a:lnSpc>
                <a:spcPct val="180000"/>
              </a:lnSpc>
              <a:buFont typeface="Wingdings" pitchFamily="2" charset="2"/>
              <a:buChar char="Ø"/>
            </a:pPr>
            <a:r>
              <a:rPr lang="en-CA" sz="2400">
                <a:latin typeface="Comic Sans MS" pitchFamily="66" charset="0"/>
              </a:rPr>
              <a:t>E.g., per female fish ~ fish body size </a:t>
            </a:r>
            <a:r>
              <a:rPr lang="en-CA" sz="2400" i="1">
                <a:latin typeface="Comic Sans MS" pitchFamily="66" charset="0"/>
              </a:rPr>
              <a:t>M </a:t>
            </a:r>
          </a:p>
          <a:p>
            <a:pPr marL="514350" indent="-514350">
              <a:lnSpc>
                <a:spcPct val="160000"/>
              </a:lnSpc>
              <a:buFont typeface="Wingdings" pitchFamily="2" charset="2"/>
              <a:buNone/>
            </a:pPr>
            <a:r>
              <a:rPr lang="en-CA" sz="1600">
                <a:latin typeface="Comic Sans MS" pitchFamily="66" charset="0"/>
              </a:rPr>
              <a:t>	(observational study; fish size measured with error)</a:t>
            </a:r>
            <a:endParaRPr lang="en-CA" sz="2400">
              <a:latin typeface="Comic Sans MS" pitchFamily="66" charset="0"/>
            </a:endParaRPr>
          </a:p>
          <a:p>
            <a:pPr marL="514350" indent="-514350"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400">
                <a:latin typeface="Comic Sans MS" pitchFamily="66" charset="0"/>
              </a:rPr>
              <a:t>Based on knowledge, larger fish have more eggs </a:t>
            </a:r>
            <a:r>
              <a:rPr lang="en-CA" sz="1600">
                <a:latin typeface="Comic Sans MS" pitchFamily="66" charset="0"/>
              </a:rPr>
              <a:t>(egg size varies little within species; larger fish- more energy)</a:t>
            </a:r>
            <a:endParaRPr lang="en-US" sz="1600" b="1">
              <a:latin typeface="Comic Sans MS" pitchFamily="66" charset="0"/>
            </a:endParaRPr>
          </a:p>
          <a:p>
            <a:pPr marL="514350" indent="-514350">
              <a:lnSpc>
                <a:spcPct val="180000"/>
              </a:lnSpc>
              <a:buFont typeface="Wingdings" pitchFamily="2" charset="2"/>
              <a:buChar char="Ø"/>
            </a:pPr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Regression--- Application to exponential functions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478218" name="TextBox 11"/>
          <p:cNvSpPr txBox="1">
            <a:spLocks noChangeArrowheads="1"/>
          </p:cNvSpPr>
          <p:nvPr/>
        </p:nvSpPr>
        <p:spPr bwMode="auto">
          <a:xfrm>
            <a:off x="500063" y="1143000"/>
            <a:ext cx="7572375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 b="1">
                <a:latin typeface="Comic Sans MS" pitchFamily="66" charset="0"/>
              </a:rPr>
              <a:t>Exponential rates common in biology</a:t>
            </a:r>
          </a:p>
          <a:p>
            <a:endParaRPr lang="en-CA" sz="2400">
              <a:latin typeface="Comic Sans MS" pitchFamily="66" charset="0"/>
            </a:endParaRPr>
          </a:p>
          <a:p>
            <a:r>
              <a:rPr lang="en-CA" sz="2400">
                <a:latin typeface="Comic Sans MS" pitchFamily="66" charset="0"/>
              </a:rPr>
              <a:t>1).  Exponential population growth: </a:t>
            </a:r>
          </a:p>
          <a:p>
            <a:endParaRPr lang="en-CA" sz="2400">
              <a:latin typeface="Comic Sans MS" pitchFamily="66" charset="0"/>
            </a:endParaRPr>
          </a:p>
          <a:p>
            <a:r>
              <a:rPr lang="en-CA" sz="2400" i="1">
                <a:latin typeface="Comic Sans MS" pitchFamily="66" charset="0"/>
              </a:rPr>
              <a:t>      </a:t>
            </a:r>
          </a:p>
          <a:p>
            <a:r>
              <a:rPr lang="en-CA" sz="2400" i="1">
                <a:latin typeface="Comic Sans MS" pitchFamily="66" charset="0"/>
              </a:rPr>
              <a:t>        r</a:t>
            </a:r>
            <a:r>
              <a:rPr lang="en-CA" sz="2400">
                <a:latin typeface="Comic Sans MS" pitchFamily="66" charset="0"/>
              </a:rPr>
              <a:t> – the intrinsic rate of population increase</a:t>
            </a:r>
          </a:p>
          <a:p>
            <a:endParaRPr lang="en-CA" sz="2400">
              <a:latin typeface="Comic Sans MS" pitchFamily="66" charset="0"/>
            </a:endParaRPr>
          </a:p>
          <a:p>
            <a:endParaRPr lang="en-CA" sz="800">
              <a:latin typeface="Comic Sans MS" pitchFamily="66" charset="0"/>
            </a:endParaRPr>
          </a:p>
          <a:p>
            <a:r>
              <a:rPr lang="en-CA" sz="2400">
                <a:latin typeface="Comic Sans MS" pitchFamily="66" charset="0"/>
              </a:rPr>
              <a:t>2).  Exponential growth of body mass:</a:t>
            </a:r>
          </a:p>
          <a:p>
            <a:endParaRPr lang="en-CA" sz="2400">
              <a:latin typeface="Comic Sans MS" pitchFamily="66" charset="0"/>
            </a:endParaRPr>
          </a:p>
          <a:p>
            <a:endParaRPr lang="en-CA" sz="2400" i="1">
              <a:latin typeface="Comic Sans MS" pitchFamily="66" charset="0"/>
            </a:endParaRPr>
          </a:p>
          <a:p>
            <a:r>
              <a:rPr lang="en-CA" sz="2400" i="1">
                <a:latin typeface="Comic Sans MS" pitchFamily="66" charset="0"/>
              </a:rPr>
              <a:t>     </a:t>
            </a:r>
            <a:r>
              <a:rPr lang="en-CA" sz="1000" i="1">
                <a:latin typeface="Comic Sans MS" pitchFamily="66" charset="0"/>
              </a:rPr>
              <a:t> </a:t>
            </a:r>
            <a:r>
              <a:rPr lang="en-CA" sz="2400" i="1">
                <a:latin typeface="Comic Sans MS" pitchFamily="66" charset="0"/>
              </a:rPr>
              <a:t>  k</a:t>
            </a:r>
            <a:r>
              <a:rPr lang="en-CA" sz="2400">
                <a:latin typeface="Comic Sans MS" pitchFamily="66" charset="0"/>
              </a:rPr>
              <a:t> – exponential growth rate </a:t>
            </a:r>
          </a:p>
        </p:txBody>
      </p:sp>
      <p:graphicFrame>
        <p:nvGraphicFramePr>
          <p:cNvPr id="478212" name="Object 4"/>
          <p:cNvGraphicFramePr>
            <a:graphicFrameLocks noChangeAspect="1"/>
          </p:cNvGraphicFramePr>
          <p:nvPr/>
        </p:nvGraphicFramePr>
        <p:xfrm>
          <a:off x="1214438" y="2500313"/>
          <a:ext cx="1352550" cy="460375"/>
        </p:xfrm>
        <a:graphic>
          <a:graphicData uri="http://schemas.openxmlformats.org/presentationml/2006/ole">
            <p:oleObj spid="_x0000_s478212" name="Equation" r:id="rId4" imgW="634680" imgH="215640" progId="Equation.3">
              <p:embed/>
            </p:oleObj>
          </a:graphicData>
        </a:graphic>
      </p:graphicFrame>
      <p:graphicFrame>
        <p:nvGraphicFramePr>
          <p:cNvPr id="478213" name="Object 5"/>
          <p:cNvGraphicFramePr>
            <a:graphicFrameLocks noChangeAspect="1"/>
          </p:cNvGraphicFramePr>
          <p:nvPr/>
        </p:nvGraphicFramePr>
        <p:xfrm>
          <a:off x="7500938" y="3000375"/>
          <a:ext cx="1071562" cy="469900"/>
        </p:xfrm>
        <a:graphic>
          <a:graphicData uri="http://schemas.openxmlformats.org/presentationml/2006/ole">
            <p:oleObj spid="_x0000_s478213" name="Equation" r:id="rId5" imgW="520560" imgH="228600" progId="Equation.3">
              <p:embed/>
            </p:oleObj>
          </a:graphicData>
        </a:graphic>
      </p:graphicFrame>
      <p:graphicFrame>
        <p:nvGraphicFramePr>
          <p:cNvPr id="478214" name="Object 6"/>
          <p:cNvGraphicFramePr>
            <a:graphicFrameLocks noChangeAspect="1"/>
          </p:cNvGraphicFramePr>
          <p:nvPr/>
        </p:nvGraphicFramePr>
        <p:xfrm>
          <a:off x="1214438" y="4357688"/>
          <a:ext cx="1487487" cy="460375"/>
        </p:xfrm>
        <a:graphic>
          <a:graphicData uri="http://schemas.openxmlformats.org/presentationml/2006/ole">
            <p:oleObj spid="_x0000_s478214" name="Equation" r:id="rId6" imgW="698400" imgH="215640" progId="Equation.3">
              <p:embed/>
            </p:oleObj>
          </a:graphicData>
        </a:graphic>
      </p:graphicFrame>
      <p:graphicFrame>
        <p:nvGraphicFramePr>
          <p:cNvPr id="478215" name="Object 7"/>
          <p:cNvGraphicFramePr>
            <a:graphicFrameLocks noChangeAspect="1"/>
          </p:cNvGraphicFramePr>
          <p:nvPr/>
        </p:nvGraphicFramePr>
        <p:xfrm>
          <a:off x="5286375" y="4929188"/>
          <a:ext cx="928688" cy="439737"/>
        </p:xfrm>
        <a:graphic>
          <a:graphicData uri="http://schemas.openxmlformats.org/presentationml/2006/ole">
            <p:oleObj spid="_x0000_s478215" name="Equation" r:id="rId7" imgW="482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Regression--- Application to exponential functions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479242" name="TextBox 11"/>
          <p:cNvSpPr txBox="1">
            <a:spLocks noChangeArrowheads="1"/>
          </p:cNvSpPr>
          <p:nvPr/>
        </p:nvSpPr>
        <p:spPr bwMode="auto">
          <a:xfrm>
            <a:off x="500063" y="1357313"/>
            <a:ext cx="77866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CA" sz="2400">
                <a:latin typeface="Comic Sans MS" pitchFamily="66" charset="0"/>
              </a:rPr>
              <a:t> Same recipe as in (GLM) regression analysis</a:t>
            </a:r>
          </a:p>
          <a:p>
            <a:endParaRPr lang="en-CA" sz="2400">
              <a:latin typeface="Comic Sans MS" pitchFamily="66" charset="0"/>
            </a:endParaRPr>
          </a:p>
          <a:p>
            <a:pPr>
              <a:buFont typeface="Wingdings" pitchFamily="2" charset="2"/>
              <a:buChar char="v"/>
            </a:pPr>
            <a:r>
              <a:rPr lang="en-CA" sz="2400" b="1">
                <a:latin typeface="Comic Sans MS" pitchFamily="66" charset="0"/>
              </a:rPr>
              <a:t> </a:t>
            </a:r>
            <a:r>
              <a:rPr lang="en-CA" sz="2400" b="1" u="sng">
                <a:latin typeface="Comic Sans MS" pitchFamily="66" charset="0"/>
              </a:rPr>
              <a:t>Only thing extra</a:t>
            </a:r>
            <a:r>
              <a:rPr lang="en-CA" sz="2400">
                <a:latin typeface="Comic Sans MS" pitchFamily="66" charset="0"/>
              </a:rPr>
              <a:t>: linearize the exponential model</a:t>
            </a:r>
          </a:p>
        </p:txBody>
      </p:sp>
      <p:graphicFrame>
        <p:nvGraphicFramePr>
          <p:cNvPr id="479236" name="Object 6"/>
          <p:cNvGraphicFramePr>
            <a:graphicFrameLocks noChangeAspect="1"/>
          </p:cNvGraphicFramePr>
          <p:nvPr/>
        </p:nvGraphicFramePr>
        <p:xfrm>
          <a:off x="3714750" y="2928938"/>
          <a:ext cx="1487488" cy="460375"/>
        </p:xfrm>
        <a:graphic>
          <a:graphicData uri="http://schemas.openxmlformats.org/presentationml/2006/ole">
            <p:oleObj spid="_x0000_s479236" name="Equation" r:id="rId4" imgW="698400" imgH="215640" progId="Equation.3">
              <p:embed/>
            </p:oleObj>
          </a:graphicData>
        </a:graphic>
      </p:graphicFrame>
      <p:sp>
        <p:nvSpPr>
          <p:cNvPr id="479243" name="TextBox 8"/>
          <p:cNvSpPr txBox="1">
            <a:spLocks noChangeArrowheads="1"/>
          </p:cNvSpPr>
          <p:nvPr/>
        </p:nvSpPr>
        <p:spPr bwMode="auto">
          <a:xfrm>
            <a:off x="928688" y="2714625"/>
            <a:ext cx="3071812" cy="14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CA" sz="2200">
                <a:latin typeface="Comic Sans MS" pitchFamily="66" charset="0"/>
              </a:rPr>
              <a:t>Exponential model:</a:t>
            </a:r>
          </a:p>
          <a:p>
            <a:pPr>
              <a:lnSpc>
                <a:spcPct val="200000"/>
              </a:lnSpc>
            </a:pPr>
            <a:r>
              <a:rPr lang="en-CA" sz="2200">
                <a:latin typeface="Comic Sans MS" pitchFamily="66" charset="0"/>
              </a:rPr>
              <a:t>Linearized model: </a:t>
            </a:r>
          </a:p>
        </p:txBody>
      </p:sp>
      <p:graphicFrame>
        <p:nvGraphicFramePr>
          <p:cNvPr id="479238" name="Object 6"/>
          <p:cNvGraphicFramePr>
            <a:graphicFrameLocks noChangeAspect="1"/>
          </p:cNvGraphicFramePr>
          <p:nvPr/>
        </p:nvGraphicFramePr>
        <p:xfrm>
          <a:off x="3714750" y="3643313"/>
          <a:ext cx="2487613" cy="460375"/>
        </p:xfrm>
        <a:graphic>
          <a:graphicData uri="http://schemas.openxmlformats.org/presentationml/2006/ole">
            <p:oleObj spid="_x0000_s479238" name="Equation" r:id="rId5" imgW="1168200" imgH="215640" progId="Equation.3">
              <p:embed/>
            </p:oleObj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rot="5400000">
            <a:off x="4215606" y="4428332"/>
            <a:ext cx="4286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245" name="TextBox 15"/>
          <p:cNvSpPr txBox="1">
            <a:spLocks noChangeArrowheads="1"/>
          </p:cNvSpPr>
          <p:nvPr/>
        </p:nvSpPr>
        <p:spPr bwMode="auto">
          <a:xfrm>
            <a:off x="928688" y="4929188"/>
            <a:ext cx="8001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CA">
                <a:latin typeface="Comic Sans MS" pitchFamily="66" charset="0"/>
              </a:rPr>
              <a:t>Response variable -                        ,  ratio of final to initial on a log-scale  </a:t>
            </a:r>
          </a:p>
          <a:p>
            <a:pPr>
              <a:lnSpc>
                <a:spcPct val="200000"/>
              </a:lnSpc>
            </a:pPr>
            <a:r>
              <a:rPr lang="en-CA">
                <a:latin typeface="Comic Sans MS" pitchFamily="66" charset="0"/>
              </a:rPr>
              <a:t>Explanatory variable -  t, time in days from initial to recapture</a:t>
            </a:r>
          </a:p>
        </p:txBody>
      </p:sp>
      <p:graphicFrame>
        <p:nvGraphicFramePr>
          <p:cNvPr id="479239" name="Object 7"/>
          <p:cNvGraphicFramePr>
            <a:graphicFrameLocks noChangeAspect="1"/>
          </p:cNvGraphicFramePr>
          <p:nvPr/>
        </p:nvGraphicFramePr>
        <p:xfrm>
          <a:off x="3143250" y="5143500"/>
          <a:ext cx="1500188" cy="376238"/>
        </p:xfrm>
        <a:graphic>
          <a:graphicData uri="http://schemas.openxmlformats.org/presentationml/2006/ole">
            <p:oleObj spid="_x0000_s479239" name="Equation" r:id="rId6" imgW="8632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Regression--- Application to exponential functions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480264" name="TextBox 11"/>
          <p:cNvSpPr txBox="1">
            <a:spLocks noChangeArrowheads="1"/>
          </p:cNvSpPr>
          <p:nvPr/>
        </p:nvSpPr>
        <p:spPr bwMode="auto">
          <a:xfrm>
            <a:off x="500063" y="1714500"/>
            <a:ext cx="7786687" cy="23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 b="1">
                <a:latin typeface="Comic Sans MS" pitchFamily="66" charset="0"/>
              </a:rPr>
              <a:t>Formal model</a:t>
            </a:r>
          </a:p>
          <a:p>
            <a:endParaRPr lang="en-CA" sz="2400">
              <a:latin typeface="Comic Sans MS" pitchFamily="66" charset="0"/>
            </a:endParaRPr>
          </a:p>
          <a:p>
            <a:r>
              <a:rPr lang="en-CA" sz="2000">
                <a:latin typeface="Comic Sans MS" pitchFamily="66" charset="0"/>
              </a:rPr>
              <a:t>      </a:t>
            </a:r>
          </a:p>
          <a:p>
            <a:r>
              <a:rPr lang="en-CA" sz="2000">
                <a:latin typeface="Comic Sans MS" pitchFamily="66" charset="0"/>
              </a:rPr>
              <a:t>      For population:</a:t>
            </a:r>
          </a:p>
          <a:p>
            <a:endParaRPr lang="en-CA" sz="2000">
              <a:latin typeface="Comic Sans MS" pitchFamily="66" charset="0"/>
            </a:endParaRPr>
          </a:p>
          <a:p>
            <a:r>
              <a:rPr lang="en-CA" sz="2000">
                <a:latin typeface="Comic Sans MS" pitchFamily="66" charset="0"/>
              </a:rPr>
              <a:t>     </a:t>
            </a:r>
          </a:p>
          <a:p>
            <a:r>
              <a:rPr lang="en-CA" sz="2000">
                <a:latin typeface="Comic Sans MS" pitchFamily="66" charset="0"/>
              </a:rPr>
              <a:t>      For sample:</a:t>
            </a:r>
          </a:p>
        </p:txBody>
      </p:sp>
      <p:graphicFrame>
        <p:nvGraphicFramePr>
          <p:cNvPr id="480259" name="Object 3"/>
          <p:cNvGraphicFramePr>
            <a:graphicFrameLocks noChangeAspect="1"/>
          </p:cNvGraphicFramePr>
          <p:nvPr/>
        </p:nvGraphicFramePr>
        <p:xfrm>
          <a:off x="3071813" y="2714625"/>
          <a:ext cx="3460750" cy="460375"/>
        </p:xfrm>
        <a:graphic>
          <a:graphicData uri="http://schemas.openxmlformats.org/presentationml/2006/ole">
            <p:oleObj spid="_x0000_s480259" name="Equation" r:id="rId4" imgW="1625400" imgH="215640" progId="Equation.3">
              <p:embed/>
            </p:oleObj>
          </a:graphicData>
        </a:graphic>
      </p:graphicFrame>
      <p:graphicFrame>
        <p:nvGraphicFramePr>
          <p:cNvPr id="480261" name="Object 5"/>
          <p:cNvGraphicFramePr>
            <a:graphicFrameLocks noChangeAspect="1"/>
          </p:cNvGraphicFramePr>
          <p:nvPr/>
        </p:nvGraphicFramePr>
        <p:xfrm>
          <a:off x="3071813" y="3571875"/>
          <a:ext cx="3406775" cy="515938"/>
        </p:xfrm>
        <a:graphic>
          <a:graphicData uri="http://schemas.openxmlformats.org/presentationml/2006/ole">
            <p:oleObj spid="_x0000_s480261" name="Equation" r:id="rId5" imgW="16002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354638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Regression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642938" y="1071563"/>
            <a:ext cx="7215187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80000"/>
              </a:lnSpc>
              <a:buFont typeface="Wingdings" pitchFamily="2" charset="2"/>
              <a:buChar char="v"/>
            </a:pPr>
            <a:r>
              <a:rPr lang="en-CA" sz="2800" b="1">
                <a:latin typeface="Comic Sans MS" pitchFamily="66" charset="0"/>
              </a:rPr>
              <a:t>Special case of GLM: </a:t>
            </a:r>
            <a:r>
              <a:rPr lang="en-CA" sz="2800" b="1" u="sng">
                <a:latin typeface="Comic Sans MS" pitchFamily="66" charset="0"/>
              </a:rPr>
              <a:t>REGRESSION</a:t>
            </a:r>
          </a:p>
          <a:p>
            <a:pPr marL="514350" indent="-514350">
              <a:lnSpc>
                <a:spcPct val="180000"/>
              </a:lnSpc>
            </a:pPr>
            <a:r>
              <a:rPr lang="en-CA" sz="2400">
                <a:latin typeface="Comic Sans MS" pitchFamily="66" charset="0"/>
              </a:rPr>
              <a:t>        Explanatory Variable Measured with Error</a:t>
            </a:r>
            <a:endParaRPr lang="en-US" sz="2400" b="1">
              <a:latin typeface="Comic Sans MS" pitchFamily="66" charset="0"/>
            </a:endParaRPr>
          </a:p>
        </p:txBody>
      </p:sp>
      <p:sp>
        <p:nvSpPr>
          <p:cNvPr id="407556" name="Text Box 3"/>
          <p:cNvSpPr txBox="1">
            <a:spLocks noChangeArrowheads="1"/>
          </p:cNvSpPr>
          <p:nvPr/>
        </p:nvSpPr>
        <p:spPr bwMode="auto">
          <a:xfrm>
            <a:off x="323850" y="2714625"/>
            <a:ext cx="8248650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80000"/>
              </a:lnSpc>
              <a:buFont typeface="Wingdings" pitchFamily="2" charset="2"/>
              <a:buChar char="Ø"/>
            </a:pPr>
            <a:r>
              <a:rPr lang="en-US" sz="2400">
                <a:latin typeface="Comic Sans MS" pitchFamily="66" charset="0"/>
              </a:rPr>
              <a:t>Research question:</a:t>
            </a:r>
          </a:p>
          <a:p>
            <a:pPr marL="514350" indent="-514350"/>
            <a:r>
              <a:rPr lang="en-CA" sz="2400">
                <a:latin typeface="Comic Sans MS" pitchFamily="66" charset="0"/>
              </a:rPr>
              <a:t>        - </a:t>
            </a:r>
            <a:r>
              <a:rPr lang="en-CA" sz="2400" b="1" u="sng">
                <a:latin typeface="Comic Sans MS" pitchFamily="66" charset="0"/>
              </a:rPr>
              <a:t>NOT</a:t>
            </a:r>
            <a:r>
              <a:rPr lang="en-CA" sz="2400" b="1">
                <a:latin typeface="Comic Sans MS" pitchFamily="66" charset="0"/>
              </a:rPr>
              <a:t>:</a:t>
            </a:r>
            <a:r>
              <a:rPr lang="en-CA" sz="2400">
                <a:latin typeface="Comic Sans MS" pitchFamily="66" charset="0"/>
              </a:rPr>
              <a:t> whether there is a relation</a:t>
            </a:r>
          </a:p>
          <a:p>
            <a:pPr marL="514350" indent="-514350"/>
            <a:r>
              <a:rPr lang="en-CA" sz="2400">
                <a:latin typeface="Comic Sans MS" pitchFamily="66" charset="0"/>
              </a:rPr>
              <a:t>        - </a:t>
            </a:r>
            <a:r>
              <a:rPr lang="en-CA" sz="2400" b="1" u="sng">
                <a:latin typeface="Comic Sans MS" pitchFamily="66" charset="0"/>
              </a:rPr>
              <a:t>BUT</a:t>
            </a:r>
            <a:r>
              <a:rPr lang="en-CA" sz="2400" b="1">
                <a:latin typeface="Comic Sans MS" pitchFamily="66" charset="0"/>
              </a:rPr>
              <a:t>: </a:t>
            </a:r>
            <a:r>
              <a:rPr lang="en-CA" sz="2400">
                <a:latin typeface="Comic Sans MS" pitchFamily="66" charset="0"/>
              </a:rPr>
              <a:t>what the relation is?  1:1?, 2:1?, or ?</a:t>
            </a:r>
          </a:p>
          <a:p>
            <a:pPr marL="514350" indent="-514350">
              <a:lnSpc>
                <a:spcPct val="180000"/>
              </a:lnSpc>
              <a:buFont typeface="Wingdings" pitchFamily="2" charset="2"/>
              <a:buChar char="Ø"/>
            </a:pPr>
            <a:r>
              <a:rPr lang="en-CA" sz="2400">
                <a:latin typeface="Comic Sans MS" pitchFamily="66" charset="0"/>
              </a:rPr>
              <a:t>Parameters Estimates &amp; CL &amp; Interpret pars </a:t>
            </a:r>
          </a:p>
          <a:p>
            <a:pPr marL="514350" indent="-514350">
              <a:lnSpc>
                <a:spcPct val="180000"/>
              </a:lnSpc>
              <a:buFont typeface="Wingdings" pitchFamily="2" charset="2"/>
              <a:buNone/>
            </a:pPr>
            <a:r>
              <a:rPr lang="en-CA" sz="1600">
                <a:latin typeface="Comic Sans MS" pitchFamily="66" charset="0"/>
              </a:rPr>
              <a:t>	(rather than hypothesis testing)</a:t>
            </a:r>
            <a:endParaRPr lang="en-US" sz="16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354638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Regression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404485" name="Text Box 3"/>
          <p:cNvSpPr txBox="1">
            <a:spLocks noChangeArrowheads="1"/>
          </p:cNvSpPr>
          <p:nvPr/>
        </p:nvSpPr>
        <p:spPr bwMode="auto">
          <a:xfrm>
            <a:off x="642938" y="1071563"/>
            <a:ext cx="8001000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80000"/>
              </a:lnSpc>
              <a:buFont typeface="Wingdings" pitchFamily="2" charset="2"/>
              <a:buChar char="v"/>
            </a:pPr>
            <a:r>
              <a:rPr lang="en-CA" sz="2800" b="1">
                <a:latin typeface="Comic Sans MS" pitchFamily="66" charset="0"/>
              </a:rPr>
              <a:t>Go through GLM recipe with an example</a:t>
            </a:r>
            <a:endParaRPr lang="en-CA" sz="2800" b="1" u="sng">
              <a:latin typeface="Comic Sans MS" pitchFamily="66" charset="0"/>
            </a:endParaRPr>
          </a:p>
          <a:p>
            <a:pPr marL="514350" indent="-514350">
              <a:lnSpc>
                <a:spcPct val="180000"/>
              </a:lnSpc>
            </a:pPr>
            <a:r>
              <a:rPr lang="en-CA" sz="2400">
                <a:latin typeface="Comic Sans MS" pitchFamily="66" charset="0"/>
              </a:rPr>
              <a:t>        Explanatory Variable Measured with Error</a:t>
            </a:r>
            <a:endParaRPr lang="en-US" sz="2400" b="1">
              <a:latin typeface="Comic Sans MS" pitchFamily="66" charset="0"/>
            </a:endParaRPr>
          </a:p>
        </p:txBody>
      </p:sp>
      <p:sp>
        <p:nvSpPr>
          <p:cNvPr id="404486" name="Text Box 3"/>
          <p:cNvSpPr txBox="1">
            <a:spLocks noChangeArrowheads="1"/>
          </p:cNvSpPr>
          <p:nvPr/>
        </p:nvSpPr>
        <p:spPr bwMode="auto">
          <a:xfrm>
            <a:off x="857250" y="3071813"/>
            <a:ext cx="71437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80000"/>
              </a:lnSpc>
              <a:buFont typeface="Wingdings" pitchFamily="2" charset="2"/>
              <a:buChar char="Ø"/>
            </a:pPr>
            <a:r>
              <a:rPr lang="en-US" sz="2400">
                <a:latin typeface="Comic Sans MS" pitchFamily="66" charset="0"/>
              </a:rPr>
              <a:t> </a:t>
            </a:r>
            <a:r>
              <a:rPr lang="en-CA" sz="2400">
                <a:latin typeface="Comic Sans MS" pitchFamily="66" charset="0"/>
              </a:rPr>
              <a:t>How egg # (        ) ~ female body size (M)?</a:t>
            </a:r>
          </a:p>
          <a:p>
            <a:pPr marL="514350" indent="-514350"/>
            <a:endParaRPr lang="en-CA" sz="2400">
              <a:latin typeface="Comic Sans MS" pitchFamily="66" charset="0"/>
            </a:endParaRPr>
          </a:p>
          <a:p>
            <a:pPr marL="514350" indent="-514350">
              <a:lnSpc>
                <a:spcPct val="180000"/>
              </a:lnSpc>
              <a:buFont typeface="Wingdings" pitchFamily="2" charset="2"/>
              <a:buChar char="Ø"/>
            </a:pPr>
            <a:r>
              <a:rPr lang="en-CA" sz="2400">
                <a:latin typeface="Comic Sans MS" pitchFamily="66" charset="0"/>
              </a:rPr>
              <a:t>Ref: Sokal and Rohlf 1995 - </a:t>
            </a:r>
            <a:r>
              <a:rPr lang="en-CA" sz="2400">
                <a:latin typeface="Comic Sans MS" pitchFamily="66" charset="0"/>
                <a:hlinkClick r:id="rId4" action="ppaction://hlinkpres?slideindex=32&amp;slidetitle=Slide 32"/>
              </a:rPr>
              <a:t>Box 14.12 </a:t>
            </a:r>
            <a:endParaRPr lang="en-US" sz="2400">
              <a:latin typeface="Comic Sans MS" pitchFamily="66" charset="0"/>
            </a:endParaRPr>
          </a:p>
        </p:txBody>
      </p:sp>
      <p:graphicFrame>
        <p:nvGraphicFramePr>
          <p:cNvPr id="404482" name="Object 2"/>
          <p:cNvGraphicFramePr>
            <a:graphicFrameLocks noChangeAspect="1"/>
          </p:cNvGraphicFramePr>
          <p:nvPr/>
        </p:nvGraphicFramePr>
        <p:xfrm>
          <a:off x="3286125" y="3286125"/>
          <a:ext cx="684213" cy="500063"/>
        </p:xfrm>
        <a:graphic>
          <a:graphicData uri="http://schemas.openxmlformats.org/presentationml/2006/ole">
            <p:oleObj spid="_x0000_s404482" name="Equation" r:id="rId5" imgW="3301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5750" y="1643063"/>
          <a:ext cx="2681288" cy="4143375"/>
        </p:xfrm>
        <a:graphic>
          <a:graphicData uri="http://schemas.openxmlformats.org/drawingml/2006/table">
            <a:tbl>
              <a:tblPr/>
              <a:tblGrid>
                <a:gridCol w="1340651"/>
                <a:gridCol w="1340651"/>
              </a:tblGrid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 err="1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KiloEggs</a:t>
                      </a:r>
                      <a:endParaRPr lang="en-CA" sz="2000" b="0" i="0" u="none" strike="noStrike" dirty="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Wt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345283"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20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</a:tbl>
          </a:graphicData>
        </a:graphic>
      </p:graphicFrame>
      <p:pic>
        <p:nvPicPr>
          <p:cNvPr id="538652" name="Picture 1">
            <a:hlinkClick r:id="rId3" action="ppaction://hlinkpres?slideindex=5&amp;slidetitle=Slide 5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25" y="1857375"/>
            <a:ext cx="56800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8538"/>
            <a:ext cx="9144000" cy="5859462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564356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/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population; is sample representative?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2714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Hypothesis testing?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15063" y="4071938"/>
            <a:ext cx="2714625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State           pair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405507" name="Object 3"/>
          <p:cNvGraphicFramePr>
            <a:graphicFrameLocks noChangeAspect="1"/>
          </p:cNvGraphicFramePr>
          <p:nvPr/>
        </p:nvGraphicFramePr>
        <p:xfrm>
          <a:off x="7143750" y="4143375"/>
          <a:ext cx="974725" cy="428625"/>
        </p:xfrm>
        <a:graphic>
          <a:graphicData uri="http://schemas.openxmlformats.org/presentationml/2006/ole">
            <p:oleObj spid="_x0000_s405507" name="Equation" r:id="rId4" imgW="520560" imgH="228600" progId="Equation.3">
              <p:embed/>
            </p:oleObj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15250" y="4786313"/>
            <a:ext cx="1214438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ANOVA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43625" y="5500688"/>
            <a:ext cx="2786063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Recompute</a:t>
            </a: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p-value?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29250" y="6215063"/>
            <a:ext cx="3500438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Declare decision: </a:t>
            </a:r>
          </a:p>
        </p:txBody>
      </p:sp>
      <p:graphicFrame>
        <p:nvGraphicFramePr>
          <p:cNvPr id="405508" name="Object 4"/>
          <p:cNvGraphicFramePr>
            <a:graphicFrameLocks noChangeAspect="1"/>
          </p:cNvGraphicFramePr>
          <p:nvPr/>
        </p:nvGraphicFramePr>
        <p:xfrm>
          <a:off x="7643813" y="6215063"/>
          <a:ext cx="1212850" cy="428625"/>
        </p:xfrm>
        <a:graphic>
          <a:graphicData uri="http://schemas.openxmlformats.org/presentationml/2006/ole">
            <p:oleObj spid="_x0000_s405508" name="Equation" r:id="rId5" imgW="647640" imgH="228600" progId="Equation.3">
              <p:embed/>
            </p:oleObj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214313" y="6215063"/>
            <a:ext cx="44291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Report &amp; </a:t>
            </a:r>
            <a:r>
              <a:rPr lang="en-US" sz="2000" b="1" dirty="0" err="1">
                <a:latin typeface="Comic Sans MS" pitchFamily="66" charset="0"/>
              </a:rPr>
              <a:t>Interpr.of</a:t>
            </a:r>
            <a:r>
              <a:rPr lang="en-US" sz="2000" b="1" dirty="0">
                <a:latin typeface="Comic Sans MS" pitchFamily="66" charset="0"/>
              </a:rPr>
              <a:t> parameters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715169" y="5357019"/>
            <a:ext cx="1714500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86125" y="4357688"/>
            <a:ext cx="2857500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4813" y="4000500"/>
            <a:ext cx="6429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+mn-cs"/>
              </a:rPr>
              <a:t>Yes</a:t>
            </a:r>
            <a:endParaRPr lang="en-CA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43063" y="5214938"/>
            <a:ext cx="6429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+mn-cs"/>
              </a:rPr>
              <a:t>No</a:t>
            </a:r>
            <a:endParaRPr lang="en-CA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+mn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8323262" y="4678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8323262" y="5392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8323262" y="6107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4714875" y="6500813"/>
            <a:ext cx="644525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grpSp>
        <p:nvGrpSpPr>
          <p:cNvPr id="406543" name="Group 41"/>
          <p:cNvGrpSpPr>
            <a:grpSpLocks/>
          </p:cNvGrpSpPr>
          <p:nvPr/>
        </p:nvGrpSpPr>
        <p:grpSpPr bwMode="auto">
          <a:xfrm>
            <a:off x="714375" y="1571625"/>
            <a:ext cx="787400" cy="4500563"/>
            <a:chOff x="714348" y="1571612"/>
            <a:chExt cx="787406" cy="4500594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535754" y="1750206"/>
              <a:ext cx="1143008" cy="785819"/>
            </a:xfrm>
            <a:prstGeom prst="bentConnector3">
              <a:avLst>
                <a:gd name="adj1" fmla="val 98485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-499303" y="4071148"/>
              <a:ext cx="4000528" cy="1587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6544" name="TextBox 42"/>
          <p:cNvSpPr txBox="1">
            <a:spLocks noChangeArrowheads="1"/>
          </p:cNvSpPr>
          <p:nvPr/>
        </p:nvSpPr>
        <p:spPr bwMode="auto">
          <a:xfrm>
            <a:off x="1714500" y="2000250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CA" sz="2000" b="1">
                <a:latin typeface="Comic Sans MS" pitchFamily="66" charset="0"/>
              </a:rPr>
              <a:t> Verbal model</a:t>
            </a:r>
          </a:p>
        </p:txBody>
      </p:sp>
      <p:sp>
        <p:nvSpPr>
          <p:cNvPr id="406545" name="TextBox 43"/>
          <p:cNvSpPr txBox="1">
            <a:spLocks noChangeArrowheads="1"/>
          </p:cNvSpPr>
          <p:nvPr/>
        </p:nvSpPr>
        <p:spPr bwMode="auto">
          <a:xfrm>
            <a:off x="2071688" y="2571750"/>
            <a:ext cx="6572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>
                <a:latin typeface="Comic Sans MS" pitchFamily="66" charset="0"/>
              </a:rPr>
              <a:t>How does egg number         depend on body mass </a:t>
            </a:r>
            <a:r>
              <a:rPr lang="en-CA" sz="2000" i="1">
                <a:latin typeface="Comic Sans MS" pitchFamily="66" charset="0"/>
              </a:rPr>
              <a:t>M </a:t>
            </a:r>
            <a:r>
              <a:rPr lang="en-CA" sz="2000">
                <a:latin typeface="Comic Sans MS" pitchFamily="66" charset="0"/>
              </a:rPr>
              <a:t>?</a:t>
            </a:r>
            <a:endParaRPr lang="en-CA" sz="2000" b="1">
              <a:latin typeface="Comic Sans MS" pitchFamily="66" charset="0"/>
            </a:endParaRPr>
          </a:p>
        </p:txBody>
      </p:sp>
      <p:graphicFrame>
        <p:nvGraphicFramePr>
          <p:cNvPr id="406532" name="Object 4"/>
          <p:cNvGraphicFramePr>
            <a:graphicFrameLocks noChangeAspect="1"/>
          </p:cNvGraphicFramePr>
          <p:nvPr/>
        </p:nvGraphicFramePr>
        <p:xfrm>
          <a:off x="4714875" y="2571750"/>
          <a:ext cx="603250" cy="477838"/>
        </p:xfrm>
        <a:graphic>
          <a:graphicData uri="http://schemas.openxmlformats.org/presentationml/2006/ole">
            <p:oleObj spid="_x0000_s406532" name="Equation" r:id="rId4" imgW="304560" imgH="241200" progId="Equation.3">
              <p:embed/>
            </p:oleObj>
          </a:graphicData>
        </a:graphic>
      </p:graphicFrame>
      <p:sp>
        <p:nvSpPr>
          <p:cNvPr id="406546" name="TextBox 46"/>
          <p:cNvSpPr txBox="1">
            <a:spLocks noChangeArrowheads="1"/>
          </p:cNvSpPr>
          <p:nvPr/>
        </p:nvSpPr>
        <p:spPr bwMode="auto">
          <a:xfrm>
            <a:off x="1714500" y="3071813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CA" sz="2000" b="1">
                <a:latin typeface="Comic Sans MS" pitchFamily="66" charset="0"/>
              </a:rPr>
              <a:t> Graphical model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714500" y="4000500"/>
            <a:ext cx="6786563" cy="1588"/>
          </a:xfrm>
          <a:prstGeom prst="line">
            <a:avLst/>
          </a:prstGeom>
          <a:ln w="25400">
            <a:solidFill>
              <a:srgbClr val="6666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548" name="TextBox 23"/>
          <p:cNvSpPr txBox="1">
            <a:spLocks noChangeArrowheads="1"/>
          </p:cNvSpPr>
          <p:nvPr/>
        </p:nvSpPr>
        <p:spPr bwMode="auto">
          <a:xfrm>
            <a:off x="1785938" y="4572000"/>
            <a:ext cx="700087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                      Symbol     Units               Dimensions       Scale</a:t>
            </a:r>
          </a:p>
          <a:p>
            <a:endParaRPr lang="en-CA">
              <a:latin typeface="Comic Sans MS" pitchFamily="66" charset="0"/>
            </a:endParaRPr>
          </a:p>
          <a:p>
            <a:r>
              <a:rPr lang="en-CA">
                <a:latin typeface="Comic Sans MS" pitchFamily="66" charset="0"/>
              </a:rPr>
              <a:t>Dependent:                     kiloeggs           #                     ratio</a:t>
            </a:r>
          </a:p>
          <a:p>
            <a:endParaRPr lang="en-CA">
              <a:latin typeface="Comic Sans MS" pitchFamily="66" charset="0"/>
            </a:endParaRPr>
          </a:p>
          <a:p>
            <a:r>
              <a:rPr lang="en-CA">
                <a:latin typeface="Comic Sans MS" pitchFamily="66" charset="0"/>
              </a:rPr>
              <a:t>Explanatory:                   hectograms      M                    ratio</a:t>
            </a:r>
          </a:p>
        </p:txBody>
      </p:sp>
      <p:graphicFrame>
        <p:nvGraphicFramePr>
          <p:cNvPr id="406538" name="Object 10"/>
          <p:cNvGraphicFramePr>
            <a:graphicFrameLocks noChangeAspect="1"/>
          </p:cNvGraphicFramePr>
          <p:nvPr/>
        </p:nvGraphicFramePr>
        <p:xfrm>
          <a:off x="3357563" y="5143500"/>
          <a:ext cx="603250" cy="477838"/>
        </p:xfrm>
        <a:graphic>
          <a:graphicData uri="http://schemas.openxmlformats.org/presentationml/2006/ole">
            <p:oleObj spid="_x0000_s406538" name="Equation" r:id="rId5" imgW="304560" imgH="241200" progId="Equation.3">
              <p:embed/>
            </p:oleObj>
          </a:graphicData>
        </a:graphic>
      </p:graphicFrame>
      <p:graphicFrame>
        <p:nvGraphicFramePr>
          <p:cNvPr id="406539" name="Object 11"/>
          <p:cNvGraphicFramePr>
            <a:graphicFrameLocks noChangeAspect="1"/>
          </p:cNvGraphicFramePr>
          <p:nvPr/>
        </p:nvGraphicFramePr>
        <p:xfrm>
          <a:off x="3357563" y="5715000"/>
          <a:ext cx="401637" cy="327025"/>
        </p:xfrm>
        <a:graphic>
          <a:graphicData uri="http://schemas.openxmlformats.org/presentationml/2006/ole">
            <p:oleObj spid="_x0000_s406539" name="Equation" r:id="rId6" imgW="203040" imgH="1648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grpSp>
        <p:nvGrpSpPr>
          <p:cNvPr id="484363" name="Group 41"/>
          <p:cNvGrpSpPr>
            <a:grpSpLocks/>
          </p:cNvGrpSpPr>
          <p:nvPr/>
        </p:nvGrpSpPr>
        <p:grpSpPr bwMode="auto">
          <a:xfrm>
            <a:off x="714375" y="1571625"/>
            <a:ext cx="787400" cy="4500563"/>
            <a:chOff x="714348" y="1571612"/>
            <a:chExt cx="787406" cy="4500594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535754" y="1750206"/>
              <a:ext cx="1143008" cy="785819"/>
            </a:xfrm>
            <a:prstGeom prst="bentConnector3">
              <a:avLst>
                <a:gd name="adj1" fmla="val 98485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-499303" y="4071148"/>
              <a:ext cx="4000528" cy="1587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4364" name="TextBox 42"/>
          <p:cNvSpPr txBox="1">
            <a:spLocks noChangeArrowheads="1"/>
          </p:cNvSpPr>
          <p:nvPr/>
        </p:nvSpPr>
        <p:spPr bwMode="auto">
          <a:xfrm>
            <a:off x="1714500" y="2000250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CA" sz="2000" b="1">
                <a:latin typeface="Comic Sans MS" pitchFamily="66" charset="0"/>
              </a:rPr>
              <a:t> Verbal model</a:t>
            </a:r>
          </a:p>
        </p:txBody>
      </p:sp>
      <p:sp>
        <p:nvSpPr>
          <p:cNvPr id="484365" name="TextBox 43"/>
          <p:cNvSpPr txBox="1">
            <a:spLocks noChangeArrowheads="1"/>
          </p:cNvSpPr>
          <p:nvPr/>
        </p:nvSpPr>
        <p:spPr bwMode="auto">
          <a:xfrm>
            <a:off x="2071688" y="2571750"/>
            <a:ext cx="6572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>
                <a:latin typeface="Comic Sans MS" pitchFamily="66" charset="0"/>
              </a:rPr>
              <a:t>How does egg number         depend on body mass </a:t>
            </a:r>
            <a:r>
              <a:rPr lang="en-CA" sz="2000" i="1">
                <a:latin typeface="Comic Sans MS" pitchFamily="66" charset="0"/>
              </a:rPr>
              <a:t>M </a:t>
            </a:r>
            <a:r>
              <a:rPr lang="en-CA" sz="2000">
                <a:latin typeface="Comic Sans MS" pitchFamily="66" charset="0"/>
              </a:rPr>
              <a:t>?</a:t>
            </a:r>
            <a:endParaRPr lang="en-CA" sz="2000" b="1">
              <a:latin typeface="Comic Sans MS" pitchFamily="66" charset="0"/>
            </a:endParaRPr>
          </a:p>
        </p:txBody>
      </p:sp>
      <p:graphicFrame>
        <p:nvGraphicFramePr>
          <p:cNvPr id="484354" name="Object 4"/>
          <p:cNvGraphicFramePr>
            <a:graphicFrameLocks noChangeAspect="1"/>
          </p:cNvGraphicFramePr>
          <p:nvPr/>
        </p:nvGraphicFramePr>
        <p:xfrm>
          <a:off x="4714875" y="2571750"/>
          <a:ext cx="603250" cy="477838"/>
        </p:xfrm>
        <a:graphic>
          <a:graphicData uri="http://schemas.openxmlformats.org/presentationml/2006/ole">
            <p:oleObj spid="_x0000_s484354" name="Equation" r:id="rId4" imgW="304560" imgH="241200" progId="Equation.3">
              <p:embed/>
            </p:oleObj>
          </a:graphicData>
        </a:graphic>
      </p:graphicFrame>
      <p:sp>
        <p:nvSpPr>
          <p:cNvPr id="484366" name="TextBox 46"/>
          <p:cNvSpPr txBox="1">
            <a:spLocks noChangeArrowheads="1"/>
          </p:cNvSpPr>
          <p:nvPr/>
        </p:nvSpPr>
        <p:spPr bwMode="auto">
          <a:xfrm>
            <a:off x="1714500" y="3071813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CA" sz="2000" b="1">
                <a:latin typeface="Comic Sans MS" pitchFamily="66" charset="0"/>
              </a:rPr>
              <a:t> Graphical model</a:t>
            </a:r>
          </a:p>
        </p:txBody>
      </p:sp>
      <p:sp>
        <p:nvSpPr>
          <p:cNvPr id="484367" name="TextBox 47"/>
          <p:cNvSpPr txBox="1">
            <a:spLocks noChangeArrowheads="1"/>
          </p:cNvSpPr>
          <p:nvPr/>
        </p:nvSpPr>
        <p:spPr bwMode="auto">
          <a:xfrm>
            <a:off x="1714500" y="3786188"/>
            <a:ext cx="6500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CA" sz="2000" b="1">
                <a:latin typeface="Comic Sans MS" pitchFamily="66" charset="0"/>
              </a:rPr>
              <a:t> Formal model </a:t>
            </a:r>
            <a:r>
              <a:rPr lang="en-CA" sz="1600">
                <a:latin typeface="Comic Sans MS" pitchFamily="66" charset="0"/>
              </a:rPr>
              <a:t>(dependent vs. explanatory variables)</a:t>
            </a:r>
          </a:p>
        </p:txBody>
      </p:sp>
      <p:sp>
        <p:nvSpPr>
          <p:cNvPr id="484368" name="TextBox 48"/>
          <p:cNvSpPr txBox="1">
            <a:spLocks noChangeArrowheads="1"/>
          </p:cNvSpPr>
          <p:nvPr/>
        </p:nvSpPr>
        <p:spPr bwMode="auto">
          <a:xfrm>
            <a:off x="2000250" y="4357688"/>
            <a:ext cx="65722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>
                <a:latin typeface="Comic Sans MS" pitchFamily="66" charset="0"/>
              </a:rPr>
              <a:t>For population:</a:t>
            </a:r>
          </a:p>
          <a:p>
            <a:endParaRPr lang="en-CA" sz="2000" b="1">
              <a:latin typeface="Comic Sans MS" pitchFamily="66" charset="0"/>
            </a:endParaRPr>
          </a:p>
          <a:p>
            <a:r>
              <a:rPr lang="en-CA" sz="2000">
                <a:latin typeface="Comic Sans MS" pitchFamily="66" charset="0"/>
              </a:rPr>
              <a:t>For sample: </a:t>
            </a:r>
          </a:p>
        </p:txBody>
      </p:sp>
      <p:graphicFrame>
        <p:nvGraphicFramePr>
          <p:cNvPr id="484355" name="Object 5"/>
          <p:cNvGraphicFramePr>
            <a:graphicFrameLocks noChangeAspect="1"/>
          </p:cNvGraphicFramePr>
          <p:nvPr/>
        </p:nvGraphicFramePr>
        <p:xfrm>
          <a:off x="4071938" y="4357688"/>
          <a:ext cx="2689225" cy="477837"/>
        </p:xfrm>
        <a:graphic>
          <a:graphicData uri="http://schemas.openxmlformats.org/presentationml/2006/ole">
            <p:oleObj spid="_x0000_s484355" name="Equation" r:id="rId5" imgW="1358640" imgH="241200" progId="Equation.3">
              <p:embed/>
            </p:oleObj>
          </a:graphicData>
        </a:graphic>
      </p:graphicFrame>
      <p:graphicFrame>
        <p:nvGraphicFramePr>
          <p:cNvPr id="484356" name="Object 6"/>
          <p:cNvGraphicFramePr>
            <a:graphicFrameLocks noChangeAspect="1"/>
          </p:cNvGraphicFramePr>
          <p:nvPr/>
        </p:nvGraphicFramePr>
        <p:xfrm>
          <a:off x="4000500" y="5000625"/>
          <a:ext cx="2563813" cy="477838"/>
        </p:xfrm>
        <a:graphic>
          <a:graphicData uri="http://schemas.openxmlformats.org/presentationml/2006/ole">
            <p:oleObj spid="_x0000_s484356" name="Equation" r:id="rId6" imgW="1295280" imgH="241200" progId="Equation.3">
              <p:embed/>
            </p:oleObj>
          </a:graphicData>
        </a:graphic>
      </p:graphicFrame>
      <p:graphicFrame>
        <p:nvGraphicFramePr>
          <p:cNvPr id="484357" name="Object 7"/>
          <p:cNvGraphicFramePr>
            <a:graphicFrameLocks noChangeAspect="1"/>
          </p:cNvGraphicFramePr>
          <p:nvPr/>
        </p:nvGraphicFramePr>
        <p:xfrm>
          <a:off x="4000500" y="5500688"/>
          <a:ext cx="2663825" cy="528637"/>
        </p:xfrm>
        <a:graphic>
          <a:graphicData uri="http://schemas.openxmlformats.org/presentationml/2006/ole">
            <p:oleObj spid="_x0000_s484357" name="Equation" r:id="rId7" imgW="1346040" imgH="266400" progId="Equation.3">
              <p:embed/>
            </p:oleObj>
          </a:graphicData>
        </a:graphic>
      </p:graphicFrame>
      <p:sp>
        <p:nvSpPr>
          <p:cNvPr id="484369" name="TextBox 49"/>
          <p:cNvSpPr txBox="1">
            <a:spLocks noChangeArrowheads="1"/>
          </p:cNvSpPr>
          <p:nvPr/>
        </p:nvSpPr>
        <p:spPr bwMode="auto">
          <a:xfrm>
            <a:off x="3714750" y="6286500"/>
            <a:ext cx="23574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solidFill>
                  <a:srgbClr val="FF0000"/>
                </a:solidFill>
                <a:latin typeface="Comic Sans MS" pitchFamily="66" charset="0"/>
              </a:rPr>
              <a:t>DIMENSION</a:t>
            </a:r>
            <a:r>
              <a:rPr lang="en-CA">
                <a:latin typeface="Comic Sans MS" pitchFamily="66" charset="0"/>
              </a:rPr>
              <a:t>  for         </a:t>
            </a:r>
          </a:p>
        </p:txBody>
      </p:sp>
      <p:graphicFrame>
        <p:nvGraphicFramePr>
          <p:cNvPr id="484358" name="Object 8"/>
          <p:cNvGraphicFramePr>
            <a:graphicFrameLocks noChangeAspect="1"/>
          </p:cNvGraphicFramePr>
          <p:nvPr/>
        </p:nvGraphicFramePr>
        <p:xfrm>
          <a:off x="5935663" y="6143625"/>
          <a:ext cx="631825" cy="500063"/>
        </p:xfrm>
        <a:graphic>
          <a:graphicData uri="http://schemas.openxmlformats.org/presentationml/2006/ole">
            <p:oleObj spid="_x0000_s484358" name="Equation" r:id="rId8" imgW="304560" imgH="241200" progId="Equation.3">
              <p:embed/>
            </p:oleObj>
          </a:graphicData>
        </a:graphic>
      </p:graphicFrame>
      <p:graphicFrame>
        <p:nvGraphicFramePr>
          <p:cNvPr id="406537" name="Object 9"/>
          <p:cNvGraphicFramePr>
            <a:graphicFrameLocks noChangeAspect="1"/>
          </p:cNvGraphicFramePr>
          <p:nvPr/>
        </p:nvGraphicFramePr>
        <p:xfrm>
          <a:off x="6786563" y="6215063"/>
          <a:ext cx="815975" cy="395287"/>
        </p:xfrm>
        <a:graphic>
          <a:graphicData uri="http://schemas.openxmlformats.org/presentationml/2006/ole">
            <p:oleObj spid="_x0000_s484359" name="Equation" r:id="rId9" imgW="39348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5216</TotalTime>
  <Words>1152</Words>
  <Application>Microsoft Office PowerPoint</Application>
  <PresentationFormat>On-screen Show (4:3)</PresentationFormat>
  <Paragraphs>967</Paragraphs>
  <Slides>32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Arial</vt:lpstr>
      <vt:lpstr>Comic Sans MS</vt:lpstr>
      <vt:lpstr>Wingdings</vt:lpstr>
      <vt:lpstr>Office Theme</vt:lpstr>
      <vt:lpstr>Equation</vt:lpstr>
      <vt:lpstr>Microsoft Equation 3.0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cailinx</dc:creator>
  <cp:lastModifiedBy>DCS</cp:lastModifiedBy>
  <cp:revision>689</cp:revision>
  <dcterms:created xsi:type="dcterms:W3CDTF">2011-04-18T16:28:24Z</dcterms:created>
  <dcterms:modified xsi:type="dcterms:W3CDTF">2011-10-19T02:39:02Z</dcterms:modified>
</cp:coreProperties>
</file>