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50" r:id="rId2"/>
    <p:sldId id="398" r:id="rId3"/>
    <p:sldId id="423" r:id="rId4"/>
    <p:sldId id="424" r:id="rId5"/>
    <p:sldId id="425" r:id="rId6"/>
    <p:sldId id="404" r:id="rId7"/>
    <p:sldId id="405" r:id="rId8"/>
    <p:sldId id="426" r:id="rId9"/>
    <p:sldId id="406" r:id="rId10"/>
    <p:sldId id="443" r:id="rId11"/>
    <p:sldId id="444" r:id="rId12"/>
    <p:sldId id="445" r:id="rId13"/>
    <p:sldId id="407" r:id="rId14"/>
    <p:sldId id="409" r:id="rId15"/>
    <p:sldId id="408" r:id="rId16"/>
    <p:sldId id="411" r:id="rId17"/>
    <p:sldId id="410" r:id="rId18"/>
    <p:sldId id="412" r:id="rId19"/>
    <p:sldId id="413" r:id="rId20"/>
    <p:sldId id="414" r:id="rId21"/>
    <p:sldId id="415" r:id="rId22"/>
    <p:sldId id="427" r:id="rId23"/>
    <p:sldId id="428" r:id="rId24"/>
    <p:sldId id="417" r:id="rId25"/>
    <p:sldId id="429" r:id="rId26"/>
    <p:sldId id="430" r:id="rId27"/>
    <p:sldId id="449" r:id="rId28"/>
    <p:sldId id="450" r:id="rId29"/>
    <p:sldId id="432" r:id="rId30"/>
    <p:sldId id="433" r:id="rId31"/>
    <p:sldId id="434" r:id="rId32"/>
    <p:sldId id="435" r:id="rId33"/>
    <p:sldId id="436" r:id="rId34"/>
    <p:sldId id="437" r:id="rId35"/>
    <p:sldId id="416" r:id="rId36"/>
    <p:sldId id="438" r:id="rId37"/>
    <p:sldId id="439" r:id="rId38"/>
    <p:sldId id="440" r:id="rId39"/>
    <p:sldId id="441" r:id="rId40"/>
    <p:sldId id="446" r:id="rId41"/>
    <p:sldId id="447" r:id="rId42"/>
    <p:sldId id="44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238"/>
    <a:srgbClr val="666699"/>
    <a:srgbClr val="EBA019"/>
    <a:srgbClr val="6B95C7"/>
    <a:srgbClr val="618DC3"/>
    <a:srgbClr val="D2A000"/>
    <a:srgbClr val="4A70A8"/>
    <a:srgbClr val="3F6EA7"/>
  </p:clrMru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2" autoAdjust="0"/>
    <p:restoredTop sz="94982" autoAdjust="0"/>
  </p:normalViewPr>
  <p:slideViewPr>
    <p:cSldViewPr>
      <p:cViewPr varScale="1">
        <p:scale>
          <a:sx n="76" d="100"/>
          <a:sy n="76" d="100"/>
        </p:scale>
        <p:origin x="-1182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3" d="100"/>
        <a:sy n="43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cailinx\1.%20MUN\0.%20Teaching%20pkg\GPT\BIOL4605-7220\data\Ch13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>
        <c:manualLayout>
          <c:layoutTarget val="inner"/>
          <c:xMode val="edge"/>
          <c:yMode val="edge"/>
          <c:x val="0.20898755253195492"/>
          <c:y val="3.7865181283250164E-2"/>
          <c:w val="0.70718004112346067"/>
          <c:h val="0.78290714343655354"/>
        </c:manualLayout>
      </c:layout>
      <c:lineChart>
        <c:grouping val="standard"/>
        <c:ser>
          <c:idx val="0"/>
          <c:order val="0"/>
          <c:spPr>
            <a:ln w="12700">
              <a:solidFill>
                <a:schemeClr val="tx2"/>
              </a:solidFill>
              <a:prstDash val="solid"/>
            </a:ln>
          </c:spPr>
          <c:marker>
            <c:symbol val="diamond"/>
            <c:size val="9"/>
            <c:spPr>
              <a:solidFill>
                <a:schemeClr val="tx2"/>
              </a:solidFill>
              <a:ln>
                <a:solidFill>
                  <a:schemeClr val="tx2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[1]Data!$K$5:$L$5</c:f>
              <c:numCache>
                <c:formatCode>General</c:formatCode>
                <c:ptCount val="2"/>
                <c:pt idx="0">
                  <c:v>0.70000000000000062</c:v>
                </c:pt>
                <c:pt idx="1">
                  <c:v>1.9000000000000001</c:v>
                </c:pt>
              </c:numCache>
            </c:numRef>
          </c:val>
        </c:ser>
        <c:ser>
          <c:idx val="1"/>
          <c:order val="1"/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7"/>
            <c:spPr>
              <a:solidFill>
                <a:schemeClr val="tx1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[1]Data!$K$6:$L$6</c:f>
              <c:numCache>
                <c:formatCode>General</c:formatCode>
                <c:ptCount val="2"/>
                <c:pt idx="0">
                  <c:v>-1.6</c:v>
                </c:pt>
                <c:pt idx="1">
                  <c:v>0.79999999999999982</c:v>
                </c:pt>
              </c:numCache>
            </c:numRef>
          </c:val>
        </c:ser>
        <c:ser>
          <c:idx val="2"/>
          <c:order val="2"/>
          <c:spPr>
            <a:ln w="12700">
              <a:solidFill>
                <a:srgbClr val="4CA238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4CA238"/>
              </a:solidFill>
              <a:ln>
                <a:solidFill>
                  <a:srgbClr val="4CA238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[1]Data!$K$7:$L$7</c:f>
              <c:numCache>
                <c:formatCode>General</c:formatCode>
                <c:ptCount val="2"/>
                <c:pt idx="0">
                  <c:v>-0.20000000000000021</c:v>
                </c:pt>
                <c:pt idx="1">
                  <c:v>1.0999999999999974</c:v>
                </c:pt>
              </c:numCache>
            </c:numRef>
          </c:val>
        </c:ser>
        <c:ser>
          <c:idx val="3"/>
          <c:order val="3"/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9"/>
            <c:spPr>
              <a:solidFill>
                <a:schemeClr val="tx1"/>
              </a:solidFill>
              <a:ln>
                <a:solidFill>
                  <a:srgbClr val="00000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[1]Data!$K$8:$L$8</c:f>
              <c:numCache>
                <c:formatCode>General</c:formatCode>
                <c:ptCount val="2"/>
                <c:pt idx="0">
                  <c:v>-1.2000000000000002</c:v>
                </c:pt>
                <c:pt idx="1">
                  <c:v>9.9999999999999978E-2</c:v>
                </c:pt>
              </c:numCache>
            </c:numRef>
          </c:val>
        </c:ser>
        <c:ser>
          <c:idx val="4"/>
          <c:order val="4"/>
          <c:spPr>
            <a:ln w="12700">
              <a:solidFill>
                <a:srgbClr val="C0000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C00000"/>
              </a:solidFill>
              <a:ln>
                <a:solidFill>
                  <a:srgbClr val="C0000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[1]Data!$K$9:$L$9</c:f>
              <c:numCache>
                <c:formatCode>General</c:formatCode>
                <c:ptCount val="2"/>
                <c:pt idx="0">
                  <c:v>-0.10000000000000053</c:v>
                </c:pt>
                <c:pt idx="1">
                  <c:v>-0.10000000000000053</c:v>
                </c:pt>
              </c:numCache>
            </c:numRef>
          </c:val>
        </c:ser>
        <c:ser>
          <c:idx val="5"/>
          <c:order val="5"/>
          <c:spPr>
            <a:ln w="12700">
              <a:solidFill>
                <a:srgbClr val="00B050"/>
              </a:solidFill>
              <a:prstDash val="solid"/>
            </a:ln>
          </c:spPr>
          <c:marker>
            <c:symbol val="circle"/>
            <c:size val="9"/>
            <c:spPr>
              <a:solidFill>
                <a:srgbClr val="00B050"/>
              </a:solidFill>
              <a:ln>
                <a:solidFill>
                  <a:srgbClr val="00B05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[1]Data!$K$10:$L$10</c:f>
              <c:numCache>
                <c:formatCode>General</c:formatCode>
                <c:ptCount val="2"/>
                <c:pt idx="0">
                  <c:v>3.3999999999999977</c:v>
                </c:pt>
                <c:pt idx="1">
                  <c:v>4.3999999999999995</c:v>
                </c:pt>
              </c:numCache>
            </c:numRef>
          </c:val>
        </c:ser>
        <c:ser>
          <c:idx val="6"/>
          <c:order val="6"/>
          <c:spPr>
            <a:ln w="12700">
              <a:solidFill>
                <a:schemeClr val="tx1"/>
              </a:solidFill>
              <a:prstDash val="solid"/>
            </a:ln>
          </c:spPr>
          <c:marker>
            <c:symbol val="triangle"/>
            <c:size val="9"/>
            <c:spPr>
              <a:solidFill>
                <a:schemeClr val="tx1"/>
              </a:solidFill>
              <a:ln>
                <a:solidFill>
                  <a:schemeClr val="tx1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[1]Data!$K$11:$L$11</c:f>
              <c:numCache>
                <c:formatCode>General</c:formatCode>
                <c:ptCount val="2"/>
                <c:pt idx="0">
                  <c:v>3.7</c:v>
                </c:pt>
                <c:pt idx="1">
                  <c:v>5.5</c:v>
                </c:pt>
              </c:numCache>
            </c:numRef>
          </c:val>
        </c:ser>
        <c:ser>
          <c:idx val="7"/>
          <c:order val="7"/>
          <c:spPr>
            <a:ln w="12700">
              <a:solidFill>
                <a:schemeClr val="accent6">
                  <a:lumMod val="75000"/>
                </a:schemeClr>
              </a:solidFill>
              <a:prstDash val="solid"/>
            </a:ln>
          </c:spPr>
          <c:marker>
            <c:symbol val="triangle"/>
            <c:size val="9"/>
            <c:spPr>
              <a:solidFill>
                <a:schemeClr val="accent6">
                  <a:lumMod val="75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[1]Data!$K$12:$L$12</c:f>
              <c:numCache>
                <c:formatCode>General</c:formatCode>
                <c:ptCount val="2"/>
                <c:pt idx="0">
                  <c:v>0.8000000000000006</c:v>
                </c:pt>
                <c:pt idx="1">
                  <c:v>1.6000000000000005</c:v>
                </c:pt>
              </c:numCache>
            </c:numRef>
          </c:val>
        </c:ser>
        <c:ser>
          <c:idx val="8"/>
          <c:order val="8"/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8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[1]Data!$K$13:$L$13</c:f>
              <c:numCache>
                <c:formatCode>General</c:formatCode>
                <c:ptCount val="2"/>
                <c:pt idx="0">
                  <c:v>0</c:v>
                </c:pt>
                <c:pt idx="1">
                  <c:v>4.5999999999999996</c:v>
                </c:pt>
              </c:numCache>
            </c:numRef>
          </c:val>
        </c:ser>
        <c:ser>
          <c:idx val="9"/>
          <c:order val="9"/>
          <c:spPr>
            <a:ln w="12700">
              <a:solidFill>
                <a:srgbClr val="7030A0"/>
              </a:solidFill>
              <a:prstDash val="solid"/>
            </a:ln>
          </c:spPr>
          <c:marker>
            <c:symbol val="square"/>
            <c:size val="7"/>
            <c:spPr>
              <a:solidFill>
                <a:srgbClr val="7030A0"/>
              </a:solidFill>
              <a:ln>
                <a:solidFill>
                  <a:srgbClr val="7030A0"/>
                </a:solidFill>
                <a:prstDash val="solid"/>
              </a:ln>
            </c:spPr>
          </c:marker>
          <c:cat>
            <c:strRef>
              <c:f>[1]Data!$N$21:$N$22</c:f>
              <c:strCache>
                <c:ptCount val="2"/>
                <c:pt idx="0">
                  <c:v>A</c:v>
                </c:pt>
                <c:pt idx="1">
                  <c:v>B</c:v>
                </c:pt>
              </c:strCache>
            </c:strRef>
          </c:cat>
          <c:val>
            <c:numRef>
              <c:f>[1]Data!$K$14:$L$14</c:f>
              <c:numCache>
                <c:formatCode>General</c:formatCode>
                <c:ptCount val="2"/>
                <c:pt idx="0">
                  <c:v>2.0000000000000004</c:v>
                </c:pt>
                <c:pt idx="1">
                  <c:v>3.4</c:v>
                </c:pt>
              </c:numCache>
            </c:numRef>
          </c:val>
        </c:ser>
        <c:marker val="1"/>
        <c:axId val="60827136"/>
        <c:axId val="60829056"/>
      </c:lineChart>
      <c:catAx>
        <c:axId val="60827136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 sz="2000" dirty="0">
                    <a:latin typeface="Comic Sans MS" pitchFamily="66" charset="0"/>
                  </a:rPr>
                  <a:t>Drug</a:t>
                </a:r>
              </a:p>
            </c:rich>
          </c:tx>
          <c:layout>
            <c:manualLayout>
              <c:xMode val="edge"/>
              <c:yMode val="edge"/>
              <c:x val="0.47216867373506777"/>
              <c:y val="0.91597895962978904"/>
            </c:manualLayout>
          </c:layout>
          <c:spPr>
            <a:noFill/>
            <a:ln w="25400">
              <a:noFill/>
            </a:ln>
          </c:spPr>
        </c:title>
        <c:numFmt formatCode="@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Comic Sans MS" pitchFamily="66" charset="0"/>
                <a:ea typeface="Arial"/>
                <a:cs typeface="Arial"/>
              </a:defRPr>
            </a:pPr>
            <a:endParaRPr lang="en-US"/>
          </a:p>
        </c:txPr>
        <c:crossAx val="60829056"/>
        <c:crossesAt val="-2"/>
        <c:auto val="1"/>
        <c:lblAlgn val="ctr"/>
        <c:lblOffset val="100"/>
        <c:tickLblSkip val="1"/>
        <c:tickMarkSkip val="1"/>
      </c:catAx>
      <c:valAx>
        <c:axId val="60829056"/>
        <c:scaling>
          <c:orientation val="minMax"/>
        </c:scaling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200" b="0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CA" sz="2000" dirty="0">
                    <a:latin typeface="Comic Sans MS" pitchFamily="66" charset="0"/>
                  </a:rPr>
                  <a:t>Hours</a:t>
                </a:r>
              </a:p>
            </c:rich>
          </c:tx>
          <c:layout>
            <c:manualLayout>
              <c:xMode val="edge"/>
              <c:yMode val="edge"/>
              <c:x val="2.4203971742396715E-2"/>
              <c:y val="0.33580705808371758"/>
            </c:manualLayout>
          </c:layout>
          <c:spPr>
            <a:noFill/>
            <a:ln w="25400">
              <a:noFill/>
            </a:ln>
          </c:spPr>
        </c:title>
        <c:numFmt formatCode="0" sourceLinked="0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800" b="0" i="0" u="none" strike="noStrike" baseline="0">
                <a:solidFill>
                  <a:srgbClr val="000000"/>
                </a:solidFill>
                <a:latin typeface="Comic Sans MS" pitchFamily="66" charset="0"/>
                <a:ea typeface="Arial"/>
                <a:cs typeface="Arial"/>
              </a:defRPr>
            </a:pPr>
            <a:endParaRPr lang="en-US"/>
          </a:p>
        </c:txPr>
        <c:crossAx val="60827136"/>
        <c:crosses val="autoZero"/>
        <c:crossBetween val="between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4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7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7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3.wmf"/><Relationship Id="rId4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BE11406-7B78-44A8-AFB2-B9507CF5EE73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DA918A6D-D550-48FA-BF4E-9DD5342F25C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C6F2969-818A-4AC9-98A9-88EED5CA1B7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4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54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754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9333636-4D48-4494-8173-E03A5CBAC34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65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765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6271417-93F3-4AF8-87C0-D9C9E02587D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85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785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1A531A0-2380-452B-8A8F-36092415CF15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06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806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2D27FA3-FFFB-48A6-BFEB-600E5D56CB9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26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826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3FD5C4-C671-4161-9087-A5E3822B770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7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47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847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90DB608-F8D5-4784-BCBB-546B6DFD655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67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867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8BD8365-E1CC-4BF0-BC66-BBA60C6BA53C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80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880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8880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644E063-4B64-4918-8793-0AEA20B35F49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08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908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6E40BF0-0B66-414D-92BE-2E0234E2479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289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928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55F5DF2-3BDB-4980-AB6A-8BC0066C876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CA" smtClean="0"/>
              <a:t> </a:t>
            </a:r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5627CEA-1244-4C5C-86D4-0E3261E01E3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49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949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863E6DC-E8F6-4F84-B356-C2E267E6FA4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69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969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B733FD8-5908-461C-B4A8-7AFAD2ADB25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904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59904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AE91EFC-C6FA-497D-B896-79C607FEEF7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8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109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0109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3638BF1-03EB-4F03-A665-16D9E87758B9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313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0313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F7CCF9EC-F36C-450A-8D07-7487840CF9B6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1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51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051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B00E87F-68A7-4DFC-88A2-C89331D4E24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2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72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072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BDA00-08A7-4072-ADD0-85FB48312FDF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20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42052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6DE30234-6FAD-43AC-BED3-02D45AF30944}" type="slidenum">
              <a:rPr lang="en-CA" sz="1200">
                <a:latin typeface="Calibri" pitchFamily="34" charset="0"/>
              </a:rPr>
              <a:pPr algn="r"/>
              <a:t>27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40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44100" name="Slide Number Placeholder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FBDF316-0871-45AE-B301-10AE92058B75}" type="slidenum">
              <a:rPr lang="en-CA" sz="1200">
                <a:latin typeface="Calibri" pitchFamily="34" charset="0"/>
              </a:rPr>
              <a:pPr algn="r"/>
              <a:t>28</a:t>
            </a:fld>
            <a:endParaRPr lang="en-CA" sz="1200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32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133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113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6C20386-AF9A-42B4-A66C-FCCBECAC16E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194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EEF152F-FC2A-46C2-BBB5-CB82A3AB29F5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7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337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133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40A698F-A5D3-47CF-8339-C0F00D756F2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5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15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3AADD3-E7DE-44AB-8DC5-08D13159D1B6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7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17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0C4B554-95CA-47BE-9D10-9FD6F7D5382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9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19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A68D4A2-D918-4874-99C8-F35098D3036E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15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215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90C9C40-F4E1-433C-86BB-357AC546B0C0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361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2361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9515AF5-1B01-42BE-B21A-8DF61CAEBB28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566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2566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171F9D4-5A07-4542-8D93-81A91934B579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7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77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277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B103662-6463-4689-9F1E-28F7ADA12A2B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976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297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2AFE85-D868-4B7E-9F1B-EC9A76B6295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8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18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3181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0C24FE7-CEFD-4718-B66D-A48E8728F4C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215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037D89E-013D-4A08-AEFA-BE8A4383F6F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3858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3385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6DF49DC-E59E-4961-AE7E-4AE186995A5A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590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3590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17EECDF1-84B4-4EC2-82C5-7F408523D384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795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63795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7A7C143-9397-4B14-A1EC-078887F7EAC7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15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D64B709-8B1A-44D7-9C86-ACCC3700CEB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74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874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35AF8EF-8A22-4F7D-B615-87C810B19442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94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894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2E0891-F0DD-46D0-B2A6-722666E6C833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254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25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C8F605AE-CA3D-411E-844B-B8DB1D9CEDDF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59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459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CA" smtClean="0"/>
          </a:p>
        </p:txBody>
      </p:sp>
      <p:sp>
        <p:nvSpPr>
          <p:cNvPr id="49459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C317BC3-2C9E-4635-B6C1-7CD267133671}" type="slidenum">
              <a:rPr lang="en-CA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CA">
              <a:cs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02BC2-2FC6-4DA0-BDE4-86E5C55A3590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0A4C6-3CCF-49B8-BD0B-8AB355FB6CBE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731220-9B5E-4ED7-A842-29AC00E47054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838B5E-1F7B-4A9C-8249-930B3CDF6580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E6AD2F-F307-4BD8-91C4-4B1790CA6123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AC6CE8-3DB8-4892-BF41-38EC6439F681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E4FE84-9A31-46BC-B693-7E6965E60089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A30C5-BFF4-492B-B698-D2C501FC46B7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0AEE25-DF13-41FD-87F4-9A79ED00F4E3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A1A12F-9B73-4C61-9445-DC36F1A274B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9EC374-1652-4F46-9865-B145F2A48A5B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A1E0F-C93A-4399-B7C8-EA0C7A529C98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AC4EB-8027-4A2B-AF77-DE90A2FFAFD3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D509F9-8277-4CFC-8FB9-74863DBC123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E1A9D-6557-4F86-A0CA-80C6949298F2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E5F71-515C-44E6-9743-22BDEB59F0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BA3D9-8415-42B4-9DE5-2273005418C6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818E1C-E71C-47AB-B64D-E6B99F1E69BB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7D112F-9584-4150-9A7C-F5BBE3327612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5C2B9F-5969-42E0-9A4A-BBA3B9D74109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E16C5C-E343-43A0-9509-AE39F04935EF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F3015-4577-4715-B04F-63B668F74105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3A5998"/>
            </a:gs>
            <a:gs pos="999">
              <a:srgbClr val="3A5998"/>
            </a:gs>
            <a:gs pos="50000">
              <a:srgbClr val="94A5C7"/>
            </a:gs>
            <a:gs pos="100000">
              <a:srgbClr val="3A599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CA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B2153CA-CA78-4E99-840F-505E77D78107}" type="datetimeFigureOut">
              <a:rPr lang="en-US"/>
              <a:pPr>
                <a:defRPr/>
              </a:pPr>
              <a:t>10/28/2011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9C28D11-9344-4D0C-8D02-8FC3C219959D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39,Slide 39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40,Slide 40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7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1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19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1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27.bin"/><Relationship Id="rId4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oleObject" Target="../embeddings/oleObject29.bin"/><Relationship Id="rId4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3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39.bin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41.bin"/><Relationship Id="rId5" Type="http://schemas.openxmlformats.org/officeDocument/2006/relationships/oleObject" Target="../embeddings/oleObject40.bin"/><Relationship Id="rId4" Type="http://schemas.openxmlformats.org/officeDocument/2006/relationships/hyperlink" Target="Paired%20t-test%20-%20Oct.%2026.pptx#-1,41,Slide 41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5,Slide 5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7,Slide 7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9,Slide 9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17,Slide 17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18,Slide 18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35,Slide 35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4" Type="http://schemas.openxmlformats.org/officeDocument/2006/relationships/hyperlink" Target="Paired%20t-test%20-%20Oct.%2026.pptx#-1,36,Slide 3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hyperlink" Target="Paired%20t-test%20-%20Oct.%2026.pptx#-1,37,Slide 37" TargetMode="External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Paired%20t-test%20-%20Oct.%2026.pptx#-1,38,Slide 3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3"/>
          <p:cNvSpPr txBox="1">
            <a:spLocks noChangeArrowheads="1"/>
          </p:cNvSpPr>
          <p:nvPr/>
        </p:nvSpPr>
        <p:spPr bwMode="auto">
          <a:xfrm>
            <a:off x="0" y="1214438"/>
            <a:ext cx="90011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BIOL 4605/7220</a:t>
            </a:r>
          </a:p>
          <a:p>
            <a:pPr algn="ctr">
              <a:lnSpc>
                <a:spcPct val="150000"/>
              </a:lnSpc>
              <a:spcBef>
                <a:spcPts val="2400"/>
              </a:spcBef>
              <a:spcAft>
                <a:spcPts val="2400"/>
              </a:spcAft>
            </a:pPr>
            <a:r>
              <a:rPr lang="en-US" sz="4800" b="1">
                <a:solidFill>
                  <a:srgbClr val="FFC000"/>
                </a:solidFill>
                <a:latin typeface="Comic Sans MS" pitchFamily="66" charset="0"/>
              </a:rPr>
              <a:t>Ch 13.3 Paired t-test</a:t>
            </a:r>
          </a:p>
        </p:txBody>
      </p:sp>
      <p:sp>
        <p:nvSpPr>
          <p:cNvPr id="14338" name="TextBox 10"/>
          <p:cNvSpPr txBox="1">
            <a:spLocks noChangeArrowheads="1"/>
          </p:cNvSpPr>
          <p:nvPr/>
        </p:nvSpPr>
        <p:spPr bwMode="auto">
          <a:xfrm>
            <a:off x="2928938" y="4500563"/>
            <a:ext cx="328612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GPT Lectures</a:t>
            </a:r>
          </a:p>
          <a:p>
            <a:pPr algn="ctr"/>
            <a:r>
              <a:rPr lang="en-CA" sz="3600" b="1">
                <a:solidFill>
                  <a:schemeClr val="bg1"/>
                </a:solidFill>
                <a:latin typeface="Comic Sans MS" pitchFamily="66" charset="0"/>
              </a:rPr>
              <a:t>Cailin Xu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3000375" y="5786438"/>
            <a:ext cx="32146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800">
                <a:solidFill>
                  <a:schemeClr val="bg1"/>
                </a:solidFill>
                <a:latin typeface="Comic Sans MS" pitchFamily="66" charset="0"/>
              </a:rPr>
              <a:t>October 26, 2011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2424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2425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643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</a:pPr>
            <a:r>
              <a:rPr lang="en-CA" sz="2400" b="1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Minitab:</a:t>
            </a:r>
          </a:p>
          <a:p>
            <a:pPr>
              <a:lnSpc>
                <a:spcPct val="160000"/>
              </a:lnSpc>
              <a:spcAft>
                <a:spcPts val="1200"/>
              </a:spcAft>
            </a:pPr>
            <a:r>
              <a:rPr lang="en-CA"/>
              <a:t>                      MTB&gt; means ‘T’            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MTB&gt; ANOVA ‘T’ = ‘XD’ ‘XS’;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SUBC&gt; means ‘XD’ ‘XS’.</a:t>
            </a:r>
            <a:endParaRPr lang="en-CA" b="1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endParaRPr lang="en-CA" sz="2000" b="1">
              <a:latin typeface="Comic Sans MS" pitchFamily="66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429250" y="4500563"/>
            <a:ext cx="9286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>
            <a:off x="3963987" y="6180138"/>
            <a:ext cx="500063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500813" y="3857625"/>
            <a:ext cx="2143125" cy="1357313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572418" name="Object 2"/>
          <p:cNvGraphicFramePr>
            <a:graphicFrameLocks noChangeAspect="1"/>
          </p:cNvGraphicFramePr>
          <p:nvPr/>
        </p:nvGraphicFramePr>
        <p:xfrm>
          <a:off x="6858000" y="4286250"/>
          <a:ext cx="1646238" cy="406400"/>
        </p:xfrm>
        <a:graphic>
          <a:graphicData uri="http://schemas.openxmlformats.org/presentationml/2006/ole">
            <p:oleObj spid="_x0000_s572418" name="Equation" r:id="rId4" imgW="977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57188" y="928688"/>
          <a:ext cx="5286375" cy="5295900"/>
        </p:xfrm>
        <a:graphic>
          <a:graphicData uri="http://schemas.openxmlformats.org/drawingml/2006/table">
            <a:tbl>
              <a:tblPr/>
              <a:tblGrid>
                <a:gridCol w="629334"/>
                <a:gridCol w="566401"/>
                <a:gridCol w="1018842"/>
                <a:gridCol w="1517007"/>
                <a:gridCol w="1554826"/>
              </a:tblGrid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XD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Drug effect</a:t>
                      </a:r>
                      <a:r>
                        <a:rPr lang="en-CA" sz="180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 (fixed)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XS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Means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Subject </a:t>
                      </a:r>
                      <a:r>
                        <a:rPr lang="en-CA" sz="1800" b="1" i="0" u="none" strike="noStrike" baseline="0" dirty="0" smtClean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effect (random)</a:t>
                      </a:r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-1.94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-2.09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-1.64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3.06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-0.34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21471"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CA" sz="1800" b="1" i="0" u="none" strike="noStrike" dirty="0">
                        <a:solidFill>
                          <a:srgbClr val="000000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latin typeface="Arial" pitchFamily="34" charset="0"/>
                          <a:cs typeface="Arial" pitchFamily="34" charset="0"/>
                        </a:rPr>
                        <a:t>1.16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73522" name="TextBox 15"/>
          <p:cNvSpPr txBox="1">
            <a:spLocks noChangeArrowheads="1"/>
          </p:cNvSpPr>
          <p:nvPr/>
        </p:nvSpPr>
        <p:spPr bwMode="auto">
          <a:xfrm>
            <a:off x="0" y="214313"/>
            <a:ext cx="29289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b="1">
                <a:solidFill>
                  <a:schemeClr val="bg1"/>
                </a:solidFill>
                <a:latin typeface="Comic Sans MS" pitchFamily="66" charset="0"/>
              </a:rPr>
              <a:t>Output from Minitab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6215063" y="1928813"/>
            <a:ext cx="6429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000875" y="1214438"/>
            <a:ext cx="2143125" cy="1357312"/>
          </a:xfrm>
          <a:prstGeom prst="ellipse">
            <a:avLst/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573443" name="Object 3"/>
          <p:cNvGraphicFramePr>
            <a:graphicFrameLocks noChangeAspect="1"/>
          </p:cNvGraphicFramePr>
          <p:nvPr/>
        </p:nvGraphicFramePr>
        <p:xfrm>
          <a:off x="7235825" y="1628775"/>
          <a:ext cx="1768475" cy="420688"/>
        </p:xfrm>
        <a:graphic>
          <a:graphicData uri="http://schemas.openxmlformats.org/presentationml/2006/ole">
            <p:oleObj spid="_x0000_s573443" name="Equation" r:id="rId4" imgW="1015920" imgH="241200" progId="Equation.3">
              <p:embed/>
            </p:oleObj>
          </a:graphicData>
        </a:graphic>
      </p:graphicFrame>
      <p:sp>
        <p:nvSpPr>
          <p:cNvPr id="24" name="Rounded Rectangle 23"/>
          <p:cNvSpPr/>
          <p:nvPr/>
        </p:nvSpPr>
        <p:spPr>
          <a:xfrm>
            <a:off x="5715000" y="4643438"/>
            <a:ext cx="3143250" cy="1357312"/>
          </a:xfrm>
          <a:prstGeom prst="roundRect">
            <a:avLst/>
          </a:prstGeom>
          <a:solidFill>
            <a:srgbClr val="4CA2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>
                <a:solidFill>
                  <a:schemeClr val="tx1"/>
                </a:solidFill>
                <a:latin typeface="Comic Sans MS" pitchFamily="66" charset="0"/>
                <a:cs typeface="Arial" charset="0"/>
              </a:rPr>
              <a:t>Means minus grand mean = parameter estimates for subjects</a:t>
            </a:r>
            <a:endParaRPr lang="en-CA">
              <a:solidFill>
                <a:schemeClr val="tx1"/>
              </a:solidFill>
              <a:cs typeface="Arial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rot="16200000" flipH="1">
            <a:off x="-428625" y="3643313"/>
            <a:ext cx="5643563" cy="714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6200000" flipH="1">
            <a:off x="1071562" y="3643313"/>
            <a:ext cx="5643563" cy="7143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3444" name="Object 4"/>
          <p:cNvGraphicFramePr>
            <a:graphicFrameLocks noChangeAspect="1"/>
          </p:cNvGraphicFramePr>
          <p:nvPr/>
        </p:nvGraphicFramePr>
        <p:xfrm>
          <a:off x="2916238" y="3141663"/>
          <a:ext cx="571500" cy="473075"/>
        </p:xfrm>
        <a:graphic>
          <a:graphicData uri="http://schemas.openxmlformats.org/presentationml/2006/ole">
            <p:oleObj spid="_x0000_s573444" name="Equation" r:id="rId5" imgW="2919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7542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7543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format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</a:pPr>
            <a:r>
              <a:rPr lang="en-CA" sz="2400" b="1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Minitab:</a:t>
            </a:r>
          </a:p>
          <a:p>
            <a:pPr>
              <a:lnSpc>
                <a:spcPct val="160000"/>
              </a:lnSpc>
            </a:pPr>
            <a:r>
              <a:rPr lang="en-CA" sz="2000" b="1">
                <a:latin typeface="Comic Sans MS" pitchFamily="66" charset="0"/>
              </a:rPr>
              <a:t>    </a:t>
            </a:r>
            <a:r>
              <a:rPr lang="en-CA" sz="2000" u="sng">
                <a:latin typeface="Comic Sans MS" pitchFamily="66" charset="0"/>
              </a:rPr>
              <a:t>R:</a:t>
            </a:r>
          </a:p>
          <a:p>
            <a:pPr>
              <a:lnSpc>
                <a:spcPct val="114000"/>
              </a:lnSpc>
            </a:pPr>
            <a:r>
              <a:rPr lang="en-CA" sz="2000">
                <a:latin typeface="Comic Sans MS" pitchFamily="66" charset="0"/>
              </a:rPr>
              <a:t>             </a:t>
            </a:r>
            <a:r>
              <a:rPr lang="en-CA"/>
              <a:t>library(lme4)</a:t>
            </a:r>
          </a:p>
          <a:p>
            <a:pPr>
              <a:lnSpc>
                <a:spcPct val="114000"/>
              </a:lnSpc>
            </a:pPr>
            <a:r>
              <a:rPr lang="en-CA" sz="2000"/>
              <a:t>              </a:t>
            </a:r>
            <a:r>
              <a:rPr lang="en-CA"/>
              <a:t>model &lt;- lmer(T ~ XD + (1|XS), data = dat)</a:t>
            </a:r>
          </a:p>
          <a:p>
            <a:pPr>
              <a:lnSpc>
                <a:spcPct val="114000"/>
              </a:lnSpc>
            </a:pPr>
            <a:r>
              <a:rPr lang="en-CA"/>
              <a:t>                fixef(model)</a:t>
            </a:r>
          </a:p>
          <a:p>
            <a:pPr>
              <a:lnSpc>
                <a:spcPct val="114000"/>
              </a:lnSpc>
            </a:pPr>
            <a:r>
              <a:rPr lang="en-CA" b="1"/>
              <a:t>	 </a:t>
            </a:r>
            <a:r>
              <a:rPr lang="en-CA"/>
              <a:t>fitted(model)</a:t>
            </a:r>
          </a:p>
          <a:p>
            <a:pPr>
              <a:lnSpc>
                <a:spcPct val="114000"/>
              </a:lnSpc>
            </a:pPr>
            <a:r>
              <a:rPr lang="en-CA"/>
              <a:t>               residuals(model)</a:t>
            </a:r>
            <a:endParaRPr lang="en-CA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594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3571875" y="1214438"/>
            <a:ext cx="5572125" cy="101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b="1">
                <a:latin typeface="Comic Sans MS" pitchFamily="66" charset="0"/>
              </a:rPr>
              <a:t>Straight line assumption</a:t>
            </a:r>
          </a:p>
          <a:p>
            <a:pPr>
              <a:lnSpc>
                <a:spcPct val="160000"/>
              </a:lnSpc>
            </a:pPr>
            <a:r>
              <a:rPr lang="en-CA">
                <a:latin typeface="Comic Sans MS" pitchFamily="66" charset="0"/>
              </a:rPr>
              <a:t>     -- No line fitted, so skip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642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2554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</a:t>
            </a:r>
            <a:r>
              <a:rPr lang="en-CA" sz="2000" b="1" dirty="0">
                <a:latin typeface="Comic Sans MS" pitchFamily="66" charset="0"/>
                <a:cs typeface="+mn-cs"/>
              </a:rPr>
              <a:t>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-- res vs. fitted plot  </a:t>
            </a:r>
            <a:r>
              <a:rPr lang="en-CA" sz="2000" dirty="0">
                <a:latin typeface="+mn-lt"/>
                <a:cs typeface="+mn-cs"/>
              </a:rPr>
              <a:t>(Ch 13.3, pg 4: Fig.1)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-- Acceptable (~ uniform) band; no cone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714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(skip)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45" name="TextBox 44"/>
          <p:cNvSpPr txBox="1">
            <a:spLocks noChangeArrowheads="1"/>
          </p:cNvSpPr>
          <p:nvPr/>
        </p:nvSpPr>
        <p:spPr bwMode="auto">
          <a:xfrm>
            <a:off x="6929438" y="185737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pic>
        <p:nvPicPr>
          <p:cNvPr id="581646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63" y="3500438"/>
            <a:ext cx="47148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690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1570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small, assumptions met?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714375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(skip)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738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2528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</a:t>
            </a:r>
            <a:r>
              <a:rPr lang="en-CA">
                <a:solidFill>
                  <a:srgbClr val="D9D9D9"/>
                </a:solidFill>
                <a:latin typeface="Comic Sans MS" pitchFamily="66" charset="0"/>
              </a:rPr>
              <a:t>Straight line assumption    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Homogeneous residuals?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If n </a:t>
            </a:r>
            <a:r>
              <a:rPr lang="en-CA" sz="2000">
                <a:latin typeface="Comic Sans MS" pitchFamily="66" charset="0"/>
              </a:rPr>
              <a:t>(=20 &lt; 30) </a:t>
            </a:r>
            <a:r>
              <a:rPr lang="en-CA" sz="2000" b="1">
                <a:latin typeface="Comic Sans MS" pitchFamily="66" charset="0"/>
              </a:rPr>
              <a:t>small, assumptions met?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1) residuals homogeneous?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2) sum(residuals) = 0? </a:t>
            </a:r>
            <a:r>
              <a:rPr lang="en-CA" sz="1600">
                <a:latin typeface="Comic Sans MS" pitchFamily="66" charset="0"/>
              </a:rPr>
              <a:t>(yes, least squares)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7858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(skip)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786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46751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</a:t>
            </a:r>
            <a:r>
              <a:rPr lang="en-CA">
                <a:solidFill>
                  <a:srgbClr val="D9D9D9"/>
                </a:solidFill>
                <a:latin typeface="Comic Sans MS" pitchFamily="66" charset="0"/>
              </a:rPr>
              <a:t>Straight line assumption     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solidFill>
                  <a:srgbClr val="D9D9D9"/>
                </a:solidFill>
                <a:latin typeface="Comic Sans MS" pitchFamily="66" charset="0"/>
              </a:rPr>
              <a:t> Homogeneous residuals?</a:t>
            </a: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If n </a:t>
            </a:r>
            <a:r>
              <a:rPr lang="en-CA" sz="2000">
                <a:latin typeface="Comic Sans MS" pitchFamily="66" charset="0"/>
              </a:rPr>
              <a:t>(=20 &lt; 30) </a:t>
            </a:r>
            <a:r>
              <a:rPr lang="en-CA" sz="2000" b="1">
                <a:latin typeface="Comic Sans MS" pitchFamily="66" charset="0"/>
              </a:rPr>
              <a:t>small, assumptions met?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1) residuals homogeneous?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2) sum(residuals) = 0? </a:t>
            </a:r>
            <a:r>
              <a:rPr lang="en-CA" sz="1600">
                <a:latin typeface="Comic Sans MS" pitchFamily="66" charset="0"/>
              </a:rPr>
              <a:t>(least squares)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   3) residuals independent? </a:t>
            </a:r>
          </a:p>
          <a:p>
            <a:pPr>
              <a:lnSpc>
                <a:spcPct val="160000"/>
              </a:lnSpc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1600">
                <a:latin typeface="Comic Sans MS" pitchFamily="66" charset="0"/>
              </a:rPr>
              <a:t>(Pg 4-Fig.2; pattern of neg. correlation, because every value within A, a value of opposite sign within B)</a:t>
            </a:r>
          </a:p>
          <a:p>
            <a:pPr>
              <a:lnSpc>
                <a:spcPct val="160000"/>
              </a:lnSpc>
            </a:pPr>
            <a:r>
              <a:rPr lang="en-CA" sz="1600">
                <a:latin typeface="Comic Sans MS" pitchFamily="66" charset="0"/>
              </a:rPr>
              <a:t> (Pg 4-Fig.3; </a:t>
            </a:r>
            <a:r>
              <a:rPr lang="en-CA" sz="1600">
                <a:latin typeface="Comic Sans MS" pitchFamily="66" charset="0"/>
                <a:hlinkClick r:id="rId3" action="ppaction://hlinkpres?slideindex=39&amp;slidetitle=Slide 39"/>
              </a:rPr>
              <a:t>res vs. neighbours plot</a:t>
            </a:r>
            <a:r>
              <a:rPr lang="en-CA" sz="1600">
                <a:latin typeface="Comic Sans MS" pitchFamily="66" charset="0"/>
              </a:rPr>
              <a:t>; no trends up or down within each drug) 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857250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(skip)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7790" name="TextBox 14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87791" name="TextBox 16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7072313" y="37861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latin typeface="+mn-lt"/>
                <a:cs typeface="+mn-cs"/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Execute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chemeClr val="bg1">
                <a:lumMod val="8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 rot="16200000" flipH="1">
            <a:off x="2116138" y="2813050"/>
            <a:ext cx="979488" cy="1354137"/>
          </a:xfrm>
          <a:prstGeom prst="bentConnector3">
            <a:avLst>
              <a:gd name="adj1" fmla="val 98485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>
            <a:off x="750094" y="3893344"/>
            <a:ext cx="5214938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834" name="TextBox 40"/>
          <p:cNvSpPr txBox="1">
            <a:spLocks noChangeArrowheads="1"/>
          </p:cNvSpPr>
          <p:nvPr/>
        </p:nvSpPr>
        <p:spPr bwMode="auto">
          <a:xfrm>
            <a:off x="1285875" y="4143375"/>
            <a:ext cx="1428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(Residuals)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571875" y="1214438"/>
            <a:ext cx="5572125" cy="432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Straight line assumption    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  <a:cs typeface="+mn-cs"/>
              </a:rPr>
              <a:t> Homogeneous residuals?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en-CA" sz="2000" b="1" dirty="0">
                <a:latin typeface="Comic Sans MS" pitchFamily="66" charset="0"/>
                <a:cs typeface="+mn-cs"/>
              </a:rPr>
              <a:t> If n small, assumptions met?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1) residuals homogeneous?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2) sum(residuals) = 0? </a:t>
            </a:r>
            <a:r>
              <a:rPr lang="en-CA" sz="1600" dirty="0">
                <a:latin typeface="Comic Sans MS" pitchFamily="66" charset="0"/>
                <a:cs typeface="+mn-cs"/>
              </a:rPr>
              <a:t>(least squares)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3) residuals independent? 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latin typeface="Comic Sans MS" pitchFamily="66" charset="0"/>
                <a:cs typeface="+mn-cs"/>
              </a:rPr>
              <a:t>    4) residuals normal?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    - </a:t>
            </a:r>
            <a:r>
              <a:rPr lang="en-CA" sz="1600" dirty="0">
                <a:latin typeface="Comic Sans MS" pitchFamily="66" charset="0"/>
                <a:cs typeface="+mn-cs"/>
                <a:hlinkClick r:id="rId3" action="ppaction://hlinkpres?slideindex=40&amp;slidetitle=Slide 40"/>
              </a:rPr>
              <a:t>Residuals vs. normal scores plot </a:t>
            </a:r>
            <a:r>
              <a:rPr lang="en-CA" sz="1600" dirty="0">
                <a:latin typeface="Comic Sans MS" pitchFamily="66" charset="0"/>
                <a:cs typeface="+mn-cs"/>
              </a:rPr>
              <a:t>(straight line?)</a:t>
            </a:r>
          </a:p>
          <a:p>
            <a:pPr fontAlgn="auto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dirty="0">
                <a:latin typeface="Comic Sans MS" pitchFamily="66" charset="0"/>
                <a:cs typeface="+mn-cs"/>
              </a:rPr>
              <a:t>       (Pg 4-Fig. 4)  (YES, deviation small)</a:t>
            </a:r>
            <a:endParaRPr lang="en-CA" sz="2000" dirty="0">
              <a:latin typeface="Comic Sans MS" pitchFamily="66" charset="0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715125" y="1357313"/>
            <a:ext cx="785813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(skip)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929438" y="1857375"/>
            <a:ext cx="571500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(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Arial"/>
                <a:cs typeface="Arial"/>
              </a:rPr>
              <a:t>√</a:t>
            </a:r>
            <a:r>
              <a:rPr lang="en-CA" dirty="0">
                <a:solidFill>
                  <a:schemeClr val="bg1">
                    <a:lumMod val="85000"/>
                  </a:schemeClr>
                </a:solidFill>
                <a:latin typeface="+mn-lt"/>
                <a:cs typeface="+mn-cs"/>
              </a:rPr>
              <a:t>)</a:t>
            </a:r>
            <a:endParaRPr lang="en-CA" dirty="0">
              <a:solidFill>
                <a:schemeClr val="bg1">
                  <a:lumMod val="8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589838" name="TextBox 14"/>
          <p:cNvSpPr txBox="1">
            <a:spLocks noChangeArrowheads="1"/>
          </p:cNvSpPr>
          <p:nvPr/>
        </p:nvSpPr>
        <p:spPr bwMode="auto">
          <a:xfrm>
            <a:off x="7143750" y="2786063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89839" name="TextBox 16"/>
          <p:cNvSpPr txBox="1">
            <a:spLocks noChangeArrowheads="1"/>
          </p:cNvSpPr>
          <p:nvPr/>
        </p:nvSpPr>
        <p:spPr bwMode="auto">
          <a:xfrm>
            <a:off x="8215313" y="3286125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589840" name="TextBox 17"/>
          <p:cNvSpPr txBox="1">
            <a:spLocks noChangeArrowheads="1"/>
          </p:cNvSpPr>
          <p:nvPr/>
        </p:nvSpPr>
        <p:spPr bwMode="auto">
          <a:xfrm>
            <a:off x="7072313" y="3786188"/>
            <a:ext cx="571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429375" y="4286250"/>
            <a:ext cx="5715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(</a:t>
            </a:r>
            <a:r>
              <a:rPr lang="en-CA"/>
              <a:t>√</a:t>
            </a:r>
            <a:r>
              <a:rPr lang="en-CA">
                <a:latin typeface="Calibri" pitchFamily="34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928813" y="4000500"/>
            <a:ext cx="5286375" cy="96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 sz="2000">
                <a:latin typeface="Comic Sans MS" pitchFamily="66" charset="0"/>
              </a:rPr>
              <a:t>All measurements of hours of extra sleep, given </a:t>
            </a:r>
            <a:r>
              <a:rPr lang="en-CA" sz="2000" u="sng">
                <a:latin typeface="Comic Sans MS" pitchFamily="66" charset="0"/>
              </a:rPr>
              <a:t>the mode of collection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1571625" y="3714750"/>
            <a:ext cx="285750" cy="1285875"/>
            <a:chOff x="1571604" y="3714752"/>
            <a:chExt cx="286546" cy="1285090"/>
          </a:xfrm>
        </p:grpSpPr>
        <p:cxnSp>
          <p:nvCxnSpPr>
            <p:cNvPr id="19" name="Elbow Connector 18"/>
            <p:cNvCxnSpPr/>
            <p:nvPr/>
          </p:nvCxnSpPr>
          <p:spPr>
            <a:xfrm rot="16200000" flipH="1">
              <a:off x="1393604" y="3892752"/>
              <a:ext cx="642545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5400000" flipH="1" flipV="1">
              <a:off x="1394089" y="4535782"/>
              <a:ext cx="928120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4286250" y="4929188"/>
            <a:ext cx="287338" cy="1357312"/>
            <a:chOff x="5072066" y="4929198"/>
            <a:chExt cx="286546" cy="1356528"/>
          </a:xfrm>
        </p:grpSpPr>
        <p:cxnSp>
          <p:nvCxnSpPr>
            <p:cNvPr id="36" name="Elbow Connector 35"/>
            <p:cNvCxnSpPr/>
            <p:nvPr/>
          </p:nvCxnSpPr>
          <p:spPr>
            <a:xfrm rot="16200000" flipH="1">
              <a:off x="4893264" y="5108000"/>
              <a:ext cx="642566" cy="284962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 flipH="1" flipV="1">
              <a:off x="4893744" y="5820859"/>
              <a:ext cx="928151" cy="158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4643438" y="5286375"/>
            <a:ext cx="4286250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1). Same two drugs</a:t>
            </a:r>
          </a:p>
          <a:p>
            <a:pPr>
              <a:lnSpc>
                <a:spcPct val="130000"/>
              </a:lnSpc>
            </a:pPr>
            <a:r>
              <a:rPr lang="en-CA" sz="1600">
                <a:latin typeface="Comic Sans MS" pitchFamily="66" charset="0"/>
              </a:rPr>
              <a:t>2).  Subjects randomly sampled with similar characteristics as in the sample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Overview of GLM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42875" y="3000375"/>
            <a:ext cx="928688" cy="500063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400" b="1" dirty="0">
                <a:solidFill>
                  <a:srgbClr val="FFC000"/>
                </a:solidFill>
                <a:latin typeface="Comic Sans MS" pitchFamily="66" charset="0"/>
              </a:rPr>
              <a:t>GLM</a:t>
            </a:r>
            <a:endParaRPr lang="en-CA" sz="2400" b="1" dirty="0">
              <a:solidFill>
                <a:srgbClr val="FFC000"/>
              </a:solidFill>
              <a:latin typeface="Comic Sans MS" pitchFamily="66" charset="0"/>
            </a:endParaRPr>
          </a:p>
        </p:txBody>
      </p:sp>
      <p:grpSp>
        <p:nvGrpSpPr>
          <p:cNvPr id="16388" name="Group 66"/>
          <p:cNvGrpSpPr>
            <a:grpSpLocks/>
          </p:cNvGrpSpPr>
          <p:nvPr/>
        </p:nvGrpSpPr>
        <p:grpSpPr bwMode="auto">
          <a:xfrm>
            <a:off x="1071563" y="1285875"/>
            <a:ext cx="214312" cy="5572125"/>
            <a:chOff x="1071538" y="1286654"/>
            <a:chExt cx="215108" cy="557134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1071538" y="3286624"/>
              <a:ext cx="215108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5400000">
              <a:off x="-1499028" y="4072327"/>
              <a:ext cx="5571346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89" name="Group 67"/>
          <p:cNvGrpSpPr>
            <a:grpSpLocks/>
          </p:cNvGrpSpPr>
          <p:nvPr/>
        </p:nvGrpSpPr>
        <p:grpSpPr bwMode="auto">
          <a:xfrm>
            <a:off x="1285875" y="1071563"/>
            <a:ext cx="1785938" cy="500062"/>
            <a:chOff x="1285852" y="1071546"/>
            <a:chExt cx="1785950" cy="500066"/>
          </a:xfrm>
        </p:grpSpPr>
        <p:sp>
          <p:nvSpPr>
            <p:cNvPr id="9" name="Rounded Rectangle 8"/>
            <p:cNvSpPr/>
            <p:nvPr/>
          </p:nvSpPr>
          <p:spPr>
            <a:xfrm>
              <a:off x="1500166" y="1071546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Regression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26" name="Straight Connector 25"/>
            <p:cNvCxnSpPr/>
            <p:nvPr/>
          </p:nvCxnSpPr>
          <p:spPr>
            <a:xfrm>
              <a:off x="1285852" y="1285860"/>
              <a:ext cx="214314" cy="1588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0" name="Group 68"/>
          <p:cNvGrpSpPr>
            <a:grpSpLocks/>
          </p:cNvGrpSpPr>
          <p:nvPr/>
        </p:nvGrpSpPr>
        <p:grpSpPr bwMode="auto">
          <a:xfrm>
            <a:off x="1285875" y="1857375"/>
            <a:ext cx="1785938" cy="500063"/>
            <a:chOff x="1285852" y="1857364"/>
            <a:chExt cx="1785950" cy="500066"/>
          </a:xfrm>
        </p:grpSpPr>
        <p:sp>
          <p:nvSpPr>
            <p:cNvPr id="10" name="Rounded Rectangle 9"/>
            <p:cNvSpPr/>
            <p:nvPr/>
          </p:nvSpPr>
          <p:spPr>
            <a:xfrm>
              <a:off x="1500166" y="1857364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ANOVA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1285852" y="2143116"/>
              <a:ext cx="214314" cy="1588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1" name="Group 69"/>
          <p:cNvGrpSpPr>
            <a:grpSpLocks/>
          </p:cNvGrpSpPr>
          <p:nvPr/>
        </p:nvGrpSpPr>
        <p:grpSpPr bwMode="auto">
          <a:xfrm>
            <a:off x="1285875" y="6072188"/>
            <a:ext cx="1785938" cy="500062"/>
            <a:chOff x="1285852" y="6072206"/>
            <a:chExt cx="1785950" cy="500066"/>
          </a:xfrm>
        </p:grpSpPr>
        <p:sp>
          <p:nvSpPr>
            <p:cNvPr id="11" name="Rounded Rectangle 10"/>
            <p:cNvSpPr/>
            <p:nvPr/>
          </p:nvSpPr>
          <p:spPr>
            <a:xfrm>
              <a:off x="1500166" y="6072206"/>
              <a:ext cx="157163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ANCOVA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285852" y="6286520"/>
              <a:ext cx="214314" cy="1588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 rot="5400000">
            <a:off x="214313" y="3929063"/>
            <a:ext cx="3143250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393" name="Group 42"/>
          <p:cNvGrpSpPr>
            <a:grpSpLocks/>
          </p:cNvGrpSpPr>
          <p:nvPr/>
        </p:nvGrpSpPr>
        <p:grpSpPr bwMode="auto">
          <a:xfrm>
            <a:off x="1785938" y="2786063"/>
            <a:ext cx="2928937" cy="500062"/>
            <a:chOff x="1785918" y="2786058"/>
            <a:chExt cx="2928958" cy="500066"/>
          </a:xfrm>
        </p:grpSpPr>
        <p:sp>
          <p:nvSpPr>
            <p:cNvPr id="14" name="Rounded Rectangle 13"/>
            <p:cNvSpPr/>
            <p:nvPr/>
          </p:nvSpPr>
          <p:spPr>
            <a:xfrm>
              <a:off x="2071670" y="2786058"/>
              <a:ext cx="264320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One-Way ANOVA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42" name="Straight Connector 41"/>
            <p:cNvCxnSpPr/>
            <p:nvPr/>
          </p:nvCxnSpPr>
          <p:spPr>
            <a:xfrm flipV="1">
              <a:off x="1785918" y="3071810"/>
              <a:ext cx="276227" cy="9525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4" name="Group 35"/>
          <p:cNvGrpSpPr>
            <a:grpSpLocks/>
          </p:cNvGrpSpPr>
          <p:nvPr/>
        </p:nvGrpSpPr>
        <p:grpSpPr bwMode="auto">
          <a:xfrm>
            <a:off x="1785938" y="4143375"/>
            <a:ext cx="2928937" cy="500063"/>
            <a:chOff x="1785918" y="4357694"/>
            <a:chExt cx="2928958" cy="500066"/>
          </a:xfrm>
        </p:grpSpPr>
        <p:sp>
          <p:nvSpPr>
            <p:cNvPr id="15" name="Rounded Rectangle 14"/>
            <p:cNvSpPr/>
            <p:nvPr/>
          </p:nvSpPr>
          <p:spPr>
            <a:xfrm>
              <a:off x="2071670" y="4357694"/>
              <a:ext cx="264320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Two-Way ANOVA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>
            <a:xfrm flipV="1">
              <a:off x="1785918" y="4643446"/>
              <a:ext cx="276227" cy="9525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5" name="Group 71"/>
          <p:cNvGrpSpPr>
            <a:grpSpLocks/>
          </p:cNvGrpSpPr>
          <p:nvPr/>
        </p:nvGrpSpPr>
        <p:grpSpPr bwMode="auto">
          <a:xfrm>
            <a:off x="3071813" y="1000125"/>
            <a:ext cx="4857750" cy="781050"/>
            <a:chOff x="3071802" y="1000108"/>
            <a:chExt cx="4857784" cy="780406"/>
          </a:xfrm>
        </p:grpSpPr>
        <p:sp>
          <p:nvSpPr>
            <p:cNvPr id="16408" name="TextBox 11"/>
            <p:cNvSpPr txBox="1">
              <a:spLocks noChangeArrowheads="1"/>
            </p:cNvSpPr>
            <p:nvPr/>
          </p:nvSpPr>
          <p:spPr bwMode="auto">
            <a:xfrm>
              <a:off x="5286380" y="1000108"/>
              <a:ext cx="2643206" cy="780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Simple regression</a:t>
              </a:r>
            </a:p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Multiple regression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3071802" y="1285622"/>
              <a:ext cx="2071701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4823094" y="1391897"/>
              <a:ext cx="642407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6" name="Group 43"/>
          <p:cNvGrpSpPr>
            <a:grpSpLocks/>
          </p:cNvGrpSpPr>
          <p:nvPr/>
        </p:nvGrpSpPr>
        <p:grpSpPr bwMode="auto">
          <a:xfrm>
            <a:off x="4714875" y="2286000"/>
            <a:ext cx="4429125" cy="1441450"/>
            <a:chOff x="4714876" y="2285992"/>
            <a:chExt cx="4429124" cy="1441591"/>
          </a:xfrm>
        </p:grpSpPr>
        <p:sp>
          <p:nvSpPr>
            <p:cNvPr id="16405" name="TextBox 12"/>
            <p:cNvSpPr txBox="1">
              <a:spLocks noChangeArrowheads="1"/>
            </p:cNvSpPr>
            <p:nvPr/>
          </p:nvSpPr>
          <p:spPr bwMode="auto">
            <a:xfrm>
              <a:off x="5286376" y="2285992"/>
              <a:ext cx="3857624" cy="14415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Two categories </a:t>
              </a:r>
              <a:r>
                <a:rPr lang="en-CA" sz="1600">
                  <a:latin typeface="Comic Sans MS" pitchFamily="66" charset="0"/>
                </a:rPr>
                <a:t>(t-test)</a:t>
              </a:r>
            </a:p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Multiple categories</a:t>
              </a:r>
            </a:p>
            <a:p>
              <a:pPr>
                <a:lnSpc>
                  <a:spcPct val="130000"/>
                </a:lnSpc>
              </a:pPr>
              <a:r>
                <a:rPr lang="en-CA" sz="1600">
                  <a:latin typeface="Comic Sans MS" pitchFamily="66" charset="0"/>
                </a:rPr>
                <a:t>    - Fixed (e.g., treatment,  age)</a:t>
              </a:r>
            </a:p>
            <a:p>
              <a:pPr>
                <a:lnSpc>
                  <a:spcPct val="130000"/>
                </a:lnSpc>
              </a:pPr>
              <a:r>
                <a:rPr lang="en-CA" sz="1600">
                  <a:latin typeface="Comic Sans MS" pitchFamily="66" charset="0"/>
                </a:rPr>
                <a:t>    - Random (e.g., subjects, litters)</a:t>
              </a:r>
            </a:p>
          </p:txBody>
        </p:sp>
        <p:cxnSp>
          <p:nvCxnSpPr>
            <p:cNvPr id="57" name="Straight Connector 56"/>
            <p:cNvCxnSpPr/>
            <p:nvPr/>
          </p:nvCxnSpPr>
          <p:spPr>
            <a:xfrm>
              <a:off x="4714876" y="3071882"/>
              <a:ext cx="428625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537017" y="3106810"/>
              <a:ext cx="1214556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97" name="Group 75"/>
          <p:cNvGrpSpPr>
            <a:grpSpLocks/>
          </p:cNvGrpSpPr>
          <p:nvPr/>
        </p:nvGrpSpPr>
        <p:grpSpPr bwMode="auto">
          <a:xfrm>
            <a:off x="4714875" y="4000500"/>
            <a:ext cx="3929063" cy="1195388"/>
            <a:chOff x="4714876" y="4286256"/>
            <a:chExt cx="3929090" cy="1195810"/>
          </a:xfrm>
        </p:grpSpPr>
        <p:sp>
          <p:nvSpPr>
            <p:cNvPr id="16401" name="TextBox 15"/>
            <p:cNvSpPr txBox="1">
              <a:spLocks noChangeArrowheads="1"/>
            </p:cNvSpPr>
            <p:nvPr/>
          </p:nvSpPr>
          <p:spPr bwMode="auto">
            <a:xfrm>
              <a:off x="5286380" y="4286256"/>
              <a:ext cx="3357586" cy="11726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2 fixed factors</a:t>
              </a:r>
            </a:p>
            <a:p>
              <a:pPr>
                <a:lnSpc>
                  <a:spcPct val="130000"/>
                </a:lnSpc>
                <a:buFont typeface="Wingdings" pitchFamily="2" charset="2"/>
                <a:buChar char="§"/>
              </a:pPr>
              <a:r>
                <a:rPr lang="en-CA">
                  <a:latin typeface="Comic Sans MS" pitchFamily="66" charset="0"/>
                </a:rPr>
                <a:t>  1 fixed  &amp; 1 random</a:t>
              </a:r>
            </a:p>
            <a:p>
              <a:pPr>
                <a:lnSpc>
                  <a:spcPct val="130000"/>
                </a:lnSpc>
              </a:pPr>
              <a:r>
                <a:rPr lang="en-CA">
                  <a:latin typeface="Comic Sans MS" pitchFamily="66" charset="0"/>
                </a:rPr>
                <a:t>    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4714876" y="4643570"/>
              <a:ext cx="428628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5400000">
              <a:off x="4644058" y="4857165"/>
              <a:ext cx="1000478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04" name="TextBox 74"/>
            <p:cNvSpPr txBox="1">
              <a:spLocks noChangeArrowheads="1"/>
            </p:cNvSpPr>
            <p:nvPr/>
          </p:nvSpPr>
          <p:spPr bwMode="auto">
            <a:xfrm>
              <a:off x="5643570" y="5143512"/>
              <a:ext cx="264320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CA" sz="1600" b="1">
                  <a:solidFill>
                    <a:srgbClr val="C00000"/>
                  </a:solidFill>
                  <a:latin typeface="Comic Sans MS" pitchFamily="66" charset="0"/>
                </a:rPr>
                <a:t>(e.g., Paired t-test)</a:t>
              </a:r>
            </a:p>
          </p:txBody>
        </p:sp>
      </p:grpSp>
      <p:grpSp>
        <p:nvGrpSpPr>
          <p:cNvPr id="16398" name="Group 36"/>
          <p:cNvGrpSpPr>
            <a:grpSpLocks/>
          </p:cNvGrpSpPr>
          <p:nvPr/>
        </p:nvGrpSpPr>
        <p:grpSpPr bwMode="auto">
          <a:xfrm>
            <a:off x="1785938" y="5214938"/>
            <a:ext cx="2928937" cy="500062"/>
            <a:chOff x="1785918" y="4357694"/>
            <a:chExt cx="2928958" cy="500066"/>
          </a:xfrm>
        </p:grpSpPr>
        <p:sp>
          <p:nvSpPr>
            <p:cNvPr id="38" name="Rounded Rectangle 37"/>
            <p:cNvSpPr/>
            <p:nvPr/>
          </p:nvSpPr>
          <p:spPr>
            <a:xfrm>
              <a:off x="2071670" y="4357694"/>
              <a:ext cx="2643206" cy="500066"/>
            </a:xfrm>
            <a:prstGeom prst="roundRect">
              <a:avLst/>
            </a:prstGeom>
            <a:solidFill>
              <a:srgbClr val="666699"/>
            </a:solidFill>
            <a:ln>
              <a:solidFill>
                <a:srgbClr val="66669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CA" sz="2000" b="1" dirty="0">
                  <a:latin typeface="Comic Sans MS" pitchFamily="66" charset="0"/>
                </a:rPr>
                <a:t>Multi-Way ANOVA</a:t>
              </a:r>
              <a:endParaRPr lang="en-CA" sz="2000" b="1" dirty="0">
                <a:latin typeface="Comic Sans MS" pitchFamily="66" charset="0"/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flipV="1">
              <a:off x="1785918" y="4643446"/>
              <a:ext cx="276227" cy="9525"/>
            </a:xfrm>
            <a:prstGeom prst="line">
              <a:avLst/>
            </a:prstGeom>
            <a:ln w="25400">
              <a:solidFill>
                <a:srgbClr val="666699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1857375" y="4572000"/>
            <a:ext cx="614362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Research question:</a:t>
            </a:r>
          </a:p>
          <a:p>
            <a:pPr marL="514350" indent="-514350">
              <a:lnSpc>
                <a:spcPct val="130000"/>
              </a:lnSpc>
            </a:pPr>
            <a:r>
              <a:rPr lang="en-CA">
                <a:latin typeface="Comic Sans MS" pitchFamily="66" charset="0"/>
              </a:rPr>
              <a:t>     Do drugs differ in effect, controlling for individual variation in response to the drugs?</a:t>
            </a:r>
          </a:p>
          <a:p>
            <a:pPr marL="514350" indent="-514350">
              <a:lnSpc>
                <a:spcPct val="130000"/>
              </a:lnSpc>
            </a:pPr>
            <a:endParaRPr lang="en-CA">
              <a:latin typeface="Comic Sans MS" pitchFamily="66" charset="0"/>
            </a:endParaRPr>
          </a:p>
          <a:p>
            <a:pPr marL="514350" indent="-514350">
              <a:lnSpc>
                <a:spcPct val="130000"/>
              </a:lnSpc>
            </a:pPr>
            <a:r>
              <a:rPr lang="en-CA" b="1">
                <a:latin typeface="Comic Sans MS" pitchFamily="66" charset="0"/>
              </a:rPr>
              <a:t>Hypothesis testing is appropriate</a:t>
            </a:r>
            <a:endParaRPr lang="en-CA" b="1">
              <a:latin typeface="Calibri" pitchFamily="34" charset="0"/>
            </a:endParaRPr>
          </a:p>
        </p:txBody>
      </p:sp>
      <p:grpSp>
        <p:nvGrpSpPr>
          <p:cNvPr id="40" name="Group 39"/>
          <p:cNvGrpSpPr>
            <a:grpSpLocks/>
          </p:cNvGrpSpPr>
          <p:nvPr/>
        </p:nvGrpSpPr>
        <p:grpSpPr bwMode="auto">
          <a:xfrm>
            <a:off x="1571625" y="4429125"/>
            <a:ext cx="285750" cy="2143125"/>
            <a:chOff x="1571604" y="4429132"/>
            <a:chExt cx="286546" cy="2143140"/>
          </a:xfrm>
        </p:grpSpPr>
        <p:cxnSp>
          <p:nvCxnSpPr>
            <p:cNvPr id="37" name="Elbow Connector 36"/>
            <p:cNvCxnSpPr/>
            <p:nvPr/>
          </p:nvCxnSpPr>
          <p:spPr>
            <a:xfrm rot="16200000" flipH="1">
              <a:off x="1393406" y="4607330"/>
              <a:ext cx="642943" cy="286546"/>
            </a:xfrm>
            <a:prstGeom prst="bentConnector3">
              <a:avLst>
                <a:gd name="adj1" fmla="val 116802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 flipH="1" flipV="1">
              <a:off x="965175" y="5679298"/>
              <a:ext cx="1785949" cy="0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3025" name="Object 1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13025" name="Equation" r:id="rId4" imgW="520560" imgH="228600" progId="Equation.3">
              <p:embed/>
            </p:oleObj>
          </a:graphicData>
        </a:graphic>
      </p:graphicFrame>
      <p:grpSp>
        <p:nvGrpSpPr>
          <p:cNvPr id="513042" name="Group 43"/>
          <p:cNvGrpSpPr>
            <a:grpSpLocks/>
          </p:cNvGrpSpPr>
          <p:nvPr/>
        </p:nvGrpSpPr>
        <p:grpSpPr bwMode="auto">
          <a:xfrm>
            <a:off x="1143000" y="4572000"/>
            <a:ext cx="7715250" cy="287338"/>
            <a:chOff x="1142976" y="4572008"/>
            <a:chExt cx="7715304" cy="287340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7430314" y="4714090"/>
              <a:ext cx="285752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42976" y="4857760"/>
              <a:ext cx="7715304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3043" name="TextBox 41"/>
          <p:cNvSpPr txBox="1">
            <a:spLocks noChangeArrowheads="1"/>
          </p:cNvSpPr>
          <p:nvPr/>
        </p:nvSpPr>
        <p:spPr bwMode="auto">
          <a:xfrm>
            <a:off x="1071563" y="5000625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Hypothesis for the drug term:  </a:t>
            </a:r>
            <a:r>
              <a:rPr lang="en-CA" sz="1400">
                <a:latin typeface="Comic Sans MS" pitchFamily="66" charset="0"/>
              </a:rPr>
              <a:t>(not interested in whether subjects differ)</a:t>
            </a:r>
          </a:p>
        </p:txBody>
      </p:sp>
      <p:graphicFrame>
        <p:nvGraphicFramePr>
          <p:cNvPr id="513026" name="Object 2"/>
          <p:cNvGraphicFramePr>
            <a:graphicFrameLocks noChangeAspect="1"/>
          </p:cNvGraphicFramePr>
          <p:nvPr/>
        </p:nvGraphicFramePr>
        <p:xfrm>
          <a:off x="1285875" y="5572125"/>
          <a:ext cx="3221038" cy="715963"/>
        </p:xfrm>
        <a:graphic>
          <a:graphicData uri="http://schemas.openxmlformats.org/presentationml/2006/ole">
            <p:oleObj spid="_x0000_s513026" name="Equation" r:id="rId5" imgW="1942920" imgH="431640" progId="Equation.3">
              <p:embed/>
            </p:oleObj>
          </a:graphicData>
        </a:graphic>
      </p:graphicFrame>
      <p:graphicFrame>
        <p:nvGraphicFramePr>
          <p:cNvPr id="513027" name="Object 3"/>
          <p:cNvGraphicFramePr>
            <a:graphicFrameLocks noChangeAspect="1"/>
          </p:cNvGraphicFramePr>
          <p:nvPr/>
        </p:nvGraphicFramePr>
        <p:xfrm>
          <a:off x="5500688" y="5572125"/>
          <a:ext cx="1220787" cy="715963"/>
        </p:xfrm>
        <a:graphic>
          <a:graphicData uri="http://schemas.openxmlformats.org/presentationml/2006/ole">
            <p:oleObj spid="_x0000_s513027" name="Equation" r:id="rId6" imgW="736560" imgH="431640" progId="Equation.3">
              <p:embed/>
            </p:oleObj>
          </a:graphicData>
        </a:graphic>
      </p:graphicFrame>
      <p:graphicFrame>
        <p:nvGraphicFramePr>
          <p:cNvPr id="513028" name="Object 4"/>
          <p:cNvGraphicFramePr>
            <a:graphicFrameLocks noChangeAspect="1"/>
          </p:cNvGraphicFramePr>
          <p:nvPr/>
        </p:nvGraphicFramePr>
        <p:xfrm>
          <a:off x="4714875" y="5786438"/>
          <a:ext cx="512763" cy="361950"/>
        </p:xfrm>
        <a:graphic>
          <a:graphicData uri="http://schemas.openxmlformats.org/presentationml/2006/ole">
            <p:oleObj spid="_x0000_s513028" name="Equation" r:id="rId7" imgW="215640" imgH="152280" progId="Equation.3">
              <p:embed/>
            </p:oleObj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7602" name="Object 1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37602" name="Equation" r:id="rId4" imgW="520560" imgH="228600" progId="Equation.3">
              <p:embed/>
            </p:oleObj>
          </a:graphicData>
        </a:graphic>
      </p:graphicFrame>
      <p:grpSp>
        <p:nvGrpSpPr>
          <p:cNvPr id="537616" name="Group 43"/>
          <p:cNvGrpSpPr>
            <a:grpSpLocks/>
          </p:cNvGrpSpPr>
          <p:nvPr/>
        </p:nvGrpSpPr>
        <p:grpSpPr bwMode="auto">
          <a:xfrm>
            <a:off x="1143000" y="4572000"/>
            <a:ext cx="7715250" cy="287338"/>
            <a:chOff x="1142976" y="4572008"/>
            <a:chExt cx="7715304" cy="287340"/>
          </a:xfrm>
        </p:grpSpPr>
        <p:cxnSp>
          <p:nvCxnSpPr>
            <p:cNvPr id="29" name="Straight Connector 28"/>
            <p:cNvCxnSpPr/>
            <p:nvPr/>
          </p:nvCxnSpPr>
          <p:spPr>
            <a:xfrm rot="5400000">
              <a:off x="7430314" y="4714090"/>
              <a:ext cx="285752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1142976" y="4857760"/>
              <a:ext cx="7715304" cy="1588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7617" name="TextBox 41"/>
          <p:cNvSpPr txBox="1">
            <a:spLocks noChangeArrowheads="1"/>
          </p:cNvSpPr>
          <p:nvPr/>
        </p:nvSpPr>
        <p:spPr bwMode="auto">
          <a:xfrm>
            <a:off x="1071563" y="5000625"/>
            <a:ext cx="76438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Hypothesis for the drug term:  </a:t>
            </a:r>
            <a:r>
              <a:rPr lang="en-CA" sz="1400">
                <a:latin typeface="Comic Sans MS" pitchFamily="66" charset="0"/>
              </a:rPr>
              <a:t>(not interested in whether subjects differ)</a:t>
            </a:r>
          </a:p>
        </p:txBody>
      </p:sp>
      <p:sp>
        <p:nvSpPr>
          <p:cNvPr id="537618" name="TextBox 46"/>
          <p:cNvSpPr txBox="1">
            <a:spLocks noChangeArrowheads="1"/>
          </p:cNvSpPr>
          <p:nvPr/>
        </p:nvSpPr>
        <p:spPr bwMode="auto">
          <a:xfrm>
            <a:off x="1500188" y="5500688"/>
            <a:ext cx="5572125" cy="1052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Test statistic: F-ratio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Distribution of test statistic: F-distribution</a:t>
            </a:r>
          </a:p>
          <a:p>
            <a:pPr>
              <a:lnSpc>
                <a:spcPct val="130000"/>
              </a:lnSpc>
              <a:buFont typeface="Wingdings" pitchFamily="2" charset="2"/>
              <a:buChar char="§"/>
            </a:pPr>
            <a:r>
              <a:rPr lang="en-CA" sz="1600">
                <a:latin typeface="Comic Sans MS" pitchFamily="66" charset="0"/>
              </a:rPr>
              <a:t> Tolerance of Type I error: 5% (conventional level)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546818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46818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615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452610" name="Object 10"/>
          <p:cNvGraphicFramePr>
            <a:graphicFrameLocks noChangeAspect="1"/>
          </p:cNvGraphicFramePr>
          <p:nvPr/>
        </p:nvGraphicFramePr>
        <p:xfrm>
          <a:off x="2051050" y="2565400"/>
          <a:ext cx="4124325" cy="777875"/>
        </p:xfrm>
        <a:graphic>
          <a:graphicData uri="http://schemas.openxmlformats.org/presentationml/2006/ole">
            <p:oleObj spid="_x0000_s452610" name="Equation" r:id="rId4" imgW="2286000" imgH="431640" progId="Equation.3">
              <p:embed/>
            </p:oleObj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071688" y="3571875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 : (20-1) =    </a:t>
            </a:r>
            <a:r>
              <a:rPr lang="en-CA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CA">
                <a:latin typeface="Comic Sans MS" pitchFamily="66" charset="0"/>
              </a:rPr>
              <a:t>    +     </a:t>
            </a:r>
            <a:r>
              <a:rPr lang="en-CA">
                <a:solidFill>
                  <a:srgbClr val="FF0000"/>
                </a:solidFill>
                <a:latin typeface="Comic Sans MS" pitchFamily="66" charset="0"/>
              </a:rPr>
              <a:t>?</a:t>
            </a:r>
            <a:r>
              <a:rPr lang="en-CA">
                <a:latin typeface="Comic Sans MS" pitchFamily="66" charset="0"/>
              </a:rPr>
              <a:t>       +    </a:t>
            </a:r>
            <a:r>
              <a:rPr lang="en-CA">
                <a:solidFill>
                  <a:srgbClr val="FF0000"/>
                </a:solidFill>
                <a:latin typeface="Comic Sans MS" pitchFamily="66" charset="0"/>
              </a:rPr>
              <a:t>?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071688" y="4071938"/>
            <a:ext cx="5643562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                       = (2-1) +  (10-1)   +   (19-1-9)</a:t>
            </a:r>
          </a:p>
          <a:p>
            <a:r>
              <a:rPr lang="en-CA">
                <a:latin typeface="Comic Sans MS" pitchFamily="66" charset="0"/>
              </a:rPr>
              <a:t>          </a:t>
            </a:r>
          </a:p>
          <a:p>
            <a:r>
              <a:rPr lang="en-CA">
                <a:latin typeface="Comic Sans MS" pitchFamily="66" charset="0"/>
              </a:rPr>
              <a:t>                       =     1   +    9       +     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847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547842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547842" name="Equation" r:id="rId4" imgW="2286000" imgH="203040" progId="Equation.3">
              <p:embed/>
            </p:oleObj>
          </a:graphicData>
        </a:graphic>
      </p:graphicFrame>
      <p:sp>
        <p:nvSpPr>
          <p:cNvPr id="547848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47850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8872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548866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548866" name="Equation" r:id="rId4" imgW="2286000" imgH="203040" progId="Equation.3">
              <p:embed/>
            </p:oleObj>
          </a:graphicData>
        </a:graphic>
      </p:graphicFrame>
      <p:sp>
        <p:nvSpPr>
          <p:cNvPr id="548873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48875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1030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641031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641031" name="Equation" r:id="rId4" imgW="2286000" imgH="203040" progId="Equation.3">
              <p:embed/>
            </p:oleObj>
          </a:graphicData>
        </a:graphic>
      </p:graphicFrame>
      <p:sp>
        <p:nvSpPr>
          <p:cNvPr id="641032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41034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2500313" y="2500313"/>
            <a:ext cx="6429375" cy="1285875"/>
          </a:xfrm>
          <a:prstGeom prst="wedgeRoundRectCallout">
            <a:avLst>
              <a:gd name="adj1" fmla="val -23768"/>
              <a:gd name="adj2" fmla="val 128913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641080" name="Object 3"/>
          <p:cNvGraphicFramePr>
            <a:graphicFrameLocks noChangeAspect="1"/>
          </p:cNvGraphicFramePr>
          <p:nvPr/>
        </p:nvGraphicFramePr>
        <p:xfrm>
          <a:off x="2786063" y="2844800"/>
          <a:ext cx="5953125" cy="508000"/>
        </p:xfrm>
        <a:graphic>
          <a:graphicData uri="http://schemas.openxmlformats.org/presentationml/2006/ole">
            <p:oleObj spid="_x0000_s641080" name="Equation" r:id="rId5" imgW="2831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3078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643079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643079" name="Equation" r:id="rId4" imgW="2286000" imgH="203040" progId="Equation.3">
              <p:embed/>
            </p:oleObj>
          </a:graphicData>
        </a:graphic>
      </p:graphicFrame>
      <p:sp>
        <p:nvSpPr>
          <p:cNvPr id="643080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643082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2500313" y="2500313"/>
            <a:ext cx="6429375" cy="1285875"/>
          </a:xfrm>
          <a:prstGeom prst="wedgeRoundRectCallout">
            <a:avLst>
              <a:gd name="adj1" fmla="val -26785"/>
              <a:gd name="adj2" fmla="val 15908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643128" name="Object 3"/>
          <p:cNvGraphicFramePr>
            <a:graphicFrameLocks noChangeAspect="1"/>
          </p:cNvGraphicFramePr>
          <p:nvPr/>
        </p:nvGraphicFramePr>
        <p:xfrm>
          <a:off x="3659188" y="2571750"/>
          <a:ext cx="4281487" cy="1143000"/>
        </p:xfrm>
        <a:graphic>
          <a:graphicData uri="http://schemas.openxmlformats.org/presentationml/2006/ole">
            <p:oleObj spid="_x0000_s643128" name="Equation" r:id="rId5" imgW="171432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920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550914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550914" name="Equation" r:id="rId4" imgW="2286000" imgH="203040" progId="Equation.3">
              <p:embed/>
            </p:oleObj>
          </a:graphicData>
        </a:graphic>
      </p:graphicFrame>
      <p:sp>
        <p:nvSpPr>
          <p:cNvPr id="550921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50923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2500313" y="2500313"/>
            <a:ext cx="6429375" cy="1285875"/>
          </a:xfrm>
          <a:prstGeom prst="wedgeRoundRectCallout">
            <a:avLst>
              <a:gd name="adj1" fmla="val -26785"/>
              <a:gd name="adj2" fmla="val 187094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/>
          </a:p>
        </p:txBody>
      </p:sp>
      <p:graphicFrame>
        <p:nvGraphicFramePr>
          <p:cNvPr id="550915" name="Object 3"/>
          <p:cNvGraphicFramePr>
            <a:graphicFrameLocks noChangeAspect="1"/>
          </p:cNvGraphicFramePr>
          <p:nvPr/>
        </p:nvGraphicFramePr>
        <p:xfrm>
          <a:off x="4286250" y="2928938"/>
          <a:ext cx="2697163" cy="508000"/>
        </p:xfrm>
        <a:graphic>
          <a:graphicData uri="http://schemas.openxmlformats.org/presentationml/2006/ole">
            <p:oleObj spid="_x0000_s550915" name="Equation" r:id="rId5" imgW="107928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36613"/>
            <a:ext cx="9144000" cy="5310187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GLM:  Paired t-test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928688" y="1285875"/>
            <a:ext cx="7500937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Two factors </a:t>
            </a:r>
            <a:r>
              <a:rPr lang="en-CA">
                <a:latin typeface="Comic Sans MS" pitchFamily="66" charset="0"/>
              </a:rPr>
              <a:t>(2 explanatory variables on a nominal scale)</a:t>
            </a: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One fixed </a:t>
            </a:r>
            <a:r>
              <a:rPr lang="en-CA">
                <a:latin typeface="Comic Sans MS" pitchFamily="66" charset="0"/>
              </a:rPr>
              <a:t>(2 categories)</a:t>
            </a:r>
          </a:p>
          <a:p>
            <a:pPr marL="514350" indent="-514350">
              <a:lnSpc>
                <a:spcPct val="20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The other random </a:t>
            </a:r>
            <a:r>
              <a:rPr lang="en-CA">
                <a:latin typeface="Comic Sans MS" pitchFamily="66" charset="0"/>
              </a:rPr>
              <a:t>(many categories)</a:t>
            </a:r>
          </a:p>
        </p:txBody>
      </p:sp>
      <p:sp>
        <p:nvSpPr>
          <p:cNvPr id="18436" name="TextBox 9"/>
          <p:cNvSpPr txBox="1">
            <a:spLocks noChangeArrowheads="1"/>
          </p:cNvSpPr>
          <p:nvPr/>
        </p:nvSpPr>
        <p:spPr bwMode="auto">
          <a:xfrm>
            <a:off x="3429000" y="4214813"/>
            <a:ext cx="500063" cy="1039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200000"/>
              </a:lnSpc>
            </a:pPr>
            <a:r>
              <a:rPr lang="en-CA" sz="3600">
                <a:solidFill>
                  <a:srgbClr val="666699"/>
                </a:solidFill>
                <a:latin typeface="Comic Sans MS" pitchFamily="66" charset="0"/>
              </a:rPr>
              <a:t>+</a:t>
            </a:r>
          </a:p>
        </p:txBody>
      </p:sp>
      <p:sp>
        <p:nvSpPr>
          <p:cNvPr id="13" name="Oval 12"/>
          <p:cNvSpPr/>
          <p:nvPr/>
        </p:nvSpPr>
        <p:spPr>
          <a:xfrm>
            <a:off x="1357313" y="4429125"/>
            <a:ext cx="1714500" cy="1000125"/>
          </a:xfrm>
          <a:prstGeom prst="ellipse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Fixed factor</a:t>
            </a:r>
          </a:p>
        </p:txBody>
      </p:sp>
      <p:sp>
        <p:nvSpPr>
          <p:cNvPr id="14" name="Oval 13"/>
          <p:cNvSpPr/>
          <p:nvPr/>
        </p:nvSpPr>
        <p:spPr>
          <a:xfrm>
            <a:off x="4286250" y="4286250"/>
            <a:ext cx="3143250" cy="1285875"/>
          </a:xfrm>
          <a:prstGeom prst="ellipse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Random factor</a:t>
            </a:r>
          </a:p>
          <a:p>
            <a:pPr algn="ctr"/>
            <a:endParaRPr lang="en-CA" sz="1400">
              <a:solidFill>
                <a:srgbClr val="FFFFFF"/>
              </a:solidFill>
              <a:latin typeface="Comic Sans MS" pitchFamily="66" charset="0"/>
              <a:cs typeface="Arial" charset="0"/>
            </a:endParaRPr>
          </a:p>
          <a:p>
            <a:pPr algn="ctr"/>
            <a:r>
              <a:rPr lang="en-CA" sz="1400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Remove var. among units → sensitive test</a:t>
            </a:r>
            <a:endParaRPr lang="en-CA" sz="2000" b="1">
              <a:solidFill>
                <a:srgbClr val="FFFFFF"/>
              </a:solidFill>
              <a:latin typeface="Comic Sans MS" pitchFamily="66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1944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551938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551938" name="Equation" r:id="rId4" imgW="2286000" imgH="203040" progId="Equation.3">
              <p:embed/>
            </p:oleObj>
          </a:graphicData>
        </a:graphic>
      </p:graphicFrame>
      <p:sp>
        <p:nvSpPr>
          <p:cNvPr id="551945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51947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4286250" y="2786063"/>
            <a:ext cx="4643438" cy="1143000"/>
          </a:xfrm>
          <a:prstGeom prst="wedgeRoundRectCallout">
            <a:avLst>
              <a:gd name="adj1" fmla="val -4904"/>
              <a:gd name="adj2" fmla="val 113540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/>
          </a:p>
        </p:txBody>
      </p:sp>
      <p:graphicFrame>
        <p:nvGraphicFramePr>
          <p:cNvPr id="551939" name="Object 3"/>
          <p:cNvGraphicFramePr>
            <a:graphicFrameLocks noChangeAspect="1"/>
          </p:cNvGraphicFramePr>
          <p:nvPr/>
        </p:nvGraphicFramePr>
        <p:xfrm>
          <a:off x="4454525" y="3071813"/>
          <a:ext cx="4219575" cy="508000"/>
        </p:xfrm>
        <a:graphic>
          <a:graphicData uri="http://schemas.openxmlformats.org/presentationml/2006/ole">
            <p:oleObj spid="_x0000_s551939" name="Equation" r:id="rId5" imgW="168876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967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63579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Calculate &amp; partition df according to model</a:t>
            </a:r>
          </a:p>
        </p:txBody>
      </p:sp>
      <p:graphicFrame>
        <p:nvGraphicFramePr>
          <p:cNvPr id="552962" name="Object 10"/>
          <p:cNvGraphicFramePr>
            <a:graphicFrameLocks noChangeAspect="1"/>
          </p:cNvGraphicFramePr>
          <p:nvPr/>
        </p:nvGraphicFramePr>
        <p:xfrm>
          <a:off x="2071688" y="2428875"/>
          <a:ext cx="4124325" cy="366713"/>
        </p:xfrm>
        <a:graphic>
          <a:graphicData uri="http://schemas.openxmlformats.org/presentationml/2006/ole">
            <p:oleObj spid="_x0000_s552962" name="Equation" r:id="rId4" imgW="2286000" imgH="203040" progId="Equation.3">
              <p:embed/>
            </p:oleObj>
          </a:graphicData>
        </a:graphic>
      </p:graphicFrame>
      <p:sp>
        <p:nvSpPr>
          <p:cNvPr id="552968" name="TextBox 34"/>
          <p:cNvSpPr txBox="1">
            <a:spLocks noChangeArrowheads="1"/>
          </p:cNvSpPr>
          <p:nvPr/>
        </p:nvSpPr>
        <p:spPr bwMode="auto">
          <a:xfrm>
            <a:off x="928688" y="3571875"/>
            <a:ext cx="22145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 b="1">
                <a:latin typeface="Comic Sans MS" pitchFamily="66" charset="0"/>
              </a:rPr>
              <a:t>ANOVA Table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14313" y="1071563"/>
            <a:ext cx="1214437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552970" name="TextBox 20"/>
          <p:cNvSpPr txBox="1">
            <a:spLocks noChangeArrowheads="1"/>
          </p:cNvSpPr>
          <p:nvPr/>
        </p:nvSpPr>
        <p:spPr bwMode="auto">
          <a:xfrm>
            <a:off x="2143125" y="2857500"/>
            <a:ext cx="44291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omic Sans MS" pitchFamily="66" charset="0"/>
              </a:rPr>
              <a:t>df      :   19    =     1     +    9        +   9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285875" y="4357688"/>
          <a:ext cx="700087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821"/>
                <a:gridCol w="1166821"/>
                <a:gridCol w="1166821"/>
                <a:gridCol w="1166821"/>
                <a:gridCol w="1166821"/>
                <a:gridCol w="1166821"/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Source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err="1" smtClean="0">
                          <a:latin typeface="Comic Sans MS" pitchFamily="66" charset="0"/>
                        </a:rPr>
                        <a:t>df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MS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F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p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Drug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12.48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16.5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0.0028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Subject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58.08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6.45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Res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6.81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0.756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>
                        <a:latin typeface="Comic Sans MS" pitchFamily="66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Total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19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 smtClean="0">
                          <a:latin typeface="Comic Sans MS" pitchFamily="66" charset="0"/>
                        </a:rPr>
                        <a:t>77.37</a:t>
                      </a:r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dirty="0">
                        <a:latin typeface="Comic Sans MS" pitchFamily="66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Rounded Rectangular Callout 19"/>
          <p:cNvSpPr/>
          <p:nvPr/>
        </p:nvSpPr>
        <p:spPr>
          <a:xfrm>
            <a:off x="5143500" y="2357438"/>
            <a:ext cx="3714750" cy="1714500"/>
          </a:xfrm>
          <a:prstGeom prst="wedgeRoundRectCallout">
            <a:avLst>
              <a:gd name="adj1" fmla="val 15255"/>
              <a:gd name="adj2" fmla="val 93301"/>
              <a:gd name="adj3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solidFill>
                  <a:schemeClr val="tx1"/>
                </a:solidFill>
              </a:rPr>
              <a:t>MTB &gt; </a:t>
            </a:r>
            <a:r>
              <a:rPr lang="en-CA" sz="2000" dirty="0" err="1">
                <a:solidFill>
                  <a:schemeClr val="tx1"/>
                </a:solidFill>
              </a:rPr>
              <a:t>cdf</a:t>
            </a:r>
            <a:r>
              <a:rPr lang="en-CA" sz="2000" dirty="0">
                <a:solidFill>
                  <a:schemeClr val="tx1"/>
                </a:solidFill>
              </a:rPr>
              <a:t> 16.5;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solidFill>
                  <a:schemeClr val="tx1"/>
                </a:solidFill>
              </a:rPr>
              <a:t>SUBC&gt; F 1 9.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solidFill>
                  <a:schemeClr val="tx1"/>
                </a:solidFill>
              </a:rPr>
              <a:t>                                    </a:t>
            </a:r>
            <a:r>
              <a:rPr lang="en-CA" sz="2000" u="sng" dirty="0">
                <a:solidFill>
                  <a:schemeClr val="tx1"/>
                </a:solidFill>
              </a:rPr>
              <a:t>R</a:t>
            </a:r>
            <a:r>
              <a:rPr lang="en-CA" sz="2000" dirty="0">
                <a:solidFill>
                  <a:schemeClr val="tx1"/>
                </a:solidFill>
              </a:rPr>
              <a:t>: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solidFill>
                  <a:schemeClr val="tx1"/>
                </a:solidFill>
              </a:rPr>
              <a:t>x  P( X &lt;= x )               </a:t>
            </a:r>
            <a:r>
              <a:rPr lang="en-CA" dirty="0">
                <a:solidFill>
                  <a:schemeClr val="tx1"/>
                </a:solidFill>
              </a:rPr>
              <a:t>1-pf(16.5,1,9)          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dirty="0">
                <a:solidFill>
                  <a:schemeClr val="tx1"/>
                </a:solidFill>
              </a:rPr>
              <a:t>16.5     0.997167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/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6501607" y="3071019"/>
            <a:ext cx="1428750" cy="1587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553986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53986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3625" y="5500688"/>
            <a:ext cx="2786063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Recompute</a:t>
            </a: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p-value?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8323262" y="5392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643563" y="5786438"/>
            <a:ext cx="500062" cy="1587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>
            <a:off x="5072857" y="5999956"/>
            <a:ext cx="1143000" cy="1587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007" name="TextBox 41"/>
          <p:cNvSpPr txBox="1">
            <a:spLocks noChangeArrowheads="1"/>
          </p:cNvSpPr>
          <p:nvPr/>
        </p:nvSpPr>
        <p:spPr bwMode="auto">
          <a:xfrm>
            <a:off x="2143125" y="5286375"/>
            <a:ext cx="3429000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Deviation from normal small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p-value far from 5%</a:t>
            </a:r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No need to recompute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555010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55010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3625" y="5500688"/>
            <a:ext cx="2786063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Recompute</a:t>
            </a: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p-value?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29250" y="6215063"/>
            <a:ext cx="3500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Declare decision: </a:t>
            </a:r>
          </a:p>
        </p:txBody>
      </p:sp>
      <p:graphicFrame>
        <p:nvGraphicFramePr>
          <p:cNvPr id="555011" name="Object 4"/>
          <p:cNvGraphicFramePr>
            <a:graphicFrameLocks noChangeAspect="1"/>
          </p:cNvGraphicFramePr>
          <p:nvPr/>
        </p:nvGraphicFramePr>
        <p:xfrm>
          <a:off x="7643813" y="6215063"/>
          <a:ext cx="1212850" cy="428625"/>
        </p:xfrm>
        <a:graphic>
          <a:graphicData uri="http://schemas.openxmlformats.org/presentationml/2006/ole">
            <p:oleObj spid="_x0000_s555011" name="Equation" r:id="rId5" imgW="647640" imgH="228600" progId="Equation.3">
              <p:embed/>
            </p:oleObj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8323262" y="5392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8323262" y="6107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4929188" y="6429375"/>
            <a:ext cx="500062" cy="1588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358482" y="6071394"/>
            <a:ext cx="1143000" cy="1587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5012" name="Object 4"/>
          <p:cNvGraphicFramePr>
            <a:graphicFrameLocks noChangeAspect="1"/>
          </p:cNvGraphicFramePr>
          <p:nvPr/>
        </p:nvGraphicFramePr>
        <p:xfrm>
          <a:off x="357188" y="5643563"/>
          <a:ext cx="4370387" cy="714375"/>
        </p:xfrm>
        <a:graphic>
          <a:graphicData uri="http://schemas.openxmlformats.org/presentationml/2006/ole">
            <p:oleObj spid="_x0000_s555012" name="Equation" r:id="rId6" imgW="26413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556034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556034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3625" y="5500688"/>
            <a:ext cx="2786063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Recompute</a:t>
            </a: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p-value?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29250" y="6215063"/>
            <a:ext cx="3500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Declare decision: </a:t>
            </a:r>
          </a:p>
        </p:txBody>
      </p:sp>
      <p:graphicFrame>
        <p:nvGraphicFramePr>
          <p:cNvPr id="556035" name="Object 4"/>
          <p:cNvGraphicFramePr>
            <a:graphicFrameLocks noChangeAspect="1"/>
          </p:cNvGraphicFramePr>
          <p:nvPr/>
        </p:nvGraphicFramePr>
        <p:xfrm>
          <a:off x="7643813" y="6215063"/>
          <a:ext cx="1212850" cy="428625"/>
        </p:xfrm>
        <a:graphic>
          <a:graphicData uri="http://schemas.openxmlformats.org/presentationml/2006/ole">
            <p:oleObj spid="_x0000_s556035" name="Equation" r:id="rId5" imgW="647640" imgH="228600" progId="Equation.3">
              <p:embed/>
            </p:oleObj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214313" y="6215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Report &amp; Interpret parameters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15169" y="5357019"/>
            <a:ext cx="1714500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3063" y="5214938"/>
            <a:ext cx="642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No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8323262" y="5392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8323262" y="6107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4714875" y="6500813"/>
            <a:ext cx="64452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14313" y="1071563"/>
            <a:ext cx="5357812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Report parameters &amp; confidence limits</a:t>
            </a:r>
            <a:endParaRPr lang="en-CA" sz="2000" b="1" dirty="0"/>
          </a:p>
        </p:txBody>
      </p:sp>
      <p:cxnSp>
        <p:nvCxnSpPr>
          <p:cNvPr id="17" name="Elbow Connector 16"/>
          <p:cNvCxnSpPr/>
          <p:nvPr/>
        </p:nvCxnSpPr>
        <p:spPr>
          <a:xfrm rot="16200000" flipH="1">
            <a:off x="392906" y="1750219"/>
            <a:ext cx="642938" cy="285750"/>
          </a:xfrm>
          <a:prstGeom prst="bentConnector3">
            <a:avLst>
              <a:gd name="adj1" fmla="val 116802"/>
            </a:avLst>
          </a:prstGeom>
          <a:ln w="25400">
            <a:solidFill>
              <a:srgbClr val="666699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-1393031" y="4179094"/>
            <a:ext cx="4500562" cy="0"/>
          </a:xfrm>
          <a:prstGeom prst="line">
            <a:avLst/>
          </a:prstGeom>
          <a:ln w="25400">
            <a:solidFill>
              <a:srgbClr val="6666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4201" name="TextBox 26"/>
          <p:cNvSpPr txBox="1">
            <a:spLocks noChangeArrowheads="1"/>
          </p:cNvSpPr>
          <p:nvPr/>
        </p:nvSpPr>
        <p:spPr bwMode="auto">
          <a:xfrm>
            <a:off x="928688" y="1785938"/>
            <a:ext cx="5429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Subject: random factor, means of no interest</a:t>
            </a:r>
            <a:endParaRPr lang="en-CA" sz="1600">
              <a:latin typeface="Comic Sans MS" pitchFamily="66" charset="0"/>
            </a:endParaRPr>
          </a:p>
        </p:txBody>
      </p:sp>
      <p:sp>
        <p:nvSpPr>
          <p:cNvPr id="434202" name="TextBox 40"/>
          <p:cNvSpPr txBox="1">
            <a:spLocks noChangeArrowheads="1"/>
          </p:cNvSpPr>
          <p:nvPr/>
        </p:nvSpPr>
        <p:spPr bwMode="auto">
          <a:xfrm>
            <a:off x="928688" y="2428875"/>
            <a:ext cx="7143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Drug effects    (                        )</a:t>
            </a:r>
            <a:r>
              <a:rPr lang="en-CA" sz="1600">
                <a:latin typeface="Comic Sans MS" pitchFamily="66" charset="0"/>
              </a:rPr>
              <a:t>                                                              </a:t>
            </a:r>
            <a:endParaRPr lang="en-CA">
              <a:latin typeface="Comic Sans MS" pitchFamily="66" charset="0"/>
            </a:endParaRPr>
          </a:p>
        </p:txBody>
      </p:sp>
      <p:graphicFrame>
        <p:nvGraphicFramePr>
          <p:cNvPr id="434193" name="Object 17"/>
          <p:cNvGraphicFramePr>
            <a:graphicFrameLocks noChangeAspect="1"/>
          </p:cNvGraphicFramePr>
          <p:nvPr/>
        </p:nvGraphicFramePr>
        <p:xfrm>
          <a:off x="1071563" y="3571875"/>
          <a:ext cx="3076575" cy="857250"/>
        </p:xfrm>
        <a:graphic>
          <a:graphicData uri="http://schemas.openxmlformats.org/presentationml/2006/ole">
            <p:oleObj spid="_x0000_s434193" name="Equation" r:id="rId4" imgW="1549080" imgH="431640" progId="Equation.3">
              <p:embed/>
            </p:oleObj>
          </a:graphicData>
        </a:graphic>
      </p:graphicFrame>
      <p:sp>
        <p:nvSpPr>
          <p:cNvPr id="434203" name="TextBox 12"/>
          <p:cNvSpPr txBox="1">
            <a:spLocks noChangeArrowheads="1"/>
          </p:cNvSpPr>
          <p:nvPr/>
        </p:nvSpPr>
        <p:spPr bwMode="auto">
          <a:xfrm>
            <a:off x="4357688" y="3143250"/>
            <a:ext cx="4500562" cy="133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S.E.            Lower limit      Upper limit</a:t>
            </a:r>
          </a:p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0.5657      -0.53 hours      2.03 hours</a:t>
            </a:r>
          </a:p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0.6332      0.90 hours        3.76 hours</a:t>
            </a:r>
          </a:p>
        </p:txBody>
      </p:sp>
      <p:graphicFrame>
        <p:nvGraphicFramePr>
          <p:cNvPr id="434194" name="Object 18"/>
          <p:cNvGraphicFramePr>
            <a:graphicFrameLocks noChangeAspect="1"/>
          </p:cNvGraphicFramePr>
          <p:nvPr/>
        </p:nvGraphicFramePr>
        <p:xfrm>
          <a:off x="3049588" y="2428875"/>
          <a:ext cx="1644650" cy="400050"/>
        </p:xfrm>
        <a:graphic>
          <a:graphicData uri="http://schemas.openxmlformats.org/presentationml/2006/ole">
            <p:oleObj spid="_x0000_s434194" name="Equation" r:id="rId5" imgW="939600" imgH="228600" progId="Equation.3">
              <p:embed/>
            </p:oleObj>
          </a:graphicData>
        </a:graphic>
      </p:graphicFrame>
      <p:sp>
        <p:nvSpPr>
          <p:cNvPr id="434204" name="TextBox 14"/>
          <p:cNvSpPr txBox="1">
            <a:spLocks noChangeArrowheads="1"/>
          </p:cNvSpPr>
          <p:nvPr/>
        </p:nvSpPr>
        <p:spPr bwMode="auto">
          <a:xfrm>
            <a:off x="928688" y="5214938"/>
            <a:ext cx="7143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C.L. overlap, because subject variation is not controlled statistically</a:t>
            </a:r>
            <a:r>
              <a:rPr lang="en-CA" sz="1600">
                <a:latin typeface="Comic Sans MS" pitchFamily="66" charset="0"/>
              </a:rPr>
              <a:t>                                                           </a:t>
            </a:r>
            <a:endParaRPr lang="en-CA">
              <a:latin typeface="Comic Sans MS" pitchFamily="66" charset="0"/>
            </a:endParaRPr>
          </a:p>
        </p:txBody>
      </p:sp>
      <p:graphicFrame>
        <p:nvGraphicFramePr>
          <p:cNvPr id="434195" name="Object 19"/>
          <p:cNvGraphicFramePr>
            <a:graphicFrameLocks noChangeAspect="1"/>
          </p:cNvGraphicFramePr>
          <p:nvPr/>
        </p:nvGraphicFramePr>
        <p:xfrm>
          <a:off x="3971925" y="4549775"/>
          <a:ext cx="1778000" cy="444500"/>
        </p:xfrm>
        <a:graphic>
          <a:graphicData uri="http://schemas.openxmlformats.org/presentationml/2006/ole">
            <p:oleObj spid="_x0000_s434195" name="Equation" r:id="rId6" imgW="101592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Paired t-test --- Alternative way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557062" name="TextBox 26"/>
          <p:cNvSpPr txBox="1">
            <a:spLocks noChangeArrowheads="1"/>
          </p:cNvSpPr>
          <p:nvPr/>
        </p:nvSpPr>
        <p:spPr bwMode="auto">
          <a:xfrm>
            <a:off x="928688" y="1214438"/>
            <a:ext cx="69294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Calculate the </a:t>
            </a:r>
            <a:r>
              <a:rPr lang="en-CA">
                <a:latin typeface="Comic Sans MS" pitchFamily="66" charset="0"/>
                <a:hlinkClick r:id="rId4" action="ppaction://hlinkpres?slideindex=41&amp;slidetitle=Slide 41"/>
              </a:rPr>
              <a:t>difference</a:t>
            </a:r>
            <a:r>
              <a:rPr lang="en-CA">
                <a:latin typeface="Comic Sans MS" pitchFamily="66" charset="0"/>
              </a:rPr>
              <a:t> within each random category</a:t>
            </a:r>
            <a:endParaRPr lang="en-CA" sz="1600">
              <a:latin typeface="Comic Sans MS" pitchFamily="66" charset="0"/>
            </a:endParaRPr>
          </a:p>
        </p:txBody>
      </p:sp>
      <p:sp>
        <p:nvSpPr>
          <p:cNvPr id="557063" name="TextBox 40"/>
          <p:cNvSpPr txBox="1">
            <a:spLocks noChangeArrowheads="1"/>
          </p:cNvSpPr>
          <p:nvPr/>
        </p:nvSpPr>
        <p:spPr bwMode="auto">
          <a:xfrm>
            <a:off x="928688" y="1785938"/>
            <a:ext cx="2500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 t-statistic  </a:t>
            </a:r>
            <a:r>
              <a:rPr lang="en-CA" sz="1600">
                <a:latin typeface="Comic Sans MS" pitchFamily="66" charset="0"/>
              </a:rPr>
              <a:t>                                                             </a:t>
            </a:r>
            <a:endParaRPr lang="en-CA">
              <a:latin typeface="Comic Sans MS" pitchFamily="66" charset="0"/>
            </a:endParaRPr>
          </a:p>
        </p:txBody>
      </p:sp>
      <p:graphicFrame>
        <p:nvGraphicFramePr>
          <p:cNvPr id="557058" name="Object 17"/>
          <p:cNvGraphicFramePr>
            <a:graphicFrameLocks noChangeAspect="1"/>
          </p:cNvGraphicFramePr>
          <p:nvPr/>
        </p:nvGraphicFramePr>
        <p:xfrm>
          <a:off x="1285875" y="3857625"/>
          <a:ext cx="4048125" cy="1919288"/>
        </p:xfrm>
        <a:graphic>
          <a:graphicData uri="http://schemas.openxmlformats.org/presentationml/2006/ole">
            <p:oleObj spid="_x0000_s557058" name="Equation" r:id="rId5" imgW="2412720" imgH="1143000" progId="Equation.3">
              <p:embed/>
            </p:oleObj>
          </a:graphicData>
        </a:graphic>
      </p:graphicFrame>
      <p:sp>
        <p:nvSpPr>
          <p:cNvPr id="557064" name="TextBox 12"/>
          <p:cNvSpPr txBox="1">
            <a:spLocks noChangeArrowheads="1"/>
          </p:cNvSpPr>
          <p:nvPr/>
        </p:nvSpPr>
        <p:spPr bwMode="auto">
          <a:xfrm>
            <a:off x="4572000" y="3786188"/>
            <a:ext cx="3929063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S.E.           L                      U</a:t>
            </a:r>
          </a:p>
          <a:p>
            <a:pPr>
              <a:lnSpc>
                <a:spcPct val="150000"/>
              </a:lnSpc>
            </a:pPr>
            <a:r>
              <a:rPr lang="en-CA">
                <a:latin typeface="Comic Sans MS" pitchFamily="66" charset="0"/>
              </a:rPr>
              <a:t>0.389     0.70 hours     2.46 hours</a:t>
            </a:r>
          </a:p>
        </p:txBody>
      </p:sp>
      <p:graphicFrame>
        <p:nvGraphicFramePr>
          <p:cNvPr id="557059" name="Object 18"/>
          <p:cNvGraphicFramePr>
            <a:graphicFrameLocks noChangeAspect="1"/>
          </p:cNvGraphicFramePr>
          <p:nvPr/>
        </p:nvGraphicFramePr>
        <p:xfrm>
          <a:off x="2071688" y="2214563"/>
          <a:ext cx="4000500" cy="1020762"/>
        </p:xfrm>
        <a:graphic>
          <a:graphicData uri="http://schemas.openxmlformats.org/presentationml/2006/ole">
            <p:oleObj spid="_x0000_s557059" name="Equation" r:id="rId6" imgW="1892160" imgH="482400" progId="Equation.3">
              <p:embed/>
            </p:oleObj>
          </a:graphicData>
        </a:graphic>
      </p:graphicFrame>
      <p:sp>
        <p:nvSpPr>
          <p:cNvPr id="557065" name="TextBox 14"/>
          <p:cNvSpPr txBox="1">
            <a:spLocks noChangeArrowheads="1"/>
          </p:cNvSpPr>
          <p:nvPr/>
        </p:nvSpPr>
        <p:spPr bwMode="auto">
          <a:xfrm>
            <a:off x="928688" y="5929313"/>
            <a:ext cx="7143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Strictly positive, significant difference between the drugs</a:t>
            </a:r>
          </a:p>
        </p:txBody>
      </p:sp>
      <p:sp>
        <p:nvSpPr>
          <p:cNvPr id="557066" name="TextBox 15"/>
          <p:cNvSpPr txBox="1">
            <a:spLocks noChangeArrowheads="1"/>
          </p:cNvSpPr>
          <p:nvPr/>
        </p:nvSpPr>
        <p:spPr bwMode="auto">
          <a:xfrm>
            <a:off x="928688" y="3357563"/>
            <a:ext cx="2500312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§"/>
            </a:pPr>
            <a:r>
              <a:rPr lang="en-CA">
                <a:latin typeface="Comic Sans MS" pitchFamily="66" charset="0"/>
              </a:rPr>
              <a:t>   Current example</a:t>
            </a:r>
            <a:r>
              <a:rPr lang="en-CA" sz="1600">
                <a:latin typeface="Comic Sans MS" pitchFamily="66" charset="0"/>
              </a:rPr>
              <a:t>                                                             </a:t>
            </a:r>
            <a:endParaRPr lang="en-CA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71688" y="1000125"/>
          <a:ext cx="4000500" cy="5357813"/>
        </p:xfrm>
        <a:graphic>
          <a:graphicData uri="http://schemas.openxmlformats.org/drawingml/2006/table">
            <a:tbl>
              <a:tblPr/>
              <a:tblGrid>
                <a:gridCol w="1333509"/>
                <a:gridCol w="1333509"/>
                <a:gridCol w="1333509"/>
              </a:tblGrid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Subject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Drug A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Drug B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1.9</a:t>
                      </a:r>
                      <a:endParaRPr lang="en-CA" sz="24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7077"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4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  <a:hlinkClick r:id="rId3" action="ppaction://hlinkpres?slideindex=5&amp;slidetitle=Slide 5"/>
              </a:rPr>
              <a:t>Data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(hours of extra sleep)</a:t>
            </a:r>
            <a:endParaRPr lang="en-CA" sz="2400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  <a:hlinkClick r:id="rId3" action="ppaction://hlinkpres?slideindex=7&amp;slidetitle=Slide 7"/>
              </a:rPr>
              <a:t>Graphical model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2143108" y="1071546"/>
          <a:ext cx="5143536" cy="55721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  <a:hlinkClick r:id="rId3" action="ppaction://hlinkpres?slideindex=9&amp;slidetitle=Slide 9"/>
              </a:rPr>
              <a:t>Data format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in Minitab &amp; R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00313" y="1071563"/>
          <a:ext cx="3500437" cy="5357812"/>
        </p:xfrm>
        <a:graphic>
          <a:graphicData uri="http://schemas.openxmlformats.org/drawingml/2006/table">
            <a:tbl>
              <a:tblPr/>
              <a:tblGrid>
                <a:gridCol w="1166821"/>
                <a:gridCol w="1166821"/>
                <a:gridCol w="1166821"/>
              </a:tblGrid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XS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  <a:tr h="255136"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600" b="1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66669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GLM:  Paired t-test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857250" y="1857375"/>
            <a:ext cx="7500938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5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Effects of two drugs (A &amp; B) on 10 patients</a:t>
            </a:r>
            <a:endParaRPr lang="en-CA">
              <a:latin typeface="Comic Sans MS" pitchFamily="66" charset="0"/>
            </a:endParaRPr>
          </a:p>
          <a:p>
            <a:pPr marL="514350" indent="-514350">
              <a:lnSpc>
                <a:spcPct val="25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Fixed factor: drugs (2 categories: A &amp; B)</a:t>
            </a:r>
          </a:p>
          <a:p>
            <a:pPr marL="514350" indent="-514350">
              <a:lnSpc>
                <a:spcPct val="25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Random factor: patients (10)</a:t>
            </a:r>
          </a:p>
          <a:p>
            <a:pPr marL="514350" indent="-514350">
              <a:lnSpc>
                <a:spcPct val="250000"/>
              </a:lnSpc>
              <a:buFont typeface="Wingdings" pitchFamily="2" charset="2"/>
              <a:buChar char="v"/>
            </a:pPr>
            <a:r>
              <a:rPr lang="en-CA" sz="2400">
                <a:latin typeface="Comic Sans MS" pitchFamily="66" charset="0"/>
              </a:rPr>
              <a:t>Remove individual variation </a:t>
            </a:r>
            <a:r>
              <a:rPr lang="en-CA" sz="1600">
                <a:latin typeface="Comic Sans MS" pitchFamily="66" charset="0"/>
              </a:rPr>
              <a:t>(more sensitive test)</a:t>
            </a:r>
          </a:p>
        </p:txBody>
      </p:sp>
      <p:sp>
        <p:nvSpPr>
          <p:cNvPr id="20484" name="TextBox 7"/>
          <p:cNvSpPr txBox="1">
            <a:spLocks noChangeArrowheads="1"/>
          </p:cNvSpPr>
          <p:nvPr/>
        </p:nvSpPr>
        <p:spPr bwMode="auto">
          <a:xfrm>
            <a:off x="357188" y="121443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>
                <a:latin typeface="Comic Sans MS" pitchFamily="66" charset="0"/>
              </a:rPr>
              <a:t>An 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2833" name="Picture 2">
            <a:hlinkClick r:id="rId3" action="ppaction://hlinkpres?slideindex=17&amp;slidetitle=Slide 17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5813" y="1285875"/>
            <a:ext cx="7500937" cy="500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881" name="Picture 2">
            <a:hlinkClick r:id="rId3" action="ppaction://hlinkpres?slideindex=18&amp;slidetitle=Slide 18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71563" y="1357313"/>
            <a:ext cx="7072312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908675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571500" y="1428750"/>
          <a:ext cx="7858125" cy="4706938"/>
        </p:xfrm>
        <a:graphic>
          <a:graphicData uri="http://schemas.openxmlformats.org/drawingml/2006/table">
            <a:tbl>
              <a:tblPr/>
              <a:tblGrid>
                <a:gridCol w="1178726"/>
                <a:gridCol w="1001283"/>
                <a:gridCol w="963260"/>
                <a:gridCol w="1571636"/>
                <a:gridCol w="1571636"/>
                <a:gridCol w="1571636"/>
              </a:tblGrid>
              <a:tr h="428627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Subject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Drug A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Drug B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Diff</a:t>
                      </a:r>
                      <a:endParaRPr lang="en-CA" sz="2200" b="0" i="0" u="none" strike="noStrike" dirty="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Fits</a:t>
                      </a:r>
                      <a:endParaRPr lang="en-CA" sz="2200" b="0" i="0" u="none" strike="noStrike" dirty="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Res</a:t>
                      </a:r>
                      <a:endParaRPr lang="en-CA" sz="2200" b="0" i="0" u="none" strike="noStrike" dirty="0">
                        <a:solidFill>
                          <a:schemeClr val="bg1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 smtClean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1.9</a:t>
                      </a:r>
                      <a:endParaRPr lang="en-CA" sz="2200" b="0" i="0" u="none" strike="noStrike" dirty="0">
                        <a:solidFill>
                          <a:srgbClr val="000000"/>
                        </a:solidFill>
                        <a:latin typeface="Comic Sans MS" pitchFamily="66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-0.38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0.82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-1.2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-0.28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-0.1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5.5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0.22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-0.78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4.6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4.6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3.02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  <a:tr h="427831"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rgbClr val="000000"/>
                          </a:solidFill>
                          <a:latin typeface="Comic Sans MS" pitchFamily="66" charset="0"/>
                        </a:rPr>
                        <a:t>3.4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1.58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2200" b="0" i="0" u="none" strike="noStrike" dirty="0">
                          <a:solidFill>
                            <a:schemeClr val="bg1"/>
                          </a:solidFill>
                          <a:latin typeface="Comic Sans MS" pitchFamily="66" charset="0"/>
                        </a:rPr>
                        <a:t>-0.18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  <a:hlinkClick r:id="rId3" action="ppaction://hlinkpres?slideindex=35&amp;slidetitle=Slide 35"/>
              </a:rPr>
              <a:t>Data</a:t>
            </a: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</a:t>
            </a:r>
            <a:r>
              <a:rPr lang="en-CA" sz="2400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(hours of extra sleep)</a:t>
            </a:r>
            <a:endParaRPr lang="en-CA" sz="2400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857250"/>
            <a:ext cx="9144000" cy="5354638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6667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GLM:  Paired t-test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484358" name="Text Box 3"/>
          <p:cNvSpPr txBox="1">
            <a:spLocks noChangeArrowheads="1"/>
          </p:cNvSpPr>
          <p:nvPr/>
        </p:nvSpPr>
        <p:spPr bwMode="auto">
          <a:xfrm>
            <a:off x="857250" y="1714500"/>
            <a:ext cx="7500938" cy="304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4350" indent="-514350"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Hours of extra sleep (reported as averages) with two</a:t>
            </a:r>
          </a:p>
          <a:p>
            <a:pPr marL="514350" indent="-514350">
              <a:lnSpc>
                <a:spcPct val="200000"/>
              </a:lnSpc>
            </a:pPr>
            <a:r>
              <a:rPr lang="en-CA" sz="2200">
                <a:latin typeface="Comic Sans MS" pitchFamily="66" charset="0"/>
              </a:rPr>
              <a:t>Drugs (A &amp; B), each administered to 10 subjects </a:t>
            </a:r>
          </a:p>
          <a:p>
            <a:pPr marL="514350" indent="-514350">
              <a:lnSpc>
                <a:spcPct val="200000"/>
              </a:lnSpc>
            </a:pPr>
            <a:endParaRPr lang="en-CA" sz="800">
              <a:latin typeface="Comic Sans MS" pitchFamily="66" charset="0"/>
            </a:endParaRPr>
          </a:p>
          <a:p>
            <a:pPr marL="514350" indent="-514350">
              <a:lnSpc>
                <a:spcPct val="200000"/>
              </a:lnSpc>
            </a:pPr>
            <a:r>
              <a:rPr lang="en-CA" sz="2200" u="sng">
                <a:latin typeface="Comic Sans MS" pitchFamily="66" charset="0"/>
              </a:rPr>
              <a:t>Response variable</a:t>
            </a:r>
            <a:r>
              <a:rPr lang="en-CA" sz="2200">
                <a:latin typeface="Comic Sans MS" pitchFamily="66" charset="0"/>
              </a:rPr>
              <a:t>: T = hours of extra sleep</a:t>
            </a:r>
          </a:p>
          <a:p>
            <a:pPr marL="514350" indent="-514350">
              <a:lnSpc>
                <a:spcPct val="200000"/>
              </a:lnSpc>
            </a:pPr>
            <a:r>
              <a:rPr lang="en-CA" sz="2200" u="sng">
                <a:latin typeface="Comic Sans MS" pitchFamily="66" charset="0"/>
              </a:rPr>
              <a:t>Explanatory variables</a:t>
            </a:r>
            <a:r>
              <a:rPr lang="en-CA" sz="2200">
                <a:latin typeface="Comic Sans MS" pitchFamily="66" charset="0"/>
              </a:rPr>
              <a:t>: drug         &amp; subject </a:t>
            </a:r>
          </a:p>
        </p:txBody>
      </p:sp>
      <p:sp>
        <p:nvSpPr>
          <p:cNvPr id="484359" name="TextBox 7"/>
          <p:cNvSpPr txBox="1">
            <a:spLocks noChangeArrowheads="1"/>
          </p:cNvSpPr>
          <p:nvPr/>
        </p:nvSpPr>
        <p:spPr bwMode="auto">
          <a:xfrm>
            <a:off x="357188" y="1214438"/>
            <a:ext cx="20716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400" b="1">
                <a:latin typeface="Comic Sans MS" pitchFamily="66" charset="0"/>
                <a:hlinkClick r:id="rId4" action="ppaction://hlinkpres?slideindex=36&amp;slidetitle=Slide 36"/>
              </a:rPr>
              <a:t>Data</a:t>
            </a:r>
            <a:r>
              <a:rPr lang="en-CA" sz="2400" b="1">
                <a:latin typeface="Comic Sans MS" pitchFamily="66" charset="0"/>
              </a:rPr>
              <a:t>: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29062" y="4857751"/>
            <a:ext cx="428625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428875" y="5143500"/>
            <a:ext cx="2714625" cy="781050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Fixed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Nominal scale (A &amp; B)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00688" y="5143500"/>
            <a:ext cx="3500437" cy="812800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Random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CA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 Nominal scale (0, 1, 2, . . . , 9)</a:t>
            </a:r>
          </a:p>
        </p:txBody>
      </p:sp>
      <p:graphicFrame>
        <p:nvGraphicFramePr>
          <p:cNvPr id="484354" name="Object 2"/>
          <p:cNvGraphicFramePr>
            <a:graphicFrameLocks noChangeAspect="1"/>
          </p:cNvGraphicFramePr>
          <p:nvPr/>
        </p:nvGraphicFramePr>
        <p:xfrm>
          <a:off x="4572000" y="4214813"/>
          <a:ext cx="642938" cy="376237"/>
        </p:xfrm>
        <a:graphic>
          <a:graphicData uri="http://schemas.openxmlformats.org/presentationml/2006/ole">
            <p:oleObj spid="_x0000_s484354" name="Equation" r:id="rId5" imgW="368280" imgH="215640" progId="Equation.3">
              <p:embed/>
            </p:oleObj>
          </a:graphicData>
        </a:graphic>
      </p:graphicFrame>
      <p:graphicFrame>
        <p:nvGraphicFramePr>
          <p:cNvPr id="484355" name="Object 3"/>
          <p:cNvGraphicFramePr>
            <a:graphicFrameLocks noChangeAspect="1"/>
          </p:cNvGraphicFramePr>
          <p:nvPr/>
        </p:nvGraphicFramePr>
        <p:xfrm>
          <a:off x="6592888" y="4214813"/>
          <a:ext cx="600075" cy="376237"/>
        </p:xfrm>
        <a:graphic>
          <a:graphicData uri="http://schemas.openxmlformats.org/presentationml/2006/ole">
            <p:oleObj spid="_x0000_s484355" name="Equation" r:id="rId6" imgW="342720" imgH="215640" progId="Equation.3">
              <p:embed/>
            </p:oleObj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rot="5400000">
            <a:off x="6215856" y="4856957"/>
            <a:ext cx="428625" cy="158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71500" y="250031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Evaluate model</a:t>
            </a:r>
            <a:endParaRPr lang="en-CA" sz="2000" b="1" dirty="0">
              <a:latin typeface="Comic Sans MS" pitchFamily="66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71500" y="3214688"/>
            <a:ext cx="5643563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514350"/>
            <a:r>
              <a:rPr lang="en-US" sz="2000" b="1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	State population; is sample representative?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71500" y="3929063"/>
            <a:ext cx="27146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Hypothesis testing?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215063" y="4071938"/>
            <a:ext cx="2714625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State           pair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graphicFrame>
        <p:nvGraphicFramePr>
          <p:cNvPr id="405507" name="Object 3"/>
          <p:cNvGraphicFramePr>
            <a:graphicFrameLocks noChangeAspect="1"/>
          </p:cNvGraphicFramePr>
          <p:nvPr/>
        </p:nvGraphicFramePr>
        <p:xfrm>
          <a:off x="7143750" y="4143375"/>
          <a:ext cx="974725" cy="428625"/>
        </p:xfrm>
        <a:graphic>
          <a:graphicData uri="http://schemas.openxmlformats.org/presentationml/2006/ole">
            <p:oleObj spid="_x0000_s405507" name="Equation" r:id="rId4" imgW="520560" imgH="228600" progId="Equation.3">
              <p:embed/>
            </p:oleObj>
          </a:graphicData>
        </a:graphic>
      </p:graphicFrame>
      <p:sp>
        <p:nvSpPr>
          <p:cNvPr id="17" name="Rounded Rectangle 16"/>
          <p:cNvSpPr/>
          <p:nvPr/>
        </p:nvSpPr>
        <p:spPr>
          <a:xfrm>
            <a:off x="7715250" y="4786313"/>
            <a:ext cx="1214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ANOVA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6143625" y="5500688"/>
            <a:ext cx="2786063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Recompute</a:t>
            </a:r>
            <a:r>
              <a:rPr lang="en-CA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 p-value?</a:t>
            </a:r>
            <a:endParaRPr 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429250" y="6215063"/>
            <a:ext cx="3500438" cy="500062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itchFamily="66" charset="0"/>
              </a:rPr>
              <a:t>Declare decision: </a:t>
            </a:r>
          </a:p>
        </p:txBody>
      </p:sp>
      <p:graphicFrame>
        <p:nvGraphicFramePr>
          <p:cNvPr id="405508" name="Object 4"/>
          <p:cNvGraphicFramePr>
            <a:graphicFrameLocks noChangeAspect="1"/>
          </p:cNvGraphicFramePr>
          <p:nvPr/>
        </p:nvGraphicFramePr>
        <p:xfrm>
          <a:off x="7643813" y="6215063"/>
          <a:ext cx="1212850" cy="428625"/>
        </p:xfrm>
        <a:graphic>
          <a:graphicData uri="http://schemas.openxmlformats.org/presentationml/2006/ole">
            <p:oleObj spid="_x0000_s405508" name="Equation" r:id="rId5" imgW="647640" imgH="228600" progId="Equation.3">
              <p:embed/>
            </p:oleObj>
          </a:graphicData>
        </a:graphic>
      </p:graphicFrame>
      <p:sp>
        <p:nvSpPr>
          <p:cNvPr id="20" name="Rounded Rectangle 19"/>
          <p:cNvSpPr/>
          <p:nvPr/>
        </p:nvSpPr>
        <p:spPr>
          <a:xfrm>
            <a:off x="214313" y="6215063"/>
            <a:ext cx="4429125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14350" indent="-51435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atin typeface="Comic Sans MS" pitchFamily="66" charset="0"/>
              </a:rPr>
              <a:t>Report &amp; </a:t>
            </a:r>
            <a:r>
              <a:rPr lang="en-US" sz="2000" b="1" dirty="0" err="1">
                <a:latin typeface="Comic Sans MS" pitchFamily="66" charset="0"/>
              </a:rPr>
              <a:t>Interpr.of</a:t>
            </a:r>
            <a:r>
              <a:rPr lang="en-US" sz="2000" b="1" dirty="0">
                <a:latin typeface="Comic Sans MS" pitchFamily="66" charset="0"/>
              </a:rPr>
              <a:t> parameters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1465262" y="2392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1465262" y="3106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>
            <a:off x="1465262" y="3821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rot="5400000">
            <a:off x="715169" y="5357019"/>
            <a:ext cx="1714500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286125" y="4357688"/>
            <a:ext cx="2857500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214813" y="4000500"/>
            <a:ext cx="642937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Yes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643063" y="5214938"/>
            <a:ext cx="642937" cy="369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b="1" dirty="0">
                <a:solidFill>
                  <a:schemeClr val="accent1">
                    <a:lumMod val="50000"/>
                  </a:schemeClr>
                </a:solidFill>
                <a:latin typeface="Comic Sans MS" pitchFamily="66" charset="0"/>
                <a:cs typeface="+mn-cs"/>
              </a:rPr>
              <a:t>No</a:t>
            </a:r>
            <a:endParaRPr lang="en-CA" b="1" dirty="0">
              <a:solidFill>
                <a:schemeClr val="accent1">
                  <a:lumMod val="50000"/>
                </a:schemeClr>
              </a:solidFill>
              <a:latin typeface="Comic Sans MS" pitchFamily="66" charset="0"/>
              <a:cs typeface="+mn-cs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rot="5400000">
            <a:off x="8323262" y="467836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5400000">
            <a:off x="8323262" y="5392738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5400000">
            <a:off x="8323262" y="6107113"/>
            <a:ext cx="214313" cy="1588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rot="10800000">
            <a:off x="4714875" y="6500813"/>
            <a:ext cx="64452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grpSp>
        <p:nvGrpSpPr>
          <p:cNvPr id="406542" name="Group 41"/>
          <p:cNvGrpSpPr>
            <a:grpSpLocks/>
          </p:cNvGrpSpPr>
          <p:nvPr/>
        </p:nvGrpSpPr>
        <p:grpSpPr bwMode="auto">
          <a:xfrm>
            <a:off x="714375" y="1571625"/>
            <a:ext cx="787400" cy="4500563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754" y="1750206"/>
              <a:ext cx="1143008" cy="785819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-499303" y="4071148"/>
              <a:ext cx="4000528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6543" name="TextBox 42"/>
          <p:cNvSpPr txBox="1">
            <a:spLocks noChangeArrowheads="1"/>
          </p:cNvSpPr>
          <p:nvPr/>
        </p:nvSpPr>
        <p:spPr bwMode="auto">
          <a:xfrm>
            <a:off x="1714500" y="2000250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Verbal model</a:t>
            </a:r>
          </a:p>
        </p:txBody>
      </p:sp>
      <p:sp>
        <p:nvSpPr>
          <p:cNvPr id="406544" name="TextBox 43"/>
          <p:cNvSpPr txBox="1">
            <a:spLocks noChangeArrowheads="1"/>
          </p:cNvSpPr>
          <p:nvPr/>
        </p:nvSpPr>
        <p:spPr bwMode="auto">
          <a:xfrm>
            <a:off x="2071688" y="2571750"/>
            <a:ext cx="65722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Hours of extra sleep (T) depends on drug (        ) </a:t>
            </a:r>
          </a:p>
        </p:txBody>
      </p:sp>
      <p:graphicFrame>
        <p:nvGraphicFramePr>
          <p:cNvPr id="406532" name="Object 4"/>
          <p:cNvGraphicFramePr>
            <a:graphicFrameLocks noChangeAspect="1"/>
          </p:cNvGraphicFramePr>
          <p:nvPr/>
        </p:nvGraphicFramePr>
        <p:xfrm>
          <a:off x="7286625" y="2571750"/>
          <a:ext cx="477838" cy="403225"/>
        </p:xfrm>
        <a:graphic>
          <a:graphicData uri="http://schemas.openxmlformats.org/presentationml/2006/ole">
            <p:oleObj spid="_x0000_s406532" name="Equation" r:id="rId4" imgW="241200" imgH="203040" progId="Equation.3">
              <p:embed/>
            </p:oleObj>
          </a:graphicData>
        </a:graphic>
      </p:graphicFrame>
      <p:sp>
        <p:nvSpPr>
          <p:cNvPr id="406545" name="TextBox 46"/>
          <p:cNvSpPr txBox="1">
            <a:spLocks noChangeArrowheads="1"/>
          </p:cNvSpPr>
          <p:nvPr/>
        </p:nvSpPr>
        <p:spPr bwMode="auto">
          <a:xfrm>
            <a:off x="1714500" y="3071813"/>
            <a:ext cx="6097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  <a:hlinkClick r:id="rId5" action="ppaction://hlinkpres?slideindex=37&amp;slidetitle=Slide 37"/>
              </a:rPr>
              <a:t>Graphical model  </a:t>
            </a:r>
            <a:r>
              <a:rPr lang="en-CA" sz="1600">
                <a:latin typeface="Comic Sans MS" pitchFamily="66" charset="0"/>
              </a:rPr>
              <a:t>(Lecture notes Ch13.3, Pg 2)</a:t>
            </a:r>
            <a:r>
              <a:rPr lang="en-CA" sz="2000" b="1">
                <a:latin typeface="Comic Sans MS" pitchFamily="66" charset="0"/>
              </a:rPr>
              <a:t>    </a:t>
            </a:r>
          </a:p>
        </p:txBody>
      </p:sp>
      <p:sp>
        <p:nvSpPr>
          <p:cNvPr id="406546" name="TextBox 47"/>
          <p:cNvSpPr txBox="1">
            <a:spLocks noChangeArrowheads="1"/>
          </p:cNvSpPr>
          <p:nvPr/>
        </p:nvSpPr>
        <p:spPr bwMode="auto">
          <a:xfrm>
            <a:off x="1714500" y="3786188"/>
            <a:ext cx="65008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Formal model </a:t>
            </a:r>
            <a:r>
              <a:rPr lang="en-CA" sz="1600">
                <a:latin typeface="Comic Sans MS" pitchFamily="66" charset="0"/>
              </a:rPr>
              <a:t>(dependent vs. explanatory variables)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643063" y="4429125"/>
            <a:ext cx="6572250" cy="9763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GLM form:</a:t>
            </a:r>
          </a:p>
          <a:p>
            <a:endParaRPr lang="en-CA" sz="2000" b="1">
              <a:latin typeface="Comic Sans MS" pitchFamily="66" charset="0"/>
            </a:endParaRPr>
          </a:p>
          <a:p>
            <a:r>
              <a:rPr lang="en-CA">
                <a:solidFill>
                  <a:srgbClr val="404040"/>
                </a:solidFill>
                <a:latin typeface="Comic Sans MS" pitchFamily="66" charset="0"/>
              </a:rPr>
              <a:t>Exp. Design Notation: </a:t>
            </a:r>
          </a:p>
        </p:txBody>
      </p:sp>
      <p:graphicFrame>
        <p:nvGraphicFramePr>
          <p:cNvPr id="406533" name="Object 5"/>
          <p:cNvGraphicFramePr>
            <a:graphicFrameLocks noChangeAspect="1"/>
          </p:cNvGraphicFramePr>
          <p:nvPr/>
        </p:nvGraphicFramePr>
        <p:xfrm>
          <a:off x="3059113" y="4437063"/>
          <a:ext cx="5780087" cy="427037"/>
        </p:xfrm>
        <a:graphic>
          <a:graphicData uri="http://schemas.openxmlformats.org/presentationml/2006/ole">
            <p:oleObj spid="_x0000_s406533" name="Equation" r:id="rId6" imgW="2920680" imgH="215640" progId="Equation.3">
              <p:embed/>
            </p:oleObj>
          </a:graphicData>
        </a:graphic>
      </p:graphicFrame>
      <p:graphicFrame>
        <p:nvGraphicFramePr>
          <p:cNvPr id="406538" name="Object 10"/>
          <p:cNvGraphicFramePr>
            <a:graphicFrameLocks noChangeAspect="1"/>
          </p:cNvGraphicFramePr>
          <p:nvPr/>
        </p:nvGraphicFramePr>
        <p:xfrm>
          <a:off x="4286250" y="5072063"/>
          <a:ext cx="3071813" cy="358775"/>
        </p:xfrm>
        <a:graphic>
          <a:graphicData uri="http://schemas.openxmlformats.org/presentationml/2006/ole">
            <p:oleObj spid="_x0000_s406538" name="Equation" r:id="rId7" imgW="1955520" imgH="228600" progId="Equation.3">
              <p:embed/>
            </p:oleObj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5400000">
            <a:off x="5144294" y="5785644"/>
            <a:ext cx="428625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572919" y="5785644"/>
            <a:ext cx="428625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6501606" y="5714207"/>
            <a:ext cx="428625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714875" y="6143625"/>
            <a:ext cx="785813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Fixed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643563" y="6143625"/>
            <a:ext cx="928687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Random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715125" y="6143625"/>
            <a:ext cx="1428750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Interactive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49325"/>
            <a:ext cx="9144000" cy="5859463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Construct model</a:t>
            </a:r>
            <a:endParaRPr lang="en-CA" sz="2000" b="1" dirty="0">
              <a:latin typeface="Comic Sans MS" pitchFamily="66" charset="0"/>
            </a:endParaRPr>
          </a:p>
        </p:txBody>
      </p:sp>
      <p:grpSp>
        <p:nvGrpSpPr>
          <p:cNvPr id="485385" name="Group 41"/>
          <p:cNvGrpSpPr>
            <a:grpSpLocks/>
          </p:cNvGrpSpPr>
          <p:nvPr/>
        </p:nvGrpSpPr>
        <p:grpSpPr bwMode="auto">
          <a:xfrm>
            <a:off x="714375" y="1571625"/>
            <a:ext cx="787400" cy="4500563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754" y="1750206"/>
              <a:ext cx="1143008" cy="785819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-499303" y="4071148"/>
              <a:ext cx="4000528" cy="1587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5386" name="TextBox 47"/>
          <p:cNvSpPr txBox="1">
            <a:spLocks noChangeArrowheads="1"/>
          </p:cNvSpPr>
          <p:nvPr/>
        </p:nvSpPr>
        <p:spPr bwMode="auto">
          <a:xfrm>
            <a:off x="1714500" y="2071688"/>
            <a:ext cx="25717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CA" sz="2000" b="1">
                <a:latin typeface="Comic Sans MS" pitchFamily="66" charset="0"/>
              </a:rPr>
              <a:t> Formal model</a:t>
            </a:r>
            <a:endParaRPr lang="en-CA" sz="1600">
              <a:latin typeface="Comic Sans MS" pitchFamily="66" charset="0"/>
            </a:endParaRPr>
          </a:p>
        </p:txBody>
      </p:sp>
      <p:sp>
        <p:nvSpPr>
          <p:cNvPr id="485387" name="TextBox 48"/>
          <p:cNvSpPr txBox="1">
            <a:spLocks noChangeArrowheads="1"/>
          </p:cNvSpPr>
          <p:nvPr/>
        </p:nvSpPr>
        <p:spPr bwMode="auto">
          <a:xfrm>
            <a:off x="1714500" y="2714625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GLM form:</a:t>
            </a:r>
          </a:p>
          <a:p>
            <a:endParaRPr lang="en-CA" sz="2000" b="1">
              <a:latin typeface="Comic Sans MS" pitchFamily="66" charset="0"/>
            </a:endParaRPr>
          </a:p>
        </p:txBody>
      </p:sp>
      <p:graphicFrame>
        <p:nvGraphicFramePr>
          <p:cNvPr id="485379" name="Object 5"/>
          <p:cNvGraphicFramePr>
            <a:graphicFrameLocks noChangeAspect="1"/>
          </p:cNvGraphicFramePr>
          <p:nvPr/>
        </p:nvGraphicFramePr>
        <p:xfrm>
          <a:off x="3143250" y="2714625"/>
          <a:ext cx="5780088" cy="427038"/>
        </p:xfrm>
        <a:graphic>
          <a:graphicData uri="http://schemas.openxmlformats.org/presentationml/2006/ole">
            <p:oleObj spid="_x0000_s485379" name="Equation" r:id="rId4" imgW="2920680" imgH="215640" progId="Equation.3">
              <p:embed/>
            </p:oleObj>
          </a:graphicData>
        </a:graphic>
      </p:graphicFrame>
      <p:cxnSp>
        <p:nvCxnSpPr>
          <p:cNvPr id="21" name="Straight Arrow Connector 20"/>
          <p:cNvCxnSpPr/>
          <p:nvPr/>
        </p:nvCxnSpPr>
        <p:spPr>
          <a:xfrm rot="5400000">
            <a:off x="4608513" y="3463925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rot="5400000">
            <a:off x="5680075" y="3463925"/>
            <a:ext cx="3571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7108825" y="3463925"/>
            <a:ext cx="3571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4357688" y="3857625"/>
            <a:ext cx="785812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Fixed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429250" y="3857625"/>
            <a:ext cx="928688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Random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0" y="3857625"/>
            <a:ext cx="2035175" cy="336550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r>
              <a:rPr lang="en-CA" sz="1600" b="1">
                <a:solidFill>
                  <a:srgbClr val="F2F2F2"/>
                </a:solidFill>
                <a:latin typeface="Comic Sans MS" pitchFamily="66" charset="0"/>
              </a:rPr>
              <a:t>Interactive effect</a:t>
            </a:r>
          </a:p>
        </p:txBody>
      </p:sp>
      <p:sp>
        <p:nvSpPr>
          <p:cNvPr id="485394" name="TextBox 30"/>
          <p:cNvSpPr txBox="1">
            <a:spLocks noChangeArrowheads="1"/>
          </p:cNvSpPr>
          <p:nvPr/>
        </p:nvSpPr>
        <p:spPr bwMode="auto">
          <a:xfrm>
            <a:off x="1643063" y="5286375"/>
            <a:ext cx="657225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2000">
                <a:latin typeface="Comic Sans MS" pitchFamily="66" charset="0"/>
              </a:rPr>
              <a:t>GLM form:</a:t>
            </a:r>
          </a:p>
          <a:p>
            <a:endParaRPr lang="en-CA" sz="2000" b="1">
              <a:latin typeface="Comic Sans MS" pitchFamily="66" charset="0"/>
            </a:endParaRPr>
          </a:p>
        </p:txBody>
      </p:sp>
      <p:graphicFrame>
        <p:nvGraphicFramePr>
          <p:cNvPr id="485381" name="Object 5"/>
          <p:cNvGraphicFramePr>
            <a:graphicFrameLocks noChangeAspect="1"/>
          </p:cNvGraphicFramePr>
          <p:nvPr/>
        </p:nvGraphicFramePr>
        <p:xfrm>
          <a:off x="3357563" y="5286375"/>
          <a:ext cx="3844925" cy="427038"/>
        </p:xfrm>
        <a:graphic>
          <a:graphicData uri="http://schemas.openxmlformats.org/presentationml/2006/ole">
            <p:oleObj spid="_x0000_s485381" name="Equation" r:id="rId5" imgW="1942920" imgH="215640" progId="Equation.3">
              <p:embed/>
            </p:oleObj>
          </a:graphicData>
        </a:graphic>
      </p:graphicFrame>
      <p:cxnSp>
        <p:nvCxnSpPr>
          <p:cNvPr id="32" name="Straight Arrow Connector 31"/>
          <p:cNvCxnSpPr/>
          <p:nvPr/>
        </p:nvCxnSpPr>
        <p:spPr>
          <a:xfrm rot="5400000">
            <a:off x="3001169" y="4214019"/>
            <a:ext cx="1285875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5396" name="TextBox 26"/>
          <p:cNvSpPr txBox="1">
            <a:spLocks noChangeArrowheads="1"/>
          </p:cNvSpPr>
          <p:nvPr/>
        </p:nvSpPr>
        <p:spPr bwMode="auto">
          <a:xfrm>
            <a:off x="1714500" y="3857625"/>
            <a:ext cx="17859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 sz="1400">
                <a:latin typeface="Comic Sans MS" pitchFamily="66" charset="0"/>
              </a:rPr>
              <a:t>- Appears little/no</a:t>
            </a:r>
          </a:p>
          <a:p>
            <a:pPr>
              <a:buFontTx/>
              <a:buChar char="-"/>
            </a:pPr>
            <a:r>
              <a:rPr lang="en-CA" sz="1400">
                <a:latin typeface="Comic Sans MS" pitchFamily="66" charset="0"/>
              </a:rPr>
              <a:t> Limited data</a:t>
            </a:r>
          </a:p>
          <a:p>
            <a:pPr>
              <a:buFontTx/>
              <a:buChar char="-"/>
            </a:pPr>
            <a:r>
              <a:rPr lang="en-CA" sz="1400">
                <a:latin typeface="Comic Sans MS" pitchFamily="66" charset="0"/>
              </a:rPr>
              <a:t> Assume no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rot="5400000">
            <a:off x="4751388" y="5892800"/>
            <a:ext cx="357188" cy="1587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5400000">
            <a:off x="5822950" y="5892800"/>
            <a:ext cx="357188" cy="1588"/>
          </a:xfrm>
          <a:prstGeom prst="straightConnector1">
            <a:avLst/>
          </a:prstGeom>
          <a:ln w="158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00563" y="6143625"/>
            <a:ext cx="785812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Fixed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72125" y="6143625"/>
            <a:ext cx="928688" cy="338138"/>
          </a:xfrm>
          <a:prstGeom prst="rect">
            <a:avLst/>
          </a:prstGeom>
          <a:solidFill>
            <a:srgbClr val="666699"/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16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Random</a:t>
            </a:r>
            <a:endParaRPr lang="en-CA" sz="16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877050" y="6357938"/>
            <a:ext cx="2266950" cy="35718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CA" sz="3200">
                <a:solidFill>
                  <a:srgbClr val="FFFFFF"/>
                </a:solidFill>
                <a:latin typeface="Comic Sans MS" pitchFamily="66" charset="0"/>
                <a:cs typeface="Arial" charset="0"/>
              </a:rPr>
              <a:t>Break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998538"/>
            <a:ext cx="9144000" cy="5859462"/>
          </a:xfrm>
          <a:prstGeom prst="rect">
            <a:avLst/>
          </a:prstGeom>
          <a:solidFill>
            <a:schemeClr val="bg1">
              <a:lumMod val="95000"/>
              <a:alpha val="56000"/>
            </a:schemeClr>
          </a:solidFill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CA" dirty="0">
              <a:latin typeface="+mn-lt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0"/>
            <a:ext cx="9144000" cy="7381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800" b="1" dirty="0">
                <a:solidFill>
                  <a:schemeClr val="bg1">
                    <a:lumMod val="95000"/>
                  </a:schemeClr>
                </a:solidFill>
                <a:latin typeface="Comic Sans MS" pitchFamily="66" charset="0"/>
                <a:cs typeface="+mn-cs"/>
              </a:rPr>
              <a:t>General Linear Model (GLM) --- Generic Recipe    </a:t>
            </a:r>
            <a:endParaRPr lang="en-CA" sz="2800" b="1" dirty="0">
              <a:solidFill>
                <a:schemeClr val="bg1">
                  <a:lumMod val="95000"/>
                </a:schemeClr>
              </a:solidFill>
              <a:latin typeface="Comic Sans MS" pitchFamily="66" charset="0"/>
              <a:cs typeface="+mn-cs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571500" y="1071563"/>
            <a:ext cx="2357438" cy="500062"/>
          </a:xfrm>
          <a:prstGeom prst="roundRect">
            <a:avLst/>
          </a:prstGeom>
          <a:noFill/>
          <a:ln>
            <a:solidFill>
              <a:schemeClr val="bg1">
                <a:lumMod val="85000"/>
                <a:alpha val="71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solidFill>
                  <a:schemeClr val="bg1">
                    <a:lumMod val="85000"/>
                  </a:schemeClr>
                </a:solidFill>
                <a:latin typeface="Comic Sans MS" pitchFamily="66" charset="0"/>
              </a:rPr>
              <a:t>Construct model</a:t>
            </a:r>
            <a:endParaRPr lang="en-CA" sz="2000" b="1" dirty="0">
              <a:solidFill>
                <a:schemeClr val="bg1">
                  <a:lumMod val="85000"/>
                </a:schemeClr>
              </a:solidFill>
              <a:latin typeface="Comic Sans MS" pitchFamily="66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571500" y="1785938"/>
            <a:ext cx="2357438" cy="500062"/>
          </a:xfrm>
          <a:prstGeom prst="roundRect">
            <a:avLst/>
          </a:prstGeom>
          <a:solidFill>
            <a:srgbClr val="666699"/>
          </a:solidFill>
          <a:ln>
            <a:solidFill>
              <a:srgbClr val="6666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CA" sz="2000" b="1" dirty="0">
                <a:latin typeface="Comic Sans MS" pitchFamily="66" charset="0"/>
              </a:rPr>
              <a:t>Execute model</a:t>
            </a:r>
            <a:endParaRPr lang="en-CA" sz="2000" b="1" dirty="0">
              <a:latin typeface="Comic Sans MS" pitchFamily="66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rot="5400000">
            <a:off x="1463675" y="1677988"/>
            <a:ext cx="214313" cy="1587"/>
          </a:xfrm>
          <a:prstGeom prst="straightConnector1">
            <a:avLst/>
          </a:prstGeom>
          <a:ln w="25400">
            <a:solidFill>
              <a:srgbClr val="66669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3574" name="Group 28"/>
          <p:cNvGrpSpPr>
            <a:grpSpLocks/>
          </p:cNvGrpSpPr>
          <p:nvPr/>
        </p:nvGrpSpPr>
        <p:grpSpPr bwMode="auto">
          <a:xfrm>
            <a:off x="785813" y="2286000"/>
            <a:ext cx="642937" cy="4357688"/>
            <a:chOff x="714348" y="1571612"/>
            <a:chExt cx="787406" cy="4500594"/>
          </a:xfrm>
        </p:grpSpPr>
        <p:cxnSp>
          <p:nvCxnSpPr>
            <p:cNvPr id="30" name="Elbow Connector 29"/>
            <p:cNvCxnSpPr/>
            <p:nvPr/>
          </p:nvCxnSpPr>
          <p:spPr>
            <a:xfrm rot="16200000" flipH="1">
              <a:off x="535692" y="1750268"/>
              <a:ext cx="1142774" cy="785462"/>
            </a:xfrm>
            <a:prstGeom prst="bentConnector3">
              <a:avLst>
                <a:gd name="adj1" fmla="val 98485"/>
              </a:avLst>
            </a:prstGeom>
            <a:ln w="25400">
              <a:solidFill>
                <a:srgbClr val="666699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5400000">
              <a:off x="-499481" y="4070970"/>
              <a:ext cx="4000528" cy="1944"/>
            </a:xfrm>
            <a:prstGeom prst="line">
              <a:avLst/>
            </a:prstGeom>
            <a:ln w="25400">
              <a:solidFill>
                <a:srgbClr val="6666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3575" name="TextBox 37"/>
          <p:cNvSpPr txBox="1">
            <a:spLocks noChangeArrowheads="1"/>
          </p:cNvSpPr>
          <p:nvPr/>
        </p:nvSpPr>
        <p:spPr bwMode="auto">
          <a:xfrm>
            <a:off x="1500188" y="2643188"/>
            <a:ext cx="7358062" cy="349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Place data in an appropriate </a:t>
            </a:r>
            <a:r>
              <a:rPr lang="en-CA" sz="2000" b="1">
                <a:latin typeface="Comic Sans MS" pitchFamily="66" charset="0"/>
                <a:hlinkClick r:id="rId3" action="ppaction://hlinkpres?slideindex=38&amp;slidetitle=Slide 38"/>
              </a:rPr>
              <a:t>format</a:t>
            </a:r>
            <a:endParaRPr lang="en-CA" sz="2000" b="1">
              <a:latin typeface="Comic Sans MS" pitchFamily="66" charset="0"/>
            </a:endParaRPr>
          </a:p>
          <a:p>
            <a:pPr>
              <a:lnSpc>
                <a:spcPct val="160000"/>
              </a:lnSpc>
              <a:buFont typeface="Wingdings" pitchFamily="2" charset="2"/>
              <a:buChar char="Ø"/>
            </a:pPr>
            <a:r>
              <a:rPr lang="en-CA" sz="2000">
                <a:latin typeface="Comic Sans MS" pitchFamily="66" charset="0"/>
              </a:rPr>
              <a:t> </a:t>
            </a:r>
            <a:r>
              <a:rPr lang="en-CA" sz="2000" b="1">
                <a:latin typeface="Comic Sans MS" pitchFamily="66" charset="0"/>
              </a:rPr>
              <a:t>Execute analysis in a statistical pkg: Minitab, R</a:t>
            </a:r>
          </a:p>
          <a:p>
            <a:pPr>
              <a:lnSpc>
                <a:spcPct val="160000"/>
              </a:lnSpc>
            </a:pPr>
            <a:r>
              <a:rPr lang="en-CA" sz="2400" b="1">
                <a:latin typeface="Comic Sans MS" pitchFamily="66" charset="0"/>
              </a:rPr>
              <a:t>   </a:t>
            </a:r>
            <a:r>
              <a:rPr lang="en-CA" sz="2000" u="sng">
                <a:latin typeface="Comic Sans MS" pitchFamily="66" charset="0"/>
              </a:rPr>
              <a:t>Minitab: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MTB&gt; GLM ‘T’ = ‘XD’ ‘XS’;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SUBC&gt; fits c4;</a:t>
            </a:r>
          </a:p>
          <a:p>
            <a:pPr>
              <a:lnSpc>
                <a:spcPct val="160000"/>
              </a:lnSpc>
            </a:pPr>
            <a:r>
              <a:rPr lang="en-CA"/>
              <a:t>                      SUBC&gt; resi c5.</a:t>
            </a:r>
            <a:endParaRPr lang="en-CA" b="1">
              <a:latin typeface="Comic Sans MS" pitchFamily="66" charset="0"/>
            </a:endParaRPr>
          </a:p>
          <a:p>
            <a:pPr>
              <a:lnSpc>
                <a:spcPct val="160000"/>
              </a:lnSpc>
            </a:pPr>
            <a:endParaRPr lang="en-CA" sz="2000" b="1">
              <a:latin typeface="Comic Sans MS" pitchFamily="66" charset="0"/>
            </a:endParaRPr>
          </a:p>
        </p:txBody>
      </p:sp>
      <p:sp>
        <p:nvSpPr>
          <p:cNvPr id="493576" name="TextBox 14"/>
          <p:cNvSpPr txBox="1">
            <a:spLocks noChangeArrowheads="1"/>
          </p:cNvSpPr>
          <p:nvPr/>
        </p:nvSpPr>
        <p:spPr bwMode="auto">
          <a:xfrm>
            <a:off x="1928813" y="5786438"/>
            <a:ext cx="69294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CA">
                <a:latin typeface="Calibri" pitchFamily="34" charset="0"/>
              </a:rPr>
              <a:t>~~~~~~~~~~~~~~~~~~~~~~~~~~~~~~~~~~~~~~~~~~~~~~~~~~~~~~~~</a:t>
            </a:r>
          </a:p>
          <a:p>
            <a:r>
              <a:rPr lang="en-CA">
                <a:latin typeface="Comic Sans MS" pitchFamily="66" charset="0"/>
              </a:rPr>
              <a:t>ANOVA table, fitted values, residuals   |  </a:t>
            </a:r>
          </a:p>
          <a:p>
            <a:r>
              <a:rPr lang="en-CA">
                <a:latin typeface="Comic Sans MS" pitchFamily="66" charset="0"/>
              </a:rPr>
              <a:t>(more commands to obtain parameter estimates)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5712</TotalTime>
  <Words>1591</Words>
  <Application>Microsoft Office PowerPoint</Application>
  <PresentationFormat>On-screen Show (4:3)</PresentationFormat>
  <Paragraphs>1499</Paragraphs>
  <Slides>42</Slides>
  <Notes>42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Calibri</vt:lpstr>
      <vt:lpstr>Arial</vt:lpstr>
      <vt:lpstr>Comic Sans MS</vt:lpstr>
      <vt:lpstr>Wingdings</vt:lpstr>
      <vt:lpstr>Office Theme</vt:lpstr>
      <vt:lpstr>Equation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cailinx</dc:creator>
  <cp:lastModifiedBy>DCS</cp:lastModifiedBy>
  <cp:revision>797</cp:revision>
  <dcterms:created xsi:type="dcterms:W3CDTF">2011-04-18T16:28:24Z</dcterms:created>
  <dcterms:modified xsi:type="dcterms:W3CDTF">2011-10-28T02:36:28Z</dcterms:modified>
</cp:coreProperties>
</file>