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489" r:id="rId2"/>
    <p:sldId id="479" r:id="rId3"/>
    <p:sldId id="423" r:id="rId4"/>
    <p:sldId id="449" r:id="rId5"/>
    <p:sldId id="451" r:id="rId6"/>
    <p:sldId id="450" r:id="rId7"/>
    <p:sldId id="452" r:id="rId8"/>
    <p:sldId id="472" r:id="rId9"/>
    <p:sldId id="453" r:id="rId10"/>
    <p:sldId id="454" r:id="rId11"/>
    <p:sldId id="455" r:id="rId12"/>
    <p:sldId id="456" r:id="rId13"/>
    <p:sldId id="467" r:id="rId14"/>
    <p:sldId id="404" r:id="rId15"/>
    <p:sldId id="457" r:id="rId16"/>
    <p:sldId id="458" r:id="rId17"/>
    <p:sldId id="468" r:id="rId18"/>
    <p:sldId id="459" r:id="rId19"/>
    <p:sldId id="460" r:id="rId20"/>
    <p:sldId id="461" r:id="rId21"/>
    <p:sldId id="462" r:id="rId22"/>
    <p:sldId id="463" r:id="rId23"/>
    <p:sldId id="464" r:id="rId24"/>
    <p:sldId id="465" r:id="rId25"/>
    <p:sldId id="466" r:id="rId26"/>
    <p:sldId id="490" r:id="rId27"/>
    <p:sldId id="471" r:id="rId28"/>
    <p:sldId id="473" r:id="rId29"/>
    <p:sldId id="439" r:id="rId30"/>
    <p:sldId id="470" r:id="rId31"/>
    <p:sldId id="474" r:id="rId32"/>
    <p:sldId id="475" r:id="rId33"/>
    <p:sldId id="476" r:id="rId34"/>
    <p:sldId id="477" r:id="rId35"/>
    <p:sldId id="469" r:id="rId36"/>
    <p:sldId id="478" r:id="rId37"/>
    <p:sldId id="480" r:id="rId38"/>
    <p:sldId id="482" r:id="rId39"/>
    <p:sldId id="488" r:id="rId40"/>
    <p:sldId id="483" r:id="rId41"/>
    <p:sldId id="484" r:id="rId42"/>
    <p:sldId id="487" r:id="rId43"/>
    <p:sldId id="486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686BD6"/>
    <a:srgbClr val="6B95C7"/>
    <a:srgbClr val="4CA238"/>
    <a:srgbClr val="EBA019"/>
    <a:srgbClr val="618DC3"/>
    <a:srgbClr val="D2A000"/>
    <a:srgbClr val="4A7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94982" autoAdjust="0"/>
  </p:normalViewPr>
  <p:slideViewPr>
    <p:cSldViewPr>
      <p:cViewPr>
        <p:scale>
          <a:sx n="75" d="100"/>
          <a:sy n="75" d="100"/>
        </p:scale>
        <p:origin x="-1146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3" d="100"/>
        <a:sy n="4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ilinx\Documents\Ch20.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ilinx\Documents\Ch20.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</c:spPr>
          </c:marker>
          <c:xVal>
            <c:numRef>
              <c:f>Sheet1!$C$3:$C$17</c:f>
              <c:numCache>
                <c:formatCode>General</c:formatCode>
                <c:ptCount val="15"/>
                <c:pt idx="0">
                  <c:v>8.7000000000000011</c:v>
                </c:pt>
                <c:pt idx="1">
                  <c:v>8.5</c:v>
                </c:pt>
                <c:pt idx="2">
                  <c:v>9.4</c:v>
                </c:pt>
                <c:pt idx="3">
                  <c:v>10</c:v>
                </c:pt>
                <c:pt idx="4">
                  <c:v>6.3</c:v>
                </c:pt>
                <c:pt idx="5">
                  <c:v>7.8</c:v>
                </c:pt>
                <c:pt idx="6">
                  <c:v>11.9</c:v>
                </c:pt>
                <c:pt idx="7">
                  <c:v>6.5</c:v>
                </c:pt>
                <c:pt idx="8">
                  <c:v>6.6</c:v>
                </c:pt>
                <c:pt idx="9">
                  <c:v>10.6</c:v>
                </c:pt>
                <c:pt idx="10">
                  <c:v>10.200000000000001</c:v>
                </c:pt>
                <c:pt idx="11">
                  <c:v>7.2</c:v>
                </c:pt>
                <c:pt idx="12">
                  <c:v>8.6</c:v>
                </c:pt>
                <c:pt idx="13">
                  <c:v>11.1</c:v>
                </c:pt>
                <c:pt idx="14">
                  <c:v>11.6</c:v>
                </c:pt>
              </c:numCache>
            </c:numRef>
          </c:xVal>
          <c:yVal>
            <c:numRef>
              <c:f>Sheet1!$D$3:$D$17</c:f>
              <c:numCache>
                <c:formatCode>General</c:formatCode>
                <c:ptCount val="15"/>
                <c:pt idx="0">
                  <c:v>5.95</c:v>
                </c:pt>
                <c:pt idx="1">
                  <c:v>5.6499999999999995</c:v>
                </c:pt>
                <c:pt idx="2">
                  <c:v>6</c:v>
                </c:pt>
                <c:pt idx="3">
                  <c:v>5.7</c:v>
                </c:pt>
                <c:pt idx="4">
                  <c:v>4.7</c:v>
                </c:pt>
                <c:pt idx="5">
                  <c:v>5.53</c:v>
                </c:pt>
                <c:pt idx="6">
                  <c:v>6.4</c:v>
                </c:pt>
                <c:pt idx="7">
                  <c:v>4.18</c:v>
                </c:pt>
                <c:pt idx="8">
                  <c:v>6.1499999999999995</c:v>
                </c:pt>
                <c:pt idx="9">
                  <c:v>5.9300000000000024</c:v>
                </c:pt>
                <c:pt idx="10">
                  <c:v>5.7</c:v>
                </c:pt>
                <c:pt idx="11">
                  <c:v>5.68</c:v>
                </c:pt>
                <c:pt idx="12">
                  <c:v>6.13</c:v>
                </c:pt>
                <c:pt idx="13">
                  <c:v>6.3</c:v>
                </c:pt>
                <c:pt idx="14">
                  <c:v>6.03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175872"/>
        <c:axId val="100178176"/>
      </c:scatterChart>
      <c:valAx>
        <c:axId val="100175872"/>
        <c:scaling>
          <c:orientation val="minMax"/>
          <c:max val="13"/>
          <c:min val="5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CA" sz="1600"/>
                  <a:t>Y1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100178176"/>
        <c:crosses val="autoZero"/>
        <c:crossBetween val="midCat"/>
      </c:valAx>
      <c:valAx>
        <c:axId val="100178176"/>
        <c:scaling>
          <c:orientation val="minMax"/>
          <c:max val="7"/>
          <c:min val="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CA" sz="1600"/>
                  <a:t>Y2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100175872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28575">
              <a:noFill/>
            </a:ln>
          </c:spPr>
          <c:marker>
            <c:symbol val="circle"/>
            <c:size val="8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Sheet1!$D$3:$D$17</c:f>
              <c:numCache>
                <c:formatCode>General</c:formatCode>
                <c:ptCount val="15"/>
                <c:pt idx="0">
                  <c:v>5.95</c:v>
                </c:pt>
                <c:pt idx="1">
                  <c:v>5.6499999999999995</c:v>
                </c:pt>
                <c:pt idx="2">
                  <c:v>6</c:v>
                </c:pt>
                <c:pt idx="3">
                  <c:v>5.7</c:v>
                </c:pt>
                <c:pt idx="4">
                  <c:v>4.7</c:v>
                </c:pt>
                <c:pt idx="5">
                  <c:v>5.53</c:v>
                </c:pt>
                <c:pt idx="6">
                  <c:v>6.4</c:v>
                </c:pt>
                <c:pt idx="7">
                  <c:v>4.18</c:v>
                </c:pt>
                <c:pt idx="8">
                  <c:v>6.1499999999999995</c:v>
                </c:pt>
                <c:pt idx="9">
                  <c:v>5.9300000000000024</c:v>
                </c:pt>
                <c:pt idx="10">
                  <c:v>5.7</c:v>
                </c:pt>
                <c:pt idx="11">
                  <c:v>5.68</c:v>
                </c:pt>
                <c:pt idx="12">
                  <c:v>6.13</c:v>
                </c:pt>
                <c:pt idx="13">
                  <c:v>6.3</c:v>
                </c:pt>
                <c:pt idx="14">
                  <c:v>6.03</c:v>
                </c:pt>
              </c:numCache>
            </c:numRef>
          </c:xVal>
          <c:yVal>
            <c:numRef>
              <c:f>Sheet1!$C$3:$C$17</c:f>
              <c:numCache>
                <c:formatCode>General</c:formatCode>
                <c:ptCount val="15"/>
                <c:pt idx="0">
                  <c:v>8.7000000000000011</c:v>
                </c:pt>
                <c:pt idx="1">
                  <c:v>8.5</c:v>
                </c:pt>
                <c:pt idx="2">
                  <c:v>9.4</c:v>
                </c:pt>
                <c:pt idx="3">
                  <c:v>10</c:v>
                </c:pt>
                <c:pt idx="4">
                  <c:v>6.3</c:v>
                </c:pt>
                <c:pt idx="5">
                  <c:v>7.8</c:v>
                </c:pt>
                <c:pt idx="6">
                  <c:v>11.9</c:v>
                </c:pt>
                <c:pt idx="7">
                  <c:v>6.5</c:v>
                </c:pt>
                <c:pt idx="8">
                  <c:v>6.6</c:v>
                </c:pt>
                <c:pt idx="9">
                  <c:v>10.6</c:v>
                </c:pt>
                <c:pt idx="10">
                  <c:v>10.200000000000001</c:v>
                </c:pt>
                <c:pt idx="11">
                  <c:v>7.2</c:v>
                </c:pt>
                <c:pt idx="12">
                  <c:v>8.6</c:v>
                </c:pt>
                <c:pt idx="13">
                  <c:v>11.1</c:v>
                </c:pt>
                <c:pt idx="14">
                  <c:v>11.6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368384"/>
        <c:axId val="100370688"/>
      </c:scatterChart>
      <c:valAx>
        <c:axId val="100368384"/>
        <c:scaling>
          <c:orientation val="minMax"/>
          <c:max val="7"/>
          <c:min val="3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CA" sz="1600"/>
                  <a:t>Y2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100370688"/>
        <c:crosses val="autoZero"/>
        <c:crossBetween val="midCat"/>
      </c:valAx>
      <c:valAx>
        <c:axId val="100370688"/>
        <c:scaling>
          <c:orientation val="minMax"/>
          <c:max val="13"/>
          <c:min val="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CA" sz="1600"/>
                  <a:t>Y1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100368384"/>
        <c:crosses val="autoZero"/>
        <c:crossBetween val="midCat"/>
        <c:majorUnit val="2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7.wmf"/><Relationship Id="rId1" Type="http://schemas.openxmlformats.org/officeDocument/2006/relationships/image" Target="../media/image15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8.wmf"/><Relationship Id="rId2" Type="http://schemas.openxmlformats.org/officeDocument/2006/relationships/image" Target="../media/image7.wmf"/><Relationship Id="rId1" Type="http://schemas.openxmlformats.org/officeDocument/2006/relationships/image" Target="../media/image15.wmf"/><Relationship Id="rId6" Type="http://schemas.openxmlformats.org/officeDocument/2006/relationships/image" Target="../media/image19.wmf"/><Relationship Id="rId11" Type="http://schemas.openxmlformats.org/officeDocument/2006/relationships/image" Target="../media/image1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DC03EA0-AFF2-4CAC-975C-DB522B8DA449}" type="datetimeFigureOut">
              <a:rPr lang="en-US"/>
              <a:pPr>
                <a:defRPr/>
              </a:pPr>
              <a:t>8/22/2019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66DFC8E-F01A-42EE-ADA5-E44EB1D3E51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359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1536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023143B-DE01-44D3-8CCB-0AA11C1F7D23}" type="slidenum">
              <a:rPr lang="en-CA" sz="1200">
                <a:latin typeface="+mn-lt"/>
              </a:rPr>
              <a:pPr algn="r">
                <a:defRPr/>
              </a:pPr>
              <a:t>1</a:t>
            </a:fld>
            <a:endParaRPr lang="en-CA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18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6318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A16160-9C3C-47CF-AF91-9DFCD7CAC17C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0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AFB662-6738-41E0-8D43-F45407BFB9CA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75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0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22F527-D6B0-42EA-BCE9-180D4EFB1313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56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6256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B100C0-D143-4577-9B63-E99F3D23554A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77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6277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908A28-4B08-46E3-9C3F-E33B84BC68F5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97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6297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0610D2-3C74-4574-AC36-8F975719617A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28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6328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B6CDE4-0428-4916-8005-46CB3DED97E7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5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444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1144D3-4CBE-4556-8E13-64CAF9236CF4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3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0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EF2CC1-84F2-4ECB-8B58-CCA29D851047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5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0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FA757E-C309-47E3-9072-0E8900731A3B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CA" smtClean="0"/>
              <a:t> 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A9513F-CA50-4771-875C-21943A6DD66A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0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28C68D-5B22-4B4C-BD18-CAF2A1337988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1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968DE3-7383-459F-ACAA-A97770E034CD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127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478D1F-B70B-4380-B13E-E6F246B335DE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1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A3DB8F-F2E2-49FC-ABCE-6F0706ED605B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1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A3B116-4CF5-4989-B1A5-00112A07A808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1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9D134A-8FDD-4FDE-A28B-016CBE2B2CC1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69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6697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B6F05CF-CEB5-4859-8616-A10615DD1FF0}" type="slidenum">
              <a:rPr lang="en-CA" sz="1200">
                <a:latin typeface="Calibri" pitchFamily="34" charset="0"/>
              </a:rPr>
              <a:pPr algn="r"/>
              <a:t>26</a:t>
            </a:fld>
            <a:endParaRPr lang="en-CA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90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2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5F3488-00BF-424F-AF1A-EA7150E20C12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10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2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A015F5-6807-4533-B242-3A09F462D4B8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31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2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3F63DD-EA4E-4215-B392-85634676AAF5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2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126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8E28AB-4F0E-4ADC-9C5A-21A3A722C69F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51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2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068AE-9888-4283-BB42-3FE591EB505A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7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301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98053D-3B10-4AA0-A758-324CBC0F2D7A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9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372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721FC0-E50A-48A7-9A9E-A809EC248374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1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403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79AA78-0233-42A0-AB87-104280BCC03A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3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424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EA928E-FABA-414A-8945-1E259F13F0C3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6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454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D5BA2A-A733-4B17-88ED-B9DE2659BEA7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485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2BA3A1-FA43-45EC-9D23-4EF22636BC8E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0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505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86FA29-5080-4EAA-903E-B2C3CF64B3CA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2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526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47B1C4-424A-44E6-B0EB-807B1A0C6815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4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546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378CA8-908B-47C9-AAD2-18D1E51960B0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0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208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AA2776-65CB-409C-867E-ECDF6B138C0B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6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567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E0EF3D-B737-4F00-874C-28AC182E2346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587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D2DDF7-AF42-4FDE-9D9A-B1AF1CBF036A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0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608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B4C2D4-F2FA-4110-9032-F76FE7501B24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2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7628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A8A53-020B-4CBF-A5BC-C210C8F1F2D3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2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229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E3C052-2384-46D4-811E-D33D5C30A9B9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4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249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5D9DFC-5982-43C4-89C5-FCA083C5D33B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7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270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8BFC2B-BBA9-48D4-890E-35E34EF51A7F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9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4290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47E07E-50C0-4E73-891F-8635627D7CB3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64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mtClean="0"/>
          </a:p>
        </p:txBody>
      </p:sp>
      <p:sp>
        <p:nvSpPr>
          <p:cNvPr id="6164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64AA15-63AB-49EE-829B-D6E7AFB5143E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5A025-DD58-4990-907C-E321377E0A55}" type="datetimeFigureOut">
              <a:rPr lang="en-US"/>
              <a:pPr>
                <a:defRPr/>
              </a:pPr>
              <a:t>8/22/2019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9BCAC-7484-407E-B884-1F2CF00E5A1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8DB6A-AA88-4501-B210-861159B5CF4A}" type="datetimeFigureOut">
              <a:rPr lang="en-US"/>
              <a:pPr>
                <a:defRPr/>
              </a:pPr>
              <a:t>8/22/2019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F531F-233E-419C-8DBB-FD294C629A1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0E05-886F-4953-A88E-596F1C1EDD26}" type="datetimeFigureOut">
              <a:rPr lang="en-US"/>
              <a:pPr>
                <a:defRPr/>
              </a:pPr>
              <a:t>8/22/2019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1C076-A9E3-4002-B06B-C13E7D33C75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CC627-3DB0-43AD-A4FE-19DB3DA096BE}" type="datetimeFigureOut">
              <a:rPr lang="en-US"/>
              <a:pPr>
                <a:defRPr/>
              </a:pPr>
              <a:t>8/22/2019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28EF2-24F7-40E7-AA1B-5279ED387FA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9DE05-2237-4E8C-9A18-694F34945081}" type="datetimeFigureOut">
              <a:rPr lang="en-US"/>
              <a:pPr>
                <a:defRPr/>
              </a:pPr>
              <a:t>8/22/2019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1F40B-5AC5-4FF4-8264-DA7991E382F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828A5-7D52-45AE-B480-28CDD7CDF5CE}" type="datetimeFigureOut">
              <a:rPr lang="en-US"/>
              <a:pPr>
                <a:defRPr/>
              </a:pPr>
              <a:t>8/22/2019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D3CB7-A3D5-485E-B4AE-9E9C792875F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B19C9-09CC-4D67-B269-268FB6A8A170}" type="datetimeFigureOut">
              <a:rPr lang="en-US"/>
              <a:pPr>
                <a:defRPr/>
              </a:pPr>
              <a:t>8/22/2019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C864B-D504-4663-B3F8-3423FFAD873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55008-E354-4B3F-8456-ECA2B916E211}" type="datetimeFigureOut">
              <a:rPr lang="en-US"/>
              <a:pPr>
                <a:defRPr/>
              </a:pPr>
              <a:t>8/22/2019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70AA6-62DF-4E89-80E3-750E858DF23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E9EC7-250E-4288-BEC3-34721C347D42}" type="datetimeFigureOut">
              <a:rPr lang="en-US"/>
              <a:pPr>
                <a:defRPr/>
              </a:pPr>
              <a:t>8/22/2019</a:t>
            </a:fld>
            <a:endParaRPr lang="en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2C8F5-67DB-44F4-B83F-7F520398438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B6F05-811C-4224-9A2C-2E817E18600C}" type="datetimeFigureOut">
              <a:rPr lang="en-US"/>
              <a:pPr>
                <a:defRPr/>
              </a:pPr>
              <a:t>8/22/2019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F1E4A-4421-43B6-A19B-488F61DF69C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32583-D1F2-496C-A97B-442F11A69F37}" type="datetimeFigureOut">
              <a:rPr lang="en-US"/>
              <a:pPr>
                <a:defRPr/>
              </a:pPr>
              <a:t>8/22/2019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AD502-B5F6-40EA-86C4-B3A2D53FB38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A5998"/>
            </a:gs>
            <a:gs pos="999">
              <a:srgbClr val="3A5998"/>
            </a:gs>
            <a:gs pos="50000">
              <a:srgbClr val="94A5C7"/>
            </a:gs>
            <a:gs pos="100000">
              <a:srgbClr val="3A599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20442F8-D26A-49CA-B356-61256EDEFDB3}" type="datetimeFigureOut">
              <a:rPr lang="en-US"/>
              <a:pPr>
                <a:defRPr/>
              </a:pPr>
              <a:t>8/22/2019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0BE6EE3-0632-425C-A4DA-FDAD50CC3F5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22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26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24.bin"/><Relationship Id="rId5" Type="http://schemas.openxmlformats.org/officeDocument/2006/relationships/image" Target="../media/image15.wmf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1.wmf"/><Relationship Id="rId31" Type="http://schemas.openxmlformats.org/officeDocument/2006/relationships/image" Target="../media/image27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25.wmf"/><Relationship Id="rId30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35.bin"/><Relationship Id="rId26" Type="http://schemas.openxmlformats.org/officeDocument/2006/relationships/hyperlink" Target="Correlation%20-%20Nov.%209%20(final).pptx#-1,22,Slide 22" TargetMode="External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22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20.wmf"/><Relationship Id="rId25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29" Type="http://schemas.openxmlformats.org/officeDocument/2006/relationships/hyperlink" Target="Correlation%20-%20Nov.%209%20(final).pptx#-1,30,Slide 30" TargetMode="Externa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38.bin"/><Relationship Id="rId5" Type="http://schemas.openxmlformats.org/officeDocument/2006/relationships/image" Target="../media/image15.wmf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28" Type="http://schemas.openxmlformats.org/officeDocument/2006/relationships/image" Target="../media/image28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Relationship Id="rId27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Correlation%20-%20Nov.%209%20(final).pptx#-1,16,Slide 1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Correlation%20-%20Nov.%209%20(final).pptx#-1,13,Slide 13" TargetMode="External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35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0.wmf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3.bin"/><Relationship Id="rId5" Type="http://schemas.openxmlformats.org/officeDocument/2006/relationships/image" Target="../media/image29.wmf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31.wmf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hyperlink" Target="Correlation%20-%20Nov.%209%20(final).pptx#-1,22,Slide 22" TargetMode="External"/><Relationship Id="rId5" Type="http://schemas.openxmlformats.org/officeDocument/2006/relationships/image" Target="../media/image36.wmf"/><Relationship Id="rId10" Type="http://schemas.openxmlformats.org/officeDocument/2006/relationships/image" Target="../media/image31.wmf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4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5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5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5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Correlation%20-%20Nov.%209%20(final).pptx#-1,17,Slide 17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Correlation%20-%20Nov.%209%20(final).pptx#-1,12,Slide 12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5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5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5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hyperlink" Target="Correlation%20-%20Nov.%209%20(final).pptx#-1,34,Slide 34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4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notesSlide" Target="../notesSlides/notesSlide31.xml"/><Relationship Id="rId7" Type="http://schemas.openxmlformats.org/officeDocument/2006/relationships/hyperlink" Target="Correlation%20-%20Nov.%209%20(final).pptx#-1,35,Slide 35" TargetMode="External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1.bin"/><Relationship Id="rId10" Type="http://schemas.openxmlformats.org/officeDocument/2006/relationships/hyperlink" Target="Correlation%20-%20Nov.%209%20(new%20links).pptx#-1,35,Slide 35" TargetMode="External"/><Relationship Id="rId4" Type="http://schemas.openxmlformats.org/officeDocument/2006/relationships/hyperlink" Target="Correlation%20-%20Nov.%209%20(final).pptx#-1,12,Slide 12" TargetMode="External"/><Relationship Id="rId9" Type="http://schemas.openxmlformats.org/officeDocument/2006/relationships/image" Target="../media/image5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53.wmf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5.bin"/><Relationship Id="rId11" Type="http://schemas.openxmlformats.org/officeDocument/2006/relationships/oleObject" Target="../embeddings/oleObject68.bin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5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69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71.bin"/><Relationship Id="rId4" Type="http://schemas.openxmlformats.org/officeDocument/2006/relationships/hyperlink" Target="Correlation%20-%20Nov.%209%20(final).pptx#-1,3,Slide 3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60.wmf"/><Relationship Id="rId4" Type="http://schemas.openxmlformats.org/officeDocument/2006/relationships/hyperlink" Target="Correlation%20-%20Nov.%209%20(final).pptx#-1,30,Slide 30" TargetMode="External"/><Relationship Id="rId9" Type="http://schemas.openxmlformats.org/officeDocument/2006/relationships/oleObject" Target="../embeddings/oleObject75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2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wmf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6.wmf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3"/>
          <p:cNvSpPr txBox="1">
            <a:spLocks noChangeArrowheads="1"/>
          </p:cNvSpPr>
          <p:nvPr/>
        </p:nvSpPr>
        <p:spPr bwMode="auto">
          <a:xfrm>
            <a:off x="0" y="1214438"/>
            <a:ext cx="9001125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sz="4800" b="1">
                <a:solidFill>
                  <a:srgbClr val="FFC000"/>
                </a:solidFill>
                <a:latin typeface="Comic Sans MS" pitchFamily="66" charset="0"/>
              </a:rPr>
              <a:t>BIOL 4605/7220</a:t>
            </a:r>
          </a:p>
        </p:txBody>
      </p:sp>
      <p:sp>
        <p:nvSpPr>
          <p:cNvPr id="16386" name="TextBox 10"/>
          <p:cNvSpPr txBox="1">
            <a:spLocks noChangeArrowheads="1"/>
          </p:cNvSpPr>
          <p:nvPr/>
        </p:nvSpPr>
        <p:spPr bwMode="auto">
          <a:xfrm>
            <a:off x="2916238" y="3860800"/>
            <a:ext cx="32861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3600" b="1">
                <a:solidFill>
                  <a:schemeClr val="bg1"/>
                </a:solidFill>
                <a:latin typeface="Comic Sans MS" pitchFamily="66" charset="0"/>
              </a:rPr>
              <a:t>GPT Lectures</a:t>
            </a:r>
          </a:p>
          <a:p>
            <a:pPr algn="ctr"/>
            <a:r>
              <a:rPr lang="en-CA" sz="3600" b="1">
                <a:solidFill>
                  <a:schemeClr val="bg1"/>
                </a:solidFill>
                <a:latin typeface="Comic Sans MS" pitchFamily="66" charset="0"/>
              </a:rPr>
              <a:t>Cailin Xu</a:t>
            </a: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3000375" y="5786438"/>
            <a:ext cx="3214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800">
                <a:solidFill>
                  <a:schemeClr val="bg1"/>
                </a:solidFill>
                <a:latin typeface="Comic Sans MS" pitchFamily="66" charset="0"/>
              </a:rPr>
              <a:t>November 9, 2011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142875" y="2205038"/>
            <a:ext cx="90011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sz="4800" b="1">
                <a:solidFill>
                  <a:srgbClr val="FFC000"/>
                </a:solidFill>
                <a:latin typeface="Comic Sans MS" pitchFamily="66" charset="0"/>
              </a:rPr>
              <a:t>CH 20.1 Correlation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Pearson’s Correlation Coefficient (</a:t>
            </a:r>
            <a:r>
              <a:rPr lang="el-GR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ρ</a:t>
            </a: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)</a:t>
            </a:r>
          </a:p>
        </p:txBody>
      </p:sp>
      <p:sp>
        <p:nvSpPr>
          <p:cNvPr id="617481" name="Text Box 3"/>
          <p:cNvSpPr txBox="1">
            <a:spLocks noChangeArrowheads="1"/>
          </p:cNvSpPr>
          <p:nvPr/>
        </p:nvSpPr>
        <p:spPr bwMode="auto">
          <a:xfrm>
            <a:off x="357188" y="1000125"/>
            <a:ext cx="614362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CA" sz="2200" b="1">
                <a:latin typeface="Comic Sans MS" pitchFamily="66" charset="0"/>
              </a:rPr>
              <a:t>- </a:t>
            </a:r>
            <a:r>
              <a:rPr lang="en-CA" sz="2200">
                <a:latin typeface="Comic Sans MS" pitchFamily="66" charset="0"/>
              </a:rPr>
              <a:t>Strength of relation between two variables</a:t>
            </a:r>
          </a:p>
          <a:p>
            <a:pPr marL="514350" indent="-514350">
              <a:lnSpc>
                <a:spcPct val="150000"/>
              </a:lnSpc>
            </a:pPr>
            <a:r>
              <a:rPr lang="en-CA" sz="2200">
                <a:latin typeface="Comic Sans MS" pitchFamily="66" charset="0"/>
              </a:rPr>
              <a:t>-  Geometric interpretation</a:t>
            </a:r>
          </a:p>
          <a:p>
            <a:pPr marL="514350" indent="-514350">
              <a:lnSpc>
                <a:spcPct val="150000"/>
              </a:lnSpc>
            </a:pPr>
            <a:r>
              <a:rPr lang="en-CA" sz="2200">
                <a:latin typeface="Comic Sans MS" pitchFamily="66" charset="0"/>
              </a:rPr>
              <a:t>-  Definition</a:t>
            </a:r>
            <a:endParaRPr lang="en-CA" sz="1600">
              <a:latin typeface="Comic Sans MS" pitchFamily="66" charset="0"/>
            </a:endParaRPr>
          </a:p>
        </p:txBody>
      </p:sp>
      <p:graphicFrame>
        <p:nvGraphicFramePr>
          <p:cNvPr id="617476" name="Object 4"/>
          <p:cNvGraphicFramePr>
            <a:graphicFrameLocks noChangeAspect="1"/>
          </p:cNvGraphicFramePr>
          <p:nvPr/>
        </p:nvGraphicFramePr>
        <p:xfrm>
          <a:off x="1565275" y="3143250"/>
          <a:ext cx="51339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79" name="Equation" r:id="rId4" imgW="2666880" imgH="431640" progId="Equation.3">
                  <p:embed/>
                </p:oleObj>
              </mc:Choice>
              <mc:Fallback>
                <p:oleObj name="Equation" r:id="rId4" imgW="26668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3143250"/>
                        <a:ext cx="51339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82" name="TextBox 17"/>
          <p:cNvSpPr txBox="1">
            <a:spLocks noChangeArrowheads="1"/>
          </p:cNvSpPr>
          <p:nvPr/>
        </p:nvSpPr>
        <p:spPr bwMode="auto">
          <a:xfrm>
            <a:off x="1214438" y="4857750"/>
            <a:ext cx="6357937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CA">
                <a:latin typeface="Comic Sans MS" pitchFamily="66" charset="0"/>
              </a:rPr>
              <a:t>Covariance of the two variables divided by the product of their standard deviations</a:t>
            </a:r>
          </a:p>
        </p:txBody>
      </p:sp>
      <p:graphicFrame>
        <p:nvGraphicFramePr>
          <p:cNvPr id="617478" name="Object 6"/>
          <p:cNvGraphicFramePr>
            <a:graphicFrameLocks noChangeAspect="1"/>
          </p:cNvGraphicFramePr>
          <p:nvPr/>
        </p:nvGraphicFramePr>
        <p:xfrm>
          <a:off x="6429375" y="1143000"/>
          <a:ext cx="908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80" name="Equation" r:id="rId6" imgW="457200" imgH="215640" progId="Equation.3">
                  <p:embed/>
                </p:oleObj>
              </mc:Choice>
              <mc:Fallback>
                <p:oleObj name="Equation" r:id="rId6" imgW="45720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1143000"/>
                        <a:ext cx="9080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Pearson’s Correlation Coefficient (</a:t>
            </a:r>
            <a:r>
              <a:rPr lang="el-GR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ρ</a:t>
            </a: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)</a:t>
            </a:r>
          </a:p>
        </p:txBody>
      </p:sp>
      <p:sp>
        <p:nvSpPr>
          <p:cNvPr id="618516" name="Text Box 3"/>
          <p:cNvSpPr txBox="1">
            <a:spLocks noChangeArrowheads="1"/>
          </p:cNvSpPr>
          <p:nvPr/>
        </p:nvSpPr>
        <p:spPr bwMode="auto">
          <a:xfrm>
            <a:off x="357188" y="1000125"/>
            <a:ext cx="6215062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CA" sz="2200" b="1">
                <a:latin typeface="Comic Sans MS" pitchFamily="66" charset="0"/>
              </a:rPr>
              <a:t>- </a:t>
            </a:r>
            <a:r>
              <a:rPr lang="en-CA" sz="2200">
                <a:latin typeface="Comic Sans MS" pitchFamily="66" charset="0"/>
              </a:rPr>
              <a:t>Strength of relation between two variables</a:t>
            </a:r>
          </a:p>
          <a:p>
            <a:pPr marL="514350" indent="-514350">
              <a:lnSpc>
                <a:spcPct val="150000"/>
              </a:lnSpc>
            </a:pPr>
            <a:r>
              <a:rPr lang="en-CA" sz="2200">
                <a:latin typeface="Comic Sans MS" pitchFamily="66" charset="0"/>
              </a:rPr>
              <a:t>-  Geometric interpretation</a:t>
            </a:r>
          </a:p>
          <a:p>
            <a:pPr marL="514350" indent="-514350">
              <a:lnSpc>
                <a:spcPct val="150000"/>
              </a:lnSpc>
            </a:pPr>
            <a:r>
              <a:rPr lang="en-CA" sz="2200">
                <a:latin typeface="Comic Sans MS" pitchFamily="66" charset="0"/>
              </a:rPr>
              <a:t>-  Definition</a:t>
            </a:r>
            <a:endParaRPr lang="en-CA" sz="1600">
              <a:latin typeface="Comic Sans MS" pitchFamily="66" charset="0"/>
            </a:endParaRPr>
          </a:p>
          <a:p>
            <a:pPr marL="514350" indent="-514350">
              <a:lnSpc>
                <a:spcPct val="150000"/>
              </a:lnSpc>
            </a:pPr>
            <a:r>
              <a:rPr lang="en-CA" sz="2200">
                <a:latin typeface="Comic Sans MS" pitchFamily="66" charset="0"/>
              </a:rPr>
              <a:t>-  Estimate              from a sample </a:t>
            </a:r>
          </a:p>
        </p:txBody>
      </p:sp>
      <p:graphicFrame>
        <p:nvGraphicFramePr>
          <p:cNvPr id="618499" name="Object 3"/>
          <p:cNvGraphicFramePr>
            <a:graphicFrameLocks noChangeAspect="1"/>
          </p:cNvGraphicFramePr>
          <p:nvPr/>
        </p:nvGraphicFramePr>
        <p:xfrm>
          <a:off x="1928813" y="2571750"/>
          <a:ext cx="1041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14" name="Equation" r:id="rId4" imgW="469800" imgH="215640" progId="Equation.3">
                  <p:embed/>
                </p:oleObj>
              </mc:Choice>
              <mc:Fallback>
                <p:oleObj name="Equation" r:id="rId4" imgW="4698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571750"/>
                        <a:ext cx="10414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00188" y="3429000"/>
          <a:ext cx="6096000" cy="2928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88160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Parameter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Estimate</a:t>
                      </a:r>
                      <a:endParaRPr lang="en-CA" dirty="0"/>
                    </a:p>
                  </a:txBody>
                  <a:tcPr/>
                </a:tc>
              </a:tr>
              <a:tr h="48816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Symbol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48816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48816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48816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48816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8509" name="Object 13"/>
          <p:cNvGraphicFramePr>
            <a:graphicFrameLocks noChangeAspect="1"/>
          </p:cNvGraphicFramePr>
          <p:nvPr/>
        </p:nvGraphicFramePr>
        <p:xfrm>
          <a:off x="6429375" y="1143000"/>
          <a:ext cx="908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15" name="Equation" r:id="rId6" imgW="457200" imgH="215640" progId="Equation.3">
                  <p:embed/>
                </p:oleObj>
              </mc:Choice>
              <mc:Fallback>
                <p:oleObj name="Equation" r:id="rId6" imgW="457200" imgH="215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1143000"/>
                        <a:ext cx="9080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8546" name="Group 24"/>
          <p:cNvGrpSpPr>
            <a:grpSpLocks/>
          </p:cNvGrpSpPr>
          <p:nvPr/>
        </p:nvGrpSpPr>
        <p:grpSpPr bwMode="auto">
          <a:xfrm>
            <a:off x="1857375" y="4357688"/>
            <a:ext cx="4786313" cy="1933575"/>
            <a:chOff x="1857356" y="4357688"/>
            <a:chExt cx="4786346" cy="1932923"/>
          </a:xfrm>
        </p:grpSpPr>
        <p:graphicFrame>
          <p:nvGraphicFramePr>
            <p:cNvPr id="618501" name="Object 5"/>
            <p:cNvGraphicFramePr>
              <a:graphicFrameLocks noChangeAspect="1"/>
            </p:cNvGraphicFramePr>
            <p:nvPr/>
          </p:nvGraphicFramePr>
          <p:xfrm>
            <a:off x="4240213" y="4357688"/>
            <a:ext cx="42862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16" name="Equation" r:id="rId8" imgW="215640" imgH="215640" progId="Equation.3">
                    <p:embed/>
                  </p:oleObj>
                </mc:Choice>
                <mc:Fallback>
                  <p:oleObj name="Equation" r:id="rId8" imgW="215640" imgH="2156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0213" y="4357688"/>
                          <a:ext cx="428625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502" name="Object 6"/>
            <p:cNvGraphicFramePr>
              <a:graphicFrameLocks noChangeAspect="1"/>
            </p:cNvGraphicFramePr>
            <p:nvPr/>
          </p:nvGraphicFramePr>
          <p:xfrm>
            <a:off x="4240213" y="4857750"/>
            <a:ext cx="45402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17" name="Equation" r:id="rId10" imgW="228600" imgH="215640" progId="Equation.3">
                    <p:embed/>
                  </p:oleObj>
                </mc:Choice>
                <mc:Fallback>
                  <p:oleObj name="Equation" r:id="rId10" imgW="228600" imgH="2156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0213" y="4857750"/>
                          <a:ext cx="454025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503" name="Object 7"/>
            <p:cNvGraphicFramePr>
              <a:graphicFrameLocks noChangeAspect="1"/>
            </p:cNvGraphicFramePr>
            <p:nvPr/>
          </p:nvGraphicFramePr>
          <p:xfrm>
            <a:off x="4237038" y="5346700"/>
            <a:ext cx="382587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18" name="Equation" r:id="rId12" imgW="215640" imgH="228600" progId="Equation.3">
                    <p:embed/>
                  </p:oleObj>
                </mc:Choice>
                <mc:Fallback>
                  <p:oleObj name="Equation" r:id="rId12" imgW="215640" imgH="2286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7038" y="5346700"/>
                          <a:ext cx="382587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504" name="Object 8"/>
            <p:cNvGraphicFramePr>
              <a:graphicFrameLocks noChangeAspect="1"/>
            </p:cNvGraphicFramePr>
            <p:nvPr/>
          </p:nvGraphicFramePr>
          <p:xfrm>
            <a:off x="4225925" y="5846763"/>
            <a:ext cx="406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19" name="Equation" r:id="rId14" imgW="228600" imgH="228600" progId="Equation.3">
                    <p:embed/>
                  </p:oleObj>
                </mc:Choice>
                <mc:Fallback>
                  <p:oleObj name="Equation" r:id="rId14" imgW="228600" imgH="2286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5925" y="5846763"/>
                          <a:ext cx="4064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505" name="Object 9"/>
            <p:cNvGraphicFramePr>
              <a:graphicFrameLocks noChangeAspect="1"/>
            </p:cNvGraphicFramePr>
            <p:nvPr/>
          </p:nvGraphicFramePr>
          <p:xfrm>
            <a:off x="6303963" y="4357688"/>
            <a:ext cx="30162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20" name="Equation" r:id="rId16" imgW="152280" imgH="215640" progId="Equation.3">
                    <p:embed/>
                  </p:oleObj>
                </mc:Choice>
                <mc:Fallback>
                  <p:oleObj name="Equation" r:id="rId16" imgW="152280" imgH="21564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3963" y="4357688"/>
                          <a:ext cx="301625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506" name="Object 10"/>
            <p:cNvGraphicFramePr>
              <a:graphicFrameLocks noChangeAspect="1"/>
            </p:cNvGraphicFramePr>
            <p:nvPr/>
          </p:nvGraphicFramePr>
          <p:xfrm>
            <a:off x="6303963" y="4857750"/>
            <a:ext cx="32702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21" name="Equation" r:id="rId18" imgW="164880" imgH="215640" progId="Equation.3">
                    <p:embed/>
                  </p:oleObj>
                </mc:Choice>
                <mc:Fallback>
                  <p:oleObj name="Equation" r:id="rId18" imgW="164880" imgH="2156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3963" y="4857750"/>
                          <a:ext cx="327025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507" name="Object 11"/>
            <p:cNvGraphicFramePr>
              <a:graphicFrameLocks noChangeAspect="1"/>
            </p:cNvGraphicFramePr>
            <p:nvPr/>
          </p:nvGraphicFramePr>
          <p:xfrm>
            <a:off x="6259513" y="5346699"/>
            <a:ext cx="384189" cy="461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22" name="Equation" r:id="rId20" imgW="190440" imgH="228600" progId="Equation.3">
                    <p:embed/>
                  </p:oleObj>
                </mc:Choice>
                <mc:Fallback>
                  <p:oleObj name="Equation" r:id="rId20" imgW="190440" imgH="2286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9513" y="5346699"/>
                          <a:ext cx="384189" cy="4617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508" name="Object 12"/>
            <p:cNvGraphicFramePr>
              <a:graphicFrameLocks noChangeAspect="1"/>
            </p:cNvGraphicFramePr>
            <p:nvPr/>
          </p:nvGraphicFramePr>
          <p:xfrm>
            <a:off x="6248400" y="5846763"/>
            <a:ext cx="395302" cy="443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23" name="Equation" r:id="rId22" imgW="203040" imgH="228600" progId="Equation.3">
                    <p:embed/>
                  </p:oleObj>
                </mc:Choice>
                <mc:Fallback>
                  <p:oleObj name="Equation" r:id="rId22" imgW="203040" imgH="2286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400" y="5846763"/>
                          <a:ext cx="395302" cy="4438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510" name="Object 14"/>
            <p:cNvGraphicFramePr>
              <a:graphicFrameLocks noChangeAspect="1"/>
            </p:cNvGraphicFramePr>
            <p:nvPr/>
          </p:nvGraphicFramePr>
          <p:xfrm>
            <a:off x="2000232" y="4500570"/>
            <a:ext cx="1154912" cy="357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24" name="Equation" r:id="rId24" imgW="698400" imgH="215640" progId="Equation.3">
                    <p:embed/>
                  </p:oleObj>
                </mc:Choice>
                <mc:Fallback>
                  <p:oleObj name="Equation" r:id="rId24" imgW="698400" imgH="21564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4500570"/>
                          <a:ext cx="1154912" cy="357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511" name="Object 15"/>
            <p:cNvGraphicFramePr>
              <a:graphicFrameLocks noChangeAspect="1"/>
            </p:cNvGraphicFramePr>
            <p:nvPr/>
          </p:nvGraphicFramePr>
          <p:xfrm>
            <a:off x="2000232" y="5000636"/>
            <a:ext cx="1196975" cy="35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25" name="Equation" r:id="rId26" imgW="723600" imgH="215640" progId="Equation.3">
                    <p:embed/>
                  </p:oleObj>
                </mc:Choice>
                <mc:Fallback>
                  <p:oleObj name="Equation" r:id="rId26" imgW="723600" imgH="21564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5000636"/>
                          <a:ext cx="1196975" cy="357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512" name="Object 16"/>
            <p:cNvGraphicFramePr>
              <a:graphicFrameLocks noChangeAspect="1"/>
            </p:cNvGraphicFramePr>
            <p:nvPr/>
          </p:nvGraphicFramePr>
          <p:xfrm>
            <a:off x="1857356" y="5429264"/>
            <a:ext cx="1490662" cy="35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26" name="Equation" r:id="rId28" imgW="901440" imgH="215640" progId="Equation.3">
                    <p:embed/>
                  </p:oleObj>
                </mc:Choice>
                <mc:Fallback>
                  <p:oleObj name="Equation" r:id="rId28" imgW="901440" imgH="21564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56" y="5429264"/>
                          <a:ext cx="1490662" cy="357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513" name="Object 17"/>
            <p:cNvGraphicFramePr>
              <a:graphicFrameLocks noChangeAspect="1"/>
            </p:cNvGraphicFramePr>
            <p:nvPr/>
          </p:nvGraphicFramePr>
          <p:xfrm>
            <a:off x="1857356" y="5929330"/>
            <a:ext cx="1509713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27" name="Equation" r:id="rId30" imgW="914400" imgH="215640" progId="Equation.3">
                    <p:embed/>
                  </p:oleObj>
                </mc:Choice>
                <mc:Fallback>
                  <p:oleObj name="Equation" r:id="rId30" imgW="914400" imgH="21564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56" y="5929330"/>
                          <a:ext cx="1509713" cy="357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Pearson’s Correlation Coefficient (</a:t>
            </a:r>
            <a:r>
              <a:rPr lang="el-GR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ρ</a:t>
            </a: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)</a:t>
            </a:r>
          </a:p>
        </p:txBody>
      </p:sp>
      <p:sp>
        <p:nvSpPr>
          <p:cNvPr id="619540" name="Text Box 3"/>
          <p:cNvSpPr txBox="1">
            <a:spLocks noChangeArrowheads="1"/>
          </p:cNvSpPr>
          <p:nvPr/>
        </p:nvSpPr>
        <p:spPr bwMode="auto">
          <a:xfrm>
            <a:off x="357188" y="1000125"/>
            <a:ext cx="6215062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CA" sz="2200" b="1">
                <a:latin typeface="Comic Sans MS" pitchFamily="66" charset="0"/>
              </a:rPr>
              <a:t>- </a:t>
            </a:r>
            <a:r>
              <a:rPr lang="en-CA" sz="2200">
                <a:latin typeface="Comic Sans MS" pitchFamily="66" charset="0"/>
              </a:rPr>
              <a:t>Strength of relation between two variables</a:t>
            </a:r>
          </a:p>
          <a:p>
            <a:pPr marL="514350" indent="-514350">
              <a:lnSpc>
                <a:spcPct val="150000"/>
              </a:lnSpc>
            </a:pPr>
            <a:r>
              <a:rPr lang="en-CA" sz="2200">
                <a:latin typeface="Comic Sans MS" pitchFamily="66" charset="0"/>
              </a:rPr>
              <a:t>-  Geometric interpretation</a:t>
            </a:r>
          </a:p>
          <a:p>
            <a:pPr marL="514350" indent="-514350">
              <a:lnSpc>
                <a:spcPct val="150000"/>
              </a:lnSpc>
            </a:pPr>
            <a:r>
              <a:rPr lang="en-CA" sz="2200">
                <a:latin typeface="Comic Sans MS" pitchFamily="66" charset="0"/>
              </a:rPr>
              <a:t>-  Definition</a:t>
            </a:r>
            <a:endParaRPr lang="en-CA" sz="1600">
              <a:latin typeface="Comic Sans MS" pitchFamily="66" charset="0"/>
            </a:endParaRPr>
          </a:p>
          <a:p>
            <a:pPr marL="514350" indent="-514350">
              <a:lnSpc>
                <a:spcPct val="150000"/>
              </a:lnSpc>
            </a:pPr>
            <a:r>
              <a:rPr lang="en-CA" sz="2200">
                <a:latin typeface="Comic Sans MS" pitchFamily="66" charset="0"/>
              </a:rPr>
              <a:t>-  Estimate              from a sample </a:t>
            </a:r>
          </a:p>
        </p:txBody>
      </p:sp>
      <p:graphicFrame>
        <p:nvGraphicFramePr>
          <p:cNvPr id="619522" name="Object 3"/>
          <p:cNvGraphicFramePr>
            <a:graphicFrameLocks noChangeAspect="1"/>
          </p:cNvGraphicFramePr>
          <p:nvPr/>
        </p:nvGraphicFramePr>
        <p:xfrm>
          <a:off x="1928813" y="2571750"/>
          <a:ext cx="1041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38" name="Equation" r:id="rId4" imgW="469800" imgH="215640" progId="Equation.3">
                  <p:embed/>
                </p:oleObj>
              </mc:Choice>
              <mc:Fallback>
                <p:oleObj name="Equation" r:id="rId4" imgW="46980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571750"/>
                        <a:ext cx="10414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85750" y="3500438"/>
          <a:ext cx="2286000" cy="2441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1071570"/>
              </a:tblGrid>
              <a:tr h="48816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Parameter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Estimate</a:t>
                      </a:r>
                      <a:endParaRPr lang="en-CA" dirty="0"/>
                    </a:p>
                  </a:txBody>
                  <a:tcPr/>
                </a:tc>
              </a:tr>
              <a:tr h="48816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48816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48816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48816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9531" name="Object 13"/>
          <p:cNvGraphicFramePr>
            <a:graphicFrameLocks noChangeAspect="1"/>
          </p:cNvGraphicFramePr>
          <p:nvPr/>
        </p:nvGraphicFramePr>
        <p:xfrm>
          <a:off x="6429375" y="1143000"/>
          <a:ext cx="908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39" name="Equation" r:id="rId6" imgW="457200" imgH="215640" progId="Equation.3">
                  <p:embed/>
                </p:oleObj>
              </mc:Choice>
              <mc:Fallback>
                <p:oleObj name="Equation" r:id="rId6" imgW="45720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1143000"/>
                        <a:ext cx="9080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23" name="Object 5"/>
          <p:cNvGraphicFramePr>
            <a:graphicFrameLocks noChangeAspect="1"/>
          </p:cNvGraphicFramePr>
          <p:nvPr/>
        </p:nvGraphicFramePr>
        <p:xfrm>
          <a:off x="442913" y="4011613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40" name="Equation" r:id="rId8" imgW="215640" imgH="215640" progId="Equation.3">
                  <p:embed/>
                </p:oleObj>
              </mc:Choice>
              <mc:Fallback>
                <p:oleObj name="Equation" r:id="rId8" imgW="2156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4011613"/>
                        <a:ext cx="4286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24" name="Object 6"/>
          <p:cNvGraphicFramePr>
            <a:graphicFrameLocks noChangeAspect="1"/>
          </p:cNvGraphicFramePr>
          <p:nvPr/>
        </p:nvGraphicFramePr>
        <p:xfrm>
          <a:off x="442913" y="4511675"/>
          <a:ext cx="4540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41" name="Equation" r:id="rId10" imgW="228600" imgH="215640" progId="Equation.3">
                  <p:embed/>
                </p:oleObj>
              </mc:Choice>
              <mc:Fallback>
                <p:oleObj name="Equation" r:id="rId10" imgW="2286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4511675"/>
                        <a:ext cx="4540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25" name="Object 7"/>
          <p:cNvGraphicFramePr>
            <a:graphicFrameLocks noChangeAspect="1"/>
          </p:cNvGraphicFramePr>
          <p:nvPr/>
        </p:nvGraphicFramePr>
        <p:xfrm>
          <a:off x="439738" y="5000625"/>
          <a:ext cx="3825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42" name="Equation" r:id="rId12" imgW="215640" imgH="228600" progId="Equation.3">
                  <p:embed/>
                </p:oleObj>
              </mc:Choice>
              <mc:Fallback>
                <p:oleObj name="Equation" r:id="rId12" imgW="21564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5000625"/>
                        <a:ext cx="3825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26" name="Object 8"/>
          <p:cNvGraphicFramePr>
            <a:graphicFrameLocks noChangeAspect="1"/>
          </p:cNvGraphicFramePr>
          <p:nvPr/>
        </p:nvGraphicFramePr>
        <p:xfrm>
          <a:off x="428625" y="5500688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43" name="Equation" r:id="rId14" imgW="228600" imgH="228600" progId="Equation.3">
                  <p:embed/>
                </p:oleObj>
              </mc:Choice>
              <mc:Fallback>
                <p:oleObj name="Equation" r:id="rId14" imgW="2286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5500688"/>
                        <a:ext cx="40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27" name="Object 9"/>
          <p:cNvGraphicFramePr>
            <a:graphicFrameLocks noChangeAspect="1"/>
          </p:cNvGraphicFramePr>
          <p:nvPr/>
        </p:nvGraphicFramePr>
        <p:xfrm>
          <a:off x="1758950" y="4011613"/>
          <a:ext cx="301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44" name="Equation" r:id="rId16" imgW="152280" imgH="215640" progId="Equation.3">
                  <p:embed/>
                </p:oleObj>
              </mc:Choice>
              <mc:Fallback>
                <p:oleObj name="Equation" r:id="rId16" imgW="15228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4011613"/>
                        <a:ext cx="3016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28" name="Object 10"/>
          <p:cNvGraphicFramePr>
            <a:graphicFrameLocks noChangeAspect="1"/>
          </p:cNvGraphicFramePr>
          <p:nvPr/>
        </p:nvGraphicFramePr>
        <p:xfrm>
          <a:off x="1758950" y="4511675"/>
          <a:ext cx="3270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45" name="Equation" r:id="rId18" imgW="164880" imgH="215640" progId="Equation.3">
                  <p:embed/>
                </p:oleObj>
              </mc:Choice>
              <mc:Fallback>
                <p:oleObj name="Equation" r:id="rId18" imgW="16488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4511675"/>
                        <a:ext cx="3270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29" name="Object 11"/>
          <p:cNvGraphicFramePr>
            <a:graphicFrameLocks noChangeAspect="1"/>
          </p:cNvGraphicFramePr>
          <p:nvPr/>
        </p:nvGraphicFramePr>
        <p:xfrm>
          <a:off x="1714500" y="5000625"/>
          <a:ext cx="3841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46" name="Equation" r:id="rId20" imgW="190440" imgH="228600" progId="Equation.3">
                  <p:embed/>
                </p:oleObj>
              </mc:Choice>
              <mc:Fallback>
                <p:oleObj name="Equation" r:id="rId20" imgW="19044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000625"/>
                        <a:ext cx="3841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30" name="Object 12"/>
          <p:cNvGraphicFramePr>
            <a:graphicFrameLocks noChangeAspect="1"/>
          </p:cNvGraphicFramePr>
          <p:nvPr/>
        </p:nvGraphicFramePr>
        <p:xfrm>
          <a:off x="1703388" y="5500688"/>
          <a:ext cx="3952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47" name="Equation" r:id="rId22" imgW="203040" imgH="228600" progId="Equation.3">
                  <p:embed/>
                </p:oleObj>
              </mc:Choice>
              <mc:Fallback>
                <p:oleObj name="Equation" r:id="rId22" imgW="20304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5500688"/>
                        <a:ext cx="3952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36" name="Object 16"/>
          <p:cNvGraphicFramePr>
            <a:graphicFrameLocks noChangeAspect="1"/>
          </p:cNvGraphicFramePr>
          <p:nvPr/>
        </p:nvGraphicFramePr>
        <p:xfrm>
          <a:off x="3643313" y="3357563"/>
          <a:ext cx="422116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48" name="Equation" r:id="rId24" imgW="2666880" imgH="431640" progId="Equation.3">
                  <p:embed/>
                </p:oleObj>
              </mc:Choice>
              <mc:Fallback>
                <p:oleObj name="Equation" r:id="rId24" imgW="2666880" imgH="4316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3357563"/>
                        <a:ext cx="4221162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rot="5400000">
            <a:off x="5394325" y="4678363"/>
            <a:ext cx="64293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9537" name="Object 17">
            <a:hlinkClick r:id="rId26" action="ppaction://hlinkpres?slideindex=22&amp;slidetitle=Slide 22"/>
          </p:cNvPr>
          <p:cNvGraphicFramePr>
            <a:graphicFrameLocks noChangeAspect="1"/>
          </p:cNvGraphicFramePr>
          <p:nvPr/>
        </p:nvGraphicFramePr>
        <p:xfrm>
          <a:off x="2911475" y="5286375"/>
          <a:ext cx="58832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49" name="Equation" r:id="rId27" imgW="3848040" imgH="736560" progId="Equation.3">
                  <p:embed/>
                </p:oleObj>
              </mc:Choice>
              <mc:Fallback>
                <p:oleObj name="Equation" r:id="rId27" imgW="3848040" imgH="73656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5286375"/>
                        <a:ext cx="5883275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>
            <a:hlinkClick r:id="rId29" action="ppaction://hlinkpres?slideindex=30&amp;slidetitle=Slide 30"/>
          </p:cNvPr>
          <p:cNvSpPr/>
          <p:nvPr/>
        </p:nvSpPr>
        <p:spPr>
          <a:xfrm>
            <a:off x="8715375" y="6500813"/>
            <a:ext cx="214313" cy="214312"/>
          </a:xfrm>
          <a:prstGeom prst="ellipse">
            <a:avLst/>
          </a:prstGeom>
          <a:solidFill>
            <a:srgbClr val="66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Pearson’s Correlation:  Significance Test</a:t>
            </a:r>
          </a:p>
        </p:txBody>
      </p:sp>
      <p:sp>
        <p:nvSpPr>
          <p:cNvPr id="624643" name="Text Box 3">
            <a:hlinkClick r:id="rId3" action="ppaction://hlinkpres?slideindex=16&amp;slidetitle=Slide 16"/>
          </p:cNvPr>
          <p:cNvSpPr txBox="1">
            <a:spLocks noChangeArrowheads="1"/>
          </p:cNvSpPr>
          <p:nvPr/>
        </p:nvSpPr>
        <p:spPr bwMode="auto">
          <a:xfrm>
            <a:off x="857250" y="1357313"/>
            <a:ext cx="75723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50000"/>
              </a:lnSpc>
              <a:buFontTx/>
              <a:buChar char="-"/>
            </a:pPr>
            <a:r>
              <a:rPr lang="en-CA" sz="2200">
                <a:latin typeface="Comic Sans MS" pitchFamily="66" charset="0"/>
              </a:rPr>
              <a:t>Determine whether a sample correlation coefficient </a:t>
            </a:r>
          </a:p>
          <a:p>
            <a:pPr marL="514350" indent="-514350">
              <a:lnSpc>
                <a:spcPct val="150000"/>
              </a:lnSpc>
            </a:pPr>
            <a:r>
              <a:rPr lang="en-CA" sz="2200">
                <a:latin typeface="Comic Sans MS" pitchFamily="66" charset="0"/>
              </a:rPr>
              <a:t>      could have come from a population with a parametric correlation coefficient of ZERO</a:t>
            </a:r>
          </a:p>
        </p:txBody>
      </p:sp>
      <p:sp>
        <p:nvSpPr>
          <p:cNvPr id="624644" name="Text Box 3">
            <a:hlinkClick r:id="rId3" action="ppaction://hlinkpres?slideindex=16&amp;slidetitle=Slide 16"/>
          </p:cNvPr>
          <p:cNvSpPr txBox="1">
            <a:spLocks noChangeArrowheads="1"/>
          </p:cNvSpPr>
          <p:nvPr/>
        </p:nvSpPr>
        <p:spPr bwMode="auto">
          <a:xfrm>
            <a:off x="857250" y="3214688"/>
            <a:ext cx="75723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50000"/>
              </a:lnSpc>
              <a:buFontTx/>
              <a:buChar char="-"/>
            </a:pPr>
            <a:r>
              <a:rPr lang="en-CA" sz="2200">
                <a:latin typeface="Comic Sans MS" pitchFamily="66" charset="0"/>
              </a:rPr>
              <a:t>Determine whether a sample correlation coefficient </a:t>
            </a:r>
          </a:p>
          <a:p>
            <a:pPr marL="514350" indent="-514350">
              <a:lnSpc>
                <a:spcPct val="150000"/>
              </a:lnSpc>
            </a:pPr>
            <a:r>
              <a:rPr lang="en-CA" sz="2200">
                <a:latin typeface="Comic Sans MS" pitchFamily="66" charset="0"/>
              </a:rPr>
              <a:t>      could have come from a population with a parametric correlation coefficient of CERTAIN VALUE ≠ 0</a:t>
            </a:r>
          </a:p>
        </p:txBody>
      </p:sp>
      <p:sp>
        <p:nvSpPr>
          <p:cNvPr id="624645" name="Text Box 3"/>
          <p:cNvSpPr txBox="1">
            <a:spLocks noChangeArrowheads="1"/>
          </p:cNvSpPr>
          <p:nvPr/>
        </p:nvSpPr>
        <p:spPr bwMode="auto">
          <a:xfrm>
            <a:off x="857250" y="5286375"/>
            <a:ext cx="7572375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50000"/>
              </a:lnSpc>
              <a:buFontTx/>
              <a:buChar char="-"/>
            </a:pPr>
            <a:r>
              <a:rPr lang="en-CA" sz="2200">
                <a:latin typeface="Comic Sans MS" pitchFamily="66" charset="0"/>
              </a:rPr>
              <a:t>Generic recipe for Hypothesis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98538"/>
            <a:ext cx="9144000" cy="5859462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Hypothesis Testing --- Generic Recipe  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population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57150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model/measure of pattern (statistic)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31369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null hypothesis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71500" y="3214688"/>
            <a:ext cx="38576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514350">
              <a:defRPr/>
            </a:pPr>
            <a:r>
              <a:rPr lang="en-US" sz="2000" b="1">
                <a:solidFill>
                  <a:srgbClr val="FFFFFF"/>
                </a:solidFill>
                <a:latin typeface="Comic Sans MS" pitchFamily="66" charset="0"/>
                <a:cs typeface="Arial" charset="0"/>
              </a:rPr>
              <a:t>	State alternative hypothesis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1500" y="3929063"/>
            <a:ext cx="44291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State tolerance for Type I error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465262" y="31067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65262" y="382111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1465262" y="453548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71500" y="4643438"/>
            <a:ext cx="378618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State frequency distribution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1465262" y="52498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71500" y="5357813"/>
            <a:ext cx="2500313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Calculate statistic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1465262" y="59642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500" y="6072188"/>
            <a:ext cx="242887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Calculate p-value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000375" y="6357938"/>
            <a:ext cx="498475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3500438" y="6072188"/>
            <a:ext cx="242887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Declare decision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6894513" y="6108700"/>
            <a:ext cx="500062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4786313" y="5357813"/>
            <a:ext cx="40005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Report statistic with decision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857875" y="6357938"/>
            <a:ext cx="1285875" cy="1587"/>
          </a:xfrm>
          <a:prstGeom prst="straightConnector1">
            <a:avLst/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Hypothesis Testing --- Generic Recipe  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population</a:t>
            </a: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1357313" y="1571625"/>
            <a:ext cx="285750" cy="1928813"/>
            <a:chOff x="1571604" y="3714752"/>
            <a:chExt cx="286546" cy="1928826"/>
          </a:xfrm>
        </p:grpSpPr>
        <p:cxnSp>
          <p:nvCxnSpPr>
            <p:cNvPr id="28" name="Elbow Connector 27"/>
            <p:cNvCxnSpPr/>
            <p:nvPr/>
          </p:nvCxnSpPr>
          <p:spPr>
            <a:xfrm rot="16200000" flipH="1">
              <a:off x="1393406" y="3892950"/>
              <a:ext cx="642942" cy="286546"/>
            </a:xfrm>
            <a:prstGeom prst="bentConnector3">
              <a:avLst>
                <a:gd name="adj1" fmla="val 116802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1072332" y="4857761"/>
              <a:ext cx="1571636" cy="0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785938" y="1928813"/>
            <a:ext cx="6786562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>
                <a:latin typeface="Comic Sans MS" pitchFamily="66" charset="0"/>
              </a:rPr>
              <a:t>All measurements on total length of aphid stem mothers &amp; mean thorax length of their</a:t>
            </a:r>
            <a:r>
              <a:rPr lang="en-CA" sz="2000">
                <a:latin typeface="Calibri" pitchFamily="34" charset="0"/>
              </a:rPr>
              <a:t> </a:t>
            </a:r>
            <a:r>
              <a:rPr lang="en-CA" sz="2000">
                <a:latin typeface="Comic Sans MS" pitchFamily="66" charset="0"/>
              </a:rPr>
              <a:t>parthenogenetic offspring made by </a:t>
            </a:r>
            <a:r>
              <a:rPr lang="en-CA" sz="2000" u="sng">
                <a:latin typeface="Comic Sans MS" pitchFamily="66" charset="0"/>
              </a:rPr>
              <a:t>the same experimental protocol  </a:t>
            </a:r>
          </a:p>
          <a:p>
            <a:pPr>
              <a:lnSpc>
                <a:spcPct val="150000"/>
              </a:lnSpc>
            </a:pPr>
            <a:endParaRPr lang="en-CA" sz="200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endParaRPr lang="en-CA" sz="2000" u="sng">
              <a:latin typeface="Comic Sans MS" pitchFamily="66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286375" y="3429000"/>
            <a:ext cx="287338" cy="1071563"/>
            <a:chOff x="5072066" y="4929198"/>
            <a:chExt cx="286546" cy="1071570"/>
          </a:xfrm>
        </p:grpSpPr>
        <p:cxnSp>
          <p:nvCxnSpPr>
            <p:cNvPr id="11" name="Elbow Connector 10"/>
            <p:cNvCxnSpPr/>
            <p:nvPr/>
          </p:nvCxnSpPr>
          <p:spPr>
            <a:xfrm rot="16200000" flipH="1">
              <a:off x="4893076" y="5108188"/>
              <a:ext cx="642942" cy="284962"/>
            </a:xfrm>
            <a:prstGeom prst="bentConnector3">
              <a:avLst>
                <a:gd name="adj1" fmla="val 116802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5036349" y="5678505"/>
              <a:ext cx="642942" cy="1584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643563" y="3786188"/>
            <a:ext cx="3500437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CA" sz="1600">
                <a:latin typeface="Comic Sans MS" pitchFamily="66" charset="0"/>
              </a:rPr>
              <a:t>1).  Randomly sampled</a:t>
            </a:r>
          </a:p>
          <a:p>
            <a:pPr>
              <a:lnSpc>
                <a:spcPct val="130000"/>
              </a:lnSpc>
            </a:pPr>
            <a:r>
              <a:rPr lang="en-CA" sz="1600">
                <a:latin typeface="Comic Sans MS" pitchFamily="66" charset="0"/>
              </a:rPr>
              <a:t>2). Same environmental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49325"/>
            <a:ext cx="9144000" cy="5859463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Hypothesis Testing --- Generic Recipe  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population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57150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model/measure of pattern (statistic)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0559" name="Group 26"/>
          <p:cNvGrpSpPr>
            <a:grpSpLocks/>
          </p:cNvGrpSpPr>
          <p:nvPr/>
        </p:nvGrpSpPr>
        <p:grpSpPr bwMode="auto">
          <a:xfrm>
            <a:off x="1571625" y="2286000"/>
            <a:ext cx="285750" cy="4357688"/>
            <a:chOff x="1571604" y="3714752"/>
            <a:chExt cx="286546" cy="4357718"/>
          </a:xfrm>
        </p:grpSpPr>
        <p:cxnSp>
          <p:nvCxnSpPr>
            <p:cNvPr id="28" name="Elbow Connector 27"/>
            <p:cNvCxnSpPr/>
            <p:nvPr/>
          </p:nvCxnSpPr>
          <p:spPr>
            <a:xfrm rot="16200000" flipH="1">
              <a:off x="1393406" y="3892950"/>
              <a:ext cx="642942" cy="286546"/>
            </a:xfrm>
            <a:prstGeom prst="bentConnector3">
              <a:avLst>
                <a:gd name="adj1" fmla="val 116802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-142114" y="6072206"/>
              <a:ext cx="4000528" cy="0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0560" name="TextBox 29"/>
          <p:cNvSpPr txBox="1">
            <a:spLocks noChangeArrowheads="1"/>
          </p:cNvSpPr>
          <p:nvPr/>
        </p:nvSpPr>
        <p:spPr bwMode="auto">
          <a:xfrm>
            <a:off x="2000250" y="2571750"/>
            <a:ext cx="6786563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CA" sz="2000">
                <a:latin typeface="Comic Sans MS" pitchFamily="66" charset="0"/>
              </a:rPr>
              <a:t> Correlation of the two variables, </a:t>
            </a:r>
            <a:r>
              <a:rPr lang="el-GR" sz="2000" i="1">
                <a:latin typeface="Comic Sans MS" pitchFamily="66" charset="0"/>
              </a:rPr>
              <a:t>ρ</a:t>
            </a:r>
            <a:endParaRPr lang="en-CA" sz="2000" i="1">
              <a:latin typeface="Comic Sans MS" pitchFamily="66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CA" sz="2000">
                <a:latin typeface="Comic Sans MS" pitchFamily="66" charset="0"/>
              </a:rPr>
              <a:t> In the case</a:t>
            </a:r>
          </a:p>
          <a:p>
            <a:pPr>
              <a:lnSpc>
                <a:spcPct val="150000"/>
              </a:lnSpc>
            </a:pPr>
            <a:r>
              <a:rPr lang="en-CA" sz="2000" u="sng">
                <a:latin typeface="Comic Sans MS" pitchFamily="66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CA" sz="2000" u="sng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CA" sz="2000" u="sng">
                <a:latin typeface="Comic Sans MS" pitchFamily="66" charset="0"/>
              </a:rPr>
              <a:t> </a:t>
            </a:r>
          </a:p>
        </p:txBody>
      </p:sp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4787900" y="3786188"/>
          <a:ext cx="41417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54" name="Equation" r:id="rId4" imgW="3504960" imgH="761760" progId="Equation.3">
                  <p:embed/>
                </p:oleObj>
              </mc:Choice>
              <mc:Fallback>
                <p:oleObj name="Equation" r:id="rId4" imgW="3504960" imgH="761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786188"/>
                        <a:ext cx="414178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47" name="Object 3"/>
          <p:cNvGraphicFramePr>
            <a:graphicFrameLocks noChangeAspect="1"/>
          </p:cNvGraphicFramePr>
          <p:nvPr/>
        </p:nvGraphicFramePr>
        <p:xfrm>
          <a:off x="2649538" y="3643313"/>
          <a:ext cx="1417637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55" name="Equation" r:id="rId6" imgW="812520" imgH="647640" progId="Equation.3">
                  <p:embed/>
                </p:oleObj>
              </mc:Choice>
              <mc:Fallback>
                <p:oleObj name="Equation" r:id="rId6" imgW="812520" imgH="647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3643313"/>
                        <a:ext cx="1417637" cy="1128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48" name="Object 4">
            <a:hlinkClick r:id="rId8" action="ppaction://hlinkpres?slideindex=13&amp;slidetitle=Slide 13"/>
          </p:cNvPr>
          <p:cNvGraphicFramePr>
            <a:graphicFrameLocks noChangeAspect="1"/>
          </p:cNvGraphicFramePr>
          <p:nvPr/>
        </p:nvGraphicFramePr>
        <p:xfrm>
          <a:off x="3714750" y="3143250"/>
          <a:ext cx="118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56" name="Equation" r:id="rId9" imgW="647640" imgH="215640" progId="Equation.3">
                  <p:embed/>
                </p:oleObj>
              </mc:Choice>
              <mc:Fallback>
                <p:oleObj name="Equation" r:id="rId9" imgW="64764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3143250"/>
                        <a:ext cx="1181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51" name="Object 7"/>
          <p:cNvGraphicFramePr>
            <a:graphicFrameLocks noChangeAspect="1"/>
          </p:cNvGraphicFramePr>
          <p:nvPr/>
        </p:nvGraphicFramePr>
        <p:xfrm>
          <a:off x="2571750" y="5715000"/>
          <a:ext cx="13525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57" name="Equation" r:id="rId11" imgW="774360" imgH="431640" progId="Equation.3">
                  <p:embed/>
                </p:oleObj>
              </mc:Choice>
              <mc:Fallback>
                <p:oleObj name="Equation" r:id="rId11" imgW="77436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715000"/>
                        <a:ext cx="135255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4429125" y="5357813"/>
            <a:ext cx="4500563" cy="1431925"/>
            <a:chOff x="4429124" y="5357813"/>
            <a:chExt cx="4500594" cy="1432280"/>
          </a:xfrm>
        </p:grpSpPr>
        <p:graphicFrame>
          <p:nvGraphicFramePr>
            <p:cNvPr id="620552" name="Object 8"/>
            <p:cNvGraphicFramePr>
              <a:graphicFrameLocks noChangeAspect="1"/>
            </p:cNvGraphicFramePr>
            <p:nvPr/>
          </p:nvGraphicFramePr>
          <p:xfrm>
            <a:off x="4794250" y="5715000"/>
            <a:ext cx="4054475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558" name="Equation" r:id="rId13" imgW="3111480" imgH="457200" progId="Equation.3">
                    <p:embed/>
                  </p:oleObj>
                </mc:Choice>
                <mc:Fallback>
                  <p:oleObj name="Equation" r:id="rId13" imgW="3111480" imgH="4572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4250" y="5715000"/>
                          <a:ext cx="4054475" cy="595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564" name="TextBox 20"/>
            <p:cNvSpPr txBox="1">
              <a:spLocks noChangeArrowheads="1"/>
            </p:cNvSpPr>
            <p:nvPr/>
          </p:nvSpPr>
          <p:spPr bwMode="auto">
            <a:xfrm>
              <a:off x="4429124" y="6272440"/>
              <a:ext cx="4500594" cy="517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sz="1400">
                  <a:latin typeface="Calibri" pitchFamily="34" charset="0"/>
                </a:rPr>
                <a:t>z: Normal/tends to normal rapidly as n increases for </a:t>
              </a:r>
              <a:r>
                <a:rPr lang="el-GR" sz="1400" i="1">
                  <a:latin typeface="Calibri" pitchFamily="34" charset="0"/>
                </a:rPr>
                <a:t>ρ</a:t>
              </a:r>
              <a:r>
                <a:rPr lang="en-CA" sz="1400">
                  <a:latin typeface="Calibri" pitchFamily="34" charset="0"/>
                </a:rPr>
                <a:t> ≠ 0</a:t>
              </a:r>
            </a:p>
            <a:p>
              <a:r>
                <a:rPr lang="en-CA" sz="1400">
                  <a:latin typeface="Calibri" pitchFamily="34" charset="0"/>
                </a:rPr>
                <a:t>t-statistic: N(0, 1) or t (df = ∞)</a:t>
              </a:r>
            </a:p>
          </p:txBody>
        </p:sp>
        <p:graphicFrame>
          <p:nvGraphicFramePr>
            <p:cNvPr id="620553" name="Object 9"/>
            <p:cNvGraphicFramePr>
              <a:graphicFrameLocks noChangeAspect="1"/>
            </p:cNvGraphicFramePr>
            <p:nvPr/>
          </p:nvGraphicFramePr>
          <p:xfrm>
            <a:off x="6864350" y="5357813"/>
            <a:ext cx="10287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559" name="Equation" r:id="rId15" imgW="1028520" imgH="457200" progId="Equation.3">
                    <p:embed/>
                  </p:oleObj>
                </mc:Choice>
                <mc:Fallback>
                  <p:oleObj name="Equation" r:id="rId15" imgW="1028520" imgH="4572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4350" y="5357813"/>
                          <a:ext cx="10287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1928813" y="4929188"/>
            <a:ext cx="3957637" cy="508000"/>
            <a:chOff x="1928794" y="4929198"/>
            <a:chExt cx="3957649" cy="507831"/>
          </a:xfrm>
        </p:grpSpPr>
        <p:graphicFrame>
          <p:nvGraphicFramePr>
            <p:cNvPr id="620550" name="Object 6">
              <a:hlinkClick r:id="rId8" action="ppaction://hlinkpres?slideindex=13&amp;slidetitle=Slide 13"/>
            </p:cNvPr>
            <p:cNvGraphicFramePr>
              <a:graphicFrameLocks noChangeAspect="1"/>
            </p:cNvGraphicFramePr>
            <p:nvPr/>
          </p:nvGraphicFramePr>
          <p:xfrm>
            <a:off x="3571868" y="5000636"/>
            <a:ext cx="231457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560" name="Equation" r:id="rId17" imgW="1269720" imgH="215640" progId="Equation.3">
                    <p:embed/>
                  </p:oleObj>
                </mc:Choice>
                <mc:Fallback>
                  <p:oleObj name="Equation" r:id="rId17" imgW="1269720" imgH="2156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868" y="5000636"/>
                          <a:ext cx="2314575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563" name="TextBox 18"/>
            <p:cNvSpPr txBox="1">
              <a:spLocks noChangeArrowheads="1"/>
            </p:cNvSpPr>
            <p:nvPr/>
          </p:nvSpPr>
          <p:spPr bwMode="auto">
            <a:xfrm>
              <a:off x="1928794" y="4929198"/>
              <a:ext cx="1643074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en-CA">
                  <a:latin typeface="Comic Sans MS" pitchFamily="66" charset="0"/>
                </a:rPr>
                <a:t> In the case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Hypothesis Testing --- Generic Recipe  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population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57150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model/measure of pattern (statistic)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9402" name="Group 26"/>
          <p:cNvGrpSpPr>
            <a:grpSpLocks/>
          </p:cNvGrpSpPr>
          <p:nvPr/>
        </p:nvGrpSpPr>
        <p:grpSpPr bwMode="auto">
          <a:xfrm>
            <a:off x="1571625" y="2286000"/>
            <a:ext cx="285750" cy="4357688"/>
            <a:chOff x="1571604" y="3714752"/>
            <a:chExt cx="286546" cy="4357718"/>
          </a:xfrm>
        </p:grpSpPr>
        <p:cxnSp>
          <p:nvCxnSpPr>
            <p:cNvPr id="28" name="Elbow Connector 27"/>
            <p:cNvCxnSpPr/>
            <p:nvPr/>
          </p:nvCxnSpPr>
          <p:spPr>
            <a:xfrm rot="16200000" flipH="1">
              <a:off x="1393406" y="3892950"/>
              <a:ext cx="642942" cy="286546"/>
            </a:xfrm>
            <a:prstGeom prst="bentConnector3">
              <a:avLst>
                <a:gd name="adj1" fmla="val 116802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-142114" y="6072206"/>
              <a:ext cx="4000528" cy="0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9403" name="TextBox 29"/>
          <p:cNvSpPr txBox="1">
            <a:spLocks noChangeArrowheads="1"/>
          </p:cNvSpPr>
          <p:nvPr/>
        </p:nvSpPr>
        <p:spPr bwMode="auto">
          <a:xfrm>
            <a:off x="2000250" y="2571750"/>
            <a:ext cx="6786563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CA" sz="2000">
                <a:latin typeface="Comic Sans MS" pitchFamily="66" charset="0"/>
              </a:rPr>
              <a:t> Correlation of the two variables, </a:t>
            </a:r>
            <a:r>
              <a:rPr lang="el-GR" sz="2000">
                <a:latin typeface="Comic Sans MS" pitchFamily="66" charset="0"/>
              </a:rPr>
              <a:t>ρ</a:t>
            </a:r>
            <a:endParaRPr lang="en-CA" sz="2000">
              <a:latin typeface="Comic Sans MS" pitchFamily="66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CA" sz="2000">
                <a:latin typeface="Comic Sans MS" pitchFamily="66" charset="0"/>
              </a:rPr>
              <a:t> In the case</a:t>
            </a:r>
          </a:p>
          <a:p>
            <a:pPr>
              <a:lnSpc>
                <a:spcPct val="150000"/>
              </a:lnSpc>
            </a:pPr>
            <a:r>
              <a:rPr lang="en-CA" sz="2000" u="sng">
                <a:latin typeface="Comic Sans MS" pitchFamily="66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CA" sz="2000" u="sng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CA" sz="2000" u="sng">
                <a:latin typeface="Comic Sans MS" pitchFamily="66" charset="0"/>
              </a:rPr>
              <a:t> </a:t>
            </a:r>
          </a:p>
        </p:txBody>
      </p:sp>
      <p:graphicFrame>
        <p:nvGraphicFramePr>
          <p:cNvPr id="699394" name="Object 2"/>
          <p:cNvGraphicFramePr>
            <a:graphicFrameLocks noChangeAspect="1"/>
          </p:cNvGraphicFramePr>
          <p:nvPr/>
        </p:nvGraphicFramePr>
        <p:xfrm>
          <a:off x="5184775" y="3786188"/>
          <a:ext cx="33464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397" name="Equation" r:id="rId4" imgW="2831760" imgH="761760" progId="Equation.3">
                  <p:embed/>
                </p:oleObj>
              </mc:Choice>
              <mc:Fallback>
                <p:oleObj name="Equation" r:id="rId4" imgW="2831760" imgH="761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3786188"/>
                        <a:ext cx="33464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9395" name="Object 3">
            <a:hlinkClick r:id="rId6" action="ppaction://hlinkpres?slideindex=22&amp;slidetitle=Slide 22"/>
          </p:cNvPr>
          <p:cNvGraphicFramePr>
            <a:graphicFrameLocks noChangeAspect="1"/>
          </p:cNvGraphicFramePr>
          <p:nvPr/>
        </p:nvGraphicFramePr>
        <p:xfrm>
          <a:off x="2649538" y="3643313"/>
          <a:ext cx="1417637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398" name="Equation" r:id="rId7" imgW="812520" imgH="647640" progId="Equation.3">
                  <p:embed/>
                </p:oleObj>
              </mc:Choice>
              <mc:Fallback>
                <p:oleObj name="Equation" r:id="rId7" imgW="812520" imgH="647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3643313"/>
                        <a:ext cx="1417637" cy="1128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9396" name="Object 4"/>
          <p:cNvGraphicFramePr>
            <a:graphicFrameLocks noChangeAspect="1"/>
          </p:cNvGraphicFramePr>
          <p:nvPr/>
        </p:nvGraphicFramePr>
        <p:xfrm>
          <a:off x="3714750" y="3143250"/>
          <a:ext cx="118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399" name="Equation" r:id="rId9" imgW="647640" imgH="215640" progId="Equation.3">
                  <p:embed/>
                </p:oleObj>
              </mc:Choice>
              <mc:Fallback>
                <p:oleObj name="Equation" r:id="rId9" imgW="64764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3143250"/>
                        <a:ext cx="1181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Hypothesis Testing --- Generic Recipe  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population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57150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model/measure of pattern (statistic)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33528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null hypothesis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578" name="Group 26"/>
          <p:cNvGrpSpPr>
            <a:grpSpLocks/>
          </p:cNvGrpSpPr>
          <p:nvPr/>
        </p:nvGrpSpPr>
        <p:grpSpPr bwMode="auto">
          <a:xfrm>
            <a:off x="1571625" y="3000375"/>
            <a:ext cx="285750" cy="1214438"/>
            <a:chOff x="1571604" y="3714752"/>
            <a:chExt cx="286546" cy="1214446"/>
          </a:xfrm>
        </p:grpSpPr>
        <p:cxnSp>
          <p:nvCxnSpPr>
            <p:cNvPr id="28" name="Elbow Connector 27"/>
            <p:cNvCxnSpPr/>
            <p:nvPr/>
          </p:nvCxnSpPr>
          <p:spPr>
            <a:xfrm rot="16200000" flipH="1">
              <a:off x="1393406" y="3892950"/>
              <a:ext cx="642942" cy="286546"/>
            </a:xfrm>
            <a:prstGeom prst="bentConnector3">
              <a:avLst>
                <a:gd name="adj1" fmla="val 116802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1501754" y="4572802"/>
              <a:ext cx="712793" cy="0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21570" name="Object 2"/>
          <p:cNvGraphicFramePr>
            <a:graphicFrameLocks noChangeAspect="1"/>
          </p:cNvGraphicFramePr>
          <p:nvPr/>
        </p:nvGraphicFramePr>
        <p:xfrm>
          <a:off x="2071688" y="3571875"/>
          <a:ext cx="139541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71" name="Equation" r:id="rId4" imgW="647640" imgH="215640" progId="Equation.3">
                  <p:embed/>
                </p:oleObj>
              </mc:Choice>
              <mc:Fallback>
                <p:oleObj name="Equation" r:id="rId4" imgW="6476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571875"/>
                        <a:ext cx="1395412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49325"/>
            <a:ext cx="9144000" cy="5859463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Hypothesis Testing --- Generic Recipe  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population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57150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model/measure of pattern (statistic)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71500" y="3214688"/>
            <a:ext cx="38576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514350">
              <a:defRPr/>
            </a:pPr>
            <a:r>
              <a:rPr lang="en-US" sz="2000" b="1">
                <a:solidFill>
                  <a:srgbClr val="FFFFFF"/>
                </a:solidFill>
                <a:latin typeface="Comic Sans MS" pitchFamily="66" charset="0"/>
                <a:cs typeface="Arial" charset="0"/>
              </a:rPr>
              <a:t>	State alternative hypothesis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465262" y="31067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2603" name="Group 26"/>
          <p:cNvGrpSpPr>
            <a:grpSpLocks/>
          </p:cNvGrpSpPr>
          <p:nvPr/>
        </p:nvGrpSpPr>
        <p:grpSpPr bwMode="auto">
          <a:xfrm>
            <a:off x="1571625" y="3714750"/>
            <a:ext cx="285750" cy="1214438"/>
            <a:chOff x="1571604" y="3714752"/>
            <a:chExt cx="286546" cy="1214446"/>
          </a:xfrm>
        </p:grpSpPr>
        <p:cxnSp>
          <p:nvCxnSpPr>
            <p:cNvPr id="28" name="Elbow Connector 27"/>
            <p:cNvCxnSpPr/>
            <p:nvPr/>
          </p:nvCxnSpPr>
          <p:spPr>
            <a:xfrm rot="16200000" flipH="1">
              <a:off x="1393406" y="3892950"/>
              <a:ext cx="642942" cy="286546"/>
            </a:xfrm>
            <a:prstGeom prst="bentConnector3">
              <a:avLst>
                <a:gd name="adj1" fmla="val 116802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1501754" y="4572802"/>
              <a:ext cx="712793" cy="0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22594" name="Object 2"/>
          <p:cNvGraphicFramePr>
            <a:graphicFrameLocks noChangeAspect="1"/>
          </p:cNvGraphicFramePr>
          <p:nvPr/>
        </p:nvGraphicFramePr>
        <p:xfrm>
          <a:off x="2044700" y="4286250"/>
          <a:ext cx="14509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95" name="Equation" r:id="rId4" imgW="672840" imgH="215640" progId="Equation.3">
                  <p:embed/>
                </p:oleObj>
              </mc:Choice>
              <mc:Fallback>
                <p:oleObj name="Equation" r:id="rId4" imgW="6728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4286250"/>
                        <a:ext cx="1450975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571500" y="2500313"/>
            <a:ext cx="33528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null hypothesis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GLM:  correlation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2875" y="3357563"/>
            <a:ext cx="92868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00" b="1" dirty="0">
                <a:solidFill>
                  <a:srgbClr val="FFC000"/>
                </a:solidFill>
                <a:latin typeface="Comic Sans MS" pitchFamily="66" charset="0"/>
              </a:rPr>
              <a:t>GLM</a:t>
            </a:r>
          </a:p>
        </p:txBody>
      </p:sp>
      <p:grpSp>
        <p:nvGrpSpPr>
          <p:cNvPr id="18436" name="Group 66"/>
          <p:cNvGrpSpPr>
            <a:grpSpLocks/>
          </p:cNvGrpSpPr>
          <p:nvPr/>
        </p:nvGrpSpPr>
        <p:grpSpPr bwMode="auto">
          <a:xfrm>
            <a:off x="1071563" y="1643063"/>
            <a:ext cx="214312" cy="3714750"/>
            <a:chOff x="1071538" y="1286654"/>
            <a:chExt cx="215108" cy="371398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071538" y="3286490"/>
              <a:ext cx="215108" cy="1587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-570345" y="3143645"/>
              <a:ext cx="3713982" cy="0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37" name="Group 67"/>
          <p:cNvGrpSpPr>
            <a:grpSpLocks/>
          </p:cNvGrpSpPr>
          <p:nvPr/>
        </p:nvGrpSpPr>
        <p:grpSpPr bwMode="auto">
          <a:xfrm>
            <a:off x="1285875" y="1428750"/>
            <a:ext cx="1785938" cy="500063"/>
            <a:chOff x="1285852" y="1071546"/>
            <a:chExt cx="1785950" cy="500066"/>
          </a:xfrm>
        </p:grpSpPr>
        <p:sp>
          <p:nvSpPr>
            <p:cNvPr id="9" name="Rounded Rectangle 8"/>
            <p:cNvSpPr/>
            <p:nvPr/>
          </p:nvSpPr>
          <p:spPr>
            <a:xfrm>
              <a:off x="1500166" y="1071546"/>
              <a:ext cx="1571636" cy="500066"/>
            </a:xfrm>
            <a:prstGeom prst="roundRect">
              <a:avLst/>
            </a:prstGeom>
            <a:solidFill>
              <a:srgbClr val="666699"/>
            </a:solidFill>
            <a:ln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000" b="1" dirty="0">
                  <a:latin typeface="Comic Sans MS" pitchFamily="66" charset="0"/>
                </a:rPr>
                <a:t>Regression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285852" y="1285860"/>
              <a:ext cx="214314" cy="1587"/>
            </a:xfrm>
            <a:prstGeom prst="line">
              <a:avLst/>
            </a:prstGeom>
            <a:ln w="25400">
              <a:solidFill>
                <a:srgbClr val="666699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38" name="Group 68"/>
          <p:cNvGrpSpPr>
            <a:grpSpLocks/>
          </p:cNvGrpSpPr>
          <p:nvPr/>
        </p:nvGrpSpPr>
        <p:grpSpPr bwMode="auto">
          <a:xfrm>
            <a:off x="1285875" y="2214563"/>
            <a:ext cx="1785938" cy="500062"/>
            <a:chOff x="1285852" y="1857364"/>
            <a:chExt cx="1785950" cy="500066"/>
          </a:xfrm>
        </p:grpSpPr>
        <p:sp>
          <p:nvSpPr>
            <p:cNvPr id="10" name="Rounded Rectangle 9"/>
            <p:cNvSpPr/>
            <p:nvPr/>
          </p:nvSpPr>
          <p:spPr>
            <a:xfrm>
              <a:off x="1500166" y="1857364"/>
              <a:ext cx="1571636" cy="500066"/>
            </a:xfrm>
            <a:prstGeom prst="roundRect">
              <a:avLst/>
            </a:prstGeom>
            <a:solidFill>
              <a:srgbClr val="666699"/>
            </a:solidFill>
            <a:ln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000" b="1" dirty="0">
                  <a:latin typeface="Comic Sans MS" pitchFamily="66" charset="0"/>
                </a:rPr>
                <a:t>ANOVA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285852" y="2143116"/>
              <a:ext cx="214314" cy="1587"/>
            </a:xfrm>
            <a:prstGeom prst="line">
              <a:avLst/>
            </a:prstGeom>
            <a:ln w="25400">
              <a:solidFill>
                <a:srgbClr val="666699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39" name="Group 69"/>
          <p:cNvGrpSpPr>
            <a:grpSpLocks/>
          </p:cNvGrpSpPr>
          <p:nvPr/>
        </p:nvGrpSpPr>
        <p:grpSpPr bwMode="auto">
          <a:xfrm>
            <a:off x="1285875" y="3429000"/>
            <a:ext cx="1785938" cy="500063"/>
            <a:chOff x="1285852" y="6072206"/>
            <a:chExt cx="1785950" cy="500066"/>
          </a:xfrm>
        </p:grpSpPr>
        <p:sp>
          <p:nvSpPr>
            <p:cNvPr id="11" name="Rounded Rectangle 10"/>
            <p:cNvSpPr/>
            <p:nvPr/>
          </p:nvSpPr>
          <p:spPr>
            <a:xfrm>
              <a:off x="1500166" y="6072206"/>
              <a:ext cx="1571636" cy="500066"/>
            </a:xfrm>
            <a:prstGeom prst="roundRect">
              <a:avLst/>
            </a:prstGeom>
            <a:solidFill>
              <a:srgbClr val="666699"/>
            </a:solidFill>
            <a:ln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000" b="1" dirty="0">
                  <a:latin typeface="Comic Sans MS" pitchFamily="66" charset="0"/>
                </a:rPr>
                <a:t>ANCOVA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285852" y="6286520"/>
              <a:ext cx="214314" cy="1587"/>
            </a:xfrm>
            <a:prstGeom prst="line">
              <a:avLst/>
            </a:prstGeom>
            <a:ln w="25400">
              <a:solidFill>
                <a:srgbClr val="666699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40" name="Group 69"/>
          <p:cNvGrpSpPr>
            <a:grpSpLocks/>
          </p:cNvGrpSpPr>
          <p:nvPr/>
        </p:nvGrpSpPr>
        <p:grpSpPr bwMode="auto">
          <a:xfrm>
            <a:off x="1285875" y="5143500"/>
            <a:ext cx="3071813" cy="500063"/>
            <a:chOff x="1285852" y="6072206"/>
            <a:chExt cx="1785950" cy="500066"/>
          </a:xfrm>
        </p:grpSpPr>
        <p:sp>
          <p:nvSpPr>
            <p:cNvPr id="43" name="Rounded Rectangle 42"/>
            <p:cNvSpPr/>
            <p:nvPr/>
          </p:nvSpPr>
          <p:spPr>
            <a:xfrm>
              <a:off x="1402146" y="6072206"/>
              <a:ext cx="1669656" cy="500066"/>
            </a:xfrm>
            <a:prstGeom prst="roundRect">
              <a:avLst/>
            </a:prstGeom>
            <a:solidFill>
              <a:srgbClr val="666699"/>
            </a:solidFill>
            <a:ln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000" b="1" dirty="0">
                  <a:latin typeface="Comic Sans MS" pitchFamily="66" charset="0"/>
                </a:rPr>
                <a:t>Multivariate analysis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1285852" y="6286520"/>
              <a:ext cx="116294" cy="1587"/>
            </a:xfrm>
            <a:prstGeom prst="line">
              <a:avLst/>
            </a:prstGeom>
            <a:ln w="25400">
              <a:solidFill>
                <a:srgbClr val="666699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Brace 45"/>
          <p:cNvSpPr/>
          <p:nvPr/>
        </p:nvSpPr>
        <p:spPr>
          <a:xfrm>
            <a:off x="3143250" y="1571625"/>
            <a:ext cx="428625" cy="2286000"/>
          </a:xfrm>
          <a:prstGeom prst="rightBrace">
            <a:avLst>
              <a:gd name="adj1" fmla="val 8333"/>
              <a:gd name="adj2" fmla="val 50606"/>
            </a:avLst>
          </a:prstGeom>
          <a:noFill/>
          <a:ln w="22225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/>
          </a:p>
        </p:txBody>
      </p:sp>
      <p:sp>
        <p:nvSpPr>
          <p:cNvPr id="18442" name="TextBox 46"/>
          <p:cNvSpPr txBox="1">
            <a:spLocks noChangeArrowheads="1"/>
          </p:cNvSpPr>
          <p:nvPr/>
        </p:nvSpPr>
        <p:spPr bwMode="auto">
          <a:xfrm>
            <a:off x="3786188" y="2571750"/>
            <a:ext cx="37861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>
                <a:latin typeface="Comic Sans MS" pitchFamily="66" charset="0"/>
              </a:rPr>
              <a:t>Only one dependent variable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4357688" y="5429250"/>
            <a:ext cx="642937" cy="1588"/>
          </a:xfrm>
          <a:prstGeom prst="line">
            <a:avLst/>
          </a:prstGeom>
          <a:ln w="25400">
            <a:solidFill>
              <a:srgbClr val="666699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4" name="TextBox 49"/>
          <p:cNvSpPr txBox="1">
            <a:spLocks noChangeArrowheads="1"/>
          </p:cNvSpPr>
          <p:nvPr/>
        </p:nvSpPr>
        <p:spPr bwMode="auto">
          <a:xfrm>
            <a:off x="5072063" y="5214938"/>
            <a:ext cx="364331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>
                <a:latin typeface="Comic Sans MS" pitchFamily="66" charset="0"/>
              </a:rPr>
              <a:t>Multiple dependent variables</a:t>
            </a:r>
          </a:p>
          <a:p>
            <a:endParaRPr lang="en-CA" sz="2000">
              <a:latin typeface="Comic Sans MS" pitchFamily="66" charset="0"/>
            </a:endParaRPr>
          </a:p>
          <a:p>
            <a:r>
              <a:rPr lang="en-CA" sz="2000">
                <a:solidFill>
                  <a:srgbClr val="FF0000"/>
                </a:solidFill>
                <a:latin typeface="Comic Sans MS" pitchFamily="66" charset="0"/>
              </a:rPr>
              <a:t>(Correlation)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49325"/>
            <a:ext cx="9144000" cy="5859463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Hypothesis Testing --- Generic Recipe  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population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57150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model/measure of pattern (statistic)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71500" y="3214688"/>
            <a:ext cx="38576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514350">
              <a:defRPr/>
            </a:pPr>
            <a:r>
              <a:rPr lang="en-US" sz="2000" b="1">
                <a:solidFill>
                  <a:srgbClr val="FFFFFF"/>
                </a:solidFill>
                <a:latin typeface="Comic Sans MS" pitchFamily="66" charset="0"/>
                <a:cs typeface="Arial" charset="0"/>
              </a:rPr>
              <a:t>	State alternative hypothesis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1500" y="3929063"/>
            <a:ext cx="44291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State tolerance for Type I error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465262" y="31067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65262" y="382111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3629" name="Group 26"/>
          <p:cNvGrpSpPr>
            <a:grpSpLocks/>
          </p:cNvGrpSpPr>
          <p:nvPr/>
        </p:nvGrpSpPr>
        <p:grpSpPr bwMode="auto">
          <a:xfrm>
            <a:off x="1571625" y="4429125"/>
            <a:ext cx="285750" cy="1214438"/>
            <a:chOff x="1571604" y="3714752"/>
            <a:chExt cx="286546" cy="1214446"/>
          </a:xfrm>
        </p:grpSpPr>
        <p:cxnSp>
          <p:nvCxnSpPr>
            <p:cNvPr id="28" name="Elbow Connector 27"/>
            <p:cNvCxnSpPr/>
            <p:nvPr/>
          </p:nvCxnSpPr>
          <p:spPr>
            <a:xfrm rot="16200000" flipH="1">
              <a:off x="1393406" y="3892950"/>
              <a:ext cx="642942" cy="286546"/>
            </a:xfrm>
            <a:prstGeom prst="bentConnector3">
              <a:avLst>
                <a:gd name="adj1" fmla="val 116802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1501754" y="4572802"/>
              <a:ext cx="712793" cy="0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23618" name="Object 2"/>
          <p:cNvGraphicFramePr>
            <a:graphicFrameLocks noChangeAspect="1"/>
          </p:cNvGraphicFramePr>
          <p:nvPr/>
        </p:nvGraphicFramePr>
        <p:xfrm>
          <a:off x="2143125" y="5072063"/>
          <a:ext cx="350043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19" name="Equation" r:id="rId4" imgW="1752480" imgH="203040" progId="Equation.3">
                  <p:embed/>
                </p:oleObj>
              </mc:Choice>
              <mc:Fallback>
                <p:oleObj name="Equation" r:id="rId4" imgW="17524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5072063"/>
                        <a:ext cx="3500438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571500" y="2500313"/>
            <a:ext cx="33528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null hypothesis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98538"/>
            <a:ext cx="9144000" cy="5859462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Hypothesis Testing --- Generic Recipe  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population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57150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model/measure of pattern (statistic)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71500" y="3214688"/>
            <a:ext cx="38576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514350">
              <a:defRPr/>
            </a:pPr>
            <a:r>
              <a:rPr lang="en-US" sz="2000" b="1">
                <a:solidFill>
                  <a:srgbClr val="FFFFFF"/>
                </a:solidFill>
                <a:latin typeface="Comic Sans MS" pitchFamily="66" charset="0"/>
                <a:cs typeface="Arial" charset="0"/>
              </a:rPr>
              <a:t>	State alternative hypothesis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1500" y="3929063"/>
            <a:ext cx="44291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State tolerance for Type I error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465262" y="31067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65262" y="382111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1465262" y="453548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71500" y="4643438"/>
            <a:ext cx="378618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State frequency distribution</a:t>
            </a:r>
          </a:p>
        </p:txBody>
      </p:sp>
      <p:grpSp>
        <p:nvGrpSpPr>
          <p:cNvPr id="709645" name="Group 26"/>
          <p:cNvGrpSpPr>
            <a:grpSpLocks/>
          </p:cNvGrpSpPr>
          <p:nvPr/>
        </p:nvGrpSpPr>
        <p:grpSpPr bwMode="auto">
          <a:xfrm>
            <a:off x="1571625" y="5143500"/>
            <a:ext cx="285750" cy="1214438"/>
            <a:chOff x="1571604" y="3714752"/>
            <a:chExt cx="286546" cy="1214446"/>
          </a:xfrm>
        </p:grpSpPr>
        <p:cxnSp>
          <p:nvCxnSpPr>
            <p:cNvPr id="28" name="Elbow Connector 27"/>
            <p:cNvCxnSpPr/>
            <p:nvPr/>
          </p:nvCxnSpPr>
          <p:spPr>
            <a:xfrm rot="16200000" flipH="1">
              <a:off x="1393406" y="3892950"/>
              <a:ext cx="642942" cy="286546"/>
            </a:xfrm>
            <a:prstGeom prst="bentConnector3">
              <a:avLst>
                <a:gd name="adj1" fmla="val 116802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1501754" y="4572802"/>
              <a:ext cx="712793" cy="0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9646" name="TextBox 29"/>
          <p:cNvSpPr txBox="1">
            <a:spLocks noChangeArrowheads="1"/>
          </p:cNvSpPr>
          <p:nvPr/>
        </p:nvSpPr>
        <p:spPr bwMode="auto">
          <a:xfrm>
            <a:off x="2071688" y="5715000"/>
            <a:ext cx="2214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>
                <a:latin typeface="Comic Sans MS" pitchFamily="66" charset="0"/>
              </a:rPr>
              <a:t>t-distribution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33528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null hypothesis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49325"/>
            <a:ext cx="9144000" cy="5859463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Hypothesis Testing --- Generic Recipe  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population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57150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model/measure of pattern (statistic)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71500" y="3214688"/>
            <a:ext cx="38576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514350">
              <a:defRPr/>
            </a:pPr>
            <a:r>
              <a:rPr lang="en-US" sz="2000" b="1">
                <a:solidFill>
                  <a:srgbClr val="FFFFFF"/>
                </a:solidFill>
                <a:latin typeface="Comic Sans MS" pitchFamily="66" charset="0"/>
                <a:cs typeface="Arial" charset="0"/>
              </a:rPr>
              <a:t>	State alternative hypothesis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1500" y="3929063"/>
            <a:ext cx="44291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State tolerance for Type I error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465262" y="31067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65262" y="382111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1465262" y="453548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71500" y="4643438"/>
            <a:ext cx="378618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State frequency distribution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1465262" y="52498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71500" y="5357813"/>
            <a:ext cx="2500313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Calculate statistic</a:t>
            </a:r>
          </a:p>
        </p:txBody>
      </p:sp>
      <p:grpSp>
        <p:nvGrpSpPr>
          <p:cNvPr id="711695" name="Group 26"/>
          <p:cNvGrpSpPr>
            <a:grpSpLocks/>
          </p:cNvGrpSpPr>
          <p:nvPr/>
        </p:nvGrpSpPr>
        <p:grpSpPr bwMode="auto">
          <a:xfrm>
            <a:off x="3071813" y="5502275"/>
            <a:ext cx="357187" cy="998538"/>
            <a:chOff x="1500166" y="4144968"/>
            <a:chExt cx="357984" cy="999338"/>
          </a:xfrm>
        </p:grpSpPr>
        <p:cxnSp>
          <p:nvCxnSpPr>
            <p:cNvPr id="28" name="Elbow Connector 27"/>
            <p:cNvCxnSpPr/>
            <p:nvPr/>
          </p:nvCxnSpPr>
          <p:spPr>
            <a:xfrm>
              <a:off x="1500166" y="4357863"/>
              <a:ext cx="357984" cy="1589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1358481" y="4644637"/>
              <a:ext cx="999338" cy="0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1696" name="TextBox 29"/>
          <p:cNvSpPr txBox="1">
            <a:spLocks noChangeArrowheads="1"/>
          </p:cNvSpPr>
          <p:nvPr/>
        </p:nvSpPr>
        <p:spPr bwMode="auto">
          <a:xfrm>
            <a:off x="3500438" y="5500688"/>
            <a:ext cx="5286375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CA">
                <a:latin typeface="Comic Sans MS" pitchFamily="66" charset="0"/>
              </a:rPr>
              <a:t> </a:t>
            </a:r>
            <a:r>
              <a:rPr lang="en-CA">
                <a:latin typeface="Comic Sans MS" pitchFamily="66" charset="0"/>
                <a:hlinkClick r:id="rId3" action="ppaction://hlinkpres?slideindex=17&amp;slidetitle=Slide 17"/>
              </a:rPr>
              <a:t>t-statistic</a:t>
            </a:r>
            <a:endParaRPr lang="en-CA">
              <a:latin typeface="Comic Sans MS" pitchFamily="66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CA">
                <a:latin typeface="Comic Sans MS" pitchFamily="66" charset="0"/>
              </a:rPr>
              <a:t> </a:t>
            </a:r>
            <a:r>
              <a:rPr lang="en-CA">
                <a:latin typeface="Comic Sans MS" pitchFamily="66" charset="0"/>
                <a:hlinkClick r:id="rId4" action="ppaction://hlinkpres?slideindex=12&amp;slidetitle=Slide 12"/>
              </a:rPr>
              <a:t>correlation coefficient estimate</a:t>
            </a:r>
            <a:r>
              <a:rPr lang="en-CA">
                <a:latin typeface="Comic Sans MS" pitchFamily="66" charset="0"/>
              </a:rPr>
              <a:t>, </a:t>
            </a:r>
            <a:r>
              <a:rPr lang="en-CA" i="1">
                <a:latin typeface="Comic Sans MS" pitchFamily="66" charset="0"/>
              </a:rPr>
              <a:t>r </a:t>
            </a:r>
            <a:r>
              <a:rPr lang="en-CA">
                <a:latin typeface="Comic Sans MS" pitchFamily="66" charset="0"/>
              </a:rPr>
              <a:t>= 0.65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CA" i="1">
                <a:latin typeface="Comic Sans MS" pitchFamily="66" charset="0"/>
              </a:rPr>
              <a:t> </a:t>
            </a:r>
            <a:r>
              <a:rPr lang="en-CA">
                <a:latin typeface="Comic Sans MS" pitchFamily="66" charset="0"/>
              </a:rPr>
              <a:t>t = (0.65 – 0)/0.21076 = 3.084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33528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null hypothesis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98538"/>
            <a:ext cx="9144000" cy="5859462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Hypothesis Testing --- Generic Recipe  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population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57150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model/measure of pattern (statistic)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71500" y="3214688"/>
            <a:ext cx="38576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514350">
              <a:defRPr/>
            </a:pPr>
            <a:r>
              <a:rPr lang="en-US" sz="2000" b="1">
                <a:solidFill>
                  <a:srgbClr val="FFFFFF"/>
                </a:solidFill>
                <a:latin typeface="Comic Sans MS" pitchFamily="66" charset="0"/>
                <a:cs typeface="Arial" charset="0"/>
              </a:rPr>
              <a:t>	State alternative hypothesis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1500" y="3929063"/>
            <a:ext cx="44291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State tolerance for Type I error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465262" y="31067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65262" y="382111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1465262" y="453548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71500" y="4643438"/>
            <a:ext cx="378618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State frequency distribution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1465262" y="52498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71500" y="5357813"/>
            <a:ext cx="2500313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Calculate statistic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1465262" y="59642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500" y="6072188"/>
            <a:ext cx="242887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Calculate p-value</a:t>
            </a:r>
          </a:p>
        </p:txBody>
      </p:sp>
      <p:grpSp>
        <p:nvGrpSpPr>
          <p:cNvPr id="713745" name="Group 26"/>
          <p:cNvGrpSpPr>
            <a:grpSpLocks/>
          </p:cNvGrpSpPr>
          <p:nvPr/>
        </p:nvGrpSpPr>
        <p:grpSpPr bwMode="auto">
          <a:xfrm>
            <a:off x="3000375" y="5929313"/>
            <a:ext cx="358775" cy="714375"/>
            <a:chOff x="1428728" y="4572802"/>
            <a:chExt cx="358778" cy="714380"/>
          </a:xfrm>
        </p:grpSpPr>
        <p:cxnSp>
          <p:nvCxnSpPr>
            <p:cNvPr id="28" name="Elbow Connector 27"/>
            <p:cNvCxnSpPr/>
            <p:nvPr/>
          </p:nvCxnSpPr>
          <p:spPr>
            <a:xfrm>
              <a:off x="1428728" y="4929991"/>
              <a:ext cx="357191" cy="1588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1429522" y="4929198"/>
              <a:ext cx="714380" cy="1587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3746" name="TextBox 31"/>
          <p:cNvSpPr txBox="1">
            <a:spLocks noChangeArrowheads="1"/>
          </p:cNvSpPr>
          <p:nvPr/>
        </p:nvSpPr>
        <p:spPr bwMode="auto">
          <a:xfrm>
            <a:off x="3429000" y="5786438"/>
            <a:ext cx="4929188" cy="87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CA">
                <a:latin typeface="Comic Sans MS" pitchFamily="66" charset="0"/>
              </a:rPr>
              <a:t> t = 3.084, df = 13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CA">
                <a:latin typeface="Comic Sans MS" pitchFamily="66" charset="0"/>
              </a:rPr>
              <a:t> p = 0.0044 (one-tail) &amp; 0.0088 (two-tail)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33528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null hypothesis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Hypothesis Testing --- Generic Recipe  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population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57150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model/measure of pattern (statistic)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71500" y="3214688"/>
            <a:ext cx="38576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514350">
              <a:defRPr/>
            </a:pPr>
            <a:r>
              <a:rPr lang="en-US" sz="2000" b="1">
                <a:solidFill>
                  <a:srgbClr val="FFFFFF"/>
                </a:solidFill>
                <a:latin typeface="Comic Sans MS" pitchFamily="66" charset="0"/>
                <a:cs typeface="Arial" charset="0"/>
              </a:rPr>
              <a:t>	State alternative hypothesis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1500" y="3929063"/>
            <a:ext cx="44291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State tolerance for Type I error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465262" y="31067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65262" y="382111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1465262" y="453548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71500" y="4643438"/>
            <a:ext cx="378618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State frequency distribution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1465262" y="52498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71500" y="5357813"/>
            <a:ext cx="2500313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Calculate statistic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1465262" y="59642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500" y="6072188"/>
            <a:ext cx="242887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Calculate p-value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000375" y="6357938"/>
            <a:ext cx="498475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500438" y="6072188"/>
            <a:ext cx="242887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Declare decision</a:t>
            </a:r>
          </a:p>
        </p:txBody>
      </p:sp>
      <p:grpSp>
        <p:nvGrpSpPr>
          <p:cNvPr id="688150" name="Group 30"/>
          <p:cNvGrpSpPr>
            <a:grpSpLocks/>
          </p:cNvGrpSpPr>
          <p:nvPr/>
        </p:nvGrpSpPr>
        <p:grpSpPr bwMode="auto">
          <a:xfrm>
            <a:off x="5929313" y="5429250"/>
            <a:ext cx="357187" cy="1073150"/>
            <a:chOff x="1428728" y="4215612"/>
            <a:chExt cx="357190" cy="1072364"/>
          </a:xfrm>
        </p:grpSpPr>
        <p:cxnSp>
          <p:nvCxnSpPr>
            <p:cNvPr id="32" name="Elbow Connector 31"/>
            <p:cNvCxnSpPr/>
            <p:nvPr/>
          </p:nvCxnSpPr>
          <p:spPr>
            <a:xfrm>
              <a:off x="1428728" y="4929464"/>
              <a:ext cx="357190" cy="1587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 flipH="1" flipV="1">
              <a:off x="1248943" y="4751000"/>
              <a:ext cx="1072364" cy="1587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8151" name="TextBox 33"/>
          <p:cNvSpPr txBox="1">
            <a:spLocks noChangeArrowheads="1"/>
          </p:cNvSpPr>
          <p:nvPr/>
        </p:nvSpPr>
        <p:spPr bwMode="auto">
          <a:xfrm>
            <a:off x="6357938" y="5286375"/>
            <a:ext cx="25717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CA" dirty="0">
                <a:latin typeface="Comic Sans MS" pitchFamily="66" charset="0"/>
              </a:rPr>
              <a:t> </a:t>
            </a:r>
            <a:r>
              <a:rPr lang="en-CA" i="1" dirty="0">
                <a:latin typeface="Comic Sans MS" pitchFamily="66" charset="0"/>
              </a:rPr>
              <a:t>p</a:t>
            </a:r>
            <a:r>
              <a:rPr lang="en-CA" dirty="0">
                <a:latin typeface="Comic Sans MS" pitchFamily="66" charset="0"/>
              </a:rPr>
              <a:t> = 0.0088 &lt; </a:t>
            </a:r>
            <a:r>
              <a:rPr lang="el-GR" dirty="0">
                <a:latin typeface="Comic Sans MS" pitchFamily="66" charset="0"/>
              </a:rPr>
              <a:t>α</a:t>
            </a:r>
            <a:r>
              <a:rPr lang="en-CA" dirty="0">
                <a:latin typeface="Comic Sans MS" pitchFamily="66" charset="0"/>
              </a:rPr>
              <a:t> = 0.05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CA" dirty="0">
                <a:latin typeface="Comic Sans MS" pitchFamily="66" charset="0"/>
              </a:rPr>
              <a:t> reject       </a:t>
            </a:r>
          </a:p>
        </p:txBody>
      </p:sp>
      <p:graphicFrame>
        <p:nvGraphicFramePr>
          <p:cNvPr id="688130" name="Object 2"/>
          <p:cNvGraphicFramePr>
            <a:graphicFrameLocks noChangeAspect="1"/>
          </p:cNvGraphicFramePr>
          <p:nvPr/>
        </p:nvGraphicFramePr>
        <p:xfrm>
          <a:off x="7358063" y="5786438"/>
          <a:ext cx="37941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32" name="Equation" r:id="rId4" imgW="215640" imgH="203040" progId="Equation.3">
                  <p:embed/>
                </p:oleObj>
              </mc:Choice>
              <mc:Fallback>
                <p:oleObj name="Equation" r:id="rId4" imgW="21564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63" y="5786438"/>
                        <a:ext cx="379412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64885"/>
              </p:ext>
            </p:extLst>
          </p:nvPr>
        </p:nvGraphicFramePr>
        <p:xfrm>
          <a:off x="7377113" y="6194425"/>
          <a:ext cx="12160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33" name="Equation" r:id="rId6" imgW="736560" imgH="241200" progId="Equation.3">
                  <p:embed/>
                </p:oleObj>
              </mc:Choice>
              <mc:Fallback>
                <p:oleObj name="Equation" r:id="rId6" imgW="73656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7113" y="6194425"/>
                        <a:ext cx="1216025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571500" y="2500313"/>
            <a:ext cx="33528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null hypothesis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98538"/>
            <a:ext cx="9144000" cy="5859462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Hypothesis Testing --- Generic Recipe  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population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57150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model/measure of pattern (statistic)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71500" y="3214688"/>
            <a:ext cx="38576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514350">
              <a:defRPr/>
            </a:pPr>
            <a:r>
              <a:rPr lang="en-US" sz="2000" b="1">
                <a:solidFill>
                  <a:srgbClr val="FFFFFF"/>
                </a:solidFill>
                <a:latin typeface="Comic Sans MS" pitchFamily="66" charset="0"/>
                <a:cs typeface="Arial" charset="0"/>
              </a:rPr>
              <a:t>	State alternative hypothesis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1500" y="3929063"/>
            <a:ext cx="44291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State tolerance for Type I error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465262" y="31067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65262" y="382111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1465262" y="453548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71500" y="4643438"/>
            <a:ext cx="378618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State frequency distribution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1465262" y="52498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71500" y="5357813"/>
            <a:ext cx="2500313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Calculate statistic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1465262" y="59642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71500" y="6072188"/>
            <a:ext cx="242887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Calculate p-value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000375" y="6357938"/>
            <a:ext cx="498475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500438" y="6072188"/>
            <a:ext cx="242887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Declare decision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5400000" flipH="1" flipV="1">
            <a:off x="6915150" y="6126163"/>
            <a:ext cx="50006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786313" y="5357813"/>
            <a:ext cx="40005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Report statistic with decision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867400" y="6381750"/>
            <a:ext cx="1285875" cy="1588"/>
          </a:xfrm>
          <a:prstGeom prst="straightConnector1">
            <a:avLst/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846" name="Group 30"/>
          <p:cNvGrpSpPr>
            <a:grpSpLocks/>
          </p:cNvGrpSpPr>
          <p:nvPr/>
        </p:nvGrpSpPr>
        <p:grpSpPr bwMode="auto">
          <a:xfrm rot="-5400000">
            <a:off x="7190582" y="3834606"/>
            <a:ext cx="357188" cy="2714625"/>
            <a:chOff x="1428728" y="4383169"/>
            <a:chExt cx="357190" cy="1273432"/>
          </a:xfrm>
        </p:grpSpPr>
        <p:cxnSp>
          <p:nvCxnSpPr>
            <p:cNvPr id="32" name="Elbow Connector 31"/>
            <p:cNvCxnSpPr/>
            <p:nvPr/>
          </p:nvCxnSpPr>
          <p:spPr>
            <a:xfrm>
              <a:off x="1428728" y="4929777"/>
              <a:ext cx="357190" cy="1489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>
              <a:off x="1148407" y="5019091"/>
              <a:ext cx="1273432" cy="1588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847" name="TextBox 35"/>
          <p:cNvSpPr txBox="1">
            <a:spLocks noChangeArrowheads="1"/>
          </p:cNvSpPr>
          <p:nvPr/>
        </p:nvSpPr>
        <p:spPr bwMode="auto">
          <a:xfrm>
            <a:off x="5929313" y="3786188"/>
            <a:ext cx="2928937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CA">
                <a:latin typeface="Calibri" pitchFamily="34" charset="0"/>
              </a:rPr>
              <a:t> </a:t>
            </a:r>
            <a:r>
              <a:rPr lang="en-CA" sz="1600">
                <a:latin typeface="Comic Sans MS" pitchFamily="66" charset="0"/>
              </a:rPr>
              <a:t>r = 0.65, n = 15, p = 0.0088</a:t>
            </a:r>
          </a:p>
          <a:p>
            <a:endParaRPr lang="en-CA" sz="1600">
              <a:latin typeface="Comic Sans MS" pitchFamily="66" charset="0"/>
            </a:endParaRPr>
          </a:p>
          <a:p>
            <a:pPr>
              <a:buFont typeface="Wingdings" pitchFamily="2" charset="2"/>
              <a:buChar char="§"/>
            </a:pPr>
            <a:r>
              <a:rPr lang="en-CA" sz="1600">
                <a:latin typeface="Comic Sans MS" pitchFamily="66" charset="0"/>
              </a:rPr>
              <a:t> Total length &amp; offspring </a:t>
            </a:r>
          </a:p>
          <a:p>
            <a:r>
              <a:rPr lang="en-CA" sz="1600">
                <a:latin typeface="Comic Sans MS" pitchFamily="66" charset="0"/>
              </a:rPr>
              <a:t>   thorax length are related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33528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State null hypothesis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98538"/>
            <a:ext cx="9144000" cy="5859462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765959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800" b="1">
                <a:solidFill>
                  <a:srgbClr val="F2F2F2"/>
                </a:solidFill>
                <a:latin typeface="Comic Sans MS" pitchFamily="66" charset="0"/>
              </a:rPr>
              <a:t>Pearson’s Correlation – Assumptions</a:t>
            </a:r>
          </a:p>
        </p:txBody>
      </p:sp>
      <p:graphicFrame>
        <p:nvGraphicFramePr>
          <p:cNvPr id="765957" name="Object 5"/>
          <p:cNvGraphicFramePr>
            <a:graphicFrameLocks noChangeAspect="1"/>
          </p:cNvGraphicFramePr>
          <p:nvPr/>
        </p:nvGraphicFramePr>
        <p:xfrm>
          <a:off x="4356100" y="981075"/>
          <a:ext cx="4787900" cy="370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958" name="Graph Sheet" r:id="rId4" imgW="3352680" imgH="2590560" progId="SPLUSGraphSheetFileType">
                  <p:embed/>
                </p:oleObj>
              </mc:Choice>
              <mc:Fallback>
                <p:oleObj name="Graph Sheet" r:id="rId4" imgW="3352680" imgH="2590560" progId="SPLUSGraphSheetFileType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981075"/>
                        <a:ext cx="4787900" cy="370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5960" name="TextBox 5"/>
          <p:cNvSpPr txBox="1">
            <a:spLocks noChangeArrowheads="1"/>
          </p:cNvSpPr>
          <p:nvPr/>
        </p:nvSpPr>
        <p:spPr bwMode="auto">
          <a:xfrm>
            <a:off x="323850" y="4478338"/>
            <a:ext cx="8569325" cy="183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90000"/>
              </a:lnSpc>
              <a:buFont typeface="Wingdings" pitchFamily="2" charset="2"/>
              <a:buChar char="§"/>
            </a:pPr>
            <a:r>
              <a:rPr lang="en-CA" sz="2000">
                <a:latin typeface="Comic Sans MS" pitchFamily="66" charset="0"/>
              </a:rPr>
              <a:t>  What if assumptions for Pearson test not met?</a:t>
            </a:r>
          </a:p>
          <a:p>
            <a:pPr>
              <a:lnSpc>
                <a:spcPct val="190000"/>
              </a:lnSpc>
              <a:buFont typeface="Wingdings" pitchFamily="2" charset="2"/>
              <a:buChar char="§"/>
            </a:pPr>
            <a:r>
              <a:rPr lang="en-CA" sz="2000">
                <a:latin typeface="Comic Sans MS" pitchFamily="66" charset="0"/>
              </a:rPr>
              <a:t>  Here are the observations relative to the correlation line (comp 1)</a:t>
            </a:r>
          </a:p>
          <a:p>
            <a:pPr>
              <a:lnSpc>
                <a:spcPct val="190000"/>
              </a:lnSpc>
              <a:buFont typeface="Wingdings" pitchFamily="2" charset="2"/>
              <a:buChar char="§"/>
            </a:pPr>
            <a:r>
              <a:rPr lang="en-CA" sz="2000">
                <a:latin typeface="Comic Sans MS" pitchFamily="66" charset="0"/>
              </a:rPr>
              <a:t>  Not homogeneous, due to outliers (observations 8 &amp; 9)</a:t>
            </a:r>
          </a:p>
        </p:txBody>
      </p:sp>
      <p:sp>
        <p:nvSpPr>
          <p:cNvPr id="765961" name="TextBox 5"/>
          <p:cNvSpPr txBox="1">
            <a:spLocks noChangeArrowheads="1"/>
          </p:cNvSpPr>
          <p:nvPr/>
        </p:nvSpPr>
        <p:spPr bwMode="auto">
          <a:xfrm>
            <a:off x="395288" y="1412875"/>
            <a:ext cx="4502150" cy="183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90000"/>
              </a:lnSpc>
              <a:buFont typeface="Wingdings" pitchFamily="2" charset="2"/>
              <a:buChar char="§"/>
            </a:pPr>
            <a:r>
              <a:rPr lang="en-CA" sz="2000">
                <a:latin typeface="Comic Sans MS" pitchFamily="66" charset="0"/>
              </a:rPr>
              <a:t>  Assumptions</a:t>
            </a:r>
          </a:p>
          <a:p>
            <a:pPr>
              <a:lnSpc>
                <a:spcPct val="190000"/>
              </a:lnSpc>
              <a:buFont typeface="Wingdings" pitchFamily="2" charset="2"/>
              <a:buChar char="§"/>
            </a:pPr>
            <a:r>
              <a:rPr lang="en-CA" sz="2000">
                <a:latin typeface="Comic Sans MS" pitchFamily="66" charset="0"/>
              </a:rPr>
              <a:t>  Normal &amp; independent errors</a:t>
            </a:r>
          </a:p>
          <a:p>
            <a:pPr>
              <a:lnSpc>
                <a:spcPct val="190000"/>
              </a:lnSpc>
              <a:buFont typeface="Wingdings" pitchFamily="2" charset="2"/>
              <a:buChar char="§"/>
            </a:pPr>
            <a:r>
              <a:rPr lang="en-CA" sz="2000">
                <a:latin typeface="Comic Sans MS" pitchFamily="66" charset="0"/>
              </a:rPr>
              <a:t>  Homogeneous around straight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98538"/>
            <a:ext cx="9144000" cy="5859462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Pearson’s Correlation – Randomization test</a:t>
            </a:r>
          </a:p>
        </p:txBody>
      </p:sp>
      <p:sp>
        <p:nvSpPr>
          <p:cNvPr id="768003" name="TextBox 5"/>
          <p:cNvSpPr txBox="1">
            <a:spLocks noChangeArrowheads="1"/>
          </p:cNvSpPr>
          <p:nvPr/>
        </p:nvSpPr>
        <p:spPr bwMode="auto">
          <a:xfrm>
            <a:off x="1000125" y="1500188"/>
            <a:ext cx="7286625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50000"/>
              </a:lnSpc>
              <a:buFont typeface="Wingdings" pitchFamily="2" charset="2"/>
              <a:buChar char="§"/>
            </a:pPr>
            <a:r>
              <a:rPr lang="en-CA" sz="2000">
                <a:latin typeface="Comic Sans MS" pitchFamily="66" charset="0"/>
              </a:rPr>
              <a:t>  Significance test with no distributional assumptions</a:t>
            </a:r>
          </a:p>
          <a:p>
            <a:pPr>
              <a:lnSpc>
                <a:spcPct val="250000"/>
              </a:lnSpc>
              <a:buFont typeface="Wingdings" pitchFamily="2" charset="2"/>
              <a:buChar char="§"/>
            </a:pPr>
            <a:r>
              <a:rPr lang="en-CA" sz="2000">
                <a:latin typeface="Comic Sans MS" pitchFamily="66" charset="0"/>
              </a:rPr>
              <a:t>  Hold one variable, permute the other one many times</a:t>
            </a:r>
          </a:p>
          <a:p>
            <a:pPr>
              <a:lnSpc>
                <a:spcPct val="250000"/>
              </a:lnSpc>
              <a:buFont typeface="Wingdings" pitchFamily="2" charset="2"/>
              <a:buChar char="§"/>
            </a:pPr>
            <a:r>
              <a:rPr lang="en-CA" sz="2000">
                <a:latin typeface="Comic Sans MS" pitchFamily="66" charset="0"/>
              </a:rPr>
              <a:t>  A new r from each new permutation</a:t>
            </a:r>
          </a:p>
          <a:p>
            <a:pPr>
              <a:lnSpc>
                <a:spcPct val="250000"/>
              </a:lnSpc>
              <a:buFont typeface="Wingdings" pitchFamily="2" charset="2"/>
              <a:buChar char="§"/>
            </a:pPr>
            <a:r>
              <a:rPr lang="en-CA" sz="2000">
                <a:latin typeface="Comic Sans MS" pitchFamily="66" charset="0"/>
              </a:rPr>
              <a:t>  Construct empirical frequency distribution</a:t>
            </a:r>
          </a:p>
          <a:p>
            <a:pPr>
              <a:lnSpc>
                <a:spcPct val="250000"/>
              </a:lnSpc>
              <a:buFont typeface="Wingdings" pitchFamily="2" charset="2"/>
              <a:buChar char="§"/>
            </a:pPr>
            <a:r>
              <a:rPr lang="en-CA" sz="2000">
                <a:latin typeface="Comic Sans MS" pitchFamily="66" charset="0"/>
              </a:rPr>
              <a:t>  Compare the empirical distribution with the observed r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49325"/>
            <a:ext cx="9144000" cy="5859463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Pearson’s Correlation – Randomization test</a:t>
            </a:r>
          </a:p>
        </p:txBody>
      </p:sp>
      <p:grpSp>
        <p:nvGrpSpPr>
          <p:cNvPr id="770051" name="Group 14"/>
          <p:cNvGrpSpPr>
            <a:grpSpLocks/>
          </p:cNvGrpSpPr>
          <p:nvPr/>
        </p:nvGrpSpPr>
        <p:grpSpPr bwMode="auto">
          <a:xfrm>
            <a:off x="0" y="1628775"/>
            <a:ext cx="5056188" cy="3835400"/>
            <a:chOff x="642910" y="1428736"/>
            <a:chExt cx="5056691" cy="3836111"/>
          </a:xfrm>
        </p:grpSpPr>
        <p:pic>
          <p:nvPicPr>
            <p:cNvPr id="77005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2910" y="1428736"/>
              <a:ext cx="5056691" cy="3836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0054" name="TextBox 7"/>
            <p:cNvSpPr txBox="1">
              <a:spLocks noChangeArrowheads="1"/>
            </p:cNvSpPr>
            <p:nvPr/>
          </p:nvSpPr>
          <p:spPr bwMode="auto">
            <a:xfrm>
              <a:off x="4786698" y="3429357"/>
              <a:ext cx="643001" cy="304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sz="1400">
                  <a:latin typeface="Comic Sans MS" pitchFamily="66" charset="0"/>
                </a:rPr>
                <a:t> </a:t>
              </a:r>
              <a:r>
                <a:rPr lang="en-CA" sz="1400">
                  <a:solidFill>
                    <a:srgbClr val="FF0000"/>
                  </a:solidFill>
                  <a:latin typeface="Comic Sans MS" pitchFamily="66" charset="0"/>
                </a:rPr>
                <a:t>0.65</a:t>
              </a:r>
            </a:p>
          </p:txBody>
        </p:sp>
        <p:sp>
          <p:nvSpPr>
            <p:cNvPr id="770055" name="TextBox 8"/>
            <p:cNvSpPr txBox="1">
              <a:spLocks noChangeArrowheads="1"/>
            </p:cNvSpPr>
            <p:nvPr/>
          </p:nvSpPr>
          <p:spPr bwMode="auto">
            <a:xfrm>
              <a:off x="1428801" y="3429357"/>
              <a:ext cx="643001" cy="304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sz="1400">
                  <a:solidFill>
                    <a:srgbClr val="FF0000"/>
                  </a:solidFill>
                  <a:latin typeface="Comic Sans MS" pitchFamily="66" charset="0"/>
                </a:rPr>
                <a:t>-0.65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4822404" y="3893793"/>
              <a:ext cx="357253" cy="14288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6200000" flipH="1">
              <a:off x="1714564" y="3858070"/>
              <a:ext cx="357253" cy="21433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0052" name="TextBox 13"/>
          <p:cNvSpPr txBox="1">
            <a:spLocks noChangeArrowheads="1"/>
          </p:cNvSpPr>
          <p:nvPr/>
        </p:nvSpPr>
        <p:spPr bwMode="auto">
          <a:xfrm>
            <a:off x="5214938" y="1428750"/>
            <a:ext cx="37147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CA" dirty="0">
                <a:latin typeface="Comic Sans MS" pitchFamily="66" charset="0"/>
              </a:rPr>
              <a:t> 8000 times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CA" dirty="0">
                <a:latin typeface="Comic Sans MS" pitchFamily="66" charset="0"/>
              </a:rPr>
              <a:t> p1 =</a:t>
            </a:r>
            <a:r>
              <a:rPr lang="en-CA" sz="1400" dirty="0">
                <a:latin typeface="Comic Sans MS" pitchFamily="66" charset="0"/>
              </a:rPr>
              <a:t> </a:t>
            </a:r>
            <a:r>
              <a:rPr lang="en-CA" dirty="0">
                <a:latin typeface="Comic Sans MS" pitchFamily="66" charset="0"/>
              </a:rPr>
              <a:t>p(r &gt; 0.65) = 0.001875</a:t>
            </a:r>
          </a:p>
          <a:p>
            <a:pPr>
              <a:lnSpc>
                <a:spcPct val="200000"/>
              </a:lnSpc>
              <a:spcAft>
                <a:spcPts val="1800"/>
              </a:spcAft>
              <a:buFont typeface="Wingdings" pitchFamily="2" charset="2"/>
              <a:buChar char="§"/>
            </a:pPr>
            <a:r>
              <a:rPr lang="en-CA" dirty="0">
                <a:latin typeface="Comic Sans MS" pitchFamily="66" charset="0"/>
              </a:rPr>
              <a:t> p2 = p (r &lt; -0.65) = 0.003875</a:t>
            </a:r>
          </a:p>
          <a:p>
            <a:pPr>
              <a:lnSpc>
                <a:spcPct val="200000"/>
              </a:lnSpc>
              <a:spcAft>
                <a:spcPts val="1800"/>
              </a:spcAft>
              <a:buFont typeface="Wingdings" pitchFamily="2" charset="2"/>
              <a:buChar char="§"/>
            </a:pPr>
            <a:r>
              <a:rPr lang="en-CA" dirty="0">
                <a:latin typeface="Comic Sans MS" pitchFamily="66" charset="0"/>
              </a:rPr>
              <a:t> p = p1 + p2 = 0.00575 &lt; </a:t>
            </a:r>
            <a:r>
              <a:rPr lang="el-GR" dirty="0">
                <a:latin typeface="Comic Sans MS" pitchFamily="66" charset="0"/>
              </a:rPr>
              <a:t>α</a:t>
            </a:r>
            <a:r>
              <a:rPr lang="en-CA" dirty="0">
                <a:latin typeface="Comic Sans MS" pitchFamily="66" charset="0"/>
              </a:rPr>
              <a:t> = 0.05</a:t>
            </a:r>
          </a:p>
          <a:p>
            <a:pPr>
              <a:lnSpc>
                <a:spcPct val="20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CA" dirty="0">
                <a:latin typeface="Comic Sans MS" pitchFamily="66" charset="0"/>
              </a:rPr>
              <a:t> </a:t>
            </a:r>
            <a:r>
              <a:rPr lang="en-CA">
                <a:latin typeface="Comic Sans MS" pitchFamily="66" charset="0"/>
              </a:rPr>
              <a:t>Reject </a:t>
            </a:r>
            <a:r>
              <a:rPr lang="en-CA" smtClean="0">
                <a:latin typeface="Comic Sans MS" pitchFamily="66" charset="0"/>
              </a:rPr>
              <a:t>Null</a:t>
            </a:r>
          </a:p>
          <a:p>
            <a:pPr>
              <a:lnSpc>
                <a:spcPct val="20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CA" smtClean="0">
                <a:latin typeface="Comic Sans MS" pitchFamily="66" charset="0"/>
              </a:rPr>
              <a:t>Consistent </a:t>
            </a:r>
            <a:r>
              <a:rPr lang="en-CA" dirty="0">
                <a:latin typeface="Comic Sans MS" pitchFamily="66" charset="0"/>
              </a:rPr>
              <a:t>with testing result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Comic Sans MS" pitchFamily="66" charset="0"/>
              </a:rPr>
              <a:t>  from theoretical t-distribution,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Comic Sans MS" pitchFamily="66" charset="0"/>
              </a:rPr>
              <a:t>  for this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Pearson’s Correlation coefficient – Confidence Limit</a:t>
            </a:r>
          </a:p>
        </p:txBody>
      </p:sp>
      <p:sp>
        <p:nvSpPr>
          <p:cNvPr id="612363" name="TextBox 7"/>
          <p:cNvSpPr txBox="1">
            <a:spLocks noChangeArrowheads="1"/>
          </p:cNvSpPr>
          <p:nvPr/>
        </p:nvSpPr>
        <p:spPr bwMode="auto">
          <a:xfrm>
            <a:off x="928688" y="1071563"/>
            <a:ext cx="7286625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CA" sz="3200">
                <a:latin typeface="Comic Sans MS" pitchFamily="66" charset="0"/>
              </a:rPr>
              <a:t>  </a:t>
            </a:r>
            <a:r>
              <a:rPr lang="en-CA" sz="2000">
                <a:latin typeface="Comic Sans MS" pitchFamily="66" charset="0"/>
              </a:rPr>
              <a:t>95% confidence limit (tolerance of Type I error @ 5%)</a:t>
            </a:r>
          </a:p>
          <a:p>
            <a:pPr>
              <a:buFont typeface="Arial" charset="0"/>
              <a:buChar char="•"/>
            </a:pPr>
            <a:r>
              <a:rPr lang="en-CA" sz="3200">
                <a:latin typeface="Comic Sans MS" pitchFamily="66" charset="0"/>
              </a:rPr>
              <a:t>  </a:t>
            </a:r>
            <a:r>
              <a:rPr lang="en-CA" sz="2000">
                <a:latin typeface="Comic Sans MS" pitchFamily="66" charset="0"/>
              </a:rPr>
              <a:t>t-distribution (df = n – 2)   (NO)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357438" y="2357438"/>
            <a:ext cx="4500562" cy="1285875"/>
          </a:xfrm>
          <a:prstGeom prst="roundRect">
            <a:avLst/>
          </a:prstGeom>
          <a:solidFill>
            <a:srgbClr val="6B9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b="1" dirty="0">
                <a:solidFill>
                  <a:schemeClr val="bg1"/>
                </a:solidFill>
                <a:latin typeface="Comic Sans MS" pitchFamily="66" charset="0"/>
              </a:rPr>
              <a:t>a).  H0: </a:t>
            </a:r>
            <a:r>
              <a:rPr lang="el-GR" sz="1600" b="1" dirty="0">
                <a:solidFill>
                  <a:schemeClr val="bg1"/>
                </a:solidFill>
                <a:latin typeface="Comic Sans MS" pitchFamily="66" charset="0"/>
              </a:rPr>
              <a:t>ρ</a:t>
            </a:r>
            <a:r>
              <a:rPr lang="en-CA" sz="1600" b="1" dirty="0">
                <a:solidFill>
                  <a:schemeClr val="bg1"/>
                </a:solidFill>
                <a:latin typeface="Comic Sans MS" pitchFamily="66" charset="0"/>
              </a:rPr>
              <a:t> = 0 was rejected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b="1" dirty="0">
                <a:solidFill>
                  <a:schemeClr val="bg1"/>
                </a:solidFill>
                <a:latin typeface="Comic Sans MS" pitchFamily="66" charset="0"/>
              </a:rPr>
              <a:t>b). Distribution of r is negatively skewed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b="1" dirty="0">
                <a:solidFill>
                  <a:schemeClr val="bg1"/>
                </a:solidFill>
                <a:latin typeface="Comic Sans MS" pitchFamily="66" charset="0"/>
              </a:rPr>
              <a:t>c). Fisher’s transformation</a:t>
            </a:r>
            <a:endParaRPr lang="en-CA" sz="1600" dirty="0">
              <a:latin typeface="Comic Sans MS" pitchFamily="66" charset="0"/>
            </a:endParaRPr>
          </a:p>
        </p:txBody>
      </p:sp>
      <p:graphicFrame>
        <p:nvGraphicFramePr>
          <p:cNvPr id="612358" name="Object 6"/>
          <p:cNvGraphicFramePr>
            <a:graphicFrameLocks noChangeAspect="1"/>
          </p:cNvGraphicFramePr>
          <p:nvPr/>
        </p:nvGraphicFramePr>
        <p:xfrm>
          <a:off x="1000125" y="4071938"/>
          <a:ext cx="47148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361" name="Equation" r:id="rId4" imgW="2666880" imgH="444240" progId="Equation.3">
                  <p:embed/>
                </p:oleObj>
              </mc:Choice>
              <mc:Fallback>
                <p:oleObj name="Equation" r:id="rId4" imgW="2666880" imgH="4442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071938"/>
                        <a:ext cx="471487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2360" name="Object 8"/>
          <p:cNvGraphicFramePr>
            <a:graphicFrameLocks noChangeAspect="1"/>
          </p:cNvGraphicFramePr>
          <p:nvPr/>
        </p:nvGraphicFramePr>
        <p:xfrm>
          <a:off x="2438400" y="5143500"/>
          <a:ext cx="16081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362" name="Equation" r:id="rId6" imgW="1028520" imgH="457200" progId="Equation.3">
                  <p:embed/>
                </p:oleObj>
              </mc:Choice>
              <mc:Fallback>
                <p:oleObj name="Equation" r:id="rId6" imgW="1028520" imgH="457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43500"/>
                        <a:ext cx="160813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354638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Correlation</a:t>
            </a:r>
          </a:p>
        </p:txBody>
      </p:sp>
      <p:sp>
        <p:nvSpPr>
          <p:cNvPr id="411653" name="Text Box 3"/>
          <p:cNvSpPr txBox="1">
            <a:spLocks noChangeArrowheads="1"/>
          </p:cNvSpPr>
          <p:nvPr/>
        </p:nvSpPr>
        <p:spPr bwMode="auto">
          <a:xfrm>
            <a:off x="928688" y="1285875"/>
            <a:ext cx="7500937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200000"/>
              </a:lnSpc>
              <a:buFont typeface="Wingdings" pitchFamily="2" charset="2"/>
              <a:buChar char="v"/>
            </a:pPr>
            <a:r>
              <a:rPr lang="en-CA" sz="2400">
                <a:latin typeface="Comic Sans MS" pitchFamily="66" charset="0"/>
              </a:rPr>
              <a:t>Two variables associated with each other?</a:t>
            </a:r>
            <a:endParaRPr lang="en-CA">
              <a:latin typeface="Comic Sans MS" pitchFamily="66" charset="0"/>
            </a:endParaRPr>
          </a:p>
          <a:p>
            <a:pPr marL="514350" indent="-514350">
              <a:lnSpc>
                <a:spcPct val="200000"/>
              </a:lnSpc>
              <a:buFont typeface="Wingdings" pitchFamily="2" charset="2"/>
              <a:buChar char="v"/>
            </a:pPr>
            <a:r>
              <a:rPr lang="en-CA" sz="2400">
                <a:latin typeface="Comic Sans MS" pitchFamily="66" charset="0"/>
              </a:rPr>
              <a:t>No casual ordering </a:t>
            </a:r>
            <a:r>
              <a:rPr lang="en-CA" sz="1600">
                <a:latin typeface="Comic Sans MS" pitchFamily="66" charset="0"/>
              </a:rPr>
              <a:t>(i.e., NEITHER is a function of the other)</a:t>
            </a:r>
          </a:p>
        </p:txBody>
      </p:sp>
      <p:sp>
        <p:nvSpPr>
          <p:cNvPr id="411654" name="Text Box 3"/>
          <p:cNvSpPr txBox="1">
            <a:spLocks noChangeArrowheads="1"/>
          </p:cNvSpPr>
          <p:nvPr/>
        </p:nvSpPr>
        <p:spPr bwMode="auto">
          <a:xfrm>
            <a:off x="1428750" y="3214688"/>
            <a:ext cx="5429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200000"/>
              </a:lnSpc>
            </a:pPr>
            <a:r>
              <a:rPr lang="en-CA" sz="2000">
                <a:latin typeface="Comic Sans MS" pitchFamily="66" charset="0"/>
              </a:rPr>
              <a:t>Total length of aphid stem mothers</a:t>
            </a:r>
          </a:p>
        </p:txBody>
      </p:sp>
      <p:sp>
        <p:nvSpPr>
          <p:cNvPr id="411655" name="Text Box 3"/>
          <p:cNvSpPr txBox="1">
            <a:spLocks noChangeArrowheads="1"/>
          </p:cNvSpPr>
          <p:nvPr/>
        </p:nvSpPr>
        <p:spPr bwMode="auto">
          <a:xfrm>
            <a:off x="1500188" y="3929063"/>
            <a:ext cx="67865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200000"/>
              </a:lnSpc>
            </a:pPr>
            <a:r>
              <a:rPr lang="en-CA" sz="2000">
                <a:latin typeface="Comic Sans MS" pitchFamily="66" charset="0"/>
              </a:rPr>
              <a:t>Mean thorax length of their</a:t>
            </a:r>
            <a:r>
              <a:rPr lang="en-CA" sz="2000">
                <a:latin typeface="Calibri" pitchFamily="34" charset="0"/>
              </a:rPr>
              <a:t> </a:t>
            </a:r>
            <a:r>
              <a:rPr lang="en-CA" sz="2000">
                <a:latin typeface="Comic Sans MS" pitchFamily="66" charset="0"/>
              </a:rPr>
              <a:t>parthenogenetic offspring  </a:t>
            </a:r>
          </a:p>
        </p:txBody>
      </p:sp>
      <p:sp>
        <p:nvSpPr>
          <p:cNvPr id="411656" name="TextBox 11"/>
          <p:cNvSpPr txBox="1">
            <a:spLocks noChangeArrowheads="1"/>
          </p:cNvSpPr>
          <p:nvPr/>
        </p:nvSpPr>
        <p:spPr bwMode="auto">
          <a:xfrm>
            <a:off x="1928813" y="5429250"/>
            <a:ext cx="5143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>
                <a:latin typeface="Comic Sans MS" pitchFamily="66" charset="0"/>
                <a:hlinkClick r:id="rId4" action="ppaction://hlinkpres?slideindex=34&amp;slidetitle=Slide 34"/>
              </a:rPr>
              <a:t>Data</a:t>
            </a:r>
            <a:r>
              <a:rPr lang="en-CA" sz="2000">
                <a:latin typeface="Comic Sans MS" pitchFamily="66" charset="0"/>
              </a:rPr>
              <a:t> from Box 15.4 Sokal and Rohlf 2012</a:t>
            </a:r>
          </a:p>
        </p:txBody>
      </p:sp>
      <p:graphicFrame>
        <p:nvGraphicFramePr>
          <p:cNvPr id="411649" name="Object 1"/>
          <p:cNvGraphicFramePr>
            <a:graphicFrameLocks noChangeAspect="1"/>
          </p:cNvGraphicFramePr>
          <p:nvPr/>
        </p:nvGraphicFramePr>
        <p:xfrm>
          <a:off x="928688" y="3429000"/>
          <a:ext cx="5000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51" name="Equation" r:id="rId5" imgW="266400" imgH="203040" progId="Equation.3">
                  <p:embed/>
                </p:oleObj>
              </mc:Choice>
              <mc:Fallback>
                <p:oleObj name="Equation" r:id="rId5" imgW="266400" imgH="2030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429000"/>
                        <a:ext cx="50006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0" name="Object 2"/>
          <p:cNvGraphicFramePr>
            <a:graphicFrameLocks noChangeAspect="1"/>
          </p:cNvGraphicFramePr>
          <p:nvPr/>
        </p:nvGraphicFramePr>
        <p:xfrm>
          <a:off x="928688" y="4143375"/>
          <a:ext cx="5476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52" name="Equation" r:id="rId7" imgW="291960" imgH="203040" progId="Equation.3">
                  <p:embed/>
                </p:oleObj>
              </mc:Choice>
              <mc:Fallback>
                <p:oleObj name="Equation" r:id="rId7" imgW="2919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143375"/>
                        <a:ext cx="54768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Pearson’s Correlation coefficient – Confidence Limit</a:t>
            </a:r>
          </a:p>
        </p:txBody>
      </p:sp>
      <p:graphicFrame>
        <p:nvGraphicFramePr>
          <p:cNvPr id="701442" name="Object 5"/>
          <p:cNvGraphicFramePr>
            <a:graphicFrameLocks noChangeAspect="1"/>
          </p:cNvGraphicFramePr>
          <p:nvPr/>
        </p:nvGraphicFramePr>
        <p:xfrm>
          <a:off x="785813" y="1714500"/>
          <a:ext cx="47244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446" name="Equation" r:id="rId4" imgW="2463480" imgH="558720" progId="Equation.3">
                  <p:embed/>
                </p:oleObj>
              </mc:Choice>
              <mc:Fallback>
                <p:oleObj name="Equation" r:id="rId4" imgW="2463480" imgH="558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714500"/>
                        <a:ext cx="47244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1448" name="TextBox 13"/>
          <p:cNvSpPr txBox="1">
            <a:spLocks noChangeArrowheads="1"/>
          </p:cNvSpPr>
          <p:nvPr/>
        </p:nvSpPr>
        <p:spPr bwMode="auto">
          <a:xfrm>
            <a:off x="5643563" y="2143125"/>
            <a:ext cx="29289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600">
                <a:latin typeface="Comic Sans MS" pitchFamily="66" charset="0"/>
              </a:rPr>
              <a:t>critical value from N(0, 1) at p = 1-</a:t>
            </a:r>
            <a:r>
              <a:rPr lang="el-GR" sz="1600">
                <a:latin typeface="Comic Sans MS" pitchFamily="66" charset="0"/>
              </a:rPr>
              <a:t>α</a:t>
            </a:r>
            <a:r>
              <a:rPr lang="en-CA" sz="1600">
                <a:latin typeface="Comic Sans MS" pitchFamily="66" charset="0"/>
              </a:rPr>
              <a:t>/2 </a:t>
            </a:r>
          </a:p>
        </p:txBody>
      </p:sp>
      <p:graphicFrame>
        <p:nvGraphicFramePr>
          <p:cNvPr id="701444" name="Object 7"/>
          <p:cNvGraphicFramePr>
            <a:graphicFrameLocks noChangeAspect="1"/>
          </p:cNvGraphicFramePr>
          <p:nvPr/>
        </p:nvGraphicFramePr>
        <p:xfrm>
          <a:off x="714375" y="4286250"/>
          <a:ext cx="371475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447" name="Equation" r:id="rId6" imgW="2057400" imgH="888840" progId="Equation.3">
                  <p:embed/>
                </p:oleObj>
              </mc:Choice>
              <mc:Fallback>
                <p:oleObj name="Equation" r:id="rId6" imgW="2057400" imgH="88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286250"/>
                        <a:ext cx="3714750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1449" name="TextBox 9"/>
          <p:cNvSpPr txBox="1">
            <a:spLocks noChangeArrowheads="1"/>
          </p:cNvSpPr>
          <p:nvPr/>
        </p:nvSpPr>
        <p:spPr bwMode="auto">
          <a:xfrm>
            <a:off x="785813" y="1214438"/>
            <a:ext cx="1857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 u="sng">
                <a:latin typeface="Comic Sans MS" pitchFamily="66" charset="0"/>
              </a:rPr>
              <a:t>C. I. for </a:t>
            </a:r>
            <a:r>
              <a:rPr lang="el-GR" b="1" i="1" u="sng">
                <a:latin typeface="Comic Sans MS" pitchFamily="66" charset="0"/>
              </a:rPr>
              <a:t>η</a:t>
            </a:r>
            <a:r>
              <a:rPr lang="en-CA" b="1">
                <a:latin typeface="Comic Sans MS" pitchFamily="66" charset="0"/>
              </a:rPr>
              <a:t>:</a:t>
            </a:r>
          </a:p>
        </p:txBody>
      </p:sp>
      <p:sp>
        <p:nvSpPr>
          <p:cNvPr id="701450" name="TextBox 10"/>
          <p:cNvSpPr txBox="1">
            <a:spLocks noChangeArrowheads="1"/>
          </p:cNvSpPr>
          <p:nvPr/>
        </p:nvSpPr>
        <p:spPr bwMode="auto">
          <a:xfrm>
            <a:off x="785813" y="3500438"/>
            <a:ext cx="1857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 u="sng">
                <a:latin typeface="Comic Sans MS" pitchFamily="66" charset="0"/>
              </a:rPr>
              <a:t>C. I. for </a:t>
            </a:r>
            <a:r>
              <a:rPr lang="el-GR" b="1" i="1" u="sng">
                <a:latin typeface="Comic Sans MS" pitchFamily="66" charset="0"/>
              </a:rPr>
              <a:t>ρ</a:t>
            </a:r>
            <a:r>
              <a:rPr lang="en-CA" b="1">
                <a:latin typeface="Comic Sans MS" pitchFamily="66" charset="0"/>
              </a:rPr>
              <a:t>:</a:t>
            </a:r>
          </a:p>
        </p:txBody>
      </p:sp>
      <p:sp>
        <p:nvSpPr>
          <p:cNvPr id="701451" name="TextBox 12"/>
          <p:cNvSpPr txBox="1">
            <a:spLocks noChangeArrowheads="1"/>
          </p:cNvSpPr>
          <p:nvPr/>
        </p:nvSpPr>
        <p:spPr bwMode="auto">
          <a:xfrm>
            <a:off x="5429250" y="3500438"/>
            <a:ext cx="2714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 u="sng">
                <a:latin typeface="Comic Sans MS" pitchFamily="66" charset="0"/>
              </a:rPr>
              <a:t>For our example</a:t>
            </a:r>
            <a:r>
              <a:rPr lang="en-CA" b="1">
                <a:latin typeface="Comic Sans MS" pitchFamily="66" charset="0"/>
              </a:rPr>
              <a:t>:</a:t>
            </a:r>
          </a:p>
        </p:txBody>
      </p:sp>
      <p:sp>
        <p:nvSpPr>
          <p:cNvPr id="701452" name="TextBox 14"/>
          <p:cNvSpPr txBox="1">
            <a:spLocks noChangeArrowheads="1"/>
          </p:cNvSpPr>
          <p:nvPr/>
        </p:nvSpPr>
        <p:spPr bwMode="auto">
          <a:xfrm>
            <a:off x="5429250" y="4143375"/>
            <a:ext cx="32146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CA" sz="1600" b="1" i="1"/>
              <a:t>95 percent confidence interval</a:t>
            </a:r>
            <a:r>
              <a:rPr lang="en-CA" sz="1600">
                <a:latin typeface="Comic Sans MS" pitchFamily="66" charset="0"/>
              </a:rPr>
              <a:t>:</a:t>
            </a:r>
          </a:p>
        </p:txBody>
      </p:sp>
      <p:graphicFrame>
        <p:nvGraphicFramePr>
          <p:cNvPr id="701445" name="Object 5"/>
          <p:cNvGraphicFramePr>
            <a:graphicFrameLocks noChangeAspect="1"/>
          </p:cNvGraphicFramePr>
          <p:nvPr/>
        </p:nvGraphicFramePr>
        <p:xfrm>
          <a:off x="5500688" y="4714875"/>
          <a:ext cx="110966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448" name="Equation" r:id="rId8" imgW="647640" imgH="431640" progId="Equation.3">
                  <p:embed/>
                </p:oleObj>
              </mc:Choice>
              <mc:Fallback>
                <p:oleObj name="Equation" r:id="rId8" imgW="64764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4714875"/>
                        <a:ext cx="1109662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u="sng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Nonparametric</a:t>
            </a: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: Spearman’s Rho </a:t>
            </a:r>
          </a:p>
        </p:txBody>
      </p:sp>
      <p:sp>
        <p:nvSpPr>
          <p:cNvPr id="729099" name="TextBox 3"/>
          <p:cNvSpPr txBox="1">
            <a:spLocks noChangeArrowheads="1"/>
          </p:cNvSpPr>
          <p:nvPr/>
        </p:nvSpPr>
        <p:spPr bwMode="auto">
          <a:xfrm>
            <a:off x="642938" y="857250"/>
            <a:ext cx="8072437" cy="567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CA" sz="2000">
                <a:latin typeface="Comic Sans MS" pitchFamily="66" charset="0"/>
              </a:rPr>
              <a:t>  Measure of monotone association used when the distribution</a:t>
            </a:r>
          </a:p>
          <a:p>
            <a:pPr>
              <a:lnSpc>
                <a:spcPct val="150000"/>
              </a:lnSpc>
            </a:pPr>
            <a:r>
              <a:rPr lang="en-CA" sz="2000">
                <a:latin typeface="Comic Sans MS" pitchFamily="66" charset="0"/>
              </a:rPr>
              <a:t>    of the data make Pearson's correlation coefficient undesirable </a:t>
            </a:r>
          </a:p>
          <a:p>
            <a:pPr>
              <a:lnSpc>
                <a:spcPct val="150000"/>
              </a:lnSpc>
            </a:pPr>
            <a:r>
              <a:rPr lang="en-CA" sz="2000">
                <a:latin typeface="Comic Sans MS" pitchFamily="66" charset="0"/>
              </a:rPr>
              <a:t>    or misleading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CA" sz="2000">
                <a:latin typeface="Comic Sans MS" pitchFamily="66" charset="0"/>
              </a:rPr>
              <a:t>  </a:t>
            </a:r>
            <a:r>
              <a:rPr lang="en-CA">
                <a:latin typeface="Comic Sans MS" pitchFamily="66" charset="0"/>
              </a:rPr>
              <a:t>Spearman’s correlation coefficient (Rho) is defined as the Pearson’s</a:t>
            </a:r>
          </a:p>
          <a:p>
            <a:pPr>
              <a:lnSpc>
                <a:spcPct val="150000"/>
              </a:lnSpc>
            </a:pPr>
            <a:r>
              <a:rPr lang="en-CA">
                <a:latin typeface="Comic Sans MS" pitchFamily="66" charset="0"/>
              </a:rPr>
              <a:t>    correlation coefficient between the ranked variables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CA" sz="2000">
                <a:latin typeface="Comic Sans MS" pitchFamily="66" charset="0"/>
              </a:rPr>
              <a:t> </a:t>
            </a:r>
          </a:p>
          <a:p>
            <a:pPr>
              <a:lnSpc>
                <a:spcPct val="200000"/>
              </a:lnSpc>
            </a:pPr>
            <a:endParaRPr lang="en-CA" sz="2000">
              <a:latin typeface="Comic Sans MS" pitchFamily="66" charset="0"/>
            </a:endParaRPr>
          </a:p>
          <a:p>
            <a:pPr>
              <a:lnSpc>
                <a:spcPct val="200000"/>
              </a:lnSpc>
            </a:pPr>
            <a:r>
              <a:rPr lang="en-CA" sz="2000">
                <a:latin typeface="Comic Sans MS" pitchFamily="66" charset="0"/>
              </a:rPr>
              <a:t> 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CA" sz="2000">
                <a:latin typeface="Comic Sans MS" pitchFamily="66" charset="0"/>
              </a:rPr>
              <a:t> </a:t>
            </a:r>
          </a:p>
          <a:p>
            <a:pPr>
              <a:lnSpc>
                <a:spcPct val="200000"/>
              </a:lnSpc>
            </a:pPr>
            <a:endParaRPr lang="en-CA" sz="800">
              <a:latin typeface="Comic Sans MS" pitchFamily="66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CA" sz="2000">
                <a:latin typeface="Comic Sans MS" pitchFamily="66" charset="0"/>
              </a:rPr>
              <a:t>  Randomization test for significance </a:t>
            </a:r>
            <a:r>
              <a:rPr lang="en-CA" sz="1600">
                <a:latin typeface="Comic Sans MS" pitchFamily="66" charset="0"/>
              </a:rPr>
              <a:t>(option) </a:t>
            </a:r>
          </a:p>
        </p:txBody>
      </p:sp>
      <p:graphicFrame>
        <p:nvGraphicFramePr>
          <p:cNvPr id="729091" name="Object 3">
            <a:hlinkClick r:id="rId4" action="ppaction://hlinkpres?slideindex=12&amp;slidetitle=Slide 12"/>
          </p:cNvPr>
          <p:cNvGraphicFramePr>
            <a:graphicFrameLocks noChangeAspect="1"/>
          </p:cNvGraphicFramePr>
          <p:nvPr/>
        </p:nvGraphicFramePr>
        <p:xfrm>
          <a:off x="1000125" y="3286125"/>
          <a:ext cx="33782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97" name="Equation" r:id="rId5" imgW="2209680" imgH="736560" progId="Equation.3">
                  <p:embed/>
                </p:oleObj>
              </mc:Choice>
              <mc:Fallback>
                <p:oleObj name="Equation" r:id="rId5" imgW="2209680" imgH="736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286125"/>
                        <a:ext cx="337820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092" name="Object 4">
            <a:hlinkClick r:id="rId7" action="ppaction://hlinkpres?slideindex=35&amp;slidetitle=Slide 35"/>
          </p:cNvPr>
          <p:cNvGraphicFramePr>
            <a:graphicFrameLocks noChangeAspect="1"/>
          </p:cNvGraphicFramePr>
          <p:nvPr/>
        </p:nvGraphicFramePr>
        <p:xfrm>
          <a:off x="4500563" y="3571875"/>
          <a:ext cx="39290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98" name="Equation" r:id="rId8" imgW="2057400" imgH="215640" progId="Equation.3">
                  <p:embed/>
                </p:oleObj>
              </mc:Choice>
              <mc:Fallback>
                <p:oleObj name="Equation" r:id="rId8" imgW="205740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571875"/>
                        <a:ext cx="39290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096" name="Object 8">
            <a:hlinkClick r:id="rId10" action="ppaction://hlinkpres?slideindex=35&amp;slidetitle=Slide 35"/>
          </p:cNvPr>
          <p:cNvGraphicFramePr>
            <a:graphicFrameLocks noChangeAspect="1"/>
          </p:cNvGraphicFramePr>
          <p:nvPr/>
        </p:nvGraphicFramePr>
        <p:xfrm>
          <a:off x="1000125" y="4786313"/>
          <a:ext cx="50990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99" name="Equation" r:id="rId11" imgW="3060360" imgH="558720" progId="Equation.3">
                  <p:embed/>
                </p:oleObj>
              </mc:Choice>
              <mc:Fallback>
                <p:oleObj name="Equation" r:id="rId11" imgW="3060360" imgH="5587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786313"/>
                        <a:ext cx="5099050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u="sng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Nonparametric</a:t>
            </a: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: Kendall’s Tau</a:t>
            </a:r>
          </a:p>
        </p:txBody>
      </p:sp>
      <p:grpSp>
        <p:nvGrpSpPr>
          <p:cNvPr id="736264" name="Group 8"/>
          <p:cNvGrpSpPr>
            <a:grpSpLocks/>
          </p:cNvGrpSpPr>
          <p:nvPr/>
        </p:nvGrpSpPr>
        <p:grpSpPr bwMode="auto">
          <a:xfrm>
            <a:off x="857250" y="1143000"/>
            <a:ext cx="6891338" cy="1552575"/>
            <a:chOff x="642910" y="1142984"/>
            <a:chExt cx="6891347" cy="1553000"/>
          </a:xfrm>
        </p:grpSpPr>
        <p:sp>
          <p:nvSpPr>
            <p:cNvPr id="736269" name="TextBox 3"/>
            <p:cNvSpPr txBox="1">
              <a:spLocks noChangeArrowheads="1"/>
            </p:cNvSpPr>
            <p:nvPr/>
          </p:nvSpPr>
          <p:spPr bwMode="auto">
            <a:xfrm>
              <a:off x="642910" y="1142984"/>
              <a:ext cx="257176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en-CA" sz="2000">
                  <a:latin typeface="Comic Sans MS" pitchFamily="66" charset="0"/>
                </a:rPr>
                <a:t>  Concordant pairs</a:t>
              </a:r>
              <a:endParaRPr lang="en-CA" sz="1600">
                <a:latin typeface="Comic Sans MS" pitchFamily="66" charset="0"/>
              </a:endParaRPr>
            </a:p>
          </p:txBody>
        </p:sp>
        <p:graphicFrame>
          <p:nvGraphicFramePr>
            <p:cNvPr id="736257" name="Object 1"/>
            <p:cNvGraphicFramePr>
              <a:graphicFrameLocks noChangeAspect="1"/>
            </p:cNvGraphicFramePr>
            <p:nvPr/>
          </p:nvGraphicFramePr>
          <p:xfrm>
            <a:off x="2000232" y="1857364"/>
            <a:ext cx="5534025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262" name="Equation" r:id="rId4" imgW="3162240" imgH="228600" progId="Equation.3">
                    <p:embed/>
                  </p:oleObj>
                </mc:Choice>
                <mc:Fallback>
                  <p:oleObj name="Equation" r:id="rId4" imgW="3162240" imgH="228600" progId="Equation.3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1857364"/>
                          <a:ext cx="5534025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6258" name="Object 2"/>
            <p:cNvGraphicFramePr>
              <a:graphicFrameLocks noChangeAspect="1"/>
            </p:cNvGraphicFramePr>
            <p:nvPr/>
          </p:nvGraphicFramePr>
          <p:xfrm>
            <a:off x="3071802" y="1357298"/>
            <a:ext cx="2378075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263" name="Equation" r:id="rId6" imgW="1358640" imgH="228600" progId="Equation.3">
                    <p:embed/>
                  </p:oleObj>
                </mc:Choice>
                <mc:Fallback>
                  <p:oleObj name="Equation" r:id="rId6" imgW="1358640" imgH="2286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802" y="1357298"/>
                          <a:ext cx="2378075" cy="400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6270" name="TextBox 7"/>
            <p:cNvSpPr txBox="1">
              <a:spLocks noChangeArrowheads="1"/>
            </p:cNvSpPr>
            <p:nvPr/>
          </p:nvSpPr>
          <p:spPr bwMode="auto">
            <a:xfrm>
              <a:off x="2000232" y="2357430"/>
              <a:ext cx="4071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sz="1600">
                  <a:latin typeface="Comic Sans MS" pitchFamily="66" charset="0"/>
                </a:rPr>
                <a:t>(if the ranks for both elements agree)</a:t>
              </a:r>
            </a:p>
          </p:txBody>
        </p:sp>
      </p:grpSp>
      <p:grpSp>
        <p:nvGrpSpPr>
          <p:cNvPr id="736265" name="Group 9"/>
          <p:cNvGrpSpPr>
            <a:grpSpLocks/>
          </p:cNvGrpSpPr>
          <p:nvPr/>
        </p:nvGrpSpPr>
        <p:grpSpPr bwMode="auto">
          <a:xfrm>
            <a:off x="857250" y="2928938"/>
            <a:ext cx="6891338" cy="1552575"/>
            <a:chOff x="642910" y="1142984"/>
            <a:chExt cx="6891347" cy="1553000"/>
          </a:xfrm>
        </p:grpSpPr>
        <p:sp>
          <p:nvSpPr>
            <p:cNvPr id="736267" name="TextBox 10"/>
            <p:cNvSpPr txBox="1">
              <a:spLocks noChangeArrowheads="1"/>
            </p:cNvSpPr>
            <p:nvPr/>
          </p:nvSpPr>
          <p:spPr bwMode="auto">
            <a:xfrm>
              <a:off x="642910" y="1142984"/>
              <a:ext cx="2571768" cy="618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200000"/>
                </a:lnSpc>
                <a:buFont typeface="Wingdings" pitchFamily="2" charset="2"/>
                <a:buChar char="§"/>
              </a:pPr>
              <a:r>
                <a:rPr lang="en-CA" sz="2000">
                  <a:latin typeface="Comic Sans MS" pitchFamily="66" charset="0"/>
                </a:rPr>
                <a:t>  Discordant pairs</a:t>
              </a:r>
              <a:endParaRPr lang="en-CA" sz="1600">
                <a:latin typeface="Comic Sans MS" pitchFamily="66" charset="0"/>
              </a:endParaRPr>
            </a:p>
          </p:txBody>
        </p:sp>
        <p:graphicFrame>
          <p:nvGraphicFramePr>
            <p:cNvPr id="736259" name="Object 3"/>
            <p:cNvGraphicFramePr>
              <a:graphicFrameLocks noChangeAspect="1"/>
            </p:cNvGraphicFramePr>
            <p:nvPr/>
          </p:nvGraphicFramePr>
          <p:xfrm>
            <a:off x="2000232" y="1857364"/>
            <a:ext cx="5534025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264" name="Equation" r:id="rId8" imgW="3162240" imgH="228600" progId="Equation.3">
                    <p:embed/>
                  </p:oleObj>
                </mc:Choice>
                <mc:Fallback>
                  <p:oleObj name="Equation" r:id="rId8" imgW="3162240" imgH="2286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1857364"/>
                          <a:ext cx="5534025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6260" name="Object 4"/>
            <p:cNvGraphicFramePr>
              <a:graphicFrameLocks noChangeAspect="1"/>
            </p:cNvGraphicFramePr>
            <p:nvPr/>
          </p:nvGraphicFramePr>
          <p:xfrm>
            <a:off x="3071802" y="1357298"/>
            <a:ext cx="2378075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265" name="Equation" r:id="rId10" imgW="1358640" imgH="228600" progId="Equation.3">
                    <p:embed/>
                  </p:oleObj>
                </mc:Choice>
                <mc:Fallback>
                  <p:oleObj name="Equation" r:id="rId10" imgW="1358640" imgH="2286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802" y="1357298"/>
                          <a:ext cx="2378075" cy="400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6268" name="TextBox 13"/>
            <p:cNvSpPr txBox="1">
              <a:spLocks noChangeArrowheads="1"/>
            </p:cNvSpPr>
            <p:nvPr/>
          </p:nvSpPr>
          <p:spPr bwMode="auto">
            <a:xfrm>
              <a:off x="2000232" y="2357430"/>
              <a:ext cx="4572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sz="1600">
                  <a:latin typeface="Comic Sans MS" pitchFamily="66" charset="0"/>
                </a:rPr>
                <a:t>(if the ranks for both elements disagree)</a:t>
              </a:r>
            </a:p>
          </p:txBody>
        </p:sp>
      </p:grpSp>
      <p:sp>
        <p:nvSpPr>
          <p:cNvPr id="736266" name="TextBox 15"/>
          <p:cNvSpPr txBox="1">
            <a:spLocks noChangeArrowheads="1"/>
          </p:cNvSpPr>
          <p:nvPr/>
        </p:nvSpPr>
        <p:spPr bwMode="auto">
          <a:xfrm>
            <a:off x="857250" y="4714875"/>
            <a:ext cx="57150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CA" sz="2000">
                <a:latin typeface="Comic Sans MS" pitchFamily="66" charset="0"/>
              </a:rPr>
              <a:t>  Neither concordant or discordant</a:t>
            </a:r>
            <a:endParaRPr lang="en-CA" sz="1600">
              <a:latin typeface="Comic Sans MS" pitchFamily="66" charset="0"/>
            </a:endParaRPr>
          </a:p>
        </p:txBody>
      </p:sp>
      <p:graphicFrame>
        <p:nvGraphicFramePr>
          <p:cNvPr id="736261" name="Object 5"/>
          <p:cNvGraphicFramePr>
            <a:graphicFrameLocks noChangeAspect="1"/>
          </p:cNvGraphicFramePr>
          <p:nvPr/>
        </p:nvGraphicFramePr>
        <p:xfrm>
          <a:off x="2286000" y="5429250"/>
          <a:ext cx="2489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266" name="Equation" r:id="rId11" imgW="1422360" imgH="228600" progId="Equation.3">
                  <p:embed/>
                </p:oleObj>
              </mc:Choice>
              <mc:Fallback>
                <p:oleObj name="Equation" r:id="rId11" imgW="142236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429250"/>
                        <a:ext cx="24892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u="sng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Nonparametric</a:t>
            </a: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: Kendall’s Tau</a:t>
            </a:r>
          </a:p>
        </p:txBody>
      </p:sp>
      <p:sp>
        <p:nvSpPr>
          <p:cNvPr id="739338" name="TextBox 3"/>
          <p:cNvSpPr txBox="1">
            <a:spLocks noChangeArrowheads="1"/>
          </p:cNvSpPr>
          <p:nvPr/>
        </p:nvSpPr>
        <p:spPr bwMode="auto">
          <a:xfrm>
            <a:off x="857250" y="928688"/>
            <a:ext cx="25717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CA" sz="2000">
                <a:latin typeface="Comic Sans MS" pitchFamily="66" charset="0"/>
              </a:rPr>
              <a:t>  Kendall’s Tau =</a:t>
            </a:r>
            <a:endParaRPr lang="en-CA" sz="1600">
              <a:latin typeface="Comic Sans MS" pitchFamily="66" charset="0"/>
            </a:endParaRPr>
          </a:p>
        </p:txBody>
      </p:sp>
      <p:graphicFrame>
        <p:nvGraphicFramePr>
          <p:cNvPr id="739330" name="Object 1"/>
          <p:cNvGraphicFramePr>
            <a:graphicFrameLocks noChangeAspect="1"/>
          </p:cNvGraphicFramePr>
          <p:nvPr/>
        </p:nvGraphicFramePr>
        <p:xfrm>
          <a:off x="2428875" y="1571625"/>
          <a:ext cx="1117600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36" name="Equation" r:id="rId4" imgW="711000" imgH="1447560" progId="Equation.3">
                  <p:embed/>
                </p:oleObj>
              </mc:Choice>
              <mc:Fallback>
                <p:oleObj name="Equation" r:id="rId4" imgW="711000" imgH="1447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1571625"/>
                        <a:ext cx="1117600" cy="227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339" name="TextBox 17"/>
          <p:cNvSpPr txBox="1">
            <a:spLocks noChangeArrowheads="1"/>
          </p:cNvSpPr>
          <p:nvPr/>
        </p:nvSpPr>
        <p:spPr bwMode="auto">
          <a:xfrm>
            <a:off x="1000125" y="4071938"/>
            <a:ext cx="7786688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u="sng">
                <a:latin typeface="Comic Sans MS" pitchFamily="66" charset="0"/>
              </a:rPr>
              <a:t>Properties:</a:t>
            </a:r>
          </a:p>
          <a:p>
            <a:endParaRPr lang="en-CA" u="sng">
              <a:latin typeface="Comic Sans MS" pitchFamily="66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CA" sz="1600">
                <a:latin typeface="Comic Sans MS" pitchFamily="66" charset="0"/>
              </a:rPr>
              <a:t>  The denominator is the total number of pairs, -1 ≤ tau ≤ 1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CA" sz="1600">
                <a:latin typeface="Comic Sans MS" pitchFamily="66" charset="0"/>
              </a:rPr>
              <a:t>  tau = 1, for perfect ranking agreement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CA" sz="1600">
                <a:latin typeface="Comic Sans MS" pitchFamily="66" charset="0"/>
              </a:rPr>
              <a:t>  tau = -1, for perfect ranking disagreement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CA" sz="1600">
                <a:latin typeface="Comic Sans MS" pitchFamily="66" charset="0"/>
              </a:rPr>
              <a:t>  tau ≈ 0, if two variables are independent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CA" sz="1600">
                <a:latin typeface="Comic Sans MS" pitchFamily="66" charset="0"/>
              </a:rPr>
              <a:t>  For large samples, the sampling distribution of tau is approximately normal</a:t>
            </a:r>
          </a:p>
        </p:txBody>
      </p:sp>
      <p:graphicFrame>
        <p:nvGraphicFramePr>
          <p:cNvPr id="739335" name="Object 7"/>
          <p:cNvGraphicFramePr>
            <a:graphicFrameLocks noChangeAspect="1"/>
          </p:cNvGraphicFramePr>
          <p:nvPr/>
        </p:nvGraphicFramePr>
        <p:xfrm>
          <a:off x="4889500" y="2214563"/>
          <a:ext cx="396557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37" name="Equation" r:id="rId6" imgW="2577960" imgH="431640" progId="Equation.3">
                  <p:embed/>
                </p:oleObj>
              </mc:Choice>
              <mc:Fallback>
                <p:oleObj name="Equation" r:id="rId6" imgW="257796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2214563"/>
                        <a:ext cx="3965575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340" name="TextBox 18"/>
          <p:cNvSpPr txBox="1">
            <a:spLocks noChangeArrowheads="1"/>
          </p:cNvSpPr>
          <p:nvPr/>
        </p:nvSpPr>
        <p:spPr bwMode="auto">
          <a:xfrm>
            <a:off x="3857625" y="1928813"/>
            <a:ext cx="928688" cy="3079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400">
                <a:latin typeface="Comic Sans MS" pitchFamily="66" charset="0"/>
              </a:rPr>
              <a:t>(</a:t>
            </a:r>
            <a:r>
              <a:rPr lang="en-CA" sz="1400"/>
              <a:t>no ties</a:t>
            </a:r>
            <a:r>
              <a:rPr lang="en-CA" sz="1400">
                <a:latin typeface="Comic Sans MS" pitchFamily="66" charset="0"/>
              </a:rPr>
              <a:t>)</a:t>
            </a:r>
          </a:p>
        </p:txBody>
      </p:sp>
      <p:sp>
        <p:nvSpPr>
          <p:cNvPr id="739341" name="TextBox 19"/>
          <p:cNvSpPr txBox="1">
            <a:spLocks noChangeArrowheads="1"/>
          </p:cNvSpPr>
          <p:nvPr/>
        </p:nvSpPr>
        <p:spPr bwMode="auto">
          <a:xfrm>
            <a:off x="3714750" y="3071813"/>
            <a:ext cx="1214438" cy="5238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400"/>
              <a:t>(in the case of ties)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43250" y="4000500"/>
            <a:ext cx="5357813" cy="3667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CA">
                <a:latin typeface="Calibri" pitchFamily="34" charset="0"/>
              </a:rPr>
              <a:t>Gamma coefficient </a:t>
            </a:r>
            <a:r>
              <a:rPr lang="en-CA" u="sng">
                <a:latin typeface="Calibri" pitchFamily="34" charset="0"/>
              </a:rPr>
              <a:t>or</a:t>
            </a:r>
            <a:r>
              <a:rPr lang="en-CA">
                <a:latin typeface="Calibri" pitchFamily="34" charset="0"/>
              </a:rPr>
              <a:t> Goodman correlation coefficient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3357563" y="3714750"/>
            <a:ext cx="357187" cy="2857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u="sng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Nonparametric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782339" name="TextBox 17"/>
          <p:cNvSpPr txBox="1">
            <a:spLocks noChangeArrowheads="1"/>
          </p:cNvSpPr>
          <p:nvPr/>
        </p:nvSpPr>
        <p:spPr bwMode="auto">
          <a:xfrm>
            <a:off x="571500" y="1214438"/>
            <a:ext cx="8286750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CA">
                <a:latin typeface="Comic Sans MS" pitchFamily="66" charset="0"/>
              </a:rPr>
              <a:t>For more information on nonparametric test of correlation </a:t>
            </a:r>
          </a:p>
          <a:p>
            <a:pPr>
              <a:lnSpc>
                <a:spcPct val="150000"/>
              </a:lnSpc>
            </a:pPr>
            <a:r>
              <a:rPr lang="en-CA" sz="1400">
                <a:latin typeface="Comic Sans MS" pitchFamily="66" charset="0"/>
              </a:rPr>
              <a:t>e.g., significance test, etc.</a:t>
            </a:r>
          </a:p>
          <a:p>
            <a:pPr>
              <a:lnSpc>
                <a:spcPct val="150000"/>
              </a:lnSpc>
            </a:pPr>
            <a:endParaRPr lang="en-CA" u="sng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endParaRPr lang="en-CA" sz="800" u="sng">
              <a:latin typeface="Comic Sans MS" pitchFamily="66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CA" u="sng">
                <a:latin typeface="Comic Sans MS" pitchFamily="66" charset="0"/>
              </a:rPr>
              <a:t>References: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CA" sz="1600">
                <a:latin typeface="Comic Sans MS" pitchFamily="66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Conover, W.J. (1999) </a:t>
            </a:r>
            <a:r>
              <a:rPr lang="en-CA" sz="1600">
                <a:latin typeface="Comic Sans MS" pitchFamily="66" charset="0"/>
              </a:rPr>
              <a:t>“</a:t>
            </a:r>
            <a:r>
              <a:rPr lang="en-US" sz="16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Practical nonparametric statistics”, 3</a:t>
            </a:r>
            <a:r>
              <a:rPr lang="en-US" sz="1600" baseline="300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rd</a:t>
            </a:r>
            <a:r>
              <a:rPr lang="en-US" sz="16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 ed. Wiley &amp; Sons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CA" sz="1600">
                <a:latin typeface="Comic Sans MS" pitchFamily="66" charset="0"/>
              </a:rPr>
              <a:t>  Kendall, M. (1948) “Rank Correlation Methods”, Charles Griffin &amp; Company Limited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CA" sz="1600">
                <a:latin typeface="Comic Sans MS" pitchFamily="66" charset="0"/>
              </a:rPr>
              <a:t>  Caruso, J. C.  &amp;  N. Cliff. (1997) "Empirical Size, Coverage, and Power of </a:t>
            </a:r>
          </a:p>
          <a:p>
            <a:pPr>
              <a:lnSpc>
                <a:spcPct val="200000"/>
              </a:lnSpc>
            </a:pPr>
            <a:r>
              <a:rPr lang="en-CA" sz="1600">
                <a:latin typeface="Comic Sans MS" pitchFamily="66" charset="0"/>
              </a:rPr>
              <a:t>    Confidence Intervals for Spearman's Rho", Ed. and Psy. Meas., 57 pp. 637–654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CA" sz="1600">
                <a:latin typeface="Comic Sans MS" pitchFamily="66" charset="0"/>
              </a:rPr>
              <a:t>   Corder, G.W.  &amp; D.I. Foreman. (2009) "Nonparametric Statistics for Non-</a:t>
            </a:r>
          </a:p>
          <a:p>
            <a:pPr>
              <a:lnSpc>
                <a:spcPct val="200000"/>
              </a:lnSpc>
            </a:pPr>
            <a:r>
              <a:rPr lang="en-CA" sz="1600">
                <a:latin typeface="Comic Sans MS" pitchFamily="66" charset="0"/>
              </a:rPr>
              <a:t>    Statisticians: A Step-by-Step Approach", Wiley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85875"/>
            <a:ext cx="9144000" cy="5632450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071688" y="1428750"/>
          <a:ext cx="4000500" cy="5221288"/>
        </p:xfrm>
        <a:graphic>
          <a:graphicData uri="http://schemas.openxmlformats.org/drawingml/2006/table">
            <a:tbl>
              <a:tblPr/>
              <a:tblGrid>
                <a:gridCol w="1333509"/>
                <a:gridCol w="1333509"/>
                <a:gridCol w="1333509"/>
              </a:tblGrid>
              <a:tr h="369520"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#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03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8.7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5.95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03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8.5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5.65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03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9.4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6.00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03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10.0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5.70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03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6.3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4.70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03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7.8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5.53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03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11.9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6.40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03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6.5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4.18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03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6.6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6.15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03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10.6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5.93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03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11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10.2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5.70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03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7.2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5.68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03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13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8.6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6.13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03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14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11.1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6.30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030"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11.6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6.03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0" y="142875"/>
            <a:ext cx="9144000" cy="1031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  <a:hlinkClick r:id="rId4" action="ppaction://hlinkpres?slideindex=3&amp;slidetitle=Slide 3"/>
              </a:rPr>
              <a:t>Data</a:t>
            </a: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   </a:t>
            </a:r>
            <a:r>
              <a:rPr lang="en-CA" sz="2000" b="1" dirty="0">
                <a:solidFill>
                  <a:schemeClr val="bg1"/>
                </a:solidFill>
                <a:latin typeface="Comic Sans MS" pitchFamily="66" charset="0"/>
                <a:cs typeface="+mn-cs"/>
              </a:rPr>
              <a:t>Total length of aphid stem mothers (Y1)</a:t>
            </a:r>
          </a:p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/>
                </a:solidFill>
                <a:latin typeface="Comic Sans MS" pitchFamily="66" charset="0"/>
                <a:cs typeface="+mn-cs"/>
              </a:rPr>
              <a:t>Vs.</a:t>
            </a:r>
          </a:p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/>
                </a:solidFill>
                <a:latin typeface="Comic Sans MS" pitchFamily="66" charset="0"/>
                <a:cs typeface="+mn-cs"/>
              </a:rPr>
              <a:t>Mean thorax length of their</a:t>
            </a:r>
            <a:r>
              <a:rPr lang="en-CA" sz="2000" b="1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CA" sz="2000" b="1" dirty="0" err="1">
                <a:solidFill>
                  <a:schemeClr val="bg1"/>
                </a:solidFill>
                <a:latin typeface="Comic Sans MS" pitchFamily="66" charset="0"/>
                <a:cs typeface="+mn-cs"/>
              </a:rPr>
              <a:t>parthenogenetic</a:t>
            </a:r>
            <a:r>
              <a:rPr lang="en-CA" sz="2000" b="1" dirty="0">
                <a:solidFill>
                  <a:schemeClr val="bg1"/>
                </a:solidFill>
                <a:latin typeface="Comic Sans MS" pitchFamily="66" charset="0"/>
                <a:cs typeface="+mn-cs"/>
              </a:rPr>
              <a:t> offspring (Y2)</a:t>
            </a: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  </a:t>
            </a:r>
            <a:endParaRPr lang="en-CA" sz="24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graphicFrame>
        <p:nvGraphicFramePr>
          <p:cNvPr id="700418" name="Object 2"/>
          <p:cNvGraphicFramePr>
            <a:graphicFrameLocks noChangeAspect="1"/>
          </p:cNvGraphicFramePr>
          <p:nvPr/>
        </p:nvGraphicFramePr>
        <p:xfrm>
          <a:off x="4429125" y="1428750"/>
          <a:ext cx="2857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420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1428750"/>
                        <a:ext cx="28575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419" name="Object 3"/>
          <p:cNvGraphicFramePr>
            <a:graphicFrameLocks noChangeAspect="1"/>
          </p:cNvGraphicFramePr>
          <p:nvPr/>
        </p:nvGraphicFramePr>
        <p:xfrm>
          <a:off x="5643563" y="1428750"/>
          <a:ext cx="29051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421" name="Equation" r:id="rId7" imgW="164880" imgH="203040" progId="Equation.3">
                  <p:embed/>
                </p:oleObj>
              </mc:Choice>
              <mc:Fallback>
                <p:oleObj name="Equation" r:id="rId7" imgW="1648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1428750"/>
                        <a:ext cx="290512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85875"/>
            <a:ext cx="9144000" cy="5632450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graphicFrame>
        <p:nvGraphicFramePr>
          <p:cNvPr id="741468" name="Group 92"/>
          <p:cNvGraphicFramePr>
            <a:graphicFrameLocks noGrp="1"/>
          </p:cNvGraphicFramePr>
          <p:nvPr/>
        </p:nvGraphicFramePr>
        <p:xfrm>
          <a:off x="857250" y="1428750"/>
          <a:ext cx="6286500" cy="5170488"/>
        </p:xfrm>
        <a:graphic>
          <a:graphicData uri="http://schemas.openxmlformats.org/drawingml/2006/table">
            <a:tbl>
              <a:tblPr/>
              <a:tblGrid>
                <a:gridCol w="1257300"/>
                <a:gridCol w="1257300"/>
                <a:gridCol w="1257300"/>
                <a:gridCol w="1257300"/>
                <a:gridCol w="12573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#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8.7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5.95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8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9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8.5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5.65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6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4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3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9.4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6.00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9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10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4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10.0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5.70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10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6.5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5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6.3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4.70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6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7.8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5.53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5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3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7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11.9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6.40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15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15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8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6.5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4.18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2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9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6.6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6.15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3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13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10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10.6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5.93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12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8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11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10.2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5.70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11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6.5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12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7.2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5.68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4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5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13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8.6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6.13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7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12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14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11.1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6.30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13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14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15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11.6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6.03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14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11</a:t>
                      </a:r>
                    </a:p>
                  </a:txBody>
                  <a:tcPr marL="9525" marR="9525" marT="952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14375" y="214313"/>
            <a:ext cx="80010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/>
                </a:solidFill>
                <a:latin typeface="Comic Sans MS" pitchFamily="66" charset="0"/>
                <a:cs typeface="+mn-cs"/>
              </a:rPr>
              <a:t>Total length of mothers </a:t>
            </a:r>
            <a:r>
              <a:rPr lang="en-CA" sz="2000" b="1" dirty="0">
                <a:solidFill>
                  <a:schemeClr val="bg1"/>
                </a:solidFill>
                <a:latin typeface="Comic Sans MS" pitchFamily="66" charset="0"/>
                <a:cs typeface="+mn-cs"/>
                <a:hlinkClick r:id="rId4" action="ppaction://hlinkpres?slideindex=30&amp;slidetitle=Slide 30"/>
              </a:rPr>
              <a:t>Vs</a:t>
            </a:r>
            <a:r>
              <a:rPr lang="en-CA" sz="2000" b="1" dirty="0">
                <a:solidFill>
                  <a:schemeClr val="bg1"/>
                </a:solidFill>
                <a:latin typeface="Comic Sans MS" pitchFamily="66" charset="0"/>
                <a:cs typeface="+mn-cs"/>
              </a:rPr>
              <a:t>. Mean thorax length of offspring</a:t>
            </a:r>
            <a:r>
              <a:rPr lang="en-CA" sz="20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  </a:t>
            </a:r>
          </a:p>
        </p:txBody>
      </p:sp>
      <p:graphicFrame>
        <p:nvGraphicFramePr>
          <p:cNvPr id="741378" name="Object 2"/>
          <p:cNvGraphicFramePr>
            <a:graphicFrameLocks noChangeAspect="1"/>
          </p:cNvGraphicFramePr>
          <p:nvPr/>
        </p:nvGraphicFramePr>
        <p:xfrm>
          <a:off x="2928938" y="1357313"/>
          <a:ext cx="2857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382" name="Equation" r:id="rId5" imgW="152280" imgH="203040" progId="Equation.3">
                  <p:embed/>
                </p:oleObj>
              </mc:Choice>
              <mc:Fallback>
                <p:oleObj name="Equation" r:id="rId5" imgW="15228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1357313"/>
                        <a:ext cx="285750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79" name="Object 3"/>
          <p:cNvGraphicFramePr>
            <a:graphicFrameLocks noChangeAspect="1"/>
          </p:cNvGraphicFramePr>
          <p:nvPr/>
        </p:nvGraphicFramePr>
        <p:xfrm>
          <a:off x="4143375" y="1357313"/>
          <a:ext cx="29051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383" name="Equation" r:id="rId7" imgW="164880" imgH="203040" progId="Equation.3">
                  <p:embed/>
                </p:oleObj>
              </mc:Choice>
              <mc:Fallback>
                <p:oleObj name="Equation" r:id="rId7" imgW="1648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1357313"/>
                        <a:ext cx="290513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0" name="Object 4"/>
          <p:cNvGraphicFramePr>
            <a:graphicFrameLocks noChangeAspect="1"/>
          </p:cNvGraphicFramePr>
          <p:nvPr/>
        </p:nvGraphicFramePr>
        <p:xfrm>
          <a:off x="5500688" y="1357313"/>
          <a:ext cx="3095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384" name="Equation" r:id="rId9" imgW="164880" imgH="215640" progId="Equation.3">
                  <p:embed/>
                </p:oleObj>
              </mc:Choice>
              <mc:Fallback>
                <p:oleObj name="Equation" r:id="rId9" imgW="1648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1357313"/>
                        <a:ext cx="309562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1" name="Object 5"/>
          <p:cNvGraphicFramePr>
            <a:graphicFrameLocks noChangeAspect="1"/>
          </p:cNvGraphicFramePr>
          <p:nvPr/>
        </p:nvGraphicFramePr>
        <p:xfrm>
          <a:off x="6786563" y="1357313"/>
          <a:ext cx="3333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385" name="Equation" r:id="rId11" imgW="177480" imgH="215640" progId="Equation.3">
                  <p:embed/>
                </p:oleObj>
              </mc:Choice>
              <mc:Fallback>
                <p:oleObj name="Equation" r:id="rId11" imgW="17748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1357313"/>
                        <a:ext cx="33337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1465" name="TextBox 8"/>
          <p:cNvSpPr txBox="1">
            <a:spLocks noChangeArrowheads="1"/>
          </p:cNvSpPr>
          <p:nvPr/>
        </p:nvSpPr>
        <p:spPr bwMode="auto">
          <a:xfrm>
            <a:off x="3214688" y="928688"/>
            <a:ext cx="1000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b="1">
                <a:solidFill>
                  <a:schemeClr val="bg1"/>
                </a:solidFill>
                <a:latin typeface="Comic Sans MS" pitchFamily="66" charset="0"/>
              </a:rPr>
              <a:t>RAW</a:t>
            </a:r>
          </a:p>
        </p:txBody>
      </p:sp>
      <p:sp>
        <p:nvSpPr>
          <p:cNvPr id="741466" name="TextBox 9"/>
          <p:cNvSpPr txBox="1">
            <a:spLocks noChangeArrowheads="1"/>
          </p:cNvSpPr>
          <p:nvPr/>
        </p:nvSpPr>
        <p:spPr bwMode="auto">
          <a:xfrm>
            <a:off x="5857875" y="928688"/>
            <a:ext cx="1000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b="1">
                <a:solidFill>
                  <a:schemeClr val="bg1"/>
                </a:solidFill>
                <a:latin typeface="Comic Sans MS" pitchFamily="66" charset="0"/>
              </a:rPr>
              <a:t>RANK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5" name="TextBox 16"/>
          <p:cNvSpPr txBox="1">
            <a:spLocks noChangeArrowheads="1"/>
          </p:cNvSpPr>
          <p:nvPr/>
        </p:nvSpPr>
        <p:spPr bwMode="auto">
          <a:xfrm>
            <a:off x="642938" y="1571625"/>
            <a:ext cx="80010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CA" sz="9600" b="1">
                <a:solidFill>
                  <a:srgbClr val="FFC000"/>
                </a:solidFill>
                <a:latin typeface="Comic Sans MS" pitchFamily="66" charset="0"/>
              </a:rPr>
              <a:t>Group</a:t>
            </a:r>
          </a:p>
          <a:p>
            <a:pPr algn="ctr">
              <a:lnSpc>
                <a:spcPct val="80000"/>
              </a:lnSpc>
            </a:pPr>
            <a:endParaRPr lang="en-CA" sz="4800" b="1">
              <a:solidFill>
                <a:srgbClr val="FFC000"/>
              </a:solidFill>
              <a:latin typeface="Comic Sans MS" pitchFamily="66" charset="0"/>
            </a:endParaRPr>
          </a:p>
          <a:p>
            <a:pPr algn="ctr">
              <a:lnSpc>
                <a:spcPct val="80000"/>
              </a:lnSpc>
            </a:pPr>
            <a:r>
              <a:rPr lang="en-CA" sz="9600" b="1">
                <a:solidFill>
                  <a:srgbClr val="FFC000"/>
                </a:solidFill>
                <a:latin typeface="Comic Sans MS" pitchFamily="66" charset="0"/>
              </a:rPr>
              <a:t>Activity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85875"/>
            <a:ext cx="9144000" cy="5632450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" y="357188"/>
            <a:ext cx="8001000" cy="59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4000" b="1" dirty="0">
                <a:solidFill>
                  <a:schemeClr val="bg1"/>
                </a:solidFill>
                <a:latin typeface="Comic Sans MS" pitchFamily="66" charset="0"/>
                <a:cs typeface="+mn-cs"/>
              </a:rPr>
              <a:t>Activity Instructions</a:t>
            </a:r>
            <a:endParaRPr lang="en-CA" sz="40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791555" name="TextBox 11"/>
          <p:cNvSpPr txBox="1">
            <a:spLocks noChangeArrowheads="1"/>
          </p:cNvSpPr>
          <p:nvPr/>
        </p:nvSpPr>
        <p:spPr bwMode="auto">
          <a:xfrm>
            <a:off x="928688" y="1500188"/>
            <a:ext cx="714375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CA" sz="2200">
                <a:latin typeface="Comic Sans MS" pitchFamily="66" charset="0"/>
              </a:rPr>
              <a:t>  Question:   </a:t>
            </a:r>
            <a:r>
              <a:rPr lang="en-CA" sz="2200" b="1">
                <a:solidFill>
                  <a:srgbClr val="C00000"/>
                </a:solidFill>
                <a:latin typeface="Comic Sans MS" pitchFamily="66" charset="0"/>
              </a:rPr>
              <a:t>REGRESSION  or  CORRELATION? 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CA" sz="2200">
                <a:latin typeface="Comic Sans MS" pitchFamily="66" charset="0"/>
              </a:rPr>
              <a:t>  Justification guideline:</a:t>
            </a:r>
          </a:p>
        </p:txBody>
      </p:sp>
      <p:grpSp>
        <p:nvGrpSpPr>
          <p:cNvPr id="791556" name="Group 25"/>
          <p:cNvGrpSpPr>
            <a:grpSpLocks/>
          </p:cNvGrpSpPr>
          <p:nvPr/>
        </p:nvGrpSpPr>
        <p:grpSpPr bwMode="auto">
          <a:xfrm>
            <a:off x="3286125" y="3143250"/>
            <a:ext cx="4643438" cy="1000125"/>
            <a:chOff x="3286116" y="3429000"/>
            <a:chExt cx="4643470" cy="1000132"/>
          </a:xfrm>
        </p:grpSpPr>
        <p:sp>
          <p:nvSpPr>
            <p:cNvPr id="748546" name="Oval 2"/>
            <p:cNvSpPr>
              <a:spLocks noChangeArrowheads="1"/>
            </p:cNvSpPr>
            <p:nvPr/>
          </p:nvSpPr>
          <p:spPr bwMode="auto">
            <a:xfrm>
              <a:off x="3286116" y="3500439"/>
              <a:ext cx="1571636" cy="8572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  <a:defRPr/>
              </a:pPr>
              <a:r>
                <a:rPr lang="en-CA" sz="2800" dirty="0">
                  <a:latin typeface="Comic Sans MS" pitchFamily="66" charset="0"/>
                  <a:cs typeface="Arial" pitchFamily="34" charset="0"/>
                </a:rPr>
                <a:t>X</a:t>
              </a:r>
              <a:endParaRPr lang="en-US" sz="2800" dirty="0">
                <a:latin typeface="Comic Sans MS" pitchFamily="66" charset="0"/>
                <a:cs typeface="Arial" pitchFamily="34" charset="0"/>
              </a:endParaRPr>
            </a:p>
          </p:txBody>
        </p:sp>
        <p:cxnSp>
          <p:nvCxnSpPr>
            <p:cNvPr id="791566" name="AutoShape 3"/>
            <p:cNvCxnSpPr>
              <a:cxnSpLocks noChangeShapeType="1"/>
            </p:cNvCxnSpPr>
            <p:nvPr/>
          </p:nvCxnSpPr>
          <p:spPr bwMode="auto">
            <a:xfrm flipV="1">
              <a:off x="5000628" y="3929066"/>
              <a:ext cx="1228738" cy="1586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stealth" w="med" len="med"/>
            </a:ln>
          </p:spPr>
        </p:cxnSp>
        <p:sp>
          <p:nvSpPr>
            <p:cNvPr id="748548" name="Oval 4"/>
            <p:cNvSpPr>
              <a:spLocks noChangeArrowheads="1"/>
            </p:cNvSpPr>
            <p:nvPr/>
          </p:nvSpPr>
          <p:spPr bwMode="auto">
            <a:xfrm>
              <a:off x="6357950" y="3429000"/>
              <a:ext cx="1571636" cy="100013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  <a:defRPr/>
              </a:pPr>
              <a:r>
                <a:rPr lang="en-CA" sz="3200" dirty="0">
                  <a:latin typeface="Comic Sans MS" pitchFamily="66" charset="0"/>
                  <a:cs typeface="Arial" pitchFamily="34" charset="0"/>
                </a:rPr>
                <a:t>y</a:t>
              </a:r>
              <a:endParaRPr lang="en-US" sz="3200" dirty="0">
                <a:latin typeface="Comic Sans MS" pitchFamily="66" charset="0"/>
                <a:cs typeface="Arial" pitchFamily="34" charset="0"/>
              </a:endParaRPr>
            </a:p>
          </p:txBody>
        </p:sp>
      </p:grpSp>
      <p:sp>
        <p:nvSpPr>
          <p:cNvPr id="791557" name="TextBox 9"/>
          <p:cNvSpPr txBox="1">
            <a:spLocks noChangeArrowheads="1"/>
          </p:cNvSpPr>
          <p:nvPr/>
        </p:nvSpPr>
        <p:spPr bwMode="auto">
          <a:xfrm>
            <a:off x="1357313" y="3429000"/>
            <a:ext cx="1571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u="sng">
                <a:latin typeface="Comic Sans MS" pitchFamily="66" charset="0"/>
              </a:rPr>
              <a:t>Regression</a:t>
            </a:r>
            <a:r>
              <a:rPr lang="en-CA" sz="2000">
                <a:latin typeface="Comic Sans MS" pitchFamily="66" charset="0"/>
              </a:rPr>
              <a:t>:</a:t>
            </a:r>
          </a:p>
        </p:txBody>
      </p:sp>
      <p:sp>
        <p:nvSpPr>
          <p:cNvPr id="791558" name="TextBox 10"/>
          <p:cNvSpPr txBox="1">
            <a:spLocks noChangeArrowheads="1"/>
          </p:cNvSpPr>
          <p:nvPr/>
        </p:nvSpPr>
        <p:spPr bwMode="auto">
          <a:xfrm>
            <a:off x="1357313" y="5072063"/>
            <a:ext cx="1643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u="sng">
                <a:latin typeface="Comic Sans MS" pitchFamily="66" charset="0"/>
              </a:rPr>
              <a:t>Correlation</a:t>
            </a:r>
            <a:r>
              <a:rPr lang="en-CA" sz="2000">
                <a:latin typeface="Comic Sans MS" pitchFamily="66" charset="0"/>
              </a:rPr>
              <a:t>:</a:t>
            </a:r>
          </a:p>
        </p:txBody>
      </p:sp>
      <p:grpSp>
        <p:nvGrpSpPr>
          <p:cNvPr id="791559" name="Group 26"/>
          <p:cNvGrpSpPr>
            <a:grpSpLocks/>
          </p:cNvGrpSpPr>
          <p:nvPr/>
        </p:nvGrpSpPr>
        <p:grpSpPr bwMode="auto">
          <a:xfrm>
            <a:off x="3286125" y="4786313"/>
            <a:ext cx="4643438" cy="1785937"/>
            <a:chOff x="3286116" y="5072074"/>
            <a:chExt cx="4643470" cy="1785926"/>
          </a:xfrm>
        </p:grpSpPr>
        <p:sp>
          <p:nvSpPr>
            <p:cNvPr id="791560" name="Oval 2"/>
            <p:cNvSpPr>
              <a:spLocks noChangeArrowheads="1"/>
            </p:cNvSpPr>
            <p:nvPr/>
          </p:nvSpPr>
          <p:spPr bwMode="auto">
            <a:xfrm>
              <a:off x="3286116" y="5143512"/>
              <a:ext cx="1571636" cy="857256"/>
            </a:xfrm>
            <a:prstGeom prst="ellipse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CA" sz="2800">
                  <a:solidFill>
                    <a:schemeClr val="bg1"/>
                  </a:solidFill>
                  <a:latin typeface="Comic Sans MS" pitchFamily="66" charset="0"/>
                </a:rPr>
                <a:t>Y1</a:t>
              </a:r>
              <a:endParaRPr 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cxnSp>
          <p:nvCxnSpPr>
            <p:cNvPr id="791561" name="AutoShape 3"/>
            <p:cNvCxnSpPr>
              <a:cxnSpLocks noChangeShapeType="1"/>
            </p:cNvCxnSpPr>
            <p:nvPr/>
          </p:nvCxnSpPr>
          <p:spPr bwMode="auto">
            <a:xfrm rot="16200000" flipV="1">
              <a:off x="4679161" y="5965044"/>
              <a:ext cx="357182" cy="285753"/>
            </a:xfrm>
            <a:prstGeom prst="straightConnector1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 type="stealth" w="med" len="med"/>
            </a:ln>
          </p:spPr>
        </p:cxnSp>
        <p:sp>
          <p:nvSpPr>
            <p:cNvPr id="791562" name="Oval 4"/>
            <p:cNvSpPr>
              <a:spLocks noChangeArrowheads="1"/>
            </p:cNvSpPr>
            <p:nvPr/>
          </p:nvSpPr>
          <p:spPr bwMode="auto">
            <a:xfrm>
              <a:off x="6357950" y="5072074"/>
              <a:ext cx="1571636" cy="1000132"/>
            </a:xfrm>
            <a:prstGeom prst="ellipse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CA" sz="2800">
                  <a:solidFill>
                    <a:schemeClr val="bg1"/>
                  </a:solidFill>
                  <a:latin typeface="Comic Sans MS" pitchFamily="66" charset="0"/>
                </a:rPr>
                <a:t>Y2</a:t>
              </a:r>
              <a:endParaRPr lang="en-US" sz="280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cxnSp>
          <p:nvCxnSpPr>
            <p:cNvPr id="791563" name="AutoShape 3"/>
            <p:cNvCxnSpPr>
              <a:cxnSpLocks noChangeShapeType="1"/>
            </p:cNvCxnSpPr>
            <p:nvPr/>
          </p:nvCxnSpPr>
          <p:spPr bwMode="auto">
            <a:xfrm rot="5400000" flipH="1" flipV="1">
              <a:off x="6179355" y="5965049"/>
              <a:ext cx="357190" cy="285752"/>
            </a:xfrm>
            <a:prstGeom prst="straightConnector1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 type="stealth" w="med" len="med"/>
            </a:ln>
          </p:spPr>
        </p:cxnSp>
        <p:sp>
          <p:nvSpPr>
            <p:cNvPr id="791564" name="Oval 2"/>
            <p:cNvSpPr>
              <a:spLocks noChangeArrowheads="1"/>
            </p:cNvSpPr>
            <p:nvPr/>
          </p:nvSpPr>
          <p:spPr bwMode="auto">
            <a:xfrm>
              <a:off x="4214810" y="6215082"/>
              <a:ext cx="2714644" cy="642918"/>
            </a:xfrm>
            <a:prstGeom prst="ellipse">
              <a:avLst/>
            </a:prstGeom>
            <a:solidFill>
              <a:srgbClr val="7030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CA">
                  <a:solidFill>
                    <a:schemeClr val="bg1"/>
                  </a:solidFill>
                  <a:latin typeface="Comic Sans MS" pitchFamily="66" charset="0"/>
                </a:rPr>
                <a:t>X1, . . . Xn unknown</a:t>
              </a:r>
              <a:endParaRPr lang="en-US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85875"/>
            <a:ext cx="9144000" cy="5632450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" y="357188"/>
            <a:ext cx="8001000" cy="59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4000" b="1" dirty="0">
                <a:solidFill>
                  <a:schemeClr val="bg1"/>
                </a:solidFill>
                <a:latin typeface="Comic Sans MS" pitchFamily="66" charset="0"/>
                <a:cs typeface="+mn-cs"/>
              </a:rPr>
              <a:t>Activity Instructions</a:t>
            </a:r>
            <a:endParaRPr lang="en-CA" sz="40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793603" name="TextBox 11"/>
          <p:cNvSpPr txBox="1">
            <a:spLocks noChangeArrowheads="1"/>
          </p:cNvSpPr>
          <p:nvPr/>
        </p:nvSpPr>
        <p:spPr bwMode="auto">
          <a:xfrm>
            <a:off x="642938" y="1349375"/>
            <a:ext cx="8143875" cy="545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CA" sz="2200">
                <a:latin typeface="Comic Sans MS" pitchFamily="66" charset="0"/>
              </a:rPr>
              <a:t>  Form small groups or 2-3 people.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CA" sz="2200">
                <a:latin typeface="Comic Sans MS" pitchFamily="66" charset="0"/>
              </a:rPr>
              <a:t>  Each group is assigned a number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CA" sz="2200">
                <a:latin typeface="Comic Sans MS" pitchFamily="66" charset="0"/>
              </a:rPr>
              <a:t>  Group members work together on each example for 5 </a:t>
            </a:r>
          </a:p>
          <a:p>
            <a:pPr>
              <a:lnSpc>
                <a:spcPct val="200000"/>
              </a:lnSpc>
            </a:pPr>
            <a:r>
              <a:rPr lang="en-CA" sz="2200">
                <a:latin typeface="Comic Sans MS" pitchFamily="66" charset="0"/>
              </a:rPr>
              <a:t>    minutes, come up with an answer &amp; your justifications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CA" sz="2200">
                <a:latin typeface="Comic Sans MS" pitchFamily="66" charset="0"/>
              </a:rPr>
              <a:t>  A number will be randomly generated from the group #’s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CA" sz="2200">
                <a:latin typeface="Comic Sans MS" pitchFamily="66" charset="0"/>
              </a:rPr>
              <a:t>  The corresponding group will have to present their answer   </a:t>
            </a:r>
          </a:p>
          <a:p>
            <a:pPr>
              <a:lnSpc>
                <a:spcPct val="200000"/>
              </a:lnSpc>
            </a:pPr>
            <a:r>
              <a:rPr lang="en-CA" sz="2200">
                <a:latin typeface="Comic Sans MS" pitchFamily="66" charset="0"/>
              </a:rPr>
              <a:t>     &amp; justifications</a:t>
            </a:r>
          </a:p>
          <a:p>
            <a:pPr>
              <a:lnSpc>
                <a:spcPct val="200000"/>
              </a:lnSpc>
              <a:buFont typeface="Wingdings" pitchFamily="2" charset="2"/>
              <a:buChar char="§"/>
            </a:pPr>
            <a:r>
              <a:rPr lang="en-CA" sz="2200">
                <a:latin typeface="Comic Sans MS" pitchFamily="66" charset="0"/>
              </a:rPr>
              <a:t>  Go for the next example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354638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Correlation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2143108" y="1071546"/>
          <a:ext cx="5786446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19841" name="Object 1"/>
          <p:cNvGraphicFramePr>
            <a:graphicFrameLocks noChangeAspect="1"/>
          </p:cNvGraphicFramePr>
          <p:nvPr/>
        </p:nvGraphicFramePr>
        <p:xfrm>
          <a:off x="357188" y="2857500"/>
          <a:ext cx="11731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42" name="Equation" r:id="rId5" imgW="495000" imgH="215640" progId="Equation.3">
                  <p:embed/>
                </p:oleObj>
              </mc:Choice>
              <mc:Fallback>
                <p:oleObj name="Equation" r:id="rId5" imgW="495000" imgH="2156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857500"/>
                        <a:ext cx="1173162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25550"/>
            <a:ext cx="9144000" cy="5632450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" y="357188"/>
            <a:ext cx="8001000" cy="59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4000" b="1" dirty="0">
                <a:solidFill>
                  <a:schemeClr val="bg1"/>
                </a:solidFill>
                <a:latin typeface="Comic Sans MS" pitchFamily="66" charset="0"/>
                <a:cs typeface="+mn-cs"/>
              </a:rPr>
              <a:t>Activity Instructions</a:t>
            </a:r>
            <a:endParaRPr lang="en-CA" sz="40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795651" name="TextBox 11"/>
          <p:cNvSpPr txBox="1">
            <a:spLocks noChangeArrowheads="1"/>
          </p:cNvSpPr>
          <p:nvPr/>
        </p:nvSpPr>
        <p:spPr bwMode="auto">
          <a:xfrm>
            <a:off x="857250" y="1643063"/>
            <a:ext cx="764381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CA" sz="3600" b="1">
                <a:latin typeface="Comic Sans MS" pitchFamily="66" charset="0"/>
              </a:rPr>
              <a:t>There is </a:t>
            </a:r>
            <a:r>
              <a:rPr lang="en-CA" sz="3600" b="1" u="sng">
                <a:latin typeface="Comic Sans MS" pitchFamily="66" charset="0"/>
              </a:rPr>
              <a:t>NO RIGHT/WRONG ANSWER</a:t>
            </a:r>
            <a:r>
              <a:rPr lang="en-CA" sz="3600" b="1">
                <a:latin typeface="Comic Sans MS" pitchFamily="66" charset="0"/>
              </a:rPr>
              <a:t> (for these examples), </a:t>
            </a:r>
          </a:p>
          <a:p>
            <a:pPr>
              <a:lnSpc>
                <a:spcPct val="200000"/>
              </a:lnSpc>
            </a:pPr>
            <a:r>
              <a:rPr lang="en-CA" sz="3600" b="1">
                <a:latin typeface="Comic Sans MS" pitchFamily="66" charset="0"/>
              </a:rPr>
              <a:t>as long as your justifications are LOGICAL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00125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" y="214313"/>
            <a:ext cx="8001000" cy="59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4000" b="1" dirty="0">
                <a:solidFill>
                  <a:schemeClr val="bg1"/>
                </a:solidFill>
                <a:latin typeface="Comic Sans MS" pitchFamily="66" charset="0"/>
                <a:cs typeface="+mn-cs"/>
              </a:rPr>
              <a:t>Example 1</a:t>
            </a:r>
            <a:endParaRPr lang="en-CA" sz="40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797699" name="TextBox 11"/>
          <p:cNvSpPr txBox="1">
            <a:spLocks noChangeArrowheads="1"/>
          </p:cNvSpPr>
          <p:nvPr/>
        </p:nvSpPr>
        <p:spPr bwMode="auto">
          <a:xfrm>
            <a:off x="857250" y="1143000"/>
            <a:ext cx="7643813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>
                <a:latin typeface="Comic Sans MS" pitchFamily="66" charset="0"/>
              </a:rPr>
              <a:t>Height and ratings of physical attractiveness vary across individuals. Would you analyze this as </a:t>
            </a:r>
            <a:r>
              <a:rPr lang="en-CA" sz="2400" u="sng">
                <a:solidFill>
                  <a:srgbClr val="C00000"/>
                </a:solidFill>
                <a:latin typeface="Comic Sans MS" pitchFamily="66" charset="0"/>
              </a:rPr>
              <a:t>regression</a:t>
            </a:r>
            <a:r>
              <a:rPr lang="en-CA" sz="2400">
                <a:latin typeface="Comic Sans MS" pitchFamily="66" charset="0"/>
              </a:rPr>
              <a:t> or </a:t>
            </a:r>
            <a:r>
              <a:rPr lang="en-CA" sz="2400" u="sng">
                <a:solidFill>
                  <a:srgbClr val="C00000"/>
                </a:solidFill>
                <a:latin typeface="Comic Sans MS" pitchFamily="66" charset="0"/>
              </a:rPr>
              <a:t>correlation</a:t>
            </a:r>
            <a:r>
              <a:rPr lang="en-CA" sz="2400">
                <a:latin typeface="Comic Sans MS" pitchFamily="66" charset="0"/>
              </a:rPr>
              <a:t>?</a:t>
            </a:r>
          </a:p>
        </p:txBody>
      </p:sp>
      <p:graphicFrame>
        <p:nvGraphicFramePr>
          <p:cNvPr id="757803" name="Group 43"/>
          <p:cNvGraphicFramePr>
            <a:graphicFrameLocks noGrp="1"/>
          </p:cNvGraphicFramePr>
          <p:nvPr/>
        </p:nvGraphicFramePr>
        <p:xfrm>
          <a:off x="2786063" y="3214688"/>
          <a:ext cx="3571875" cy="3590925"/>
        </p:xfrm>
        <a:graphic>
          <a:graphicData uri="http://schemas.openxmlformats.org/drawingml/2006/table">
            <a:tbl>
              <a:tblPr/>
              <a:tblGrid>
                <a:gridCol w="1357312"/>
                <a:gridCol w="1179513"/>
                <a:gridCol w="103505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Subject</a:t>
                      </a:r>
                      <a:endParaRPr kumimoji="0" lang="en-C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675" marR="66675" marT="66675" marB="66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Height</a:t>
                      </a:r>
                      <a:endParaRPr kumimoji="0" lang="en-C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675" marR="66675" marT="66675" marB="66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Phy</a:t>
                      </a:r>
                      <a:endParaRPr kumimoji="0" lang="en-C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675" marR="66675" marT="66675" marB="66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675" marR="66675" marT="66675" marB="66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675" marR="66675" marT="66675" marB="66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675" marR="66675" marT="66675" marB="66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675" marR="66675" marT="66675" marB="66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675" marR="66675" marT="66675" marB="66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675" marR="66675" marT="66675" marB="66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675" marR="66675" marT="66675" marB="66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675" marR="66675" marT="66675" marB="66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675" marR="66675" marT="66675" marB="66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675" marR="66675" marT="66675" marB="66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675" marR="66675" marT="66675" marB="66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675" marR="66675" marT="66675" marB="66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675" marR="66675" marT="66675" marB="66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675" marR="66675" marT="66675" marB="66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675" marR="66675" marT="66675" marB="66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675" marR="66675" marT="66675" marB="66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..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675" marR="66675" marT="66675" marB="66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675" marR="66675" marT="66675" marB="66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675" marR="66675" marT="66675" marB="66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675" marR="66675" marT="66675" marB="66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CA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6675" marR="66675" marT="66675" marB="666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00125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" y="214313"/>
            <a:ext cx="8001000" cy="59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4000" b="1" dirty="0">
                <a:solidFill>
                  <a:schemeClr val="bg1"/>
                </a:solidFill>
                <a:latin typeface="Comic Sans MS" pitchFamily="66" charset="0"/>
                <a:cs typeface="+mn-cs"/>
              </a:rPr>
              <a:t>Example 2</a:t>
            </a:r>
            <a:endParaRPr lang="en-CA" sz="40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799747" name="TextBox 5"/>
          <p:cNvSpPr txBox="1">
            <a:spLocks noChangeArrowheads="1"/>
          </p:cNvSpPr>
          <p:nvPr/>
        </p:nvSpPr>
        <p:spPr bwMode="auto">
          <a:xfrm>
            <a:off x="785813" y="1357313"/>
            <a:ext cx="7858125" cy="517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>
                <a:latin typeface="Comic Sans MS" pitchFamily="66" charset="0"/>
              </a:rPr>
              <a:t>Airborne particles such as dust and smoke are an important part of air pollution. Measurements of airborne particles made every six days in the center of a small city and at a rural location 10 miles southwest of the city </a:t>
            </a:r>
          </a:p>
          <a:p>
            <a:pPr>
              <a:lnSpc>
                <a:spcPct val="150000"/>
              </a:lnSpc>
            </a:pPr>
            <a:r>
              <a:rPr lang="en-CA" sz="1600">
                <a:latin typeface="Comic Sans MS" pitchFamily="66" charset="0"/>
              </a:rPr>
              <a:t>(Moore &amp; McCabe, 1999. Introduction to the Practice of Statistics).  </a:t>
            </a:r>
          </a:p>
          <a:p>
            <a:pPr>
              <a:lnSpc>
                <a:spcPct val="150000"/>
              </a:lnSpc>
            </a:pPr>
            <a:endParaRPr lang="en-CA" sz="240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CA" sz="2400">
                <a:latin typeface="Comic Sans MS" pitchFamily="66" charset="0"/>
              </a:rPr>
              <a:t>Would you analyze this relation as </a:t>
            </a:r>
            <a:r>
              <a:rPr lang="en-CA" sz="2400" u="sng">
                <a:solidFill>
                  <a:srgbClr val="C00000"/>
                </a:solidFill>
                <a:latin typeface="Comic Sans MS" pitchFamily="66" charset="0"/>
              </a:rPr>
              <a:t>regression</a:t>
            </a:r>
            <a:r>
              <a:rPr lang="en-CA" sz="2400">
                <a:latin typeface="Comic Sans MS" pitchFamily="66" charset="0"/>
              </a:rPr>
              <a:t> or </a:t>
            </a:r>
            <a:r>
              <a:rPr lang="en-CA" sz="2400" u="sng">
                <a:solidFill>
                  <a:srgbClr val="C00000"/>
                </a:solidFill>
                <a:latin typeface="Comic Sans MS" pitchFamily="66" charset="0"/>
              </a:rPr>
              <a:t>correlation</a:t>
            </a:r>
            <a:r>
              <a:rPr lang="en-CA" sz="2400">
                <a:latin typeface="Comic Sans MS" pitchFamily="66" charset="0"/>
              </a:rPr>
              <a:t>?</a:t>
            </a:r>
          </a:p>
          <a:p>
            <a:endParaRPr lang="en-CA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00125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" y="214313"/>
            <a:ext cx="8001000" cy="59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4000" b="1" dirty="0">
                <a:solidFill>
                  <a:schemeClr val="bg1"/>
                </a:solidFill>
                <a:latin typeface="Comic Sans MS" pitchFamily="66" charset="0"/>
                <a:cs typeface="+mn-cs"/>
              </a:rPr>
              <a:t>Example 3</a:t>
            </a:r>
            <a:endParaRPr lang="en-CA" sz="40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801795" name="TextBox 5"/>
          <p:cNvSpPr txBox="1">
            <a:spLocks noChangeArrowheads="1"/>
          </p:cNvSpPr>
          <p:nvPr/>
        </p:nvSpPr>
        <p:spPr bwMode="auto">
          <a:xfrm>
            <a:off x="785813" y="1643063"/>
            <a:ext cx="7858125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>
                <a:latin typeface="Comic Sans MS" pitchFamily="66" charset="0"/>
              </a:rPr>
              <a:t>A study conducted in the Egyptian village of Kalama examined the relation between birth weights of 40 infants and family monthly income </a:t>
            </a:r>
          </a:p>
          <a:p>
            <a:pPr>
              <a:lnSpc>
                <a:spcPct val="150000"/>
              </a:lnSpc>
            </a:pPr>
            <a:r>
              <a:rPr lang="en-CA" sz="1600">
                <a:latin typeface="Comic Sans MS" pitchFamily="66" charset="0"/>
              </a:rPr>
              <a:t>(El-Kholy et al. 1986, Journal of the Egyptian Public Health Association, 61: 349).  </a:t>
            </a:r>
          </a:p>
          <a:p>
            <a:pPr>
              <a:lnSpc>
                <a:spcPct val="150000"/>
              </a:lnSpc>
            </a:pPr>
            <a:endParaRPr lang="en-CA" sz="240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CA" sz="2400">
                <a:latin typeface="Comic Sans MS" pitchFamily="66" charset="0"/>
              </a:rPr>
              <a:t>Would you analyze this relation as </a:t>
            </a:r>
            <a:r>
              <a:rPr lang="en-CA" sz="2400" u="sng">
                <a:solidFill>
                  <a:srgbClr val="C00000"/>
                </a:solidFill>
                <a:latin typeface="Comic Sans MS" pitchFamily="66" charset="0"/>
              </a:rPr>
              <a:t>regression</a:t>
            </a:r>
            <a:r>
              <a:rPr lang="en-CA" sz="2400">
                <a:latin typeface="Comic Sans MS" pitchFamily="66" charset="0"/>
              </a:rPr>
              <a:t> or </a:t>
            </a:r>
            <a:r>
              <a:rPr lang="en-CA" sz="2400" u="sng">
                <a:solidFill>
                  <a:srgbClr val="C00000"/>
                </a:solidFill>
                <a:latin typeface="Comic Sans MS" pitchFamily="66" charset="0"/>
              </a:rPr>
              <a:t>correlation</a:t>
            </a:r>
            <a:r>
              <a:rPr lang="en-CA" sz="2400">
                <a:latin typeface="Comic Sans MS" pitchFamily="66" charset="0"/>
              </a:rPr>
              <a:t>?</a:t>
            </a:r>
          </a:p>
          <a:p>
            <a:endParaRPr lang="en-CA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354638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Correlation</a:t>
            </a:r>
          </a:p>
        </p:txBody>
      </p:sp>
      <p:graphicFrame>
        <p:nvGraphicFramePr>
          <p:cNvPr id="12" name="Chart 11"/>
          <p:cNvGraphicFramePr/>
          <p:nvPr/>
        </p:nvGraphicFramePr>
        <p:xfrm>
          <a:off x="1928794" y="1142984"/>
          <a:ext cx="6510353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17793" name="Object 1"/>
          <p:cNvGraphicFramePr>
            <a:graphicFrameLocks noChangeAspect="1"/>
          </p:cNvGraphicFramePr>
          <p:nvPr/>
        </p:nvGraphicFramePr>
        <p:xfrm>
          <a:off x="357188" y="2857500"/>
          <a:ext cx="11731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94" name="Equation" r:id="rId5" imgW="495000" imgH="215640" progId="Equation.3">
                  <p:embed/>
                </p:oleObj>
              </mc:Choice>
              <mc:Fallback>
                <p:oleObj name="Equation" r:id="rId5" imgW="495000" imgH="2156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857500"/>
                        <a:ext cx="1173162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354638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Correlation</a:t>
            </a:r>
          </a:p>
        </p:txBody>
      </p:sp>
      <p:pic>
        <p:nvPicPr>
          <p:cNvPr id="423939" name="Picture 6" descr="Picture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2700000">
            <a:off x="2411413" y="981075"/>
            <a:ext cx="49593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3940" name="TextBox 7"/>
          <p:cNvSpPr txBox="1">
            <a:spLocks noChangeArrowheads="1"/>
          </p:cNvSpPr>
          <p:nvPr/>
        </p:nvSpPr>
        <p:spPr bwMode="auto">
          <a:xfrm>
            <a:off x="285750" y="3071813"/>
            <a:ext cx="1428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omic Sans MS" pitchFamily="66" charset="0"/>
              </a:rPr>
              <a:t>Rotate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354638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Regression vs. Correlation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7188" y="1857375"/>
            <a:ext cx="4000500" cy="3286125"/>
          </a:xfrm>
          <a:prstGeom prst="roundRect">
            <a:avLst/>
          </a:prstGeom>
          <a:solidFill>
            <a:srgbClr val="66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u="sng" dirty="0">
                <a:solidFill>
                  <a:srgbClr val="FFC000"/>
                </a:solidFill>
                <a:latin typeface="Comic Sans MS" pitchFamily="66" charset="0"/>
              </a:rPr>
              <a:t>Regression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b="1" dirty="0">
              <a:solidFill>
                <a:srgbClr val="FFC000"/>
              </a:solidFill>
              <a:latin typeface="Comic Sans MS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CA" dirty="0">
                <a:latin typeface="Comic Sans MS" pitchFamily="66" charset="0"/>
              </a:rPr>
              <a:t> Does Y depend on X?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>
                <a:latin typeface="Comic Sans MS" pitchFamily="66" charset="0"/>
              </a:rPr>
              <a:t>     </a:t>
            </a:r>
            <a:r>
              <a:rPr lang="en-CA" sz="1400" dirty="0">
                <a:latin typeface="Comic Sans MS" pitchFamily="66" charset="0"/>
              </a:rPr>
              <a:t>(describe </a:t>
            </a:r>
            <a:r>
              <a:rPr lang="en-CA" sz="1400" dirty="0" err="1">
                <a:latin typeface="Comic Sans MS" pitchFamily="66" charset="0"/>
              </a:rPr>
              <a:t>func</a:t>
            </a:r>
            <a:r>
              <a:rPr lang="en-CA" sz="1400" dirty="0">
                <a:latin typeface="Comic Sans MS" pitchFamily="66" charset="0"/>
              </a:rPr>
              <a:t>.  relationship/predict)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Comic Sans MS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CA" dirty="0">
                <a:latin typeface="Comic Sans MS" pitchFamily="66" charset="0"/>
              </a:rPr>
              <a:t> Usually, X is manipulated  &amp;  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latin typeface="Comic Sans MS" pitchFamily="66" charset="0"/>
              </a:rPr>
              <a:t>   is a random variable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Comic Sans MS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CA" dirty="0">
                <a:latin typeface="Comic Sans MS" pitchFamily="66" charset="0"/>
              </a:rPr>
              <a:t> Casual ordering Y=f(X)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latin typeface="Comic Sans MS" pitchFamily="66" charset="0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Comic Sans MS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86313" y="1928813"/>
            <a:ext cx="4071937" cy="3143250"/>
          </a:xfrm>
          <a:prstGeom prst="roundRect">
            <a:avLst/>
          </a:prstGeom>
          <a:solidFill>
            <a:srgbClr val="66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u="sng" dirty="0">
                <a:solidFill>
                  <a:srgbClr val="FFC000"/>
                </a:solidFill>
                <a:latin typeface="Comic Sans MS" pitchFamily="66" charset="0"/>
              </a:rPr>
              <a:t>Correlation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b="1" dirty="0">
              <a:solidFill>
                <a:srgbClr val="FFC000"/>
              </a:solidFill>
              <a:latin typeface="Comic Sans MS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CA" dirty="0">
                <a:latin typeface="Comic Sans MS" pitchFamily="66" charset="0"/>
              </a:rPr>
              <a:t> Are Y1 and Y2 related?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400" dirty="0">
              <a:latin typeface="Comic Sans MS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Comic Sans MS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CA" dirty="0">
                <a:latin typeface="Comic Sans MS" pitchFamily="66" charset="0"/>
              </a:rPr>
              <a:t> Both Y1 &amp; Y2 are random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latin typeface="Comic Sans MS" pitchFamily="66" charset="0"/>
              </a:rPr>
              <a:t>   variables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CA" dirty="0">
              <a:latin typeface="Comic Sans MS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CA" dirty="0">
                <a:latin typeface="Comic Sans MS" pitchFamily="66" charset="0"/>
              </a:rPr>
              <a:t>   No casual ordering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Comic Sans MS" pitchFamily="6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49325"/>
            <a:ext cx="9144000" cy="5859463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Correlation: </a:t>
            </a:r>
            <a:r>
              <a:rPr lang="en-CA" sz="2800" b="1" u="sng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parametric</a:t>
            </a: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 vs. </a:t>
            </a:r>
            <a:r>
              <a:rPr lang="en-CA" sz="2800" b="1" u="sng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non-parametric</a:t>
            </a:r>
          </a:p>
        </p:txBody>
      </p:sp>
      <p:sp>
        <p:nvSpPr>
          <p:cNvPr id="428035" name="TextBox 3"/>
          <p:cNvSpPr txBox="1">
            <a:spLocks noChangeArrowheads="1"/>
          </p:cNvSpPr>
          <p:nvPr/>
        </p:nvSpPr>
        <p:spPr bwMode="auto">
          <a:xfrm>
            <a:off x="642938" y="1143000"/>
            <a:ext cx="77152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CA" sz="2000" b="1" u="sng">
                <a:latin typeface="Comic Sans MS" pitchFamily="66" charset="0"/>
              </a:rPr>
              <a:t>Parametric measures</a:t>
            </a:r>
            <a:r>
              <a:rPr lang="en-CA" sz="2000">
                <a:latin typeface="Comic Sans MS" pitchFamily="66" charset="0"/>
              </a:rPr>
              <a:t>: Pearson’s correlation</a:t>
            </a:r>
          </a:p>
          <a:p>
            <a:pPr>
              <a:lnSpc>
                <a:spcPct val="200000"/>
              </a:lnSpc>
            </a:pPr>
            <a:r>
              <a:rPr lang="en-CA" sz="2000" b="1" u="sng">
                <a:latin typeface="Comic Sans MS" pitchFamily="66" charset="0"/>
              </a:rPr>
              <a:t>Nonparametric measures</a:t>
            </a:r>
            <a:r>
              <a:rPr lang="en-CA" sz="2000">
                <a:latin typeface="Comic Sans MS" pitchFamily="66" charset="0"/>
              </a:rPr>
              <a:t>: Spearman’s Rho, Kendall’s Tau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28688" y="3071813"/>
          <a:ext cx="7429500" cy="2820987"/>
        </p:xfrm>
        <a:graphic>
          <a:graphicData uri="http://schemas.openxmlformats.org/drawingml/2006/table">
            <a:tbl>
              <a:tblPr/>
              <a:tblGrid>
                <a:gridCol w="3714750"/>
                <a:gridCol w="3714750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Type of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Measures of correlation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</a:tr>
              <a:tr h="992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Measurements (from Normal/Gaussian Population)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Parametric: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Pearson’s correlation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</a:tr>
              <a:tr h="1177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Ranks, Scores, or Data that do not meet assumptions for sampling distribution (t, F, </a:t>
                      </a: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</a:t>
                      </a:r>
                      <a:r>
                        <a:rPr kumimoji="0" lang="en-CA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  <a:sym typeface="Symbol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Nonparametric: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Spearman’s Rho, Kendall’s Tau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Pearson’s Correlation Coefficient (</a:t>
            </a:r>
            <a:r>
              <a:rPr lang="el-GR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ρ</a:t>
            </a: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) </a:t>
            </a:r>
          </a:p>
        </p:txBody>
      </p:sp>
      <p:sp>
        <p:nvSpPr>
          <p:cNvPr id="615435" name="Text Box 3"/>
          <p:cNvSpPr txBox="1">
            <a:spLocks noChangeArrowheads="1"/>
          </p:cNvSpPr>
          <p:nvPr/>
        </p:nvSpPr>
        <p:spPr bwMode="auto">
          <a:xfrm>
            <a:off x="357188" y="1000125"/>
            <a:ext cx="614362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CA" sz="2200" b="1">
                <a:latin typeface="Comic Sans MS" pitchFamily="66" charset="0"/>
              </a:rPr>
              <a:t>- </a:t>
            </a:r>
            <a:r>
              <a:rPr lang="en-CA" sz="2200">
                <a:latin typeface="Comic Sans MS" pitchFamily="66" charset="0"/>
              </a:rPr>
              <a:t>Strength of relation between two variables</a:t>
            </a:r>
          </a:p>
          <a:p>
            <a:pPr marL="514350" indent="-514350">
              <a:lnSpc>
                <a:spcPct val="150000"/>
              </a:lnSpc>
            </a:pPr>
            <a:r>
              <a:rPr lang="en-CA" sz="2200">
                <a:latin typeface="Comic Sans MS" pitchFamily="66" charset="0"/>
              </a:rPr>
              <a:t>-  Geometric interpretation</a:t>
            </a:r>
          </a:p>
        </p:txBody>
      </p:sp>
      <p:graphicFrame>
        <p:nvGraphicFramePr>
          <p:cNvPr id="615427" name="Object 3"/>
          <p:cNvGraphicFramePr>
            <a:graphicFrameLocks noChangeAspect="1"/>
          </p:cNvGraphicFramePr>
          <p:nvPr/>
        </p:nvGraphicFramePr>
        <p:xfrm>
          <a:off x="6372225" y="2276475"/>
          <a:ext cx="15621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33" name="Equation" r:id="rId4" imgW="698400" imgH="203040" progId="Equation.3">
                  <p:embed/>
                </p:oleObj>
              </mc:Choice>
              <mc:Fallback>
                <p:oleObj name="Equation" r:id="rId4" imgW="6984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276475"/>
                        <a:ext cx="15621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36" name="TextBox 13"/>
          <p:cNvSpPr txBox="1">
            <a:spLocks noChangeArrowheads="1"/>
          </p:cNvSpPr>
          <p:nvPr/>
        </p:nvSpPr>
        <p:spPr bwMode="auto">
          <a:xfrm>
            <a:off x="5500688" y="3286125"/>
            <a:ext cx="34290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CA" sz="2000">
                <a:latin typeface="Calibri" pitchFamily="34" charset="0"/>
              </a:rPr>
              <a:t> </a:t>
            </a:r>
            <a:r>
              <a:rPr lang="en-CA" sz="2000" b="1">
                <a:latin typeface="Calibri" pitchFamily="34" charset="0"/>
              </a:rPr>
              <a:t>Perfect positive association: </a:t>
            </a:r>
          </a:p>
          <a:p>
            <a:pPr>
              <a:lnSpc>
                <a:spcPct val="120000"/>
              </a:lnSpc>
            </a:pPr>
            <a:r>
              <a:rPr lang="en-CA" sz="2000">
                <a:latin typeface="Calibri" pitchFamily="34" charset="0"/>
              </a:rPr>
              <a:t>            </a:t>
            </a:r>
            <a:r>
              <a:rPr lang="en-CA" sz="2000" i="1">
                <a:latin typeface="Calibri" pitchFamily="34" charset="0"/>
              </a:rPr>
              <a:t>ϴ</a:t>
            </a:r>
            <a:r>
              <a:rPr lang="en-CA" sz="2000">
                <a:latin typeface="Calibri" pitchFamily="34" charset="0"/>
              </a:rPr>
              <a:t> =0°    </a:t>
            </a:r>
            <a:r>
              <a:rPr lang="el-GR" sz="2000" i="1">
                <a:latin typeface="Calibri" pitchFamily="34" charset="0"/>
              </a:rPr>
              <a:t>ρ</a:t>
            </a:r>
            <a:r>
              <a:rPr lang="en-CA" sz="2000">
                <a:latin typeface="Calibri" pitchFamily="34" charset="0"/>
              </a:rPr>
              <a:t>=1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CA" sz="2000">
                <a:latin typeface="Calibri" pitchFamily="34" charset="0"/>
              </a:rPr>
              <a:t> </a:t>
            </a:r>
            <a:r>
              <a:rPr lang="en-CA" sz="2000" b="1">
                <a:latin typeface="Calibri" pitchFamily="34" charset="0"/>
              </a:rPr>
              <a:t>No association:</a:t>
            </a:r>
          </a:p>
          <a:p>
            <a:pPr>
              <a:lnSpc>
                <a:spcPct val="120000"/>
              </a:lnSpc>
            </a:pPr>
            <a:r>
              <a:rPr lang="en-CA" sz="2000">
                <a:latin typeface="Calibri" pitchFamily="34" charset="0"/>
              </a:rPr>
              <a:t>            </a:t>
            </a:r>
            <a:r>
              <a:rPr lang="en-CA" sz="2000" i="1">
                <a:latin typeface="Calibri" pitchFamily="34" charset="0"/>
              </a:rPr>
              <a:t>ϴ</a:t>
            </a:r>
            <a:r>
              <a:rPr lang="en-CA" sz="2000">
                <a:latin typeface="Calibri" pitchFamily="34" charset="0"/>
              </a:rPr>
              <a:t> =90°    </a:t>
            </a:r>
            <a:r>
              <a:rPr lang="el-GR" sz="2000" i="1">
                <a:latin typeface="Calibri" pitchFamily="34" charset="0"/>
              </a:rPr>
              <a:t>ρ</a:t>
            </a:r>
            <a:r>
              <a:rPr lang="en-CA" sz="2000">
                <a:latin typeface="Calibri" pitchFamily="34" charset="0"/>
              </a:rPr>
              <a:t>=0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CA" sz="2000">
                <a:latin typeface="Calibri" pitchFamily="34" charset="0"/>
              </a:rPr>
              <a:t> </a:t>
            </a:r>
            <a:r>
              <a:rPr lang="en-CA" sz="2000" b="1">
                <a:latin typeface="Calibri" pitchFamily="34" charset="0"/>
              </a:rPr>
              <a:t>Perfect negative association:</a:t>
            </a:r>
          </a:p>
          <a:p>
            <a:pPr>
              <a:lnSpc>
                <a:spcPct val="120000"/>
              </a:lnSpc>
            </a:pPr>
            <a:r>
              <a:rPr lang="en-CA" sz="2000">
                <a:latin typeface="Calibri" pitchFamily="34" charset="0"/>
              </a:rPr>
              <a:t>            </a:t>
            </a:r>
            <a:r>
              <a:rPr lang="en-CA" sz="2000" i="1">
                <a:latin typeface="Calibri" pitchFamily="34" charset="0"/>
              </a:rPr>
              <a:t>ϴ</a:t>
            </a:r>
            <a:r>
              <a:rPr lang="en-CA" sz="2000">
                <a:latin typeface="Calibri" pitchFamily="34" charset="0"/>
              </a:rPr>
              <a:t> =180°    </a:t>
            </a:r>
            <a:r>
              <a:rPr lang="el-GR" sz="2000" i="1">
                <a:latin typeface="Calibri" pitchFamily="34" charset="0"/>
              </a:rPr>
              <a:t>ρ</a:t>
            </a:r>
            <a:r>
              <a:rPr lang="en-CA" sz="2000">
                <a:latin typeface="Calibri" pitchFamily="34" charset="0"/>
              </a:rPr>
              <a:t>=-1</a:t>
            </a:r>
          </a:p>
          <a:p>
            <a:pPr>
              <a:lnSpc>
                <a:spcPct val="120000"/>
              </a:lnSpc>
            </a:pPr>
            <a:endParaRPr lang="en-CA" sz="2000">
              <a:latin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en-CA" sz="2000" b="1">
                <a:latin typeface="Comic Sans MS" pitchFamily="66" charset="0"/>
              </a:rPr>
              <a:t>-1 ≤</a:t>
            </a:r>
            <a:r>
              <a:rPr lang="el-GR" sz="2000" b="1">
                <a:latin typeface="Comic Sans MS" pitchFamily="66" charset="0"/>
              </a:rPr>
              <a:t> </a:t>
            </a:r>
            <a:r>
              <a:rPr lang="el-GR" sz="2000" b="1" i="1">
                <a:latin typeface="Comic Sans MS" pitchFamily="66" charset="0"/>
              </a:rPr>
              <a:t>ρ</a:t>
            </a:r>
            <a:r>
              <a:rPr lang="en-CA" sz="2000" b="1">
                <a:latin typeface="Comic Sans MS" pitchFamily="66" charset="0"/>
              </a:rPr>
              <a:t> ≤ 1,  true relation</a:t>
            </a:r>
          </a:p>
        </p:txBody>
      </p:sp>
      <p:graphicFrame>
        <p:nvGraphicFramePr>
          <p:cNvPr id="615428" name="Object 4"/>
          <p:cNvGraphicFramePr>
            <a:graphicFrameLocks noChangeAspect="1"/>
          </p:cNvGraphicFramePr>
          <p:nvPr/>
        </p:nvGraphicFramePr>
        <p:xfrm>
          <a:off x="6429375" y="1143000"/>
          <a:ext cx="908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34" name="Equation" r:id="rId6" imgW="457200" imgH="215640" progId="Equation.3">
                  <p:embed/>
                </p:oleObj>
              </mc:Choice>
              <mc:Fallback>
                <p:oleObj name="Equation" r:id="rId6" imgW="45720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1143000"/>
                        <a:ext cx="9080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437" name="Picture 19" descr="correlation coef - graph3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4313" y="2214563"/>
            <a:ext cx="50831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5429" name="Object 5"/>
          <p:cNvGraphicFramePr>
            <a:graphicFrameLocks noChangeAspect="1"/>
          </p:cNvGraphicFramePr>
          <p:nvPr/>
        </p:nvGraphicFramePr>
        <p:xfrm>
          <a:off x="2928938" y="2500313"/>
          <a:ext cx="18573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35" name="Equation" r:id="rId9" imgW="1447560" imgH="215640" progId="Equation.3">
                  <p:embed/>
                </p:oleObj>
              </mc:Choice>
              <mc:Fallback>
                <p:oleObj name="Equation" r:id="rId9" imgW="144756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500313"/>
                        <a:ext cx="18573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26" name="Object 2"/>
          <p:cNvGraphicFramePr>
            <a:graphicFrameLocks noChangeAspect="1"/>
          </p:cNvGraphicFramePr>
          <p:nvPr/>
        </p:nvGraphicFramePr>
        <p:xfrm>
          <a:off x="4143375" y="3214688"/>
          <a:ext cx="28416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36" name="Equation" r:id="rId11" imgW="126720" imgH="177480" progId="Equation.3">
                  <p:embed/>
                </p:oleObj>
              </mc:Choice>
              <mc:Fallback>
                <p:oleObj name="Equation" r:id="rId11" imgW="12672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3214688"/>
                        <a:ext cx="284163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30" name="Object 6"/>
          <p:cNvGraphicFramePr>
            <a:graphicFrameLocks noChangeAspect="1"/>
          </p:cNvGraphicFramePr>
          <p:nvPr/>
        </p:nvGraphicFramePr>
        <p:xfrm>
          <a:off x="3857625" y="4000500"/>
          <a:ext cx="13684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37" name="Equation" r:id="rId13" imgW="1066680" imgH="431640" progId="Equation.3">
                  <p:embed/>
                </p:oleObj>
              </mc:Choice>
              <mc:Fallback>
                <p:oleObj name="Equation" r:id="rId13" imgW="106668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4000500"/>
                        <a:ext cx="1368425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31" name="Object 7"/>
          <p:cNvGraphicFramePr>
            <a:graphicFrameLocks noChangeAspect="1"/>
          </p:cNvGraphicFramePr>
          <p:nvPr/>
        </p:nvGraphicFramePr>
        <p:xfrm>
          <a:off x="500063" y="2428875"/>
          <a:ext cx="3841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38" name="Equation" r:id="rId15" imgW="215640" imgH="215640" progId="Equation.3">
                  <p:embed/>
                </p:oleObj>
              </mc:Choice>
              <mc:Fallback>
                <p:oleObj name="Equation" r:id="rId15" imgW="21564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428875"/>
                        <a:ext cx="384175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32" name="Object 8"/>
          <p:cNvGraphicFramePr>
            <a:graphicFrameLocks noChangeAspect="1"/>
          </p:cNvGraphicFramePr>
          <p:nvPr/>
        </p:nvGraphicFramePr>
        <p:xfrm>
          <a:off x="4857750" y="6000750"/>
          <a:ext cx="2587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39" name="Equation" r:id="rId17" imgW="152280" imgH="203040" progId="Equation.3">
                  <p:embed/>
                </p:oleObj>
              </mc:Choice>
              <mc:Fallback>
                <p:oleObj name="Equation" r:id="rId17" imgW="152280" imgH="203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6000750"/>
                        <a:ext cx="258763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7963</TotalTime>
  <Words>1858</Words>
  <Application>Microsoft Office PowerPoint</Application>
  <PresentationFormat>On-screen Show (4:3)</PresentationFormat>
  <Paragraphs>1282</Paragraphs>
  <Slides>43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Office Theme</vt:lpstr>
      <vt:lpstr>Equation</vt:lpstr>
      <vt:lpstr>Microsoft Equation 3.0</vt:lpstr>
      <vt:lpstr>Graph 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cailinx</dc:creator>
  <cp:lastModifiedBy>DS</cp:lastModifiedBy>
  <cp:revision>1020</cp:revision>
  <dcterms:created xsi:type="dcterms:W3CDTF">2011-04-18T16:28:24Z</dcterms:created>
  <dcterms:modified xsi:type="dcterms:W3CDTF">2019-08-23T01:49:25Z</dcterms:modified>
</cp:coreProperties>
</file>