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</p:sldIdLst>
  <p:sldSz cy="10287000" cx="18288000"/>
  <p:notesSz cx="18288000" cy="10287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7924800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0358438" y="0"/>
            <a:ext cx="7924800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057900" y="1285875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71063"/>
            <a:ext cx="7924800" cy="515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:notes"/>
          <p:cNvSpPr/>
          <p:nvPr>
            <p:ph idx="2" type="sldImg"/>
          </p:nvPr>
        </p:nvSpPr>
        <p:spPr>
          <a:xfrm>
            <a:off x="6057900" y="1285875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title"/>
          </p:nvPr>
        </p:nvSpPr>
        <p:spPr>
          <a:xfrm>
            <a:off x="1015981" y="1020760"/>
            <a:ext cx="16256037" cy="2263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7500">
                <a:solidFill>
                  <a:srgbClr val="0A0E1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body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ctrTitle"/>
          </p:nvPr>
        </p:nvSpPr>
        <p:spPr>
          <a:xfrm>
            <a:off x="1016022" y="1015999"/>
            <a:ext cx="16255955" cy="45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7500">
                <a:solidFill>
                  <a:srgbClr val="0A0E1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1015635" y="5691845"/>
            <a:ext cx="16256728" cy="1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300">
                <a:solidFill>
                  <a:srgbClr val="FAFD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1015981" y="1020760"/>
            <a:ext cx="16256037" cy="2263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7500">
                <a:solidFill>
                  <a:srgbClr val="0A0E1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2" type="body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1015981" y="1020760"/>
            <a:ext cx="16256037" cy="2263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7500">
                <a:solidFill>
                  <a:srgbClr val="0A0E1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AFD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1015981" y="1020760"/>
            <a:ext cx="16256037" cy="2263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7500" u="none" cap="none" strike="noStrike">
                <a:solidFill>
                  <a:srgbClr val="0A0E1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8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8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8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8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8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8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8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8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8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/>
        </p:nvSpPr>
        <p:spPr>
          <a:xfrm>
            <a:off x="2206658" y="1437640"/>
            <a:ext cx="10366342" cy="46455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i="0" lang="es-ES" sz="6000">
                <a:solidFill>
                  <a:srgbClr val="011554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6000">
              <a:solidFill>
                <a:srgbClr val="01155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spcBef>
                <a:spcPts val="125"/>
              </a:spcBef>
              <a:spcAft>
                <a:spcPts val="0"/>
              </a:spcAft>
              <a:buNone/>
            </a:pPr>
            <a:br>
              <a:rPr b="1" i="0" lang="es-ES" sz="6000">
                <a:solidFill>
                  <a:srgbClr val="011554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s-ES" sz="6000">
                <a:solidFill>
                  <a:srgbClr val="011554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6000">
              <a:solidFill>
                <a:srgbClr val="0115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7"/>
          <p:cNvSpPr txBox="1"/>
          <p:nvPr>
            <p:ph type="title"/>
          </p:nvPr>
        </p:nvSpPr>
        <p:spPr>
          <a:xfrm>
            <a:off x="533400" y="498280"/>
            <a:ext cx="14313178" cy="18626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Prevención de infartos </a:t>
            </a:r>
            <a:br>
              <a:rPr lang="es-ES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asegurados</a:t>
            </a:r>
            <a:endParaRPr/>
          </a:p>
        </p:txBody>
      </p:sp>
      <p:sp>
        <p:nvSpPr>
          <p:cNvPr id="50" name="Google Shape;50;p7"/>
          <p:cNvSpPr txBox="1"/>
          <p:nvPr/>
        </p:nvSpPr>
        <p:spPr>
          <a:xfrm>
            <a:off x="491836" y="2859249"/>
            <a:ext cx="14313178" cy="69871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los enfermos con síndrome coronario agudo atendidos en hospitales la predicción de la muerte y/o infarto de miocardio no fatal en los 6 meses puede realizarse con variables sencillas</a:t>
            </a:r>
            <a:endParaRPr/>
          </a:p>
          <a:p>
            <a:pPr indent="0" lvl="0" marL="12700" marR="0" rtl="0" algn="l">
              <a:spcBef>
                <a:spcPts val="125"/>
              </a:spcBef>
              <a:spcAft>
                <a:spcPts val="0"/>
              </a:spcAft>
              <a:buNone/>
            </a:pPr>
            <a:r>
              <a:t/>
            </a:r>
            <a:endParaRPr b="0" i="0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spcBef>
                <a:spcPts val="125"/>
              </a:spcBef>
              <a:spcAft>
                <a:spcPts val="0"/>
              </a:spcAft>
              <a:buNone/>
            </a:pPr>
            <a:r>
              <a:rPr b="0" i="0" lang="es-E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buen diseño de modelo Machine Learning puede ayudar al paciente con alto riesgo de sufrir un infarto a prevenir tal suceso. Desde un punto de vista empresarial de una empresa de seguros es importante porque previene altos gastos como puede ser: Costos en cuidados intensivos, pago de prima por sufrimiento de infarto entre otros gatos. </a:t>
            </a:r>
            <a:endParaRPr/>
          </a:p>
          <a:p>
            <a:pPr indent="0" lvl="0" marL="12700" marR="0" rtl="0" algn="l">
              <a:spcBef>
                <a:spcPts val="125"/>
              </a:spcBef>
              <a:spcAft>
                <a:spcPts val="0"/>
              </a:spcAft>
              <a:buNone/>
            </a:pPr>
            <a:r>
              <a:t/>
            </a:r>
            <a:endParaRPr b="0" i="0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spcBef>
                <a:spcPts val="125"/>
              </a:spcBef>
              <a:spcAft>
                <a:spcPts val="0"/>
              </a:spcAft>
              <a:buNone/>
            </a:pPr>
            <a:r>
              <a:t/>
            </a:r>
            <a:endParaRPr b="0" i="0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spcBef>
                <a:spcPts val="125"/>
              </a:spcBef>
              <a:spcAft>
                <a:spcPts val="0"/>
              </a:spcAft>
              <a:buNone/>
            </a:pPr>
            <a:r>
              <a:rPr b="0" i="0" lang="es-E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lograr esta labor se ha revisado 4 años de otorgación histórica de salud de los clientes asegurados.</a:t>
            </a:r>
            <a:endParaRPr/>
          </a:p>
          <a:p>
            <a:pPr indent="0" lvl="0" marL="12700" marR="0" rtl="0" algn="l">
              <a:spcBef>
                <a:spcPts val="125"/>
              </a:spcBef>
              <a:spcAft>
                <a:spcPts val="0"/>
              </a:spcAft>
              <a:buNone/>
            </a:pPr>
            <a:r>
              <a:t/>
            </a:r>
            <a:endParaRPr b="0" i="0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