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69" r:id="rId2"/>
    <p:sldId id="257" r:id="rId3"/>
    <p:sldId id="258" r:id="rId4"/>
    <p:sldId id="270" r:id="rId5"/>
    <p:sldId id="260" r:id="rId6"/>
    <p:sldId id="262" r:id="rId7"/>
    <p:sldId id="261"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9AF7F-CC13-4245-8B96-000A41D75385}" v="1386" dt="2023-02-24T23:42:19.452"/>
    <p1510:client id="{93201C1B-5D8F-455C-A6F2-1BD7FBA1343A}" v="118" dt="2023-02-25T02:28:16.806"/>
    <p1510:client id="{9801BB85-68E7-4C87-8373-19DA674420D4}" v="358" dt="2023-02-24T07:19:29.339"/>
    <p1510:client id="{B3761720-C6B5-4157-B2C1-7002DCA6284F}" v="687" dt="2023-02-24T22:04:33.593"/>
    <p1510:client id="{EDF852EF-A08E-457E-9BC4-1991295DFD03}" v="496" dt="2023-02-23T22:03:08.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91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9185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6840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8216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0747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21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74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9645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142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346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2/24/23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9293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2/24/23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54078124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reastats.crea.ca/board/pete" TargetMode="External"/><Relationship Id="rId2" Type="http://schemas.openxmlformats.org/officeDocument/2006/relationships/hyperlink" Target="https://www12.statcan.gc.ca/census-recensement/2021/dp-pd/prof/details/page.cfm?Lang=E&amp;SearchText=Peterborough&amp;DGUIDlist=2021A00053515014&amp;GENDERlist=1%2C2%2C3&amp;STATISTIClist=1&amp;HEADERlist=0" TargetMode="External"/><Relationship Id="rId1" Type="http://schemas.openxmlformats.org/officeDocument/2006/relationships/slideLayout" Target="../slideLayouts/slideLayout2.xml"/><Relationship Id="rId5" Type="http://schemas.openxmlformats.org/officeDocument/2006/relationships/hyperlink" Target="https://www.mykawartha.com/news-story/8325311-who-are-the-top-employers-in-peterborough-in-2018-/" TargetMode="External"/><Relationship Id="rId4" Type="http://schemas.openxmlformats.org/officeDocument/2006/relationships/hyperlink" Target="https://www.peterborough.ca/en/doing-business/official-plan-update.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cassandrajohn.com/2016/07/26/first-rules-of-data-analysis/"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EFC0-96D2-4D2D-462F-BF8485EF7413}"/>
              </a:ext>
            </a:extLst>
          </p:cNvPr>
          <p:cNvSpPr>
            <a:spLocks noGrp="1"/>
          </p:cNvSpPr>
          <p:nvPr>
            <p:ph type="title"/>
          </p:nvPr>
        </p:nvSpPr>
        <p:spPr>
          <a:xfrm>
            <a:off x="1810566" y="369477"/>
            <a:ext cx="9238434" cy="857559"/>
          </a:xfrm>
        </p:spPr>
        <p:txBody>
          <a:bodyPr/>
          <a:lstStyle/>
          <a:p>
            <a:r>
              <a:rPr lang="en-US" dirty="0">
                <a:ea typeface="+mj-lt"/>
                <a:cs typeface="+mj-lt"/>
              </a:rPr>
              <a:t>THE ECONOMIC STATE OF PETERBOROUGH</a:t>
            </a:r>
            <a:endParaRPr lang="en-US" dirty="0"/>
          </a:p>
        </p:txBody>
      </p:sp>
      <p:pic>
        <p:nvPicPr>
          <p:cNvPr id="4" name="Picture 4">
            <a:extLst>
              <a:ext uri="{FF2B5EF4-FFF2-40B4-BE49-F238E27FC236}">
                <a16:creationId xmlns:a16="http://schemas.microsoft.com/office/drawing/2014/main" id="{181C8AF3-4E8E-9887-EA5D-12CBF9906422}"/>
              </a:ext>
            </a:extLst>
          </p:cNvPr>
          <p:cNvPicPr>
            <a:picLocks noGrp="1" noChangeAspect="1"/>
          </p:cNvPicPr>
          <p:nvPr>
            <p:ph idx="1"/>
          </p:nvPr>
        </p:nvPicPr>
        <p:blipFill>
          <a:blip r:embed="rId2"/>
          <a:stretch>
            <a:fillRect/>
          </a:stretch>
        </p:blipFill>
        <p:spPr>
          <a:xfrm>
            <a:off x="1292242" y="1941872"/>
            <a:ext cx="9414760" cy="4252451"/>
          </a:xfrm>
        </p:spPr>
      </p:pic>
      <p:sp>
        <p:nvSpPr>
          <p:cNvPr id="5" name="TextBox 4">
            <a:extLst>
              <a:ext uri="{FF2B5EF4-FFF2-40B4-BE49-F238E27FC236}">
                <a16:creationId xmlns:a16="http://schemas.microsoft.com/office/drawing/2014/main" id="{E90444C9-5771-1838-C153-B961D262720F}"/>
              </a:ext>
            </a:extLst>
          </p:cNvPr>
          <p:cNvSpPr txBox="1"/>
          <p:nvPr/>
        </p:nvSpPr>
        <p:spPr>
          <a:xfrm>
            <a:off x="2193822" y="1235177"/>
            <a:ext cx="7601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Presented by: Dante Christopher-Alphonso and David Cardenas Ochoa</a:t>
            </a:r>
            <a:endParaRPr lang="en-US" dirty="0"/>
          </a:p>
        </p:txBody>
      </p:sp>
      <p:sp>
        <p:nvSpPr>
          <p:cNvPr id="7" name="TextBox 6">
            <a:extLst>
              <a:ext uri="{FF2B5EF4-FFF2-40B4-BE49-F238E27FC236}">
                <a16:creationId xmlns:a16="http://schemas.microsoft.com/office/drawing/2014/main" id="{9C5E576B-C17B-9816-DCE8-588DAC466E1D}"/>
              </a:ext>
            </a:extLst>
          </p:cNvPr>
          <p:cNvSpPr txBox="1"/>
          <p:nvPr/>
        </p:nvSpPr>
        <p:spPr>
          <a:xfrm>
            <a:off x="1535205" y="6269691"/>
            <a:ext cx="1961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(Source: Official City of Peterborough Website)</a:t>
            </a:r>
          </a:p>
        </p:txBody>
      </p:sp>
    </p:spTree>
    <p:extLst>
      <p:ext uri="{BB962C8B-B14F-4D97-AF65-F5344CB8AC3E}">
        <p14:creationId xmlns:p14="http://schemas.microsoft.com/office/powerpoint/2010/main" val="340658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6C5F-0D34-DDAE-D420-1DB6565089C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9A64E6-393B-4DE4-F11B-B83E80591F03}"/>
              </a:ext>
            </a:extLst>
          </p:cNvPr>
          <p:cNvSpPr>
            <a:spLocks noGrp="1"/>
          </p:cNvSpPr>
          <p:nvPr>
            <p:ph idx="1"/>
          </p:nvPr>
        </p:nvSpPr>
        <p:spPr/>
        <p:txBody>
          <a:bodyPr vert="horz" lIns="91440" tIns="45720" rIns="91440" bIns="45720" rtlCol="0" anchor="t">
            <a:normAutofit fontScale="85000" lnSpcReduction="20000"/>
          </a:bodyPr>
          <a:lstStyle/>
          <a:p>
            <a:pPr marL="0" indent="-457200">
              <a:buNone/>
            </a:pPr>
            <a:r>
              <a:rPr lang="en-US" dirty="0">
                <a:ea typeface="+mn-lt"/>
                <a:cs typeface="+mn-lt"/>
              </a:rPr>
              <a:t>“Census Profile, 2021 Census of Population, Profile Table.” </a:t>
            </a:r>
            <a:r>
              <a:rPr lang="en-US" i="1" dirty="0">
                <a:ea typeface="+mn-lt"/>
                <a:cs typeface="+mn-lt"/>
              </a:rPr>
              <a:t>Statistics Canada</a:t>
            </a:r>
            <a:r>
              <a:rPr lang="en-US" dirty="0">
                <a:ea typeface="+mn-lt"/>
                <a:cs typeface="+mn-lt"/>
              </a:rPr>
              <a:t>, 1 Feb. 2023, </a:t>
            </a:r>
            <a:r>
              <a:rPr lang="en-US" dirty="0">
                <a:ea typeface="+mn-lt"/>
                <a:cs typeface="+mn-lt"/>
                <a:hlinkClick r:id="rId2"/>
              </a:rPr>
              <a:t>https://www12.statcan.gc.ca/census-recensement/2021/dp-pd/prof/details/page.cfm?Lang=E&amp;SearchText=Peterborough&amp;DGUIDlist=2021A00053515014&amp;GENDERlist=1%2C2%2C3&amp;STATISTIClist=1&amp;HEADERlist=0</a:t>
            </a:r>
            <a:r>
              <a:rPr lang="en-US" dirty="0">
                <a:ea typeface="+mn-lt"/>
                <a:cs typeface="+mn-lt"/>
              </a:rPr>
              <a:t>. </a:t>
            </a:r>
            <a:endParaRPr lang="en-US"/>
          </a:p>
          <a:p>
            <a:pPr>
              <a:buNone/>
            </a:pPr>
            <a:r>
              <a:rPr lang="en-US" dirty="0">
                <a:ea typeface="+mn-lt"/>
                <a:cs typeface="+mn-lt"/>
              </a:rPr>
              <a:t>Cleave, Evan  "GEO-530 Week 3 Lecture." </a:t>
            </a:r>
            <a:r>
              <a:rPr lang="en-US" i="1" dirty="0">
                <a:ea typeface="+mn-lt"/>
                <a:cs typeface="+mn-lt"/>
              </a:rPr>
              <a:t>Toronto Metropolitan University</a:t>
            </a:r>
            <a:r>
              <a:rPr lang="en-US" dirty="0">
                <a:ea typeface="+mn-lt"/>
                <a:cs typeface="+mn-lt"/>
              </a:rPr>
              <a:t>, January 2023.</a:t>
            </a:r>
            <a:endParaRPr lang="en-US" dirty="0"/>
          </a:p>
          <a:p>
            <a:pPr>
              <a:buNone/>
            </a:pPr>
            <a:r>
              <a:rPr lang="en-US" dirty="0">
                <a:ea typeface="+mn-lt"/>
                <a:cs typeface="+mn-lt"/>
              </a:rPr>
              <a:t>“Peterborough and the Kawarthas Association of REALTORS® Inc. MLS® Home Sales Surge to Average Levels in January.” </a:t>
            </a:r>
            <a:r>
              <a:rPr lang="en-US" i="1" dirty="0">
                <a:ea typeface="+mn-lt"/>
                <a:cs typeface="+mn-lt"/>
              </a:rPr>
              <a:t>Peterborough and the Kawarthas Association of REALTORS® Inc. | CREA Statistics</a:t>
            </a:r>
            <a:r>
              <a:rPr lang="en-US" dirty="0">
                <a:ea typeface="+mn-lt"/>
                <a:cs typeface="+mn-lt"/>
              </a:rPr>
              <a:t>, </a:t>
            </a:r>
            <a:r>
              <a:rPr lang="en-US" dirty="0">
                <a:ea typeface="+mn-lt"/>
                <a:cs typeface="+mn-lt"/>
                <a:hlinkClick r:id="rId3"/>
              </a:rPr>
              <a:t>https://creastats.crea.ca/board/pete</a:t>
            </a:r>
            <a:r>
              <a:rPr lang="en-US" dirty="0">
                <a:ea typeface="+mn-lt"/>
                <a:cs typeface="+mn-lt"/>
              </a:rPr>
              <a:t>. </a:t>
            </a:r>
            <a:endParaRPr lang="en-US"/>
          </a:p>
          <a:p>
            <a:pPr>
              <a:buNone/>
            </a:pPr>
            <a:r>
              <a:rPr lang="en-US" dirty="0">
                <a:ea typeface="+mn-lt"/>
                <a:cs typeface="+mn-lt"/>
              </a:rPr>
              <a:t>“Official Plan Update.” </a:t>
            </a:r>
            <a:r>
              <a:rPr lang="en-US" i="1" dirty="0">
                <a:ea typeface="+mn-lt"/>
                <a:cs typeface="+mn-lt"/>
              </a:rPr>
              <a:t>City of Peterborough</a:t>
            </a:r>
            <a:r>
              <a:rPr lang="en-US" dirty="0">
                <a:ea typeface="+mn-lt"/>
                <a:cs typeface="+mn-lt"/>
              </a:rPr>
              <a:t>, </a:t>
            </a:r>
            <a:r>
              <a:rPr lang="en-US" dirty="0">
                <a:ea typeface="+mn-lt"/>
                <a:cs typeface="+mn-lt"/>
                <a:hlinkClick r:id="rId4"/>
              </a:rPr>
              <a:t>https://www.peterborough.ca/en/doing-business/official-plan-update.aspx</a:t>
            </a:r>
            <a:r>
              <a:rPr lang="en-US" dirty="0">
                <a:ea typeface="+mn-lt"/>
                <a:cs typeface="+mn-lt"/>
              </a:rPr>
              <a:t>. </a:t>
            </a:r>
            <a:endParaRPr lang="en-US"/>
          </a:p>
          <a:p>
            <a:pPr marL="0" indent="0">
              <a:buNone/>
            </a:pPr>
            <a:r>
              <a:rPr lang="en-US" dirty="0">
                <a:ea typeface="+mn-lt"/>
                <a:cs typeface="+mn-lt"/>
              </a:rPr>
              <a:t>Tuffin, Lois. “Who Are the Top Employers in Peterborough in 2018?” </a:t>
            </a:r>
            <a:r>
              <a:rPr lang="en-US" i="1" dirty="0">
                <a:ea typeface="+mn-lt"/>
                <a:cs typeface="+mn-lt"/>
              </a:rPr>
              <a:t>MyKawartha.com</a:t>
            </a:r>
            <a:r>
              <a:rPr lang="en-US" dirty="0">
                <a:ea typeface="+mn-lt"/>
                <a:cs typeface="+mn-lt"/>
              </a:rPr>
              <a:t>, 29 Mar. 2018, </a:t>
            </a:r>
            <a:r>
              <a:rPr lang="en-US" dirty="0">
                <a:ea typeface="+mn-lt"/>
                <a:cs typeface="+mn-lt"/>
                <a:hlinkClick r:id="rId5"/>
              </a:rPr>
              <a:t>https://www.mykawartha.com/news-story/8325311-who-are-the-top-employers-in-peterborough-in-2018-/</a:t>
            </a:r>
            <a:r>
              <a:rPr lang="en-US" dirty="0">
                <a:ea typeface="+mn-lt"/>
                <a:cs typeface="+mn-lt"/>
              </a:rPr>
              <a:t>. </a:t>
            </a:r>
            <a:endParaRPr lang="en-US"/>
          </a:p>
          <a:p>
            <a:pPr marL="0" indent="0">
              <a:buNone/>
            </a:pPr>
            <a:endParaRPr lang="en-US" dirty="0"/>
          </a:p>
        </p:txBody>
      </p:sp>
    </p:spTree>
    <p:extLst>
      <p:ext uri="{BB962C8B-B14F-4D97-AF65-F5344CB8AC3E}">
        <p14:creationId xmlns:p14="http://schemas.microsoft.com/office/powerpoint/2010/main" val="6937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9E578549-26AA-BCAE-2565-4ECCF68FDA17}"/>
              </a:ext>
            </a:extLst>
          </p:cNvPr>
          <p:cNvPicPr>
            <a:picLocks noChangeAspect="1"/>
          </p:cNvPicPr>
          <p:nvPr/>
        </p:nvPicPr>
        <p:blipFill rotWithShape="1">
          <a:blip r:embed="rId2">
            <a:alphaModFix amt="50000"/>
          </a:blip>
          <a:srcRect t="16561" r="-2" b="8367"/>
          <a:stretch/>
        </p:blipFill>
        <p:spPr>
          <a:xfrm>
            <a:off x="20" y="2520"/>
            <a:ext cx="12191980" cy="6855480"/>
          </a:xfrm>
          <a:prstGeom prst="rect">
            <a:avLst/>
          </a:prstGeom>
        </p:spPr>
      </p:pic>
      <p:sp>
        <p:nvSpPr>
          <p:cNvPr id="2" name="Title 1">
            <a:extLst>
              <a:ext uri="{FF2B5EF4-FFF2-40B4-BE49-F238E27FC236}">
                <a16:creationId xmlns:a16="http://schemas.microsoft.com/office/drawing/2014/main" id="{933C89F9-C85E-7535-5667-7AB6839F7C10}"/>
              </a:ext>
            </a:extLst>
          </p:cNvPr>
          <p:cNvSpPr>
            <a:spLocks noGrp="1"/>
          </p:cNvSpPr>
          <p:nvPr>
            <p:ph type="title"/>
          </p:nvPr>
        </p:nvSpPr>
        <p:spPr>
          <a:xfrm>
            <a:off x="1429566" y="1045445"/>
            <a:ext cx="9238434" cy="857559"/>
          </a:xfrm>
        </p:spPr>
        <p:txBody>
          <a:bodyPr>
            <a:normAutofit/>
          </a:bodyPr>
          <a:lstStyle/>
          <a:p>
            <a:r>
              <a:rPr lang="en-US">
                <a:solidFill>
                  <a:srgbClr val="FFFFFF"/>
                </a:solidFill>
              </a:rPr>
              <a:t>Background – Location and Size </a:t>
            </a:r>
          </a:p>
        </p:txBody>
      </p:sp>
      <p:cxnSp>
        <p:nvCxnSpPr>
          <p:cNvPr id="13" name="Straight Connector 12">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16E7DF-2D14-AAC9-E950-8A0A66BB3294}"/>
              </a:ext>
            </a:extLst>
          </p:cNvPr>
          <p:cNvSpPr>
            <a:spLocks noGrp="1"/>
          </p:cNvSpPr>
          <p:nvPr>
            <p:ph idx="1"/>
          </p:nvPr>
        </p:nvSpPr>
        <p:spPr>
          <a:xfrm>
            <a:off x="768408" y="2597524"/>
            <a:ext cx="4436430" cy="3352800"/>
          </a:xfrm>
        </p:spPr>
        <p:txBody>
          <a:bodyPr vert="horz" lIns="91440" tIns="45720" rIns="91440" bIns="45720" rtlCol="0" anchor="t">
            <a:normAutofit fontScale="92500" lnSpcReduction="20000"/>
          </a:bodyPr>
          <a:lstStyle/>
          <a:p>
            <a:r>
              <a:rPr lang="en-US" dirty="0">
                <a:solidFill>
                  <a:srgbClr val="FFFFFF"/>
                </a:solidFill>
              </a:rPr>
              <a:t>Peterborough is a city located in Southeastern Ontario</a:t>
            </a:r>
          </a:p>
          <a:p>
            <a:r>
              <a:rPr lang="en-US" dirty="0">
                <a:solidFill>
                  <a:srgbClr val="FFFFFF"/>
                </a:solidFill>
              </a:rPr>
              <a:t>Part of the County of Peterborough </a:t>
            </a:r>
          </a:p>
          <a:p>
            <a:r>
              <a:rPr lang="en-US" dirty="0">
                <a:solidFill>
                  <a:srgbClr val="FFFFFF"/>
                </a:solidFill>
              </a:rPr>
              <a:t>It has a population of 83, 651 and a land area   64.76 km</a:t>
            </a:r>
            <a:r>
              <a:rPr lang="en-US" baseline="30000" dirty="0">
                <a:solidFill>
                  <a:srgbClr val="FFFFFF"/>
                </a:solidFill>
              </a:rPr>
              <a:t>2</a:t>
            </a:r>
            <a:r>
              <a:rPr lang="en-US" dirty="0">
                <a:solidFill>
                  <a:srgbClr val="FFFFFF"/>
                </a:solidFill>
              </a:rPr>
              <a:t> (as of 2021)</a:t>
            </a:r>
          </a:p>
          <a:p>
            <a:r>
              <a:rPr lang="en-US" dirty="0" err="1">
                <a:solidFill>
                  <a:srgbClr val="FFFFFF"/>
                </a:solidFill>
              </a:rPr>
              <a:t>Chemong</a:t>
            </a:r>
            <a:r>
              <a:rPr lang="en-US" dirty="0">
                <a:solidFill>
                  <a:srgbClr val="FFFFFF"/>
                </a:solidFill>
              </a:rPr>
              <a:t> Lake is to the North and Rice Lake is to the South</a:t>
            </a:r>
          </a:p>
          <a:p>
            <a:r>
              <a:rPr lang="en-US" dirty="0">
                <a:solidFill>
                  <a:srgbClr val="FFFFFF"/>
                </a:solidFill>
              </a:rPr>
              <a:t>Otonabee River runs straight through the city</a:t>
            </a:r>
          </a:p>
        </p:txBody>
      </p:sp>
      <p:pic>
        <p:nvPicPr>
          <p:cNvPr id="4" name="Picture 5" descr="Map&#10;&#10;Description automatically generated">
            <a:extLst>
              <a:ext uri="{FF2B5EF4-FFF2-40B4-BE49-F238E27FC236}">
                <a16:creationId xmlns:a16="http://schemas.microsoft.com/office/drawing/2014/main" id="{6CEEE0A5-A29A-DDD1-9AEB-069B7EC1D367}"/>
              </a:ext>
            </a:extLst>
          </p:cNvPr>
          <p:cNvPicPr>
            <a:picLocks noChangeAspect="1"/>
          </p:cNvPicPr>
          <p:nvPr/>
        </p:nvPicPr>
        <p:blipFill>
          <a:blip r:embed="rId3"/>
          <a:stretch>
            <a:fillRect/>
          </a:stretch>
        </p:blipFill>
        <p:spPr>
          <a:xfrm>
            <a:off x="5262282" y="2079201"/>
            <a:ext cx="5992905" cy="4089128"/>
          </a:xfrm>
          <a:prstGeom prst="rect">
            <a:avLst/>
          </a:prstGeom>
        </p:spPr>
      </p:pic>
      <p:sp>
        <p:nvSpPr>
          <p:cNvPr id="6" name="TextBox 5">
            <a:extLst>
              <a:ext uri="{FF2B5EF4-FFF2-40B4-BE49-F238E27FC236}">
                <a16:creationId xmlns:a16="http://schemas.microsoft.com/office/drawing/2014/main" id="{72C6A7DB-3BA1-FB9E-1512-DCD3BB6F29C6}"/>
              </a:ext>
            </a:extLst>
          </p:cNvPr>
          <p:cNvSpPr txBox="1"/>
          <p:nvPr/>
        </p:nvSpPr>
        <p:spPr>
          <a:xfrm>
            <a:off x="5512209" y="6169742"/>
            <a:ext cx="430161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Image captured from Google Maps</a:t>
            </a:r>
          </a:p>
        </p:txBody>
      </p:sp>
    </p:spTree>
    <p:extLst>
      <p:ext uri="{BB962C8B-B14F-4D97-AF65-F5344CB8AC3E}">
        <p14:creationId xmlns:p14="http://schemas.microsoft.com/office/powerpoint/2010/main" val="378918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9AD6-05F5-6849-CDE1-1BCB95F92E48}"/>
              </a:ext>
            </a:extLst>
          </p:cNvPr>
          <p:cNvSpPr>
            <a:spLocks noGrp="1"/>
          </p:cNvSpPr>
          <p:nvPr>
            <p:ph type="title"/>
          </p:nvPr>
        </p:nvSpPr>
        <p:spPr>
          <a:xfrm>
            <a:off x="1429566" y="762001"/>
            <a:ext cx="5008696" cy="1141004"/>
          </a:xfrm>
        </p:spPr>
        <p:txBody>
          <a:bodyPr vert="horz" lIns="91440" tIns="45720" rIns="91440" bIns="45720" rtlCol="0" anchor="b">
            <a:normAutofit/>
          </a:bodyPr>
          <a:lstStyle/>
          <a:p>
            <a:r>
              <a:rPr lang="en-US" dirty="0"/>
              <a:t>Background – Economic focus</a:t>
            </a:r>
          </a:p>
        </p:txBody>
      </p:sp>
      <p:sp>
        <p:nvSpPr>
          <p:cNvPr id="3" name="TextBox 2">
            <a:extLst>
              <a:ext uri="{FF2B5EF4-FFF2-40B4-BE49-F238E27FC236}">
                <a16:creationId xmlns:a16="http://schemas.microsoft.com/office/drawing/2014/main" id="{7FB983FD-0B83-3808-857B-C3672B7066C5}"/>
              </a:ext>
            </a:extLst>
          </p:cNvPr>
          <p:cNvSpPr txBox="1"/>
          <p:nvPr/>
        </p:nvSpPr>
        <p:spPr>
          <a:xfrm>
            <a:off x="1429566" y="2259698"/>
            <a:ext cx="4479398" cy="38363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30000"/>
              </a:lnSpc>
              <a:spcAft>
                <a:spcPts val="600"/>
              </a:spcAft>
              <a:buSzPct val="85000"/>
            </a:pPr>
            <a:r>
              <a:rPr lang="en-US" dirty="0"/>
              <a:t>-Peterborough's main industrial focus is </a:t>
            </a:r>
            <a:r>
              <a:rPr lang="en-CA" dirty="0"/>
              <a:t>on</a:t>
            </a:r>
            <a:r>
              <a:rPr lang="en-US" dirty="0"/>
              <a:t> Health Care and social assistance, followed by retail trade, and then educational services.  (StatsCan 2021).</a:t>
            </a:r>
          </a:p>
          <a:p>
            <a:pPr>
              <a:lnSpc>
                <a:spcPct val="130000"/>
              </a:lnSpc>
              <a:spcAft>
                <a:spcPts val="600"/>
              </a:spcAft>
            </a:pPr>
            <a:r>
              <a:rPr lang="en-US" dirty="0"/>
              <a:t>-Had a GDP of $5,16 million as of 2019.</a:t>
            </a:r>
          </a:p>
          <a:p>
            <a:pPr>
              <a:lnSpc>
                <a:spcPct val="130000"/>
              </a:lnSpc>
              <a:spcAft>
                <a:spcPts val="600"/>
              </a:spcAft>
              <a:buSzPct val="85000"/>
            </a:pPr>
            <a:r>
              <a:rPr lang="en-US" dirty="0"/>
              <a:t>-Based on overall statistics of the labour force in each industry, Peterborough's primary focus is on the tertiary sector, such as Public Services.  </a:t>
            </a:r>
            <a:endParaRPr lang="en-US" dirty="0">
              <a:ea typeface="+mn-lt"/>
              <a:cs typeface="+mn-lt"/>
            </a:endParaRPr>
          </a:p>
        </p:txBody>
      </p:sp>
      <p:pic>
        <p:nvPicPr>
          <p:cNvPr id="5" name="Picture 4" descr="Digital numbers and graphs">
            <a:extLst>
              <a:ext uri="{FF2B5EF4-FFF2-40B4-BE49-F238E27FC236}">
                <a16:creationId xmlns:a16="http://schemas.microsoft.com/office/drawing/2014/main" id="{F0DAE9EB-3332-C4AF-7F4D-12C223B22907}"/>
              </a:ext>
            </a:extLst>
          </p:cNvPr>
          <p:cNvPicPr>
            <a:picLocks noChangeAspect="1"/>
          </p:cNvPicPr>
          <p:nvPr/>
        </p:nvPicPr>
        <p:blipFill rotWithShape="1">
          <a:blip r:embed="rId2"/>
          <a:srcRect l="25068" r="8181"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24526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07B3-3502-04D4-A5EC-1F14FE229C17}"/>
              </a:ext>
            </a:extLst>
          </p:cNvPr>
          <p:cNvSpPr>
            <a:spLocks noGrp="1"/>
          </p:cNvSpPr>
          <p:nvPr>
            <p:ph type="title"/>
          </p:nvPr>
        </p:nvSpPr>
        <p:spPr>
          <a:xfrm>
            <a:off x="1328713" y="710852"/>
            <a:ext cx="9238434" cy="889592"/>
          </a:xfrm>
        </p:spPr>
        <p:txBody>
          <a:bodyPr/>
          <a:lstStyle/>
          <a:p>
            <a:r>
              <a:rPr lang="en-US" dirty="0">
                <a:ea typeface="+mj-lt"/>
                <a:cs typeface="+mj-lt"/>
              </a:rPr>
              <a:t>BACKGROUND – HOUSING PRICES</a:t>
            </a:r>
            <a:endParaRPr lang="en-US" dirty="0"/>
          </a:p>
        </p:txBody>
      </p:sp>
      <p:sp>
        <p:nvSpPr>
          <p:cNvPr id="3" name="Content Placeholder 2">
            <a:extLst>
              <a:ext uri="{FF2B5EF4-FFF2-40B4-BE49-F238E27FC236}">
                <a16:creationId xmlns:a16="http://schemas.microsoft.com/office/drawing/2014/main" id="{BD473550-552C-63CE-E79D-91CD8407AC79}"/>
              </a:ext>
            </a:extLst>
          </p:cNvPr>
          <p:cNvSpPr>
            <a:spLocks noGrp="1"/>
          </p:cNvSpPr>
          <p:nvPr>
            <p:ph sz="half" idx="1"/>
          </p:nvPr>
        </p:nvSpPr>
        <p:spPr>
          <a:xfrm>
            <a:off x="622742" y="2101947"/>
            <a:ext cx="4495800" cy="3960435"/>
          </a:xfrm>
        </p:spPr>
        <p:txBody>
          <a:bodyPr vert="horz" lIns="91440" tIns="45720" rIns="91440" bIns="45720" rtlCol="0" anchor="t">
            <a:normAutofit/>
          </a:bodyPr>
          <a:lstStyle/>
          <a:p>
            <a:r>
              <a:rPr lang="en-US" dirty="0"/>
              <a:t>The average price of homes sold in the Peterborough and Kawartha Lakes area was </a:t>
            </a:r>
            <a:r>
              <a:rPr lang="en-US" dirty="0">
                <a:ea typeface="+mn-lt"/>
                <a:cs typeface="+mn-lt"/>
              </a:rPr>
              <a:t>$618,865 as of January 2023.</a:t>
            </a:r>
          </a:p>
          <a:p>
            <a:r>
              <a:rPr lang="en-US" dirty="0"/>
              <a:t>Highest prices were in January 2022, but it has decreased since then.</a:t>
            </a:r>
          </a:p>
          <a:p>
            <a:r>
              <a:rPr lang="en-US" dirty="0"/>
              <a:t>The most common dwelling type is single-detached, which makes up over 50% of dwelling types in the Peterborough subdivision (StatsCan 2021).</a:t>
            </a:r>
          </a:p>
          <a:p>
            <a:endParaRPr lang="en-US" dirty="0"/>
          </a:p>
        </p:txBody>
      </p:sp>
      <p:pic>
        <p:nvPicPr>
          <p:cNvPr id="5" name="Picture 5" descr="Chart, bar chart, histogram&#10;&#10;Description automatically generated">
            <a:extLst>
              <a:ext uri="{FF2B5EF4-FFF2-40B4-BE49-F238E27FC236}">
                <a16:creationId xmlns:a16="http://schemas.microsoft.com/office/drawing/2014/main" id="{C39888A1-14BA-E5E8-3AB1-4D349AEFB570}"/>
              </a:ext>
            </a:extLst>
          </p:cNvPr>
          <p:cNvPicPr>
            <a:picLocks noGrp="1" noChangeAspect="1"/>
          </p:cNvPicPr>
          <p:nvPr>
            <p:ph sz="half" idx="2"/>
          </p:nvPr>
        </p:nvPicPr>
        <p:blipFill>
          <a:blip r:embed="rId2"/>
          <a:stretch>
            <a:fillRect/>
          </a:stretch>
        </p:blipFill>
        <p:spPr>
          <a:xfrm>
            <a:off x="5510666" y="1908998"/>
            <a:ext cx="6178613" cy="4233502"/>
          </a:xfrm>
        </p:spPr>
      </p:pic>
      <p:sp>
        <p:nvSpPr>
          <p:cNvPr id="6" name="TextBox 5">
            <a:extLst>
              <a:ext uri="{FF2B5EF4-FFF2-40B4-BE49-F238E27FC236}">
                <a16:creationId xmlns:a16="http://schemas.microsoft.com/office/drawing/2014/main" id="{C3CFDF2F-4CC2-F0A1-B2BB-8D1A5FAF713E}"/>
              </a:ext>
            </a:extLst>
          </p:cNvPr>
          <p:cNvSpPr txBox="1"/>
          <p:nvPr/>
        </p:nvSpPr>
        <p:spPr>
          <a:xfrm>
            <a:off x="6572249" y="6252882"/>
            <a:ext cx="32328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t>Source: The Canadian Real Estate Association</a:t>
            </a:r>
            <a:r>
              <a:rPr lang="en-US" dirty="0"/>
              <a:t> </a:t>
            </a:r>
          </a:p>
        </p:txBody>
      </p:sp>
    </p:spTree>
    <p:extLst>
      <p:ext uri="{BB962C8B-B14F-4D97-AF65-F5344CB8AC3E}">
        <p14:creationId xmlns:p14="http://schemas.microsoft.com/office/powerpoint/2010/main" val="420433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38BED-DBFF-2B49-6452-09462A482B4C}"/>
              </a:ext>
            </a:extLst>
          </p:cNvPr>
          <p:cNvSpPr>
            <a:spLocks noGrp="1"/>
          </p:cNvSpPr>
          <p:nvPr>
            <p:ph type="title"/>
          </p:nvPr>
        </p:nvSpPr>
        <p:spPr>
          <a:xfrm>
            <a:off x="1429566" y="762001"/>
            <a:ext cx="5008696" cy="1141004"/>
          </a:xfrm>
        </p:spPr>
        <p:txBody>
          <a:bodyPr>
            <a:normAutofit/>
          </a:bodyPr>
          <a:lstStyle/>
          <a:p>
            <a:r>
              <a:rPr lang="en-US">
                <a:ea typeface="+mj-lt"/>
                <a:cs typeface="+mj-lt"/>
              </a:rPr>
              <a:t>BACKGROUND –Largest employers</a:t>
            </a:r>
            <a:endParaRPr lang="en-US"/>
          </a:p>
        </p:txBody>
      </p:sp>
      <p:sp>
        <p:nvSpPr>
          <p:cNvPr id="3" name="Content Placeholder 2">
            <a:extLst>
              <a:ext uri="{FF2B5EF4-FFF2-40B4-BE49-F238E27FC236}">
                <a16:creationId xmlns:a16="http://schemas.microsoft.com/office/drawing/2014/main" id="{25FBE1A3-5008-D88C-0883-FE2D2BBD22A3}"/>
              </a:ext>
            </a:extLst>
          </p:cNvPr>
          <p:cNvSpPr>
            <a:spLocks noGrp="1"/>
          </p:cNvSpPr>
          <p:nvPr>
            <p:ph idx="1"/>
          </p:nvPr>
        </p:nvSpPr>
        <p:spPr>
          <a:xfrm>
            <a:off x="1429566" y="2259698"/>
            <a:ext cx="4479398" cy="3836301"/>
          </a:xfrm>
        </p:spPr>
        <p:txBody>
          <a:bodyPr vert="horz" lIns="91440" tIns="45720" rIns="91440" bIns="45720" rtlCol="0" anchor="t">
            <a:normAutofit/>
          </a:bodyPr>
          <a:lstStyle/>
          <a:p>
            <a:r>
              <a:rPr lang="en-US" dirty="0">
                <a:ea typeface="+mn-lt"/>
                <a:cs typeface="+mn-lt"/>
              </a:rPr>
              <a:t>1) Peterborough Regional Health Centre: 2,410</a:t>
            </a:r>
            <a:endParaRPr lang="en-US" dirty="0"/>
          </a:p>
          <a:p>
            <a:r>
              <a:rPr lang="en-US" dirty="0">
                <a:ea typeface="+mn-lt"/>
                <a:cs typeface="+mn-lt"/>
              </a:rPr>
              <a:t>2) Kawartha Pine Ridge District School Board: 1,500</a:t>
            </a:r>
            <a:endParaRPr lang="en-US" dirty="0"/>
          </a:p>
          <a:p>
            <a:r>
              <a:rPr lang="en-US" dirty="0">
                <a:ea typeface="+mn-lt"/>
                <a:cs typeface="+mn-lt"/>
              </a:rPr>
              <a:t>3) City of Peterborough: 1,343</a:t>
            </a:r>
            <a:endParaRPr lang="en-US" dirty="0"/>
          </a:p>
          <a:p>
            <a:r>
              <a:rPr lang="en-US" dirty="0">
                <a:ea typeface="+mn-lt"/>
                <a:cs typeface="+mn-lt"/>
              </a:rPr>
              <a:t>4) Trent University: 1,163</a:t>
            </a:r>
            <a:endParaRPr lang="en-US" dirty="0"/>
          </a:p>
          <a:p>
            <a:r>
              <a:rPr lang="en-US" dirty="0">
                <a:ea typeface="+mn-lt"/>
                <a:cs typeface="+mn-lt"/>
              </a:rPr>
              <a:t>5) Ministry of Natural Resources: 1,023</a:t>
            </a:r>
            <a:endParaRPr lang="en-US" dirty="0"/>
          </a:p>
          <a:p>
            <a:endParaRPr lang="en-US" dirty="0"/>
          </a:p>
        </p:txBody>
      </p:sp>
      <p:pic>
        <p:nvPicPr>
          <p:cNvPr id="5" name="Picture 4" descr="One in a crowd">
            <a:extLst>
              <a:ext uri="{FF2B5EF4-FFF2-40B4-BE49-F238E27FC236}">
                <a16:creationId xmlns:a16="http://schemas.microsoft.com/office/drawing/2014/main" id="{F14C7C88-45CB-A933-6568-6031DAA17F69}"/>
              </a:ext>
            </a:extLst>
          </p:cNvPr>
          <p:cNvPicPr>
            <a:picLocks noChangeAspect="1"/>
          </p:cNvPicPr>
          <p:nvPr/>
        </p:nvPicPr>
        <p:blipFill rotWithShape="1">
          <a:blip r:embed="rId2"/>
          <a:srcRect l="16804" r="8196"/>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311521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A7029-826B-E41C-C5CD-3606A8F3A093}"/>
              </a:ext>
            </a:extLst>
          </p:cNvPr>
          <p:cNvSpPr>
            <a:spLocks noGrp="1"/>
          </p:cNvSpPr>
          <p:nvPr>
            <p:ph type="title"/>
          </p:nvPr>
        </p:nvSpPr>
        <p:spPr>
          <a:xfrm>
            <a:off x="1104897" y="762001"/>
            <a:ext cx="4991103" cy="1141004"/>
          </a:xfrm>
        </p:spPr>
        <p:txBody>
          <a:bodyPr>
            <a:normAutofit/>
          </a:bodyPr>
          <a:lstStyle/>
          <a:p>
            <a:r>
              <a:rPr lang="en-US" dirty="0"/>
              <a:t>Analysis - Location Quotient</a:t>
            </a:r>
          </a:p>
        </p:txBody>
      </p:sp>
      <p:sp>
        <p:nvSpPr>
          <p:cNvPr id="3" name="Content Placeholder 2">
            <a:extLst>
              <a:ext uri="{FF2B5EF4-FFF2-40B4-BE49-F238E27FC236}">
                <a16:creationId xmlns:a16="http://schemas.microsoft.com/office/drawing/2014/main" id="{2D1094E7-C942-DF44-9EF3-9E8520AF3C79}"/>
              </a:ext>
            </a:extLst>
          </p:cNvPr>
          <p:cNvSpPr>
            <a:spLocks noGrp="1"/>
          </p:cNvSpPr>
          <p:nvPr>
            <p:ph idx="1"/>
          </p:nvPr>
        </p:nvSpPr>
        <p:spPr>
          <a:xfrm>
            <a:off x="1104897" y="2286000"/>
            <a:ext cx="4991103" cy="3809999"/>
          </a:xfrm>
        </p:spPr>
        <p:txBody>
          <a:bodyPr vert="horz" lIns="91440" tIns="45720" rIns="91440" bIns="45720" rtlCol="0" anchor="t">
            <a:normAutofit/>
          </a:bodyPr>
          <a:lstStyle/>
          <a:p>
            <a:r>
              <a:rPr lang="en-US" dirty="0">
                <a:ea typeface="+mn-lt"/>
                <a:cs typeface="+mn-lt"/>
              </a:rPr>
              <a:t>Utilities, Administrative and support, waste management and remediation services, Educational services, Health care and social assistance, Arts, entertainment and recreation, and Accommodation and food services are the industries with the highest concentration.</a:t>
            </a:r>
            <a:endParaRPr lang="en-US" dirty="0"/>
          </a:p>
        </p:txBody>
      </p:sp>
      <p:pic>
        <p:nvPicPr>
          <p:cNvPr id="8" name="Picture 8">
            <a:extLst>
              <a:ext uri="{FF2B5EF4-FFF2-40B4-BE49-F238E27FC236}">
                <a16:creationId xmlns:a16="http://schemas.microsoft.com/office/drawing/2014/main" id="{2251D2CC-EBD1-19C5-6540-7177BEB35277}"/>
              </a:ext>
            </a:extLst>
          </p:cNvPr>
          <p:cNvPicPr>
            <a:picLocks noChangeAspect="1"/>
          </p:cNvPicPr>
          <p:nvPr/>
        </p:nvPicPr>
        <p:blipFill>
          <a:blip r:embed="rId2"/>
          <a:stretch>
            <a:fillRect/>
          </a:stretch>
        </p:blipFill>
        <p:spPr>
          <a:xfrm>
            <a:off x="6858001" y="1583160"/>
            <a:ext cx="4577976" cy="3691679"/>
          </a:xfrm>
          <a:prstGeom prst="rect">
            <a:avLst/>
          </a:prstGeom>
        </p:spPr>
      </p:pic>
    </p:spTree>
    <p:extLst>
      <p:ext uri="{BB962C8B-B14F-4D97-AF65-F5344CB8AC3E}">
        <p14:creationId xmlns:p14="http://schemas.microsoft.com/office/powerpoint/2010/main" val="6208967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5A09A-3FA8-7009-EBF0-29E4CDF26B76}"/>
              </a:ext>
            </a:extLst>
          </p:cNvPr>
          <p:cNvSpPr>
            <a:spLocks noGrp="1"/>
          </p:cNvSpPr>
          <p:nvPr>
            <p:ph type="title"/>
          </p:nvPr>
        </p:nvSpPr>
        <p:spPr>
          <a:xfrm>
            <a:off x="1104897" y="762001"/>
            <a:ext cx="4991103" cy="1141004"/>
          </a:xfrm>
        </p:spPr>
        <p:txBody>
          <a:bodyPr vert="horz" lIns="91440" tIns="45720" rIns="91440" bIns="45720" rtlCol="0" anchor="b">
            <a:normAutofit/>
          </a:bodyPr>
          <a:lstStyle/>
          <a:p>
            <a:r>
              <a:rPr lang="en-US"/>
              <a:t>Analysis - Shift-share </a:t>
            </a:r>
          </a:p>
        </p:txBody>
      </p:sp>
      <p:sp>
        <p:nvSpPr>
          <p:cNvPr id="3" name="Content Placeholder 2">
            <a:extLst>
              <a:ext uri="{FF2B5EF4-FFF2-40B4-BE49-F238E27FC236}">
                <a16:creationId xmlns:a16="http://schemas.microsoft.com/office/drawing/2014/main" id="{13FC46DA-6A2A-F4F5-4DA7-5F94C319DDCA}"/>
              </a:ext>
            </a:extLst>
          </p:cNvPr>
          <p:cNvSpPr>
            <a:spLocks noGrp="1"/>
          </p:cNvSpPr>
          <p:nvPr>
            <p:ph sz="half" idx="1"/>
          </p:nvPr>
        </p:nvSpPr>
        <p:spPr>
          <a:xfrm>
            <a:off x="281445" y="1991033"/>
            <a:ext cx="4991103" cy="3809999"/>
          </a:xfrm>
        </p:spPr>
        <p:txBody>
          <a:bodyPr vert="horz" lIns="91440" tIns="45720" rIns="91440" bIns="45720" rtlCol="0" anchor="t">
            <a:normAutofit/>
          </a:bodyPr>
          <a:lstStyle/>
          <a:p>
            <a:pPr>
              <a:lnSpc>
                <a:spcPct val="120000"/>
              </a:lnSpc>
            </a:pPr>
            <a:r>
              <a:rPr lang="en-US" sz="1700" dirty="0"/>
              <a:t>Based on the results, Management of companies and enterprises has seen the highest increase in both the proportional shift and differential shift out of all industries in Peterborough.</a:t>
            </a:r>
          </a:p>
          <a:p>
            <a:pPr>
              <a:lnSpc>
                <a:spcPct val="120000"/>
              </a:lnSpc>
            </a:pPr>
            <a:r>
              <a:rPr lang="en-US" sz="1700" dirty="0"/>
              <a:t>Transportation and warehousing follow after in terms of growth, with professional, scientific and technical services being third.</a:t>
            </a:r>
          </a:p>
          <a:p>
            <a:pPr>
              <a:lnSpc>
                <a:spcPct val="120000"/>
              </a:lnSpc>
            </a:pPr>
            <a:r>
              <a:rPr lang="en-US" sz="1700" dirty="0"/>
              <a:t>Although recently,  there has been a massive boost in the Agriculture, forestry, fishing and hunting industry in Peterborough compared to the rest of Ontario.</a:t>
            </a:r>
          </a:p>
          <a:p>
            <a:pPr>
              <a:lnSpc>
                <a:spcPct val="120000"/>
              </a:lnSpc>
            </a:pPr>
            <a:endParaRPr lang="en-US" sz="1700"/>
          </a:p>
        </p:txBody>
      </p:sp>
      <p:pic>
        <p:nvPicPr>
          <p:cNvPr id="4" name="Picture 4" descr="Table&#10;&#10;Description automatically generated">
            <a:extLst>
              <a:ext uri="{FF2B5EF4-FFF2-40B4-BE49-F238E27FC236}">
                <a16:creationId xmlns:a16="http://schemas.microsoft.com/office/drawing/2014/main" id="{512A6599-2234-3A45-7F17-9E82B6448C0F}"/>
              </a:ext>
            </a:extLst>
          </p:cNvPr>
          <p:cNvPicPr>
            <a:picLocks noGrp="1" noChangeAspect="1"/>
          </p:cNvPicPr>
          <p:nvPr>
            <p:ph sz="half" idx="2"/>
          </p:nvPr>
        </p:nvPicPr>
        <p:blipFill>
          <a:blip r:embed="rId2"/>
          <a:stretch>
            <a:fillRect/>
          </a:stretch>
        </p:blipFill>
        <p:spPr>
          <a:xfrm>
            <a:off x="5174228" y="1825083"/>
            <a:ext cx="6802523" cy="3724027"/>
          </a:xfrm>
          <a:prstGeom prst="rect">
            <a:avLst/>
          </a:prstGeom>
        </p:spPr>
      </p:pic>
    </p:spTree>
    <p:extLst>
      <p:ext uri="{BB962C8B-B14F-4D97-AF65-F5344CB8AC3E}">
        <p14:creationId xmlns:p14="http://schemas.microsoft.com/office/powerpoint/2010/main" val="36150149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a16="http://schemas.microsoft.com/office/drawing/2014/main" id="{FB4F269C-8130-451A-B5B9-8FB20C2358D8}"/>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t="21741" b="22029"/>
          <a:stretch/>
        </p:blipFill>
        <p:spPr>
          <a:xfrm>
            <a:off x="20" y="2520"/>
            <a:ext cx="12191980" cy="6855480"/>
          </a:xfrm>
          <a:prstGeom prst="rect">
            <a:avLst/>
          </a:prstGeom>
        </p:spPr>
      </p:pic>
      <p:sp>
        <p:nvSpPr>
          <p:cNvPr id="2" name="Title 1">
            <a:extLst>
              <a:ext uri="{FF2B5EF4-FFF2-40B4-BE49-F238E27FC236}">
                <a16:creationId xmlns:a16="http://schemas.microsoft.com/office/drawing/2014/main" id="{69D18AB5-C547-2CCB-D6C0-ECEE91CE5595}"/>
              </a:ext>
            </a:extLst>
          </p:cNvPr>
          <p:cNvSpPr>
            <a:spLocks noGrp="1"/>
          </p:cNvSpPr>
          <p:nvPr>
            <p:ph type="title"/>
          </p:nvPr>
        </p:nvSpPr>
        <p:spPr>
          <a:xfrm>
            <a:off x="1429566" y="1045445"/>
            <a:ext cx="9238434" cy="857559"/>
          </a:xfrm>
        </p:spPr>
        <p:txBody>
          <a:bodyPr>
            <a:normAutofit/>
          </a:bodyPr>
          <a:lstStyle/>
          <a:p>
            <a:r>
              <a:rPr lang="en-US" dirty="0">
                <a:solidFill>
                  <a:srgbClr val="FFFFFF"/>
                </a:solidFill>
              </a:rPr>
              <a:t>Analysis – A deeper look</a:t>
            </a:r>
          </a:p>
        </p:txBody>
      </p:sp>
      <p:cxnSp>
        <p:nvCxnSpPr>
          <p:cNvPr id="16" name="Straight Connector 15">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95E8A10-6F53-CFD3-0B1B-C7F5ABDDB7AC}"/>
              </a:ext>
            </a:extLst>
          </p:cNvPr>
          <p:cNvSpPr>
            <a:spLocks noGrp="1"/>
          </p:cNvSpPr>
          <p:nvPr>
            <p:ph idx="1"/>
          </p:nvPr>
        </p:nvSpPr>
        <p:spPr>
          <a:xfrm>
            <a:off x="1362320" y="2541494"/>
            <a:ext cx="7955077" cy="3352800"/>
          </a:xfrm>
        </p:spPr>
        <p:txBody>
          <a:bodyPr vert="horz" lIns="91440" tIns="45720" rIns="91440" bIns="45720" rtlCol="0" anchor="t">
            <a:normAutofit/>
          </a:bodyPr>
          <a:lstStyle/>
          <a:p>
            <a:r>
              <a:rPr lang="en-US" dirty="0">
                <a:solidFill>
                  <a:srgbClr val="FFFFFF"/>
                </a:solidFill>
              </a:rPr>
              <a:t>Except for </a:t>
            </a:r>
            <a:r>
              <a:rPr lang="en-US" dirty="0">
                <a:ea typeface="+mn-lt"/>
                <a:cs typeface="+mn-lt"/>
              </a:rPr>
              <a:t> Health care and social assistance, the most concentrated industries in Peterborough (Educational services, Arts, entertainment and recreation) have seen little growth in the last five years compared to the rest of Ontario. Some of the industries, as mentioned above, have seen a decline. </a:t>
            </a:r>
          </a:p>
          <a:p>
            <a:r>
              <a:rPr lang="en-US" dirty="0">
                <a:solidFill>
                  <a:srgbClr val="FFFFFF"/>
                </a:solidFill>
              </a:rPr>
              <a:t>Many of the primary and secondary industries have also shown decline or very little growth in Peterborough.</a:t>
            </a:r>
          </a:p>
        </p:txBody>
      </p:sp>
      <p:sp>
        <p:nvSpPr>
          <p:cNvPr id="5" name="TextBox 4">
            <a:extLst>
              <a:ext uri="{FF2B5EF4-FFF2-40B4-BE49-F238E27FC236}">
                <a16:creationId xmlns:a16="http://schemas.microsoft.com/office/drawing/2014/main" id="{B5827239-FAAA-B381-CADD-AD3C89D9A693}"/>
              </a:ext>
            </a:extLst>
          </p:cNvPr>
          <p:cNvSpPr txBox="1"/>
          <p:nvPr/>
        </p:nvSpPr>
        <p:spPr>
          <a:xfrm>
            <a:off x="9740688" y="6657945"/>
            <a:ext cx="245131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52689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9E20-045E-CEFA-1937-BF2C9043A520}"/>
              </a:ext>
            </a:extLst>
          </p:cNvPr>
          <p:cNvSpPr>
            <a:spLocks noGrp="1"/>
          </p:cNvSpPr>
          <p:nvPr>
            <p:ph type="title"/>
          </p:nvPr>
        </p:nvSpPr>
        <p:spPr/>
        <p:txBody>
          <a:bodyPr/>
          <a:lstStyle/>
          <a:p>
            <a:r>
              <a:rPr lang="en-US" dirty="0"/>
              <a:t>Analysis – in summary</a:t>
            </a:r>
          </a:p>
        </p:txBody>
      </p:sp>
      <p:sp>
        <p:nvSpPr>
          <p:cNvPr id="3" name="Content Placeholder 2">
            <a:extLst>
              <a:ext uri="{FF2B5EF4-FFF2-40B4-BE49-F238E27FC236}">
                <a16:creationId xmlns:a16="http://schemas.microsoft.com/office/drawing/2014/main" id="{FFA243FF-3C14-0086-32AE-3DA6613FC090}"/>
              </a:ext>
            </a:extLst>
          </p:cNvPr>
          <p:cNvSpPr>
            <a:spLocks noGrp="1"/>
          </p:cNvSpPr>
          <p:nvPr>
            <p:ph idx="1"/>
          </p:nvPr>
        </p:nvSpPr>
        <p:spPr/>
        <p:txBody>
          <a:bodyPr vert="horz" lIns="91440" tIns="45720" rIns="91440" bIns="45720" rtlCol="0" anchor="t">
            <a:normAutofit fontScale="92500" lnSpcReduction="20000"/>
          </a:bodyPr>
          <a:lstStyle/>
          <a:p>
            <a:r>
              <a:rPr lang="en-US" dirty="0"/>
              <a:t>The strongest industries in Peterborough are the service industries, which would include </a:t>
            </a:r>
            <a:r>
              <a:rPr lang="en-US" dirty="0">
                <a:ea typeface="+mn-lt"/>
                <a:cs typeface="+mn-lt"/>
              </a:rPr>
              <a:t>Educational services, Health care and social assistance, entertainment and recreation, and Accommodation and food services. However, they are declining or have shown little growth locally and provincially. They fall under the "Promising" classification.</a:t>
            </a:r>
          </a:p>
          <a:p>
            <a:r>
              <a:rPr lang="en-US" dirty="0"/>
              <a:t>Primary industries (Mining, Quarrying, and oil gas extraction) and Secondary industries (Manufacturing, Wholesale Trade, Retail trade) are weak and declining and fall under the bottom-left quadrant in the Cluster Bubble Chart.</a:t>
            </a:r>
          </a:p>
          <a:p>
            <a:r>
              <a:rPr lang="en-US" dirty="0">
                <a:ea typeface="+mn-lt"/>
                <a:cs typeface="+mn-lt"/>
              </a:rPr>
              <a:t>The Agriculture, forestry, fishing and hunting and the professional, scientific and technical service industries do not fall under the same trends on the other hand, with the former being shown to be a "Yielding" industry, and the latter being a "Transitional" industry. In other words, they are both average in terms of economic representation but have shown growth at certain levels.</a:t>
            </a:r>
          </a:p>
          <a:p>
            <a:endParaRPr lang="en-US" dirty="0"/>
          </a:p>
        </p:txBody>
      </p:sp>
    </p:spTree>
    <p:extLst>
      <p:ext uri="{BB962C8B-B14F-4D97-AF65-F5344CB8AC3E}">
        <p14:creationId xmlns:p14="http://schemas.microsoft.com/office/powerpoint/2010/main" val="2355579083"/>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1</TotalTime>
  <Words>849</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Trade Gothic Next Cond</vt:lpstr>
      <vt:lpstr>Trade Gothic Next Light</vt:lpstr>
      <vt:lpstr>PortalVTI</vt:lpstr>
      <vt:lpstr>THE ECONOMIC STATE OF PETERBOROUGH</vt:lpstr>
      <vt:lpstr>Background – Location and Size </vt:lpstr>
      <vt:lpstr>Background – Economic focus</vt:lpstr>
      <vt:lpstr>BACKGROUND – HOUSING PRICES</vt:lpstr>
      <vt:lpstr>BACKGROUND –Largest employers</vt:lpstr>
      <vt:lpstr>Analysis - Location Quotient</vt:lpstr>
      <vt:lpstr>Analysis - Shift-share </vt:lpstr>
      <vt:lpstr>Analysis – A deeper look</vt:lpstr>
      <vt:lpstr>Analysis – in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Cardenas Ochoa</cp:lastModifiedBy>
  <cp:revision>615</cp:revision>
  <dcterms:created xsi:type="dcterms:W3CDTF">2023-02-23T19:23:44Z</dcterms:created>
  <dcterms:modified xsi:type="dcterms:W3CDTF">2023-02-25T02:31:32Z</dcterms:modified>
</cp:coreProperties>
</file>