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CDD9-10F9-ED38-8EEB-D4176AC75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628" y="2404534"/>
            <a:ext cx="8128375" cy="1646302"/>
          </a:xfrm>
        </p:spPr>
        <p:txBody>
          <a:bodyPr/>
          <a:lstStyle/>
          <a:p>
            <a:r>
              <a:rPr lang="en-CA" dirty="0"/>
              <a:t>Geospatial Toronto Police Facilities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47309-0E22-0ABB-1EDF-7AC9DBCCE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David Cardenas Ochoa</a:t>
            </a:r>
          </a:p>
        </p:txBody>
      </p:sp>
    </p:spTree>
    <p:extLst>
      <p:ext uri="{BB962C8B-B14F-4D97-AF65-F5344CB8AC3E}">
        <p14:creationId xmlns:p14="http://schemas.microsoft.com/office/powerpoint/2010/main" val="376967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40762-BBF8-AE84-0EB1-3636BC79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3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EB58677-A1C6-A41C-1F54-D84C3285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TPS facility has the highest count of visible minorities within a 2km buffer?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3278E0A-FC9D-0074-C674-8E054AA3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361896"/>
            <a:ext cx="5143500" cy="2121693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478-0971-356C-45DD-DF895B67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4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5CB005F-4C51-9660-6B2D-B2A00E01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are the top 5 TPS facilities with the highest shooting count in 2022 within a 3km buffer?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72154A-642B-713B-F012-96B36577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30438"/>
            <a:ext cx="5143500" cy="2584608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7C0DF-1599-BD63-1678-A9E63825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5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5027583-9CFE-9C0D-DA01-725B4995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five schools are the furthest away from a TPS Facility?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2A8158-08EE-2CD6-4B2B-CE1EFC06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712529"/>
            <a:ext cx="5143500" cy="3420427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793C-8B66-D380-DC07-306C5B17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2A99-A334-CBEE-7065-EF10DC4E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geodatabase to analyze relations of where police stations are located</a:t>
            </a:r>
          </a:p>
          <a:p>
            <a:r>
              <a:rPr lang="en-CA" dirty="0"/>
              <a:t>Answer spatial questions through SQL Server</a:t>
            </a:r>
          </a:p>
          <a:p>
            <a:pPr lvl="1"/>
            <a:r>
              <a:rPr lang="en-CA" dirty="0"/>
              <a:t>Create an effective ER Diagram in the process</a:t>
            </a:r>
          </a:p>
          <a:p>
            <a:pPr lvl="1"/>
            <a:r>
              <a:rPr lang="en-CA" dirty="0"/>
              <a:t>Create an effective Data Dictionary in the process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968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FF9B-52FB-D469-331B-C7585F2F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ER Diagram</a:t>
            </a:r>
            <a:endParaRPr lang="en-CA" dirty="0"/>
          </a:p>
        </p:txBody>
      </p:sp>
      <p:pic>
        <p:nvPicPr>
          <p:cNvPr id="4" name="Content Placeholder 3" descr="A diagram of a neighborhood&#10;&#10;Description automatically generated">
            <a:extLst>
              <a:ext uri="{FF2B5EF4-FFF2-40B4-BE49-F238E27FC236}">
                <a16:creationId xmlns:a16="http://schemas.microsoft.com/office/drawing/2014/main" id="{85E77683-3C33-4673-3913-1BD2DF542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64" y="2160588"/>
            <a:ext cx="698451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A3AC1-9884-2EEA-7D5A-438EC687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Dictionary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0E2401-DC41-0FF6-FF4E-F527A7FB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TPS (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TPS_ID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, FacilityName, Organization, Address, PostalCode, LATITUDE, LONGITUDE, Shape)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TPS is the location of existing Toronto Police Services facilities</a:t>
            </a:r>
          </a:p>
        </p:txBody>
      </p:sp>
      <p:sp>
        <p:nvSpPr>
          <p:cNvPr id="21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4BFAE8-AE57-B120-DC5C-A33768093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102794"/>
              </p:ext>
            </p:extLst>
          </p:nvPr>
        </p:nvGraphicFramePr>
        <p:xfrm>
          <a:off x="5729301" y="1328738"/>
          <a:ext cx="5788945" cy="4271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2874">
                  <a:extLst>
                    <a:ext uri="{9D8B030D-6E8A-4147-A177-3AD203B41FA5}">
                      <a16:colId xmlns:a16="http://schemas.microsoft.com/office/drawing/2014/main" val="3031617168"/>
                    </a:ext>
                  </a:extLst>
                </a:gridCol>
                <a:gridCol w="1108853">
                  <a:extLst>
                    <a:ext uri="{9D8B030D-6E8A-4147-A177-3AD203B41FA5}">
                      <a16:colId xmlns:a16="http://schemas.microsoft.com/office/drawing/2014/main" val="1122300415"/>
                    </a:ext>
                  </a:extLst>
                </a:gridCol>
                <a:gridCol w="675682">
                  <a:extLst>
                    <a:ext uri="{9D8B030D-6E8A-4147-A177-3AD203B41FA5}">
                      <a16:colId xmlns:a16="http://schemas.microsoft.com/office/drawing/2014/main" val="2025646808"/>
                    </a:ext>
                  </a:extLst>
                </a:gridCol>
                <a:gridCol w="590445">
                  <a:extLst>
                    <a:ext uri="{9D8B030D-6E8A-4147-A177-3AD203B41FA5}">
                      <a16:colId xmlns:a16="http://schemas.microsoft.com/office/drawing/2014/main" val="1769812692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1892935661"/>
                    </a:ext>
                  </a:extLst>
                </a:gridCol>
                <a:gridCol w="678476">
                  <a:extLst>
                    <a:ext uri="{9D8B030D-6E8A-4147-A177-3AD203B41FA5}">
                      <a16:colId xmlns:a16="http://schemas.microsoft.com/office/drawing/2014/main" val="926668436"/>
                    </a:ext>
                  </a:extLst>
                </a:gridCol>
                <a:gridCol w="1104661">
                  <a:extLst>
                    <a:ext uri="{9D8B030D-6E8A-4147-A177-3AD203B41FA5}">
                      <a16:colId xmlns:a16="http://schemas.microsoft.com/office/drawing/2014/main" val="1256028590"/>
                    </a:ext>
                  </a:extLst>
                </a:gridCol>
              </a:tblGrid>
              <a:tr h="350683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Column Name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Data Type (Length)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Key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Null Status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Default Value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Remark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Description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extLst>
                  <a:ext uri="{0D108BD9-81ED-4DB2-BD59-A6C34878D82A}">
                    <a16:rowId xmlns:a16="http://schemas.microsoft.com/office/drawing/2014/main" val="1546256569"/>
                  </a:ext>
                </a:extLst>
              </a:tr>
              <a:tr h="510085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TPS_ID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Smallint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Primary Key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Unique identifier for each TPS facility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extLst>
                  <a:ext uri="{0D108BD9-81ED-4DB2-BD59-A6C34878D82A}">
                    <a16:rowId xmlns:a16="http://schemas.microsoft.com/office/drawing/2014/main" val="2142236691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FacilityName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nvarchar(55)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name of the facility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extLst>
                  <a:ext uri="{0D108BD9-81ED-4DB2-BD59-A6C34878D82A}">
                    <a16:rowId xmlns:a16="http://schemas.microsoft.com/office/drawing/2014/main" val="1236727650"/>
                  </a:ext>
                </a:extLst>
              </a:tr>
              <a:tr h="669487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Organization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nvarchar(23)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What organization the facility belongs to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extLst>
                  <a:ext uri="{0D108BD9-81ED-4DB2-BD59-A6C34878D82A}">
                    <a16:rowId xmlns:a16="http://schemas.microsoft.com/office/drawing/2014/main" val="647552643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Address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nvarchar(25)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effectLst/>
                        </a:rPr>
                        <a:t>No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Address of the TPS facility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extLst>
                  <a:ext uri="{0D108BD9-81ED-4DB2-BD59-A6C34878D82A}">
                    <a16:rowId xmlns:a16="http://schemas.microsoft.com/office/drawing/2014/main" val="3795031043"/>
                  </a:ext>
                </a:extLst>
              </a:tr>
              <a:tr h="510085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PostalCode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nvarchar(7)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Format: A#A #A#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postal code of the TPS facility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extLst>
                  <a:ext uri="{0D108BD9-81ED-4DB2-BD59-A6C34878D82A}">
                    <a16:rowId xmlns:a16="http://schemas.microsoft.com/office/drawing/2014/main" val="1770395757"/>
                  </a:ext>
                </a:extLst>
              </a:tr>
              <a:tr h="510085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LATITUDE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numeric(23,15)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latitude coordinates of the TPS facility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extLst>
                  <a:ext uri="{0D108BD9-81ED-4DB2-BD59-A6C34878D82A}">
                    <a16:rowId xmlns:a16="http://schemas.microsoft.com/office/drawing/2014/main" val="997866880"/>
                  </a:ext>
                </a:extLst>
              </a:tr>
              <a:tr h="510085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LONGITUDE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numeric(23,15)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longitude coordinates of the TPS facility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extLst>
                  <a:ext uri="{0D108BD9-81ED-4DB2-BD59-A6C34878D82A}">
                    <a16:rowId xmlns:a16="http://schemas.microsoft.com/office/drawing/2014/main" val="1173861335"/>
                  </a:ext>
                </a:extLst>
              </a:tr>
              <a:tr h="510085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Shape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Geometry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effectLst/>
                        </a:rPr>
                        <a:t>Geometry file of the TPS facilities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42" marR="51742" marT="0" marB="0"/>
                </a:tc>
                <a:extLst>
                  <a:ext uri="{0D108BD9-81ED-4DB2-BD59-A6C34878D82A}">
                    <a16:rowId xmlns:a16="http://schemas.microsoft.com/office/drawing/2014/main" val="307406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9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16993-96C1-2881-441B-89CD168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65643A-8850-2343-50AE-3FF283E2E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NEIGHBOURHOODS (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Neighbourhood_ID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, NeighbourhoodsName, Shooting_2022, Minority, Pop_Den_SQ_Km, Shape)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Neighbourhoods is a geographic boundary that can be any area within the City of Toronto 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D5C6BC-26C5-788B-CD66-7E836F881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857920"/>
              </p:ext>
            </p:extLst>
          </p:nvPr>
        </p:nvGraphicFramePr>
        <p:xfrm>
          <a:off x="5729300" y="1328738"/>
          <a:ext cx="5788945" cy="4271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987">
                  <a:extLst>
                    <a:ext uri="{9D8B030D-6E8A-4147-A177-3AD203B41FA5}">
                      <a16:colId xmlns:a16="http://schemas.microsoft.com/office/drawing/2014/main" val="3926000247"/>
                    </a:ext>
                  </a:extLst>
                </a:gridCol>
                <a:gridCol w="929492">
                  <a:extLst>
                    <a:ext uri="{9D8B030D-6E8A-4147-A177-3AD203B41FA5}">
                      <a16:colId xmlns:a16="http://schemas.microsoft.com/office/drawing/2014/main" val="1797280929"/>
                    </a:ext>
                  </a:extLst>
                </a:gridCol>
                <a:gridCol w="608244">
                  <a:extLst>
                    <a:ext uri="{9D8B030D-6E8A-4147-A177-3AD203B41FA5}">
                      <a16:colId xmlns:a16="http://schemas.microsoft.com/office/drawing/2014/main" val="1304768274"/>
                    </a:ext>
                  </a:extLst>
                </a:gridCol>
                <a:gridCol w="531995">
                  <a:extLst>
                    <a:ext uri="{9D8B030D-6E8A-4147-A177-3AD203B41FA5}">
                      <a16:colId xmlns:a16="http://schemas.microsoft.com/office/drawing/2014/main" val="170799644"/>
                    </a:ext>
                  </a:extLst>
                </a:gridCol>
                <a:gridCol w="574494">
                  <a:extLst>
                    <a:ext uri="{9D8B030D-6E8A-4147-A177-3AD203B41FA5}">
                      <a16:colId xmlns:a16="http://schemas.microsoft.com/office/drawing/2014/main" val="3148812332"/>
                    </a:ext>
                  </a:extLst>
                </a:gridCol>
                <a:gridCol w="610745">
                  <a:extLst>
                    <a:ext uri="{9D8B030D-6E8A-4147-A177-3AD203B41FA5}">
                      <a16:colId xmlns:a16="http://schemas.microsoft.com/office/drawing/2014/main" val="2369211469"/>
                    </a:ext>
                  </a:extLst>
                </a:gridCol>
                <a:gridCol w="1241988">
                  <a:extLst>
                    <a:ext uri="{9D8B030D-6E8A-4147-A177-3AD203B41FA5}">
                      <a16:colId xmlns:a16="http://schemas.microsoft.com/office/drawing/2014/main" val="785296618"/>
                    </a:ext>
                  </a:extLst>
                </a:gridCol>
              </a:tblGrid>
              <a:tr h="57306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Column Name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Data Type (Length)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Key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Null Status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Default Value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Remark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Description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4289612494"/>
                  </a:ext>
                </a:extLst>
              </a:tr>
              <a:tr h="57306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Neighbourhood_ ID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numeric(38,8)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Primary Key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Not Null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None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 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Unique identifier for each neighbourhood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2210232780"/>
                  </a:ext>
                </a:extLst>
              </a:tr>
              <a:tr h="57306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NeighbourhoodsName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nvarchar(80)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Not Null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None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 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The name for neighbourhoods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508530381"/>
                  </a:ext>
                </a:extLst>
              </a:tr>
              <a:tr h="833553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Shooting_2022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numeric(38,8)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Not Null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None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 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Shooting count in a neighbourhood in the year 2022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2218272650"/>
                  </a:ext>
                </a:extLst>
              </a:tr>
              <a:tr h="57306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Minority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numeric(38,8)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Not Null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None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 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Minority population per neighbourhood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875847392"/>
                  </a:ext>
                </a:extLst>
              </a:tr>
              <a:tr h="57306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Pop_Den_SQ_ Km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numeric(38,8)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Not Null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None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 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Population density per kilometer square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1259608788"/>
                  </a:ext>
                </a:extLst>
              </a:tr>
              <a:tr h="57306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Shape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geometry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Not Null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None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>
                          <a:effectLst/>
                        </a:rPr>
                        <a:t> 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CA" sz="800" dirty="0">
                          <a:effectLst/>
                        </a:rPr>
                        <a:t>Geometry file of the neighbourhoods</a:t>
                      </a:r>
                      <a:endParaRPr lang="en-CA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329853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5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9021-2D30-3B71-0927-0CE9B687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1D12E0-2CDE-0DF0-0CD4-90755BCD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SCHOOLS (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School_ID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, Name, Board, SchoolType, Address, PostalCode, District, Shape)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Schools is the location of existing schools in the City of Toronto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BE9D06-84F0-AA48-CF24-BBB69BF4B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97568"/>
              </p:ext>
            </p:extLst>
          </p:nvPr>
        </p:nvGraphicFramePr>
        <p:xfrm>
          <a:off x="5729301" y="1328738"/>
          <a:ext cx="5788946" cy="4271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936">
                  <a:extLst>
                    <a:ext uri="{9D8B030D-6E8A-4147-A177-3AD203B41FA5}">
                      <a16:colId xmlns:a16="http://schemas.microsoft.com/office/drawing/2014/main" val="2849516564"/>
                    </a:ext>
                  </a:extLst>
                </a:gridCol>
                <a:gridCol w="1030759">
                  <a:extLst>
                    <a:ext uri="{9D8B030D-6E8A-4147-A177-3AD203B41FA5}">
                      <a16:colId xmlns:a16="http://schemas.microsoft.com/office/drawing/2014/main" val="760727281"/>
                    </a:ext>
                  </a:extLst>
                </a:gridCol>
                <a:gridCol w="674513">
                  <a:extLst>
                    <a:ext uri="{9D8B030D-6E8A-4147-A177-3AD203B41FA5}">
                      <a16:colId xmlns:a16="http://schemas.microsoft.com/office/drawing/2014/main" val="2756546698"/>
                    </a:ext>
                  </a:extLst>
                </a:gridCol>
                <a:gridCol w="589957">
                  <a:extLst>
                    <a:ext uri="{9D8B030D-6E8A-4147-A177-3AD203B41FA5}">
                      <a16:colId xmlns:a16="http://schemas.microsoft.com/office/drawing/2014/main" val="3627337240"/>
                    </a:ext>
                  </a:extLst>
                </a:gridCol>
                <a:gridCol w="637086">
                  <a:extLst>
                    <a:ext uri="{9D8B030D-6E8A-4147-A177-3AD203B41FA5}">
                      <a16:colId xmlns:a16="http://schemas.microsoft.com/office/drawing/2014/main" val="3803228057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1772201402"/>
                    </a:ext>
                  </a:extLst>
                </a:gridCol>
                <a:gridCol w="1244231">
                  <a:extLst>
                    <a:ext uri="{9D8B030D-6E8A-4147-A177-3AD203B41FA5}">
                      <a16:colId xmlns:a16="http://schemas.microsoft.com/office/drawing/2014/main" val="1994104401"/>
                    </a:ext>
                  </a:extLst>
                </a:gridCol>
              </a:tblGrid>
              <a:tr h="412207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Column Name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Data Type (Length)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Key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Null Status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Default Value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Remark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Description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extLst>
                  <a:ext uri="{0D108BD9-81ED-4DB2-BD59-A6C34878D82A}">
                    <a16:rowId xmlns:a16="http://schemas.microsoft.com/office/drawing/2014/main" val="1346544295"/>
                  </a:ext>
                </a:extLst>
              </a:tr>
              <a:tr h="412207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School_ID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numeric(18,0)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Primary Key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Unique identifier for each school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extLst>
                  <a:ext uri="{0D108BD9-81ED-4DB2-BD59-A6C34878D82A}">
                    <a16:rowId xmlns:a16="http://schemas.microsoft.com/office/drawing/2014/main" val="3557735306"/>
                  </a:ext>
                </a:extLst>
              </a:tr>
              <a:tr h="412207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Name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nvarchar(80)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name of each school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extLst>
                  <a:ext uri="{0D108BD9-81ED-4DB2-BD59-A6C34878D82A}">
                    <a16:rowId xmlns:a16="http://schemas.microsoft.com/office/drawing/2014/main" val="2540675504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Board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nvarchar(80)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district school board the school belongs to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extLst>
                  <a:ext uri="{0D108BD9-81ED-4DB2-BD59-A6C34878D82A}">
                    <a16:rowId xmlns:a16="http://schemas.microsoft.com/office/drawing/2014/main" val="349371816"/>
                  </a:ext>
                </a:extLst>
              </a:tr>
              <a:tr h="412207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SchoolType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nvarchar(80)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type of school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extLst>
                  <a:ext uri="{0D108BD9-81ED-4DB2-BD59-A6C34878D82A}">
                    <a16:rowId xmlns:a16="http://schemas.microsoft.com/office/drawing/2014/main" val="1914990220"/>
                  </a:ext>
                </a:extLst>
              </a:tr>
              <a:tr h="412207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Address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nvarchar(80)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address of the school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extLst>
                  <a:ext uri="{0D108BD9-81ED-4DB2-BD59-A6C34878D82A}">
                    <a16:rowId xmlns:a16="http://schemas.microsoft.com/office/drawing/2014/main" val="1781845609"/>
                  </a:ext>
                </a:extLst>
              </a:tr>
              <a:tr h="412207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PostalCode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nvarchar(80)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Format: A#A#A#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postal code of the school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extLst>
                  <a:ext uri="{0D108BD9-81ED-4DB2-BD59-A6C34878D82A}">
                    <a16:rowId xmlns:a16="http://schemas.microsoft.com/office/drawing/2014/main" val="2933643851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District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 dirty="0" err="1">
                          <a:effectLst/>
                        </a:rPr>
                        <a:t>nvarchar</a:t>
                      </a:r>
                      <a:r>
                        <a:rPr lang="en-CA" sz="900" dirty="0">
                          <a:effectLst/>
                        </a:rPr>
                        <a:t>(80)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The inner suburb that the school belongs to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extLst>
                  <a:ext uri="{0D108BD9-81ED-4DB2-BD59-A6C34878D82A}">
                    <a16:rowId xmlns:a16="http://schemas.microsoft.com/office/drawing/2014/main" val="639775647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Shape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geometry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Not Null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None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effectLst/>
                        </a:rPr>
                        <a:t>Geometry file of the school’s location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6" marR="53206" marT="0" marB="0"/>
                </a:tc>
                <a:extLst>
                  <a:ext uri="{0D108BD9-81ED-4DB2-BD59-A6C34878D82A}">
                    <a16:rowId xmlns:a16="http://schemas.microsoft.com/office/drawing/2014/main" val="35114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3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03DFA-4D0B-E193-F75A-EA2332B2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640C81A-7A79-D921-CC7A-FDC096F8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SUBWAY (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Subway_ID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, Wheelchair, Name, Shape)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Subway is the location of existing subway stations in the City of Toronto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E3FA4A-89FA-62CC-1582-E0530C58A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91660"/>
              </p:ext>
            </p:extLst>
          </p:nvPr>
        </p:nvGraphicFramePr>
        <p:xfrm>
          <a:off x="5729301" y="1328738"/>
          <a:ext cx="5788945" cy="4271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7920">
                  <a:extLst>
                    <a:ext uri="{9D8B030D-6E8A-4147-A177-3AD203B41FA5}">
                      <a16:colId xmlns:a16="http://schemas.microsoft.com/office/drawing/2014/main" val="152113952"/>
                    </a:ext>
                  </a:extLst>
                </a:gridCol>
                <a:gridCol w="1092634">
                  <a:extLst>
                    <a:ext uri="{9D8B030D-6E8A-4147-A177-3AD203B41FA5}">
                      <a16:colId xmlns:a16="http://schemas.microsoft.com/office/drawing/2014/main" val="1120943068"/>
                    </a:ext>
                  </a:extLst>
                </a:gridCol>
                <a:gridCol w="710227">
                  <a:extLst>
                    <a:ext uri="{9D8B030D-6E8A-4147-A177-3AD203B41FA5}">
                      <a16:colId xmlns:a16="http://schemas.microsoft.com/office/drawing/2014/main" val="202514991"/>
                    </a:ext>
                  </a:extLst>
                </a:gridCol>
                <a:gridCol w="621192">
                  <a:extLst>
                    <a:ext uri="{9D8B030D-6E8A-4147-A177-3AD203B41FA5}">
                      <a16:colId xmlns:a16="http://schemas.microsoft.com/office/drawing/2014/main" val="698752274"/>
                    </a:ext>
                  </a:extLst>
                </a:gridCol>
                <a:gridCol w="670818">
                  <a:extLst>
                    <a:ext uri="{9D8B030D-6E8A-4147-A177-3AD203B41FA5}">
                      <a16:colId xmlns:a16="http://schemas.microsoft.com/office/drawing/2014/main" val="3362801702"/>
                    </a:ext>
                  </a:extLst>
                </a:gridCol>
                <a:gridCol w="713145">
                  <a:extLst>
                    <a:ext uri="{9D8B030D-6E8A-4147-A177-3AD203B41FA5}">
                      <a16:colId xmlns:a16="http://schemas.microsoft.com/office/drawing/2014/main" val="1053173513"/>
                    </a:ext>
                  </a:extLst>
                </a:gridCol>
                <a:gridCol w="1043009">
                  <a:extLst>
                    <a:ext uri="{9D8B030D-6E8A-4147-A177-3AD203B41FA5}">
                      <a16:colId xmlns:a16="http://schemas.microsoft.com/office/drawing/2014/main" val="3064964282"/>
                    </a:ext>
                  </a:extLst>
                </a:gridCol>
              </a:tblGrid>
              <a:tr h="552843"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Column Name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Data Type (Length)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Key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Null Status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Default Value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Remark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Description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443361405"/>
                  </a:ext>
                </a:extLst>
              </a:tr>
              <a:tr h="1055426">
                <a:tc>
                  <a:txBody>
                    <a:bodyPr/>
                    <a:lstStyle/>
                    <a:p>
                      <a:r>
                        <a:rPr lang="en-CA" sz="1000" dirty="0" err="1">
                          <a:effectLst/>
                        </a:rPr>
                        <a:t>Subway_ID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numeric(38,8)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Primary Key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Not Null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None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Unique identifier for each subway station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014899391"/>
                  </a:ext>
                </a:extLst>
              </a:tr>
              <a:tr h="1055426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Wheelchair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nvarchar(20)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Not Null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None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If the subway station is wheelchair accessible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108730777"/>
                  </a:ext>
                </a:extLst>
              </a:tr>
              <a:tr h="804134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Name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nvarchar(254)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Not Null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None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Name of the subway station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3500441044"/>
                  </a:ext>
                </a:extLst>
              </a:tr>
              <a:tr h="804134">
                <a:tc>
                  <a:txBody>
                    <a:bodyPr/>
                    <a:lstStyle/>
                    <a:p>
                      <a:r>
                        <a:rPr lang="en-CA" sz="900">
                          <a:effectLst/>
                        </a:rPr>
                        <a:t>Shape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geometry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Not Null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None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effectLst/>
                        </a:rPr>
                        <a:t>Geometry file of the subway station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5907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50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D636D-DEB5-06FB-96DF-28445086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1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483D5D48-DD8C-E28D-6F77-96C1F572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many TPS facilities are within a 1km buffer to a subway station for quick response time?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FE77C6-856D-84AA-9007-E9AFFB126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89" b="1"/>
          <a:stretch/>
        </p:blipFill>
        <p:spPr>
          <a:xfrm>
            <a:off x="6096001" y="2294806"/>
            <a:ext cx="5143500" cy="2255873"/>
          </a:xfrm>
          <a:prstGeom prst="rect">
            <a:avLst/>
          </a:prstGeom>
        </p:spPr>
      </p:pic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8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529BF-402E-4C07-0A6B-3801A24C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2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DA0CA59B-D41B-4B0E-26BB-32BA8897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5 TPS facilities have the least population density within a 1.5km buffer?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45BED5-A158-FC74-4786-71535A83C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91862"/>
            <a:ext cx="5143500" cy="2661761"/>
          </a:xfrm>
          <a:prstGeom prst="rect">
            <a:avLst/>
          </a:pr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818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754</Words>
  <Application>Microsoft Macintosh PowerPoint</Application>
  <PresentationFormat>Widescreen</PresentationFormat>
  <Paragraphs>240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Geospatial Toronto Police Facilities Database</vt:lpstr>
      <vt:lpstr>Project Overview</vt:lpstr>
      <vt:lpstr>ER Diagram</vt:lpstr>
      <vt:lpstr>Data Dictionary </vt:lpstr>
      <vt:lpstr>Data Dictionary</vt:lpstr>
      <vt:lpstr>Data Dictionary</vt:lpstr>
      <vt:lpstr>Data Dictionary</vt:lpstr>
      <vt:lpstr>Query 1</vt:lpstr>
      <vt:lpstr>Query 2</vt:lpstr>
      <vt:lpstr>Query 3</vt:lpstr>
      <vt:lpstr>Query 4</vt:lpstr>
      <vt:lpstr>Query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Toronto Police Facilities Database</dc:title>
  <dc:creator>David Cardenas Ochoa</dc:creator>
  <cp:lastModifiedBy>David Cardenas Ochoa</cp:lastModifiedBy>
  <cp:revision>1</cp:revision>
  <dcterms:created xsi:type="dcterms:W3CDTF">2023-11-30T02:26:55Z</dcterms:created>
  <dcterms:modified xsi:type="dcterms:W3CDTF">2023-11-30T02:48:32Z</dcterms:modified>
</cp:coreProperties>
</file>