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7" r:id="rId3"/>
    <p:sldId id="261" r:id="rId4"/>
    <p:sldId id="279" r:id="rId5"/>
    <p:sldId id="268" r:id="rId6"/>
    <p:sldId id="280" r:id="rId7"/>
    <p:sldId id="281" r:id="rId8"/>
    <p:sldId id="278"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Quantico" panose="020B0604020202020204" charset="0"/>
      <p:regular r:id="rId15"/>
      <p:bold r:id="rId16"/>
      <p:italic r:id="rId17"/>
      <p:boldItalic r:id="rId18"/>
    </p:embeddedFont>
    <p:embeddedFont>
      <p:font typeface="Titillium Web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8523AA-4810-4F32-8A6F-76FF05F47ECF}">
  <a:tblStyle styleId="{518523AA-4810-4F32-8A6F-76FF05F47E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863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
        <p:nvSpPr>
          <p:cNvPr id="35" name="Google Shape;35;p5"/>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975250" y="1575121"/>
            <a:ext cx="7193400" cy="2702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0" y="0"/>
            <a:ext cx="9148112" cy="5141674"/>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6"/>
          <p:cNvSpPr txBox="1">
            <a:spLocks noGrp="1"/>
          </p:cNvSpPr>
          <p:nvPr>
            <p:ph type="body" idx="1"/>
          </p:nvPr>
        </p:nvSpPr>
        <p:spPr>
          <a:xfrm>
            <a:off x="975275"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2" name="Google Shape;42;p6"/>
          <p:cNvSpPr txBox="1">
            <a:spLocks noGrp="1"/>
          </p:cNvSpPr>
          <p:nvPr>
            <p:ph type="body" idx="2"/>
          </p:nvPr>
        </p:nvSpPr>
        <p:spPr>
          <a:xfrm>
            <a:off x="4759453"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3" name="Google Shape;43;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44" name="Google Shape;44;p6"/>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60" name="Google Shape;60;p8"/>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8"/>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63" name="Google Shape;63;p8"/>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5250" y="1065267"/>
            <a:ext cx="7193400" cy="3936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75250" y="1575121"/>
            <a:ext cx="7193400" cy="2702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5" name="Imagen 4">
            <a:extLst>
              <a:ext uri="{FF2B5EF4-FFF2-40B4-BE49-F238E27FC236}">
                <a16:creationId xmlns:a16="http://schemas.microsoft.com/office/drawing/2014/main" id="{8308F03E-4785-47D2-859A-BE918CE23D0B}"/>
              </a:ext>
            </a:extLst>
          </p:cNvPr>
          <p:cNvPicPr>
            <a:picLocks noChangeAspect="1"/>
          </p:cNvPicPr>
          <p:nvPr/>
        </p:nvPicPr>
        <p:blipFill>
          <a:blip r:embed="rId3"/>
          <a:stretch>
            <a:fillRect/>
          </a:stretch>
        </p:blipFill>
        <p:spPr>
          <a:xfrm>
            <a:off x="0" y="1464838"/>
            <a:ext cx="9144000" cy="3571875"/>
          </a:xfrm>
          <a:prstGeom prst="rect">
            <a:avLst/>
          </a:prstGeom>
        </p:spPr>
      </p:pic>
      <p:sp>
        <p:nvSpPr>
          <p:cNvPr id="86" name="Google Shape;86;p13"/>
          <p:cNvSpPr txBox="1">
            <a:spLocks noGrp="1"/>
          </p:cNvSpPr>
          <p:nvPr>
            <p:ph type="ctrTitle"/>
          </p:nvPr>
        </p:nvSpPr>
        <p:spPr>
          <a:xfrm>
            <a:off x="633727" y="1782505"/>
            <a:ext cx="7193400" cy="1159800"/>
          </a:xfrm>
          <a:prstGeom prst="rect">
            <a:avLst/>
          </a:prstGeom>
        </p:spPr>
        <p:txBody>
          <a:bodyPr spcFirstLastPara="1" wrap="square" lIns="0" tIns="0" rIns="0" bIns="0" anchor="ctr" anchorCtr="0">
            <a:noAutofit/>
          </a:bodyPr>
          <a:lstStyle/>
          <a:p>
            <a:pPr lvl="0"/>
            <a:r>
              <a:rPr lang="es-ES" sz="3600" dirty="0">
                <a:effectLst>
                  <a:outerShdw blurRad="50800" dist="38100" dir="2700000" algn="tl" rotWithShape="0">
                    <a:prstClr val="black">
                      <a:alpha val="40000"/>
                    </a:prstClr>
                  </a:outerShdw>
                </a:effectLst>
              </a:rPr>
              <a:t>Clasificación de piezas de audio basadas en características de los géneros musicales</a:t>
            </a:r>
            <a:endParaRPr sz="3600" dirty="0">
              <a:effectLst>
                <a:outerShdw blurRad="50800" dist="38100" dir="2700000" algn="tl" rotWithShape="0">
                  <a:prstClr val="black">
                    <a:alpha val="40000"/>
                  </a:prstClr>
                </a:outerShdw>
              </a:effectLst>
            </a:endParaRPr>
          </a:p>
        </p:txBody>
      </p:sp>
      <p:pic>
        <p:nvPicPr>
          <p:cNvPr id="3" name="Imagen 2">
            <a:extLst>
              <a:ext uri="{FF2B5EF4-FFF2-40B4-BE49-F238E27FC236}">
                <a16:creationId xmlns:a16="http://schemas.microsoft.com/office/drawing/2014/main" id="{B9E47EAE-6CEC-49DE-AA37-ACC2463F5B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7739" y="205629"/>
            <a:ext cx="1681822" cy="999357"/>
          </a:xfrm>
          <a:prstGeom prst="rect">
            <a:avLst/>
          </a:prstGeom>
        </p:spPr>
      </p:pic>
      <p:sp>
        <p:nvSpPr>
          <p:cNvPr id="2" name="CuadroTexto 1">
            <a:extLst>
              <a:ext uri="{FF2B5EF4-FFF2-40B4-BE49-F238E27FC236}">
                <a16:creationId xmlns:a16="http://schemas.microsoft.com/office/drawing/2014/main" id="{68EAF7A9-9C12-47DC-94FD-3A500AD1CD1A}"/>
              </a:ext>
            </a:extLst>
          </p:cNvPr>
          <p:cNvSpPr txBox="1"/>
          <p:nvPr/>
        </p:nvSpPr>
        <p:spPr>
          <a:xfrm>
            <a:off x="2544895" y="3827479"/>
            <a:ext cx="5982159" cy="523220"/>
          </a:xfrm>
          <a:prstGeom prst="rect">
            <a:avLst/>
          </a:prstGeom>
          <a:noFill/>
        </p:spPr>
        <p:txBody>
          <a:bodyPr wrap="square" rtlCol="0">
            <a:spAutoFit/>
          </a:bodyPr>
          <a:lstStyle/>
          <a:p>
            <a:pPr algn="r"/>
            <a:r>
              <a:rPr lang="nl-NL" dirty="0">
                <a:solidFill>
                  <a:schemeClr val="bg1"/>
                </a:solidFill>
                <a:effectLst>
                  <a:outerShdw blurRad="50800" dist="38100" dir="5400000" algn="t" rotWithShape="0">
                    <a:prstClr val="black">
                      <a:alpha val="40000"/>
                    </a:prstClr>
                  </a:outerShdw>
                </a:effectLst>
                <a:latin typeface="Quantico" panose="020B0604020202020204" charset="0"/>
              </a:rPr>
              <a:t>Wilder Steven Rojas Prada – 2151857</a:t>
            </a:r>
          </a:p>
          <a:p>
            <a:pPr algn="r"/>
            <a:r>
              <a:rPr lang="es-CO" dirty="0">
                <a:solidFill>
                  <a:schemeClr val="bg1"/>
                </a:solidFill>
                <a:effectLst>
                  <a:outerShdw blurRad="50800" dist="38100" dir="5400000" algn="t" rotWithShape="0">
                    <a:prstClr val="black">
                      <a:alpha val="40000"/>
                    </a:prstClr>
                  </a:outerShdw>
                </a:effectLst>
                <a:latin typeface="Quantico" panose="020B0604020202020204" charset="0"/>
              </a:rPr>
              <a:t>David Santiago Castro Martínez – 2160068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Motivación</a:t>
            </a:r>
            <a:endParaRPr dirty="0"/>
          </a:p>
        </p:txBody>
      </p:sp>
      <p:sp>
        <p:nvSpPr>
          <p:cNvPr id="93" name="Google Shape;93;p14"/>
          <p:cNvSpPr txBox="1">
            <a:spLocks noGrp="1"/>
          </p:cNvSpPr>
          <p:nvPr>
            <p:ph type="body" idx="1"/>
          </p:nvPr>
        </p:nvSpPr>
        <p:spPr>
          <a:xfrm>
            <a:off x="581336" y="1575125"/>
            <a:ext cx="8097398" cy="3098526"/>
          </a:xfrm>
          <a:prstGeom prst="rect">
            <a:avLst/>
          </a:prstGeom>
        </p:spPr>
        <p:txBody>
          <a:bodyPr spcFirstLastPara="1" wrap="square" lIns="0" tIns="0" rIns="0" bIns="0" anchor="t" anchorCtr="0">
            <a:noAutofit/>
          </a:bodyPr>
          <a:lstStyle/>
          <a:p>
            <a:pPr marL="0" lvl="0" indent="0">
              <a:buClr>
                <a:schemeClr val="dk1"/>
              </a:buClr>
              <a:buSzPts val="1100"/>
              <a:buNone/>
            </a:pPr>
            <a:r>
              <a:rPr lang="es-ES" sz="1800" dirty="0"/>
              <a:t>Un género musical es una forma de identificar piezas musicales de acuerdo a ciertas características que son afines entre estas, y a veces nos encontramos con ciertas composiciones de audio de las cuales si no se tiene una gran experiencia en el tema musical, se puede hacer difícil asociarla a determinado género, debido a esto, se observó que algunas de estas características, que pueden ser extraídas de las piezas, representan datos que se puede usar como base para que la máquina realice esa labor de determinar el género musical a la que pertenece cada audio, lo que brinda una ayuda a quienes no tienen tanta experticia en el tema, para poder clasificarlas, y adicionalmente permite aprender más más sobre música. Existen ejemplos similares sobre esta idea, como lo son Shazam y </a:t>
            </a:r>
            <a:r>
              <a:rPr lang="es-ES" sz="1800" dirty="0" err="1"/>
              <a:t>SoundHound</a:t>
            </a:r>
            <a:r>
              <a:rPr lang="es-ES" sz="1800" dirty="0"/>
              <a:t> .</a:t>
            </a:r>
            <a:endParaRPr dirty="0"/>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Imagen 6">
            <a:extLst>
              <a:ext uri="{FF2B5EF4-FFF2-40B4-BE49-F238E27FC236}">
                <a16:creationId xmlns:a16="http://schemas.microsoft.com/office/drawing/2014/main" id="{680BFA8B-4FC4-4BBA-BD49-F7444206E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739" y="205629"/>
            <a:ext cx="1681822" cy="9993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Procesamiento de datos</a:t>
            </a:r>
            <a:endParaRPr dirty="0"/>
          </a:p>
        </p:txBody>
      </p:sp>
      <p:sp>
        <p:nvSpPr>
          <p:cNvPr id="125" name="Google Shape;125;p18"/>
          <p:cNvSpPr txBox="1">
            <a:spLocks noGrp="1"/>
          </p:cNvSpPr>
          <p:nvPr>
            <p:ph type="body" idx="1"/>
          </p:nvPr>
        </p:nvSpPr>
        <p:spPr>
          <a:xfrm>
            <a:off x="3899972" y="1575121"/>
            <a:ext cx="4268678" cy="2702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s-CO" dirty="0"/>
              <a:t>El </a:t>
            </a:r>
            <a:r>
              <a:rPr lang="es-CO" dirty="0" err="1"/>
              <a:t>dataset</a:t>
            </a:r>
            <a:r>
              <a:rPr lang="es-CO" dirty="0"/>
              <a:t> está conformado por una cantidad de 1000 audios que fueron obtenidos del </a:t>
            </a:r>
            <a:r>
              <a:rPr lang="es-CO" dirty="0" err="1"/>
              <a:t>datacenter</a:t>
            </a:r>
            <a:r>
              <a:rPr lang="es-CO" dirty="0"/>
              <a:t> </a:t>
            </a:r>
            <a:r>
              <a:rPr lang="es-CO" dirty="0" err="1"/>
              <a:t>kaggle</a:t>
            </a:r>
            <a:r>
              <a:rPr lang="es-CO" dirty="0"/>
              <a:t>. Todas las pistas vienen en un formato .</a:t>
            </a:r>
            <a:r>
              <a:rPr lang="es-CO" dirty="0" err="1"/>
              <a:t>wav</a:t>
            </a:r>
            <a:r>
              <a:rPr lang="es-CO" dirty="0"/>
              <a:t> que luego de procesarlas terminaron en un formato de archivo plano </a:t>
            </a:r>
            <a:r>
              <a:rPr lang="es-CO" dirty="0" err="1"/>
              <a:t>csv</a:t>
            </a:r>
            <a:r>
              <a:rPr lang="es-CO" dirty="0"/>
              <a:t>.</a:t>
            </a:r>
            <a:endParaRPr dirty="0"/>
          </a:p>
        </p:txBody>
      </p:sp>
      <p:sp>
        <p:nvSpPr>
          <p:cNvPr id="126" name="Google Shape;126;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5" name="Imagen 4">
            <a:extLst>
              <a:ext uri="{FF2B5EF4-FFF2-40B4-BE49-F238E27FC236}">
                <a16:creationId xmlns:a16="http://schemas.microsoft.com/office/drawing/2014/main" id="{0C47644D-4E29-478D-BFCE-8FE491B42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739" y="205629"/>
            <a:ext cx="1681822" cy="999357"/>
          </a:xfrm>
          <a:prstGeom prst="rect">
            <a:avLst/>
          </a:prstGeom>
        </p:spPr>
      </p:pic>
      <p:pic>
        <p:nvPicPr>
          <p:cNvPr id="1026" name="Picture 2" descr="WAV - EcuRed">
            <a:extLst>
              <a:ext uri="{FF2B5EF4-FFF2-40B4-BE49-F238E27FC236}">
                <a16:creationId xmlns:a16="http://schemas.microsoft.com/office/drawing/2014/main" id="{EFBB9C09-AC7D-4A5E-B0C5-38B4FE2543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973" y="3143429"/>
            <a:ext cx="1435469" cy="14354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v - Iconos gratis de archivos y carpetas">
            <a:extLst>
              <a:ext uri="{FF2B5EF4-FFF2-40B4-BE49-F238E27FC236}">
                <a16:creationId xmlns:a16="http://schemas.microsoft.com/office/drawing/2014/main" id="{C0F6CABF-1E04-4145-A506-4E6FB51395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463" y="3143429"/>
            <a:ext cx="1435470" cy="14354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 Tips to Get Started with Kaggle - ODSC - Open Data Science - Medium">
            <a:extLst>
              <a:ext uri="{FF2B5EF4-FFF2-40B4-BE49-F238E27FC236}">
                <a16:creationId xmlns:a16="http://schemas.microsoft.com/office/drawing/2014/main" id="{45496ADA-5627-4474-975F-2B09A0B6C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881" y="1631989"/>
            <a:ext cx="2761561" cy="1294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Procesamiento de datos</a:t>
            </a:r>
            <a:endParaRPr dirty="0"/>
          </a:p>
        </p:txBody>
      </p:sp>
      <p:sp>
        <p:nvSpPr>
          <p:cNvPr id="125" name="Google Shape;125;p18"/>
          <p:cNvSpPr txBox="1">
            <a:spLocks noGrp="1"/>
          </p:cNvSpPr>
          <p:nvPr>
            <p:ph type="body" idx="1"/>
          </p:nvPr>
        </p:nvSpPr>
        <p:spPr>
          <a:xfrm>
            <a:off x="49833" y="1763347"/>
            <a:ext cx="5034707" cy="2702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s-CO" sz="1600" dirty="0"/>
              <a:t>Gracias  la librería </a:t>
            </a:r>
            <a:r>
              <a:rPr lang="es-CO" sz="1600" dirty="0" err="1"/>
              <a:t>librosa</a:t>
            </a:r>
            <a:r>
              <a:rPr lang="es-CO" sz="1600" dirty="0"/>
              <a:t> se pudo transformar los audios en datos mas maleables. Primero se obtuvo de cada audio su espectrograma de dB formando un </a:t>
            </a:r>
            <a:r>
              <a:rPr lang="es-CO" sz="1600" dirty="0" err="1"/>
              <a:t>dataset</a:t>
            </a:r>
            <a:r>
              <a:rPr lang="es-CO" sz="1600" dirty="0"/>
              <a:t> de gráficas, en seguida se obtuvo datos particulares de cada espectrograma y se generó otro </a:t>
            </a:r>
            <a:r>
              <a:rPr lang="es-CO" sz="1600" dirty="0" err="1"/>
              <a:t>dataset</a:t>
            </a:r>
            <a:r>
              <a:rPr lang="es-CO" sz="1600" dirty="0"/>
              <a:t> de archivo plano en formato </a:t>
            </a:r>
            <a:r>
              <a:rPr lang="es-CO" sz="1600" dirty="0" err="1"/>
              <a:t>csv</a:t>
            </a:r>
            <a:r>
              <a:rPr lang="es-CO" sz="1600" dirty="0"/>
              <a:t>.</a:t>
            </a:r>
            <a:endParaRPr sz="1600" dirty="0"/>
          </a:p>
        </p:txBody>
      </p:sp>
      <p:sp>
        <p:nvSpPr>
          <p:cNvPr id="126" name="Google Shape;126;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Imagen 4">
            <a:extLst>
              <a:ext uri="{FF2B5EF4-FFF2-40B4-BE49-F238E27FC236}">
                <a16:creationId xmlns:a16="http://schemas.microsoft.com/office/drawing/2014/main" id="{0C47644D-4E29-478D-BFCE-8FE491B42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739" y="205629"/>
            <a:ext cx="1681822" cy="999357"/>
          </a:xfrm>
          <a:prstGeom prst="rect">
            <a:avLst/>
          </a:prstGeom>
        </p:spPr>
      </p:pic>
      <p:pic>
        <p:nvPicPr>
          <p:cNvPr id="2" name="Imagen 1">
            <a:extLst>
              <a:ext uri="{FF2B5EF4-FFF2-40B4-BE49-F238E27FC236}">
                <a16:creationId xmlns:a16="http://schemas.microsoft.com/office/drawing/2014/main" id="{0678555B-28B7-4719-9D1A-08D13D44EFC3}"/>
              </a:ext>
            </a:extLst>
          </p:cNvPr>
          <p:cNvPicPr>
            <a:picLocks noChangeAspect="1"/>
          </p:cNvPicPr>
          <p:nvPr/>
        </p:nvPicPr>
        <p:blipFill>
          <a:blip r:embed="rId4"/>
          <a:stretch>
            <a:fillRect/>
          </a:stretch>
        </p:blipFill>
        <p:spPr>
          <a:xfrm>
            <a:off x="5349203" y="1377949"/>
            <a:ext cx="3143318" cy="2013315"/>
          </a:xfrm>
          <a:prstGeom prst="rect">
            <a:avLst/>
          </a:prstGeom>
        </p:spPr>
      </p:pic>
      <p:pic>
        <p:nvPicPr>
          <p:cNvPr id="3" name="Imagen 2">
            <a:extLst>
              <a:ext uri="{FF2B5EF4-FFF2-40B4-BE49-F238E27FC236}">
                <a16:creationId xmlns:a16="http://schemas.microsoft.com/office/drawing/2014/main" id="{2142F0CE-624E-4594-ABBF-DD14A4664479}"/>
              </a:ext>
            </a:extLst>
          </p:cNvPr>
          <p:cNvPicPr>
            <a:picLocks noChangeAspect="1"/>
          </p:cNvPicPr>
          <p:nvPr/>
        </p:nvPicPr>
        <p:blipFill>
          <a:blip r:embed="rId5"/>
          <a:stretch>
            <a:fillRect/>
          </a:stretch>
        </p:blipFill>
        <p:spPr>
          <a:xfrm>
            <a:off x="793217" y="3406429"/>
            <a:ext cx="7699304" cy="1687098"/>
          </a:xfrm>
          <a:prstGeom prst="rect">
            <a:avLst/>
          </a:prstGeom>
        </p:spPr>
      </p:pic>
    </p:spTree>
    <p:extLst>
      <p:ext uri="{BB962C8B-B14F-4D97-AF65-F5344CB8AC3E}">
        <p14:creationId xmlns:p14="http://schemas.microsoft.com/office/powerpoint/2010/main" val="157555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lvl="0"/>
            <a:r>
              <a:rPr lang="es-CO" dirty="0"/>
              <a:t>Funcionamiento</a:t>
            </a:r>
            <a:endParaRPr dirty="0"/>
          </a:p>
        </p:txBody>
      </p:sp>
      <p:graphicFrame>
        <p:nvGraphicFramePr>
          <p:cNvPr id="201" name="Google Shape;201;p25"/>
          <p:cNvGraphicFramePr/>
          <p:nvPr>
            <p:extLst>
              <p:ext uri="{D42A27DB-BD31-4B8C-83A1-F6EECF244321}">
                <p14:modId xmlns:p14="http://schemas.microsoft.com/office/powerpoint/2010/main" val="2675900398"/>
              </p:ext>
            </p:extLst>
          </p:nvPr>
        </p:nvGraphicFramePr>
        <p:xfrm>
          <a:off x="804224" y="1547093"/>
          <a:ext cx="7600160" cy="1051530"/>
        </p:xfrm>
        <a:graphic>
          <a:graphicData uri="http://schemas.openxmlformats.org/drawingml/2006/table">
            <a:tbl>
              <a:tblPr>
                <a:noFill/>
                <a:tableStyleId>{518523AA-4810-4F32-8A6F-76FF05F47ECF}</a:tableStyleId>
              </a:tblPr>
              <a:tblGrid>
                <a:gridCol w="760016">
                  <a:extLst>
                    <a:ext uri="{9D8B030D-6E8A-4147-A177-3AD203B41FA5}">
                      <a16:colId xmlns:a16="http://schemas.microsoft.com/office/drawing/2014/main" val="20000"/>
                    </a:ext>
                  </a:extLst>
                </a:gridCol>
                <a:gridCol w="760016">
                  <a:extLst>
                    <a:ext uri="{9D8B030D-6E8A-4147-A177-3AD203B41FA5}">
                      <a16:colId xmlns:a16="http://schemas.microsoft.com/office/drawing/2014/main" val="847376390"/>
                    </a:ext>
                  </a:extLst>
                </a:gridCol>
                <a:gridCol w="760016">
                  <a:extLst>
                    <a:ext uri="{9D8B030D-6E8A-4147-A177-3AD203B41FA5}">
                      <a16:colId xmlns:a16="http://schemas.microsoft.com/office/drawing/2014/main" val="3498891083"/>
                    </a:ext>
                  </a:extLst>
                </a:gridCol>
                <a:gridCol w="760016">
                  <a:extLst>
                    <a:ext uri="{9D8B030D-6E8A-4147-A177-3AD203B41FA5}">
                      <a16:colId xmlns:a16="http://schemas.microsoft.com/office/drawing/2014/main" val="4012369492"/>
                    </a:ext>
                  </a:extLst>
                </a:gridCol>
                <a:gridCol w="760016">
                  <a:extLst>
                    <a:ext uri="{9D8B030D-6E8A-4147-A177-3AD203B41FA5}">
                      <a16:colId xmlns:a16="http://schemas.microsoft.com/office/drawing/2014/main" val="20001"/>
                    </a:ext>
                  </a:extLst>
                </a:gridCol>
                <a:gridCol w="760016">
                  <a:extLst>
                    <a:ext uri="{9D8B030D-6E8A-4147-A177-3AD203B41FA5}">
                      <a16:colId xmlns:a16="http://schemas.microsoft.com/office/drawing/2014/main" val="3080948588"/>
                    </a:ext>
                  </a:extLst>
                </a:gridCol>
                <a:gridCol w="760016">
                  <a:extLst>
                    <a:ext uri="{9D8B030D-6E8A-4147-A177-3AD203B41FA5}">
                      <a16:colId xmlns:a16="http://schemas.microsoft.com/office/drawing/2014/main" val="20002"/>
                    </a:ext>
                  </a:extLst>
                </a:gridCol>
                <a:gridCol w="760016">
                  <a:extLst>
                    <a:ext uri="{9D8B030D-6E8A-4147-A177-3AD203B41FA5}">
                      <a16:colId xmlns:a16="http://schemas.microsoft.com/office/drawing/2014/main" val="652333930"/>
                    </a:ext>
                  </a:extLst>
                </a:gridCol>
                <a:gridCol w="760016">
                  <a:extLst>
                    <a:ext uri="{9D8B030D-6E8A-4147-A177-3AD203B41FA5}">
                      <a16:colId xmlns:a16="http://schemas.microsoft.com/office/drawing/2014/main" val="4233247927"/>
                    </a:ext>
                  </a:extLst>
                </a:gridCol>
                <a:gridCol w="760016">
                  <a:extLst>
                    <a:ext uri="{9D8B030D-6E8A-4147-A177-3AD203B41FA5}">
                      <a16:colId xmlns:a16="http://schemas.microsoft.com/office/drawing/2014/main" val="20003"/>
                    </a:ext>
                  </a:extLst>
                </a:gridCol>
              </a:tblGrid>
              <a:tr h="332208">
                <a:tc gridSpan="2">
                  <a:txBody>
                    <a:bodyPr/>
                    <a:lstStyle/>
                    <a:p>
                      <a:pPr marL="0" lvl="0" indent="0" algn="ctr" rtl="0">
                        <a:spcBef>
                          <a:spcPts val="0"/>
                        </a:spcBef>
                        <a:spcAft>
                          <a:spcPts val="0"/>
                        </a:spcAft>
                        <a:buNone/>
                      </a:pPr>
                      <a:r>
                        <a:rPr lang="es-ES" sz="1400" dirty="0" err="1">
                          <a:solidFill>
                            <a:schemeClr val="lt1"/>
                          </a:solidFill>
                          <a:latin typeface="Titillium Web Light"/>
                          <a:ea typeface="Titillium Web Light"/>
                          <a:cs typeface="Titillium Web Light"/>
                          <a:sym typeface="Titillium Web Light"/>
                        </a:rPr>
                        <a:t>GasussianNB</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19050" cap="flat" cmpd="sng">
                      <a:solidFill>
                        <a:schemeClr val="lt2"/>
                      </a:solidFill>
                      <a:prstDash val="solid"/>
                      <a:round/>
                      <a:headEnd type="none" w="sm" len="sm"/>
                      <a:tailEnd type="none" w="sm" len="sm"/>
                    </a:lnL>
                    <a:lnR w="9525" cap="flat" cmpd="sng" algn="ctr">
                      <a:solidFill>
                        <a:schemeClr val="accent5"/>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hMerge="1">
                  <a:txBody>
                    <a:bodyPr/>
                    <a:lstStyle/>
                    <a:p>
                      <a:pPr marL="0" lvl="0" indent="0" algn="ctr" rtl="0">
                        <a:spcBef>
                          <a:spcPts val="0"/>
                        </a:spcBef>
                        <a:spcAft>
                          <a:spcPts val="0"/>
                        </a:spcAft>
                        <a:buNone/>
                      </a:pP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gridSpan="2">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DTC</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hMerge="1">
                  <a:txBody>
                    <a:bodyPr/>
                    <a:lstStyle/>
                    <a:p>
                      <a:pPr marL="0" lvl="0" indent="0" algn="ctr" rtl="0">
                        <a:spcBef>
                          <a:spcPts val="0"/>
                        </a:spcBef>
                        <a:spcAft>
                          <a:spcPts val="0"/>
                        </a:spcAft>
                        <a:buNone/>
                      </a:pP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gridSpan="2">
                  <a:txBody>
                    <a:bodyPr/>
                    <a:lstStyle/>
                    <a:p>
                      <a:pPr marL="0" lvl="0" indent="0" algn="ctr" rtl="0">
                        <a:spcBef>
                          <a:spcPts val="0"/>
                        </a:spcBef>
                        <a:spcAft>
                          <a:spcPts val="0"/>
                        </a:spcAft>
                        <a:buNone/>
                      </a:pPr>
                      <a:r>
                        <a:rPr lang="es-CO" sz="1400" dirty="0">
                          <a:solidFill>
                            <a:schemeClr val="lt1"/>
                          </a:solidFill>
                          <a:latin typeface="Titillium Web Light"/>
                          <a:ea typeface="Titillium Web Light"/>
                          <a:cs typeface="Titillium Web Light"/>
                          <a:sym typeface="Titillium Web Light"/>
                        </a:rPr>
                        <a:t>SVM</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hMerge="1">
                  <a:txBody>
                    <a:bodyPr/>
                    <a:lstStyle/>
                    <a:p>
                      <a:pPr marL="0" lvl="0" indent="0" algn="ctr" rtl="0">
                        <a:spcBef>
                          <a:spcPts val="0"/>
                        </a:spcBef>
                        <a:spcAft>
                          <a:spcPts val="0"/>
                        </a:spcAft>
                        <a:buNone/>
                      </a:pP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gridSpan="2">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R</a:t>
                      </a:r>
                      <a:r>
                        <a:rPr lang="es-CO" sz="1400" dirty="0">
                          <a:solidFill>
                            <a:schemeClr val="lt1"/>
                          </a:solidFill>
                          <a:latin typeface="Titillium Web Light"/>
                          <a:ea typeface="Titillium Web Light"/>
                          <a:cs typeface="Titillium Web Light"/>
                          <a:sym typeface="Titillium Web Light"/>
                        </a:rPr>
                        <a:t>FC</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hMerge="1">
                  <a:txBody>
                    <a:bodyPr/>
                    <a:lstStyle/>
                    <a:p>
                      <a:pPr marL="0" lvl="0" indent="0" algn="ctr" rtl="0">
                        <a:spcBef>
                          <a:spcPts val="0"/>
                        </a:spcBef>
                        <a:spcAft>
                          <a:spcPts val="0"/>
                        </a:spcAft>
                        <a:buNone/>
                      </a:pP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gridSpan="2">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DNN</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hMerge="1">
                  <a:txBody>
                    <a:bodyPr/>
                    <a:lstStyle/>
                    <a:p>
                      <a:pPr marL="0" lvl="0" indent="0" algn="ctr" rtl="0">
                        <a:spcBef>
                          <a:spcPts val="0"/>
                        </a:spcBef>
                        <a:spcAft>
                          <a:spcPts val="0"/>
                        </a:spcAft>
                        <a:buNone/>
                      </a:pP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accent5"/>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9525" cap="flat" cmpd="sng">
                      <a:solidFill>
                        <a:schemeClr val="accent5"/>
                      </a:solidFill>
                      <a:prstDash val="solid"/>
                      <a:round/>
                      <a:headEnd type="none" w="sm" len="sm"/>
                      <a:tailEnd type="none" w="sm" len="sm"/>
                    </a:lnB>
                    <a:solidFill>
                      <a:srgbClr val="000000">
                        <a:alpha val="15080"/>
                      </a:srgbClr>
                    </a:solidFill>
                  </a:tcPr>
                </a:tc>
                <a:extLst>
                  <a:ext uri="{0D108BD9-81ED-4DB2-BD59-A6C34878D82A}">
                    <a16:rowId xmlns:a16="http://schemas.microsoft.com/office/drawing/2014/main" val="10000"/>
                  </a:ext>
                </a:extLst>
              </a:tr>
              <a:tr h="332208">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Train</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19050" cap="flat" cmpd="sng">
                      <a:solidFill>
                        <a:schemeClr val="lt2"/>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Test</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Train</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Test</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Train</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Test</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Train</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Test</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Train</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Test</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solidFill>
                      <a:srgbClr val="000000">
                        <a:alpha val="15080"/>
                      </a:srgbClr>
                    </a:solidFill>
                  </a:tcPr>
                </a:tc>
                <a:extLst>
                  <a:ext uri="{0D108BD9-81ED-4DB2-BD59-A6C34878D82A}">
                    <a16:rowId xmlns:a16="http://schemas.microsoft.com/office/drawing/2014/main" val="3632503331"/>
                  </a:ext>
                </a:extLst>
              </a:tr>
              <a:tr h="332208">
                <a:tc>
                  <a:txBody>
                    <a:bodyPr/>
                    <a:lstStyle/>
                    <a:p>
                      <a:pPr marL="0" lvl="0" indent="0" algn="ctr" rtl="0">
                        <a:spcBef>
                          <a:spcPts val="0"/>
                        </a:spcBef>
                        <a:spcAft>
                          <a:spcPts val="0"/>
                        </a:spcAft>
                        <a:buNone/>
                      </a:pPr>
                      <a:r>
                        <a:rPr lang="en" sz="1400" dirty="0">
                          <a:solidFill>
                            <a:schemeClr val="lt1"/>
                          </a:solidFill>
                          <a:latin typeface="Titillium Web Light"/>
                          <a:ea typeface="Titillium Web Light"/>
                          <a:cs typeface="Titillium Web Light"/>
                          <a:sym typeface="Titillium Web Light"/>
                        </a:rPr>
                        <a:t>64.9%</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19050" cap="flat" cmpd="sng">
                      <a:solidFill>
                        <a:schemeClr val="lt2"/>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55%</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99.9%</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45.5%</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28.7%</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27.5%</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n" sz="1400" dirty="0">
                          <a:solidFill>
                            <a:schemeClr val="lt1"/>
                          </a:solidFill>
                          <a:latin typeface="Titillium Web Light"/>
                          <a:ea typeface="Titillium Web Light"/>
                          <a:cs typeface="Titillium Web Light"/>
                          <a:sym typeface="Titillium Web Light"/>
                        </a:rPr>
                        <a:t>99.9%</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68.5%</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s-ES" sz="1400" dirty="0">
                          <a:solidFill>
                            <a:schemeClr val="lt1"/>
                          </a:solidFill>
                          <a:latin typeface="Titillium Web Light"/>
                          <a:ea typeface="Titillium Web Light"/>
                          <a:cs typeface="Titillium Web Light"/>
                          <a:sym typeface="Titillium Web Light"/>
                        </a:rPr>
                        <a:t>84.87%</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9525" cap="flat" cmpd="sng" algn="ctr">
                      <a:solidFill>
                        <a:schemeClr val="accent5"/>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tc>
                  <a:txBody>
                    <a:bodyPr/>
                    <a:lstStyle/>
                    <a:p>
                      <a:pPr marL="0" lvl="0" indent="0" algn="ctr" rtl="0">
                        <a:spcBef>
                          <a:spcPts val="0"/>
                        </a:spcBef>
                        <a:spcAft>
                          <a:spcPts val="0"/>
                        </a:spcAft>
                        <a:buNone/>
                      </a:pPr>
                      <a:r>
                        <a:rPr lang="en" sz="1400" dirty="0">
                          <a:solidFill>
                            <a:schemeClr val="lt1"/>
                          </a:solidFill>
                          <a:latin typeface="Titillium Web Light"/>
                          <a:ea typeface="Titillium Web Light"/>
                          <a:cs typeface="Titillium Web Light"/>
                          <a:sym typeface="Titillium Web Light"/>
                        </a:rPr>
                        <a:t>43%</a:t>
                      </a:r>
                      <a:endParaRPr sz="1400" dirty="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lgn="ctr">
                      <a:solidFill>
                        <a:schemeClr val="accent5"/>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lgn="ctr">
                      <a:solidFill>
                        <a:schemeClr val="accent5"/>
                      </a:solidFill>
                      <a:prstDash val="solid"/>
                      <a:round/>
                      <a:headEnd type="none" w="sm" len="sm"/>
                      <a:tailEnd type="none" w="sm" len="sm"/>
                    </a:lnT>
                    <a:lnB w="19050" cap="flat" cmpd="sng">
                      <a:solidFill>
                        <a:schemeClr val="lt2"/>
                      </a:solidFill>
                      <a:prstDash val="solid"/>
                      <a:round/>
                      <a:headEnd type="none" w="sm" len="sm"/>
                      <a:tailEnd type="none" w="sm" len="sm"/>
                    </a:lnB>
                    <a:solidFill>
                      <a:srgbClr val="000000">
                        <a:alpha val="15080"/>
                      </a:srgbClr>
                    </a:solidFill>
                  </a:tcPr>
                </a:tc>
                <a:extLst>
                  <a:ext uri="{0D108BD9-81ED-4DB2-BD59-A6C34878D82A}">
                    <a16:rowId xmlns:a16="http://schemas.microsoft.com/office/drawing/2014/main" val="10003"/>
                  </a:ext>
                </a:extLst>
              </a:tr>
            </a:tbl>
          </a:graphicData>
        </a:graphic>
      </p:graphicFrame>
      <p:sp>
        <p:nvSpPr>
          <p:cNvPr id="202" name="Google Shape;202;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Imagen 4">
            <a:extLst>
              <a:ext uri="{FF2B5EF4-FFF2-40B4-BE49-F238E27FC236}">
                <a16:creationId xmlns:a16="http://schemas.microsoft.com/office/drawing/2014/main" id="{20C64757-088A-4FD4-A90F-A5BD4C7BD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739" y="205629"/>
            <a:ext cx="1681822" cy="999357"/>
          </a:xfrm>
          <a:prstGeom prst="rect">
            <a:avLst/>
          </a:prstGeom>
        </p:spPr>
      </p:pic>
      <p:sp>
        <p:nvSpPr>
          <p:cNvPr id="7" name="Google Shape;93;p14">
            <a:extLst>
              <a:ext uri="{FF2B5EF4-FFF2-40B4-BE49-F238E27FC236}">
                <a16:creationId xmlns:a16="http://schemas.microsoft.com/office/drawing/2014/main" id="{5C97AC0E-63C1-4D47-BE98-84A9844A2D47}"/>
              </a:ext>
            </a:extLst>
          </p:cNvPr>
          <p:cNvSpPr txBox="1">
            <a:spLocks/>
          </p:cNvSpPr>
          <p:nvPr/>
        </p:nvSpPr>
        <p:spPr>
          <a:xfrm>
            <a:off x="581336" y="1575125"/>
            <a:ext cx="8097398" cy="309852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s-ES" dirty="0">
              <a:solidFill>
                <a:schemeClr val="bg1"/>
              </a:solidFill>
              <a:latin typeface="Titillium Web Light" panose="020B0604020202020204" charset="0"/>
            </a:endParaRPr>
          </a:p>
        </p:txBody>
      </p:sp>
      <p:pic>
        <p:nvPicPr>
          <p:cNvPr id="8" name="Imagen 7">
            <a:extLst>
              <a:ext uri="{FF2B5EF4-FFF2-40B4-BE49-F238E27FC236}">
                <a16:creationId xmlns:a16="http://schemas.microsoft.com/office/drawing/2014/main" id="{5385335F-835B-4D53-864F-D9924E1A15DD}"/>
              </a:ext>
            </a:extLst>
          </p:cNvPr>
          <p:cNvPicPr>
            <a:picLocks noChangeAspect="1"/>
          </p:cNvPicPr>
          <p:nvPr/>
        </p:nvPicPr>
        <p:blipFill>
          <a:blip r:embed="rId4"/>
          <a:stretch>
            <a:fillRect/>
          </a:stretch>
        </p:blipFill>
        <p:spPr>
          <a:xfrm>
            <a:off x="2792786" y="2732171"/>
            <a:ext cx="3011409" cy="20359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EFE1A2BF-D0CC-4DC6-B9E4-472C738AA1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6</a:t>
            </a:fld>
            <a:endParaRPr lang="es-CO"/>
          </a:p>
        </p:txBody>
      </p:sp>
      <p:sp>
        <p:nvSpPr>
          <p:cNvPr id="3" name="Título 2">
            <a:extLst>
              <a:ext uri="{FF2B5EF4-FFF2-40B4-BE49-F238E27FC236}">
                <a16:creationId xmlns:a16="http://schemas.microsoft.com/office/drawing/2014/main" id="{61D1E68E-7979-4DBB-BCCF-8ADE4C7AD108}"/>
              </a:ext>
            </a:extLst>
          </p:cNvPr>
          <p:cNvSpPr>
            <a:spLocks noGrp="1"/>
          </p:cNvSpPr>
          <p:nvPr>
            <p:ph type="title"/>
          </p:nvPr>
        </p:nvSpPr>
        <p:spPr/>
        <p:txBody>
          <a:bodyPr/>
          <a:lstStyle/>
          <a:p>
            <a:r>
              <a:rPr lang="es-ES" dirty="0"/>
              <a:t>Funcionamiento</a:t>
            </a:r>
            <a:endParaRPr lang="es-CO" dirty="0"/>
          </a:p>
        </p:txBody>
      </p:sp>
      <p:pic>
        <p:nvPicPr>
          <p:cNvPr id="5" name="Imagen 4">
            <a:extLst>
              <a:ext uri="{FF2B5EF4-FFF2-40B4-BE49-F238E27FC236}">
                <a16:creationId xmlns:a16="http://schemas.microsoft.com/office/drawing/2014/main" id="{19011B0C-95D0-404C-9EDF-2383A2106B07}"/>
              </a:ext>
            </a:extLst>
          </p:cNvPr>
          <p:cNvPicPr>
            <a:picLocks noChangeAspect="1"/>
          </p:cNvPicPr>
          <p:nvPr/>
        </p:nvPicPr>
        <p:blipFill>
          <a:blip r:embed="rId2"/>
          <a:stretch>
            <a:fillRect/>
          </a:stretch>
        </p:blipFill>
        <p:spPr>
          <a:xfrm>
            <a:off x="975250" y="2082751"/>
            <a:ext cx="6781800" cy="2390775"/>
          </a:xfrm>
          <a:prstGeom prst="rect">
            <a:avLst/>
          </a:prstGeom>
        </p:spPr>
      </p:pic>
      <p:sp>
        <p:nvSpPr>
          <p:cNvPr id="6" name="Google Shape;125;p18">
            <a:extLst>
              <a:ext uri="{FF2B5EF4-FFF2-40B4-BE49-F238E27FC236}">
                <a16:creationId xmlns:a16="http://schemas.microsoft.com/office/drawing/2014/main" id="{98FEE88E-2D75-4C10-BE22-BA6AB030167D}"/>
              </a:ext>
            </a:extLst>
          </p:cNvPr>
          <p:cNvSpPr txBox="1">
            <a:spLocks/>
          </p:cNvSpPr>
          <p:nvPr/>
        </p:nvSpPr>
        <p:spPr>
          <a:xfrm>
            <a:off x="975250" y="1569301"/>
            <a:ext cx="5034707" cy="29606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es-ES" sz="1600" dirty="0">
                <a:solidFill>
                  <a:schemeClr val="bg1"/>
                </a:solidFill>
                <a:latin typeface="Titillium Web Light" panose="020B0604020202020204" charset="0"/>
              </a:rPr>
              <a:t>K-</a:t>
            </a:r>
            <a:r>
              <a:rPr lang="es-ES" sz="1600" dirty="0" err="1">
                <a:solidFill>
                  <a:schemeClr val="bg1"/>
                </a:solidFill>
                <a:latin typeface="Titillium Web Light" panose="020B0604020202020204" charset="0"/>
              </a:rPr>
              <a:t>means</a:t>
            </a:r>
            <a:endParaRPr lang="es-ES" sz="1600" dirty="0">
              <a:solidFill>
                <a:schemeClr val="bg1"/>
              </a:solidFill>
              <a:latin typeface="Titillium Web Light" panose="020B0604020202020204" charset="0"/>
            </a:endParaRPr>
          </a:p>
        </p:txBody>
      </p:sp>
      <p:pic>
        <p:nvPicPr>
          <p:cNvPr id="7" name="Imagen 6">
            <a:extLst>
              <a:ext uri="{FF2B5EF4-FFF2-40B4-BE49-F238E27FC236}">
                <a16:creationId xmlns:a16="http://schemas.microsoft.com/office/drawing/2014/main" id="{A2438EA1-DCD2-48AE-B704-E48481F78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739" y="205629"/>
            <a:ext cx="1681822" cy="999357"/>
          </a:xfrm>
          <a:prstGeom prst="rect">
            <a:avLst/>
          </a:prstGeom>
        </p:spPr>
      </p:pic>
    </p:spTree>
    <p:extLst>
      <p:ext uri="{BB962C8B-B14F-4D97-AF65-F5344CB8AC3E}">
        <p14:creationId xmlns:p14="http://schemas.microsoft.com/office/powerpoint/2010/main" val="364494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EFE1A2BF-D0CC-4DC6-B9E4-472C738AA1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7</a:t>
            </a:fld>
            <a:endParaRPr lang="es-CO"/>
          </a:p>
        </p:txBody>
      </p:sp>
      <p:sp>
        <p:nvSpPr>
          <p:cNvPr id="3" name="Título 2">
            <a:extLst>
              <a:ext uri="{FF2B5EF4-FFF2-40B4-BE49-F238E27FC236}">
                <a16:creationId xmlns:a16="http://schemas.microsoft.com/office/drawing/2014/main" id="{61D1E68E-7979-4DBB-BCCF-8ADE4C7AD108}"/>
              </a:ext>
            </a:extLst>
          </p:cNvPr>
          <p:cNvSpPr>
            <a:spLocks noGrp="1"/>
          </p:cNvSpPr>
          <p:nvPr>
            <p:ph type="title"/>
          </p:nvPr>
        </p:nvSpPr>
        <p:spPr/>
        <p:txBody>
          <a:bodyPr/>
          <a:lstStyle/>
          <a:p>
            <a:r>
              <a:rPr lang="es-ES" dirty="0"/>
              <a:t>Funcionamiento</a:t>
            </a:r>
            <a:endParaRPr lang="es-CO" dirty="0"/>
          </a:p>
        </p:txBody>
      </p:sp>
      <p:sp>
        <p:nvSpPr>
          <p:cNvPr id="6" name="Google Shape;125;p18">
            <a:extLst>
              <a:ext uri="{FF2B5EF4-FFF2-40B4-BE49-F238E27FC236}">
                <a16:creationId xmlns:a16="http://schemas.microsoft.com/office/drawing/2014/main" id="{98FEE88E-2D75-4C10-BE22-BA6AB030167D}"/>
              </a:ext>
            </a:extLst>
          </p:cNvPr>
          <p:cNvSpPr txBox="1">
            <a:spLocks/>
          </p:cNvSpPr>
          <p:nvPr/>
        </p:nvSpPr>
        <p:spPr>
          <a:xfrm>
            <a:off x="975250" y="1569301"/>
            <a:ext cx="5034707" cy="29606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es-ES" sz="1600" dirty="0">
                <a:solidFill>
                  <a:schemeClr val="bg1"/>
                </a:solidFill>
                <a:latin typeface="Titillium Web Light" panose="020B0604020202020204" charset="0"/>
              </a:rPr>
              <a:t>DBSCAN</a:t>
            </a:r>
          </a:p>
        </p:txBody>
      </p:sp>
      <p:pic>
        <p:nvPicPr>
          <p:cNvPr id="7" name="Imagen 6">
            <a:extLst>
              <a:ext uri="{FF2B5EF4-FFF2-40B4-BE49-F238E27FC236}">
                <a16:creationId xmlns:a16="http://schemas.microsoft.com/office/drawing/2014/main" id="{A2438EA1-DCD2-48AE-B704-E48481F78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7739" y="205629"/>
            <a:ext cx="1681822" cy="999357"/>
          </a:xfrm>
          <a:prstGeom prst="rect">
            <a:avLst/>
          </a:prstGeom>
        </p:spPr>
      </p:pic>
      <p:pic>
        <p:nvPicPr>
          <p:cNvPr id="4" name="Imagen 3">
            <a:extLst>
              <a:ext uri="{FF2B5EF4-FFF2-40B4-BE49-F238E27FC236}">
                <a16:creationId xmlns:a16="http://schemas.microsoft.com/office/drawing/2014/main" id="{93A2C54D-A26B-4B32-8CEB-C3D3A5845164}"/>
              </a:ext>
            </a:extLst>
          </p:cNvPr>
          <p:cNvPicPr>
            <a:picLocks noChangeAspect="1"/>
          </p:cNvPicPr>
          <p:nvPr/>
        </p:nvPicPr>
        <p:blipFill>
          <a:blip r:embed="rId3"/>
          <a:stretch>
            <a:fillRect/>
          </a:stretch>
        </p:blipFill>
        <p:spPr>
          <a:xfrm>
            <a:off x="975250" y="2064624"/>
            <a:ext cx="6762750" cy="2400300"/>
          </a:xfrm>
          <a:prstGeom prst="rect">
            <a:avLst/>
          </a:prstGeom>
        </p:spPr>
      </p:pic>
    </p:spTree>
    <p:extLst>
      <p:ext uri="{BB962C8B-B14F-4D97-AF65-F5344CB8AC3E}">
        <p14:creationId xmlns:p14="http://schemas.microsoft.com/office/powerpoint/2010/main" val="234675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8</a:t>
            </a:fld>
            <a:endParaRPr>
              <a:solidFill>
                <a:schemeClr val="accent3"/>
              </a:solidFill>
            </a:endParaRPr>
          </a:p>
        </p:txBody>
      </p:sp>
      <p:sp>
        <p:nvSpPr>
          <p:cNvPr id="311" name="Google Shape;311;p35"/>
          <p:cNvSpPr txBox="1">
            <a:spLocks noGrp="1"/>
          </p:cNvSpPr>
          <p:nvPr>
            <p:ph type="ctrTitle" idx="4294967295"/>
          </p:nvPr>
        </p:nvSpPr>
        <p:spPr>
          <a:xfrm>
            <a:off x="3265400" y="1613150"/>
            <a:ext cx="4852800" cy="120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sz="9600" dirty="0">
                <a:solidFill>
                  <a:schemeClr val="accent4"/>
                </a:solidFill>
              </a:rPr>
              <a:t>Gracias</a:t>
            </a:r>
            <a:r>
              <a:rPr lang="en" sz="9600" dirty="0">
                <a:solidFill>
                  <a:schemeClr val="accent4"/>
                </a:solidFill>
              </a:rPr>
              <a:t>!</a:t>
            </a:r>
            <a:endParaRPr sz="9600" dirty="0">
              <a:solidFill>
                <a:schemeClr val="accent4"/>
              </a:solidFill>
            </a:endParaRPr>
          </a:p>
        </p:txBody>
      </p:sp>
      <p:cxnSp>
        <p:nvCxnSpPr>
          <p:cNvPr id="313" name="Google Shape;313;p3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
        <p:nvSpPr>
          <p:cNvPr id="314" name="Google Shape;314;p35"/>
          <p:cNvSpPr/>
          <p:nvPr/>
        </p:nvSpPr>
        <p:spPr>
          <a:xfrm>
            <a:off x="1152300" y="1649850"/>
            <a:ext cx="1843800" cy="18438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771;p38">
            <a:extLst>
              <a:ext uri="{FF2B5EF4-FFF2-40B4-BE49-F238E27FC236}">
                <a16:creationId xmlns:a16="http://schemas.microsoft.com/office/drawing/2014/main" id="{78B138C7-B1CD-41F0-BAFF-0AAAC0C21F03}"/>
              </a:ext>
            </a:extLst>
          </p:cNvPr>
          <p:cNvGrpSpPr/>
          <p:nvPr/>
        </p:nvGrpSpPr>
        <p:grpSpPr>
          <a:xfrm>
            <a:off x="1573619" y="2158409"/>
            <a:ext cx="1105786" cy="999462"/>
            <a:chOff x="5233525" y="4954450"/>
            <a:chExt cx="538275" cy="516350"/>
          </a:xfrm>
        </p:grpSpPr>
        <p:sp>
          <p:nvSpPr>
            <p:cNvPr id="36" name="Google Shape;772;p38">
              <a:extLst>
                <a:ext uri="{FF2B5EF4-FFF2-40B4-BE49-F238E27FC236}">
                  <a16:creationId xmlns:a16="http://schemas.microsoft.com/office/drawing/2014/main" id="{3F70767E-754A-42A4-9A41-CDEED712A884}"/>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3;p38">
              <a:extLst>
                <a:ext uri="{FF2B5EF4-FFF2-40B4-BE49-F238E27FC236}">
                  <a16:creationId xmlns:a16="http://schemas.microsoft.com/office/drawing/2014/main" id="{817A0BA3-D593-4E8B-AA3B-3C9A65C57C6A}"/>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4;p38">
              <a:extLst>
                <a:ext uri="{FF2B5EF4-FFF2-40B4-BE49-F238E27FC236}">
                  <a16:creationId xmlns:a16="http://schemas.microsoft.com/office/drawing/2014/main" id="{0B2B53DE-5872-44D2-AE4A-E1FACE8CFF76}"/>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5;p38">
              <a:extLst>
                <a:ext uri="{FF2B5EF4-FFF2-40B4-BE49-F238E27FC236}">
                  <a16:creationId xmlns:a16="http://schemas.microsoft.com/office/drawing/2014/main" id="{54020AB6-E823-4519-81B4-8808BB806CD0}"/>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p38">
              <a:extLst>
                <a:ext uri="{FF2B5EF4-FFF2-40B4-BE49-F238E27FC236}">
                  <a16:creationId xmlns:a16="http://schemas.microsoft.com/office/drawing/2014/main" id="{10C04B40-493D-46FF-BCC5-9516C9245872}"/>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7;p38">
              <a:extLst>
                <a:ext uri="{FF2B5EF4-FFF2-40B4-BE49-F238E27FC236}">
                  <a16:creationId xmlns:a16="http://schemas.microsoft.com/office/drawing/2014/main" id="{E0199DBF-0CB4-4512-90D9-DF77043CA191}"/>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8;p38">
              <a:extLst>
                <a:ext uri="{FF2B5EF4-FFF2-40B4-BE49-F238E27FC236}">
                  <a16:creationId xmlns:a16="http://schemas.microsoft.com/office/drawing/2014/main" id="{D3F4BF7A-389D-468E-86D1-8CA9A55750BB}"/>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9;p38">
              <a:extLst>
                <a:ext uri="{FF2B5EF4-FFF2-40B4-BE49-F238E27FC236}">
                  <a16:creationId xmlns:a16="http://schemas.microsoft.com/office/drawing/2014/main" id="{600F2DE1-2671-450C-943F-CB75EAE09094}"/>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0;p38">
              <a:extLst>
                <a:ext uri="{FF2B5EF4-FFF2-40B4-BE49-F238E27FC236}">
                  <a16:creationId xmlns:a16="http://schemas.microsoft.com/office/drawing/2014/main" id="{AA5BC777-62D9-4331-8BE7-FDA7DE01022A}"/>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1;p38">
              <a:extLst>
                <a:ext uri="{FF2B5EF4-FFF2-40B4-BE49-F238E27FC236}">
                  <a16:creationId xmlns:a16="http://schemas.microsoft.com/office/drawing/2014/main" id="{BB1BCF21-1FC6-4680-92D2-E9B7F998D25B}"/>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2;p38">
              <a:extLst>
                <a:ext uri="{FF2B5EF4-FFF2-40B4-BE49-F238E27FC236}">
                  <a16:creationId xmlns:a16="http://schemas.microsoft.com/office/drawing/2014/main" id="{A91CBAAC-C124-4EF0-92A1-8F677544EF3C}"/>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Imagen 17">
            <a:extLst>
              <a:ext uri="{FF2B5EF4-FFF2-40B4-BE49-F238E27FC236}">
                <a16:creationId xmlns:a16="http://schemas.microsoft.com/office/drawing/2014/main" id="{D512DD3F-D041-4667-B828-01B96E4AA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861" y="2913885"/>
            <a:ext cx="2516719" cy="1495462"/>
          </a:xfrm>
          <a:prstGeom prst="rect">
            <a:avLst/>
          </a:prstGeom>
        </p:spPr>
      </p:pic>
    </p:spTree>
  </p:cSld>
  <p:clrMapOvr>
    <a:masterClrMapping/>
  </p:clrMapOvr>
</p:sld>
</file>

<file path=ppt/theme/theme1.xml><?xml version="1.0" encoding="utf-8"?>
<a:theme xmlns:a="http://schemas.openxmlformats.org/drawingml/2006/main" name="Juno template">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315</Words>
  <Application>Microsoft Office PowerPoint</Application>
  <PresentationFormat>Presentación en pantalla (16:9)</PresentationFormat>
  <Paragraphs>47</Paragraphs>
  <Slides>8</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Titillium Web Light</vt:lpstr>
      <vt:lpstr>Arial</vt:lpstr>
      <vt:lpstr>Quantico</vt:lpstr>
      <vt:lpstr>Calibri</vt:lpstr>
      <vt:lpstr>Juno template</vt:lpstr>
      <vt:lpstr>Clasificación de piezas de audio basadas en características de los géneros musicales</vt:lpstr>
      <vt:lpstr>Motivación</vt:lpstr>
      <vt:lpstr>Procesamiento de datos</vt:lpstr>
      <vt:lpstr>Procesamiento de datos</vt:lpstr>
      <vt:lpstr>Funcionamiento</vt:lpstr>
      <vt:lpstr>Funcionamiento</vt:lpstr>
      <vt:lpstr>Funcionamiento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David Santiago Castro</cp:lastModifiedBy>
  <cp:revision>14</cp:revision>
  <dcterms:modified xsi:type="dcterms:W3CDTF">2020-04-01T07:49:20Z</dcterms:modified>
</cp:coreProperties>
</file>