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 P" initials="HP" lastIdx="1" clrIdx="0">
    <p:extLst>
      <p:ext uri="{19B8F6BF-5375-455C-9EA6-DF929625EA0E}">
        <p15:presenceInfo xmlns:p15="http://schemas.microsoft.com/office/powerpoint/2012/main" userId="H P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A7F19-837D-4C6B-B5C1-D605932065AE}" type="datetimeFigureOut">
              <a:rPr lang="tr-TR" smtClean="0"/>
              <a:t>29.02.2020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87AF2-F220-4E5F-BACC-8115ACB004F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49492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A7F19-837D-4C6B-B5C1-D605932065AE}" type="datetimeFigureOut">
              <a:rPr lang="tr-TR" smtClean="0"/>
              <a:t>29.02.2020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87AF2-F220-4E5F-BACC-8115ACB004F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34720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A7F19-837D-4C6B-B5C1-D605932065AE}" type="datetimeFigureOut">
              <a:rPr lang="tr-TR" smtClean="0"/>
              <a:t>29.02.2020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87AF2-F220-4E5F-BACC-8115ACB004F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57631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A7F19-837D-4C6B-B5C1-D605932065AE}" type="datetimeFigureOut">
              <a:rPr lang="tr-TR" smtClean="0"/>
              <a:t>29.02.2020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87AF2-F220-4E5F-BACC-8115ACB004F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36081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A7F19-837D-4C6B-B5C1-D605932065AE}" type="datetimeFigureOut">
              <a:rPr lang="tr-TR" smtClean="0"/>
              <a:t>29.02.2020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87AF2-F220-4E5F-BACC-8115ACB004F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99531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A7F19-837D-4C6B-B5C1-D605932065AE}" type="datetimeFigureOut">
              <a:rPr lang="tr-TR" smtClean="0"/>
              <a:t>29.02.2020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87AF2-F220-4E5F-BACC-8115ACB004F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15075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A7F19-837D-4C6B-B5C1-D605932065AE}" type="datetimeFigureOut">
              <a:rPr lang="tr-TR" smtClean="0"/>
              <a:t>29.02.2020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87AF2-F220-4E5F-BACC-8115ACB004F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71337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A7F19-837D-4C6B-B5C1-D605932065AE}" type="datetimeFigureOut">
              <a:rPr lang="tr-TR" smtClean="0"/>
              <a:t>29.02.2020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87AF2-F220-4E5F-BACC-8115ACB004F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95045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A7F19-837D-4C6B-B5C1-D605932065AE}" type="datetimeFigureOut">
              <a:rPr lang="tr-TR" smtClean="0"/>
              <a:t>29.02.2020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87AF2-F220-4E5F-BACC-8115ACB004F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10693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A7F19-837D-4C6B-B5C1-D605932065AE}" type="datetimeFigureOut">
              <a:rPr lang="tr-TR" smtClean="0"/>
              <a:t>29.02.2020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87AF2-F220-4E5F-BACC-8115ACB004F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37449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A7F19-837D-4C6B-B5C1-D605932065AE}" type="datetimeFigureOut">
              <a:rPr lang="tr-TR" smtClean="0"/>
              <a:t>29.02.2020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87AF2-F220-4E5F-BACC-8115ACB004F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68942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A7F19-837D-4C6B-B5C1-D605932065AE}" type="datetimeFigureOut">
              <a:rPr lang="tr-TR" smtClean="0"/>
              <a:t>29.02.2020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87AF2-F220-4E5F-BACC-8115ACB004F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35232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up 35"/>
          <p:cNvGrpSpPr/>
          <p:nvPr/>
        </p:nvGrpSpPr>
        <p:grpSpPr>
          <a:xfrm>
            <a:off x="811746" y="630462"/>
            <a:ext cx="10969699" cy="5800009"/>
            <a:chOff x="1138714" y="482681"/>
            <a:chExt cx="10969699" cy="5800009"/>
          </a:xfrm>
        </p:grpSpPr>
        <p:pic>
          <p:nvPicPr>
            <p:cNvPr id="5" name="Resim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9173" y="3868700"/>
              <a:ext cx="620935" cy="807720"/>
            </a:xfrm>
            <a:prstGeom prst="rect">
              <a:avLst/>
            </a:prstGeom>
          </p:spPr>
        </p:pic>
        <p:sp>
          <p:nvSpPr>
            <p:cNvPr id="6" name="Metin kutusu 5"/>
            <p:cNvSpPr txBox="1"/>
            <p:nvPr/>
          </p:nvSpPr>
          <p:spPr>
            <a:xfrm>
              <a:off x="1506369" y="4725099"/>
              <a:ext cx="1323191" cy="584775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tr-TR" sz="1600" b="1" dirty="0" smtClean="0">
                  <a:solidFill>
                    <a:schemeClr val="tx1"/>
                  </a:solidFill>
                </a:rPr>
                <a:t>Product </a:t>
              </a:r>
              <a:r>
                <a:rPr lang="tr-TR" sz="1600" b="1" dirty="0" err="1" smtClean="0">
                  <a:solidFill>
                    <a:schemeClr val="tx1"/>
                  </a:solidFill>
                </a:rPr>
                <a:t>owner</a:t>
              </a:r>
              <a:endParaRPr lang="tr-TR" sz="2800" b="1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Grup 2"/>
            <p:cNvGrpSpPr/>
            <p:nvPr/>
          </p:nvGrpSpPr>
          <p:grpSpPr>
            <a:xfrm>
              <a:off x="2636520" y="758190"/>
              <a:ext cx="8515395" cy="5524500"/>
              <a:chOff x="2636520" y="758190"/>
              <a:chExt cx="8515395" cy="5524500"/>
            </a:xfrm>
          </p:grpSpPr>
          <p:pic>
            <p:nvPicPr>
              <p:cNvPr id="2" name="Resim 1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489" r="15342"/>
              <a:stretch/>
            </p:blipFill>
            <p:spPr>
              <a:xfrm>
                <a:off x="2636520" y="758190"/>
                <a:ext cx="6964680" cy="5524500"/>
              </a:xfrm>
              <a:prstGeom prst="rect">
                <a:avLst/>
              </a:prstGeom>
            </p:spPr>
          </p:pic>
          <p:pic>
            <p:nvPicPr>
              <p:cNvPr id="4" name="Resim 3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77400" y="3794791"/>
                <a:ext cx="1474515" cy="1052896"/>
              </a:xfrm>
              <a:prstGeom prst="rect">
                <a:avLst/>
              </a:prstGeom>
            </p:spPr>
          </p:pic>
          <p:pic>
            <p:nvPicPr>
              <p:cNvPr id="7" name="Resim 6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489" r="62543" b="60276"/>
              <a:stretch/>
            </p:blipFill>
            <p:spPr>
              <a:xfrm>
                <a:off x="4800599" y="758190"/>
                <a:ext cx="1569721" cy="2514600"/>
              </a:xfrm>
              <a:prstGeom prst="rect">
                <a:avLst/>
              </a:prstGeom>
            </p:spPr>
          </p:pic>
        </p:grpSp>
        <p:pic>
          <p:nvPicPr>
            <p:cNvPr id="12" name="Resim 11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38" t="48445" r="9014"/>
            <a:stretch/>
          </p:blipFill>
          <p:spPr>
            <a:xfrm>
              <a:off x="7772478" y="482681"/>
              <a:ext cx="1702728" cy="604800"/>
            </a:xfrm>
            <a:prstGeom prst="rect">
              <a:avLst/>
            </a:prstGeom>
          </p:spPr>
        </p:pic>
        <p:sp>
          <p:nvSpPr>
            <p:cNvPr id="13" name="Metin kutusu 12"/>
            <p:cNvSpPr txBox="1"/>
            <p:nvPr/>
          </p:nvSpPr>
          <p:spPr>
            <a:xfrm>
              <a:off x="7714485" y="1048016"/>
              <a:ext cx="1893111" cy="338554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tr-TR" sz="1600" b="1" dirty="0" smtClean="0">
                  <a:solidFill>
                    <a:schemeClr val="tx1"/>
                  </a:solidFill>
                </a:rPr>
                <a:t>Developers - </a:t>
              </a:r>
              <a:r>
                <a:rPr lang="tr-TR" sz="1600" b="1" dirty="0" err="1" smtClean="0">
                  <a:solidFill>
                    <a:schemeClr val="tx1"/>
                  </a:solidFill>
                </a:rPr>
                <a:t>team</a:t>
              </a:r>
              <a:endParaRPr lang="tr-TR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Metin kutusu 14"/>
            <p:cNvSpPr txBox="1"/>
            <p:nvPr/>
          </p:nvSpPr>
          <p:spPr>
            <a:xfrm>
              <a:off x="6706772" y="1721837"/>
              <a:ext cx="1323191" cy="584775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tr-TR" sz="1600" b="1" dirty="0" err="1" smtClean="0">
                  <a:solidFill>
                    <a:schemeClr val="tx1"/>
                  </a:solidFill>
                </a:rPr>
                <a:t>Scrum</a:t>
              </a:r>
              <a:r>
                <a:rPr lang="tr-TR" sz="1600" b="1" dirty="0" smtClean="0">
                  <a:solidFill>
                    <a:schemeClr val="tx1"/>
                  </a:solidFill>
                </a:rPr>
                <a:t> </a:t>
              </a:r>
              <a:r>
                <a:rPr lang="tr-TR" sz="1600" b="1" dirty="0" err="1" smtClean="0">
                  <a:solidFill>
                    <a:schemeClr val="tx1"/>
                  </a:solidFill>
                </a:rPr>
                <a:t>master</a:t>
              </a:r>
              <a:endParaRPr lang="tr-TR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Metin kutusu 7"/>
            <p:cNvSpPr txBox="1"/>
            <p:nvPr/>
          </p:nvSpPr>
          <p:spPr>
            <a:xfrm>
              <a:off x="7179832" y="2987041"/>
              <a:ext cx="143451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2000" b="1" dirty="0" smtClean="0"/>
                <a:t>…. </a:t>
              </a:r>
              <a:r>
                <a:rPr lang="tr-TR" sz="2000" b="1" dirty="0" err="1" smtClean="0"/>
                <a:t>Week</a:t>
              </a:r>
              <a:r>
                <a:rPr lang="tr-TR" sz="2000" b="1" dirty="0" smtClean="0"/>
                <a:t> Sprint</a:t>
              </a:r>
              <a:endParaRPr lang="tr-TR" sz="2000" b="1" dirty="0"/>
            </a:p>
          </p:txBody>
        </p:sp>
        <p:sp>
          <p:nvSpPr>
            <p:cNvPr id="16" name="Metin kutusu 15"/>
            <p:cNvSpPr txBox="1"/>
            <p:nvPr/>
          </p:nvSpPr>
          <p:spPr>
            <a:xfrm>
              <a:off x="7968757" y="1595309"/>
              <a:ext cx="117319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600" b="1" dirty="0" err="1" smtClean="0"/>
                <a:t>Stand</a:t>
              </a:r>
              <a:r>
                <a:rPr lang="tr-TR" sz="1600" b="1" dirty="0" smtClean="0"/>
                <a:t> </a:t>
              </a:r>
              <a:r>
                <a:rPr lang="tr-TR" sz="1600" b="1" dirty="0" err="1" smtClean="0"/>
                <a:t>up</a:t>
              </a:r>
              <a:r>
                <a:rPr lang="tr-TR" sz="1600" b="1" dirty="0" smtClean="0"/>
                <a:t> </a:t>
              </a:r>
              <a:r>
                <a:rPr lang="tr-TR" sz="1600" b="1" dirty="0" err="1" smtClean="0"/>
                <a:t>review</a:t>
              </a:r>
              <a:endParaRPr lang="tr-TR" sz="1600" b="1" dirty="0"/>
            </a:p>
          </p:txBody>
        </p:sp>
        <p:sp>
          <p:nvSpPr>
            <p:cNvPr id="17" name="Metin kutusu 16"/>
            <p:cNvSpPr txBox="1"/>
            <p:nvPr/>
          </p:nvSpPr>
          <p:spPr>
            <a:xfrm>
              <a:off x="1138714" y="1547109"/>
              <a:ext cx="2195282" cy="830997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tr-TR" sz="1600" b="1" dirty="0" err="1" smtClean="0">
                  <a:solidFill>
                    <a:schemeClr val="tx1"/>
                  </a:solidFill>
                </a:rPr>
                <a:t>Inputs</a:t>
              </a:r>
              <a:r>
                <a:rPr lang="tr-TR" sz="1600" b="1" dirty="0" smtClean="0">
                  <a:solidFill>
                    <a:schemeClr val="tx1"/>
                  </a:solidFill>
                </a:rPr>
                <a:t> </a:t>
              </a:r>
              <a:r>
                <a:rPr lang="tr-TR" sz="1600" b="1" dirty="0" err="1" smtClean="0">
                  <a:solidFill>
                    <a:schemeClr val="tx1"/>
                  </a:solidFill>
                </a:rPr>
                <a:t>from</a:t>
              </a:r>
              <a:r>
                <a:rPr lang="tr-TR" sz="1600" b="1" dirty="0" smtClean="0">
                  <a:solidFill>
                    <a:schemeClr val="tx1"/>
                  </a:solidFill>
                </a:rPr>
                <a:t> </a:t>
              </a:r>
              <a:r>
                <a:rPr lang="tr-TR" sz="1600" b="1" dirty="0" err="1" smtClean="0">
                  <a:solidFill>
                    <a:schemeClr val="tx1"/>
                  </a:solidFill>
                </a:rPr>
                <a:t>executives</a:t>
              </a:r>
              <a:r>
                <a:rPr lang="tr-TR" sz="1600" b="1" dirty="0" smtClean="0">
                  <a:solidFill>
                    <a:schemeClr val="tx1"/>
                  </a:solidFill>
                </a:rPr>
                <a:t>, </a:t>
              </a:r>
              <a:r>
                <a:rPr lang="tr-TR" sz="1600" b="1" dirty="0" err="1" smtClean="0">
                  <a:solidFill>
                    <a:schemeClr val="tx1"/>
                  </a:solidFill>
                </a:rPr>
                <a:t>costumers</a:t>
              </a:r>
              <a:r>
                <a:rPr lang="tr-TR" sz="1600" b="1" dirty="0" smtClean="0">
                  <a:solidFill>
                    <a:schemeClr val="tx1"/>
                  </a:solidFill>
                </a:rPr>
                <a:t>, </a:t>
              </a:r>
              <a:r>
                <a:rPr lang="tr-TR" sz="1600" b="1" dirty="0" err="1" smtClean="0">
                  <a:solidFill>
                    <a:schemeClr val="tx1"/>
                  </a:solidFill>
                </a:rPr>
                <a:t>users</a:t>
              </a:r>
              <a:r>
                <a:rPr lang="tr-TR" sz="1600" b="1" dirty="0" smtClean="0">
                  <a:solidFill>
                    <a:schemeClr val="tx1"/>
                  </a:solidFill>
                </a:rPr>
                <a:t>, </a:t>
              </a:r>
              <a:r>
                <a:rPr lang="tr-TR" sz="1600" b="1" dirty="0" err="1" smtClean="0">
                  <a:solidFill>
                    <a:schemeClr val="tx1"/>
                  </a:solidFill>
                </a:rPr>
                <a:t>stakeholders</a:t>
              </a:r>
              <a:r>
                <a:rPr lang="tr-TR" sz="1600" b="1" dirty="0" smtClean="0">
                  <a:solidFill>
                    <a:schemeClr val="tx1"/>
                  </a:solidFill>
                </a:rPr>
                <a:t>  </a:t>
              </a:r>
              <a:endParaRPr lang="tr-TR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Metin kutusu 17"/>
            <p:cNvSpPr txBox="1"/>
            <p:nvPr/>
          </p:nvSpPr>
          <p:spPr>
            <a:xfrm>
              <a:off x="5722133" y="4951933"/>
              <a:ext cx="1861710" cy="1015663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sprint </a:t>
              </a:r>
              <a:r>
                <a:rPr lang="tr-TR" b="1" dirty="0" err="1" smtClean="0">
                  <a:solidFill>
                    <a:schemeClr val="tx1"/>
                  </a:solidFill>
                </a:rPr>
                <a:t>backlog</a:t>
              </a:r>
              <a:endParaRPr lang="tr-TR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tr-TR" sz="1400" b="1" dirty="0" smtClean="0">
                  <a:solidFill>
                    <a:schemeClr val="tx1"/>
                  </a:solidFill>
                </a:rPr>
                <a:t>(</a:t>
              </a:r>
              <a:r>
                <a:rPr lang="tr-TR" sz="1400" b="1" dirty="0" err="1" smtClean="0">
                  <a:solidFill>
                    <a:schemeClr val="tx1"/>
                  </a:solidFill>
                </a:rPr>
                <a:t>Selected</a:t>
              </a:r>
              <a:r>
                <a:rPr lang="tr-TR" sz="1400" b="1" dirty="0" smtClean="0">
                  <a:solidFill>
                    <a:schemeClr val="tx1"/>
                  </a:solidFill>
                </a:rPr>
                <a:t> </a:t>
              </a:r>
              <a:r>
                <a:rPr lang="tr-TR" sz="1400" b="1" dirty="0" err="1" smtClean="0">
                  <a:solidFill>
                    <a:schemeClr val="tx1"/>
                  </a:solidFill>
                </a:rPr>
                <a:t>stories</a:t>
              </a:r>
              <a:r>
                <a:rPr lang="tr-TR" sz="1400" b="1" dirty="0" smtClean="0">
                  <a:solidFill>
                    <a:schemeClr val="tx1"/>
                  </a:solidFill>
                </a:rPr>
                <a:t> </a:t>
              </a:r>
              <a:r>
                <a:rPr lang="tr-TR" sz="1400" b="1" dirty="0" err="1" smtClean="0">
                  <a:solidFill>
                    <a:schemeClr val="tx1"/>
                  </a:solidFill>
                </a:rPr>
                <a:t>to</a:t>
              </a:r>
              <a:r>
                <a:rPr lang="tr-TR" sz="1400" b="1" dirty="0">
                  <a:solidFill>
                    <a:schemeClr val="tx1"/>
                  </a:solidFill>
                </a:rPr>
                <a:t> </a:t>
              </a:r>
              <a:r>
                <a:rPr lang="tr-TR" sz="1400" b="1" dirty="0" err="1" smtClean="0">
                  <a:solidFill>
                    <a:schemeClr val="tx1"/>
                  </a:solidFill>
                </a:rPr>
                <a:t>complete</a:t>
              </a:r>
              <a:r>
                <a:rPr lang="tr-TR" sz="1400" b="1" dirty="0" smtClean="0">
                  <a:solidFill>
                    <a:schemeClr val="tx1"/>
                  </a:solidFill>
                </a:rPr>
                <a:t> </a:t>
              </a:r>
              <a:r>
                <a:rPr lang="tr-TR" sz="1400" b="1" dirty="0" err="1" smtClean="0">
                  <a:solidFill>
                    <a:schemeClr val="tx1"/>
                  </a:solidFill>
                </a:rPr>
                <a:t>during</a:t>
              </a:r>
              <a:r>
                <a:rPr lang="tr-TR" sz="1400" b="1" dirty="0" smtClean="0">
                  <a:solidFill>
                    <a:schemeClr val="tx1"/>
                  </a:solidFill>
                </a:rPr>
                <a:t> </a:t>
              </a:r>
              <a:r>
                <a:rPr lang="tr-TR" sz="1400" b="1" dirty="0" err="1" smtClean="0">
                  <a:solidFill>
                    <a:schemeClr val="tx1"/>
                  </a:solidFill>
                </a:rPr>
                <a:t>the</a:t>
              </a:r>
              <a:r>
                <a:rPr lang="tr-TR" sz="1400" b="1" dirty="0" smtClean="0">
                  <a:solidFill>
                    <a:schemeClr val="tx1"/>
                  </a:solidFill>
                </a:rPr>
                <a:t> Sprint)</a:t>
              </a:r>
              <a:endParaRPr lang="tr-TR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Metin kutusu 18"/>
            <p:cNvSpPr txBox="1"/>
            <p:nvPr/>
          </p:nvSpPr>
          <p:spPr>
            <a:xfrm>
              <a:off x="4839884" y="4536888"/>
              <a:ext cx="1142999" cy="954107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tr-TR" sz="1400" b="1" dirty="0" smtClean="0">
                  <a:solidFill>
                    <a:schemeClr val="tx1"/>
                  </a:solidFill>
                </a:rPr>
                <a:t>(</a:t>
              </a:r>
              <a:r>
                <a:rPr lang="tr-TR" sz="1400" b="1" dirty="0" err="1" smtClean="0">
                  <a:solidFill>
                    <a:schemeClr val="tx1"/>
                  </a:solidFill>
                </a:rPr>
                <a:t>Goal</a:t>
              </a:r>
              <a:r>
                <a:rPr lang="tr-TR" sz="1400" b="1" dirty="0" smtClean="0">
                  <a:solidFill>
                    <a:schemeClr val="tx1"/>
                  </a:solidFill>
                </a:rPr>
                <a:t>, </a:t>
              </a:r>
              <a:r>
                <a:rPr lang="tr-TR" sz="1400" b="1" dirty="0" err="1" smtClean="0">
                  <a:solidFill>
                    <a:schemeClr val="tx1"/>
                  </a:solidFill>
                </a:rPr>
                <a:t>Scope</a:t>
              </a:r>
              <a:r>
                <a:rPr lang="tr-TR" sz="1400" b="1" dirty="0" smtClean="0">
                  <a:solidFill>
                    <a:schemeClr val="tx1"/>
                  </a:solidFill>
                </a:rPr>
                <a:t>, </a:t>
              </a:r>
              <a:r>
                <a:rPr lang="tr-TR" sz="1400" b="1" dirty="0" err="1" smtClean="0">
                  <a:solidFill>
                    <a:schemeClr val="tx1"/>
                  </a:solidFill>
                </a:rPr>
                <a:t>Selecting</a:t>
              </a:r>
              <a:r>
                <a:rPr lang="tr-TR" sz="1400" b="1" dirty="0" smtClean="0">
                  <a:solidFill>
                    <a:schemeClr val="tx1"/>
                  </a:solidFill>
                </a:rPr>
                <a:t> </a:t>
              </a:r>
              <a:r>
                <a:rPr lang="tr-TR" sz="1400" b="1" dirty="0" err="1" smtClean="0">
                  <a:solidFill>
                    <a:schemeClr val="tx1"/>
                  </a:solidFill>
                </a:rPr>
                <a:t>stories</a:t>
              </a:r>
              <a:r>
                <a:rPr lang="tr-TR" sz="1400" b="1" dirty="0" smtClean="0">
                  <a:solidFill>
                    <a:schemeClr val="tx1"/>
                  </a:solidFill>
                </a:rPr>
                <a:t>)</a:t>
              </a:r>
              <a:endParaRPr lang="tr-TR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Metin kutusu 23"/>
            <p:cNvSpPr txBox="1"/>
            <p:nvPr/>
          </p:nvSpPr>
          <p:spPr>
            <a:xfrm>
              <a:off x="3446252" y="5012977"/>
              <a:ext cx="1815362" cy="1077218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tr-TR" b="1" dirty="0" err="1" smtClean="0">
                  <a:solidFill>
                    <a:schemeClr val="tx1"/>
                  </a:solidFill>
                </a:rPr>
                <a:t>product</a:t>
              </a:r>
              <a:r>
                <a:rPr lang="tr-TR" b="1" dirty="0" smtClean="0">
                  <a:solidFill>
                    <a:schemeClr val="tx1"/>
                  </a:solidFill>
                </a:rPr>
                <a:t> </a:t>
              </a:r>
              <a:endParaRPr lang="tr-TR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tr-TR" b="1" dirty="0" err="1" smtClean="0">
                  <a:solidFill>
                    <a:schemeClr val="tx1"/>
                  </a:solidFill>
                </a:rPr>
                <a:t>backlog</a:t>
              </a:r>
              <a:endParaRPr lang="tr-TR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tr-TR" sz="1400" b="1" dirty="0" smtClean="0">
                  <a:solidFill>
                    <a:schemeClr val="tx1"/>
                  </a:solidFill>
                </a:rPr>
                <a:t>(</a:t>
              </a:r>
              <a:r>
                <a:rPr lang="tr-TR" sz="1400" b="1" dirty="0" err="1" smtClean="0">
                  <a:solidFill>
                    <a:schemeClr val="tx1"/>
                  </a:solidFill>
                </a:rPr>
                <a:t>Ranked</a:t>
              </a:r>
              <a:r>
                <a:rPr lang="tr-TR" sz="1400" b="1" dirty="0" smtClean="0">
                  <a:solidFill>
                    <a:schemeClr val="tx1"/>
                  </a:solidFill>
                </a:rPr>
                <a:t> </a:t>
              </a:r>
              <a:r>
                <a:rPr lang="tr-TR" sz="1400" b="1" dirty="0" err="1" smtClean="0">
                  <a:solidFill>
                    <a:schemeClr val="tx1"/>
                  </a:solidFill>
                </a:rPr>
                <a:t>list</a:t>
              </a:r>
              <a:r>
                <a:rPr lang="tr-TR" sz="1400" b="1" dirty="0" smtClean="0">
                  <a:solidFill>
                    <a:schemeClr val="tx1"/>
                  </a:solidFill>
                </a:rPr>
                <a:t> of</a:t>
              </a:r>
            </a:p>
            <a:p>
              <a:pPr algn="ctr"/>
              <a:r>
                <a:rPr lang="tr-TR" sz="1400" b="1" dirty="0" err="1" smtClean="0">
                  <a:solidFill>
                    <a:schemeClr val="tx1"/>
                  </a:solidFill>
                </a:rPr>
                <a:t>what</a:t>
              </a:r>
              <a:r>
                <a:rPr lang="tr-TR" sz="1400" b="1" dirty="0" smtClean="0">
                  <a:solidFill>
                    <a:schemeClr val="tx1"/>
                  </a:solidFill>
                </a:rPr>
                <a:t> is </a:t>
              </a:r>
              <a:r>
                <a:rPr lang="tr-TR" sz="1400" b="1" dirty="0" err="1" smtClean="0">
                  <a:solidFill>
                    <a:schemeClr val="tx1"/>
                  </a:solidFill>
                </a:rPr>
                <a:t>required</a:t>
              </a:r>
              <a:r>
                <a:rPr lang="tr-TR" sz="1400" b="1" dirty="0" smtClean="0">
                  <a:solidFill>
                    <a:schemeClr val="tx1"/>
                  </a:solidFill>
                </a:rPr>
                <a:t>)</a:t>
              </a:r>
              <a:endParaRPr lang="tr-TR" sz="2400" b="1" dirty="0">
                <a:solidFill>
                  <a:schemeClr val="tx1"/>
                </a:solidFill>
              </a:endParaRPr>
            </a:p>
          </p:txBody>
        </p:sp>
        <p:pic>
          <p:nvPicPr>
            <p:cNvPr id="25" name="Resim 2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489" t="55096" r="69887" b="25008"/>
            <a:stretch/>
          </p:blipFill>
          <p:spPr>
            <a:xfrm rot="5400000">
              <a:off x="1668664" y="2738564"/>
              <a:ext cx="1135380" cy="1027533"/>
            </a:xfrm>
            <a:prstGeom prst="rect">
              <a:avLst/>
            </a:prstGeom>
          </p:spPr>
        </p:pic>
        <p:pic>
          <p:nvPicPr>
            <p:cNvPr id="26" name="Resim 25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38" t="48445" r="9014"/>
            <a:stretch/>
          </p:blipFill>
          <p:spPr>
            <a:xfrm>
              <a:off x="8578023" y="4722870"/>
              <a:ext cx="1322489" cy="469741"/>
            </a:xfrm>
            <a:prstGeom prst="rect">
              <a:avLst/>
            </a:prstGeom>
          </p:spPr>
        </p:pic>
        <p:sp>
          <p:nvSpPr>
            <p:cNvPr id="29" name="Metin kutusu 28"/>
            <p:cNvSpPr txBox="1"/>
            <p:nvPr/>
          </p:nvSpPr>
          <p:spPr>
            <a:xfrm>
              <a:off x="7829652" y="5229819"/>
              <a:ext cx="2208427" cy="1015663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tr-TR" b="1" dirty="0" err="1" smtClean="0">
                  <a:solidFill>
                    <a:schemeClr val="tx1"/>
                  </a:solidFill>
                </a:rPr>
                <a:t>Scrum</a:t>
              </a:r>
              <a:r>
                <a:rPr lang="tr-TR" b="1" dirty="0" smtClean="0">
                  <a:solidFill>
                    <a:schemeClr val="tx1"/>
                  </a:solidFill>
                </a:rPr>
                <a:t> </a:t>
              </a:r>
              <a:r>
                <a:rPr lang="tr-TR" b="1" dirty="0" err="1" smtClean="0">
                  <a:solidFill>
                    <a:schemeClr val="tx1"/>
                  </a:solidFill>
                </a:rPr>
                <a:t>retrospective</a:t>
              </a:r>
              <a:endParaRPr lang="tr-TR" sz="1600" b="1" dirty="0" smtClean="0">
                <a:solidFill>
                  <a:schemeClr val="tx1"/>
                </a:solidFill>
              </a:endParaRPr>
            </a:p>
            <a:p>
              <a:r>
                <a:rPr lang="tr-TR" sz="1400" b="1" dirty="0" err="1" smtClean="0">
                  <a:solidFill>
                    <a:schemeClr val="tx1"/>
                  </a:solidFill>
                </a:rPr>
                <a:t>What</a:t>
              </a:r>
              <a:r>
                <a:rPr lang="tr-TR" sz="1400" b="1" dirty="0" smtClean="0">
                  <a:solidFill>
                    <a:schemeClr val="tx1"/>
                  </a:solidFill>
                </a:rPr>
                <a:t> </a:t>
              </a:r>
              <a:r>
                <a:rPr lang="tr-TR" sz="1400" b="1" dirty="0" err="1">
                  <a:solidFill>
                    <a:schemeClr val="tx1"/>
                  </a:solidFill>
                </a:rPr>
                <a:t>went</a:t>
              </a:r>
              <a:r>
                <a:rPr lang="tr-TR" sz="1400" b="1" dirty="0">
                  <a:solidFill>
                    <a:schemeClr val="tx1"/>
                  </a:solidFill>
                </a:rPr>
                <a:t> </a:t>
              </a:r>
              <a:r>
                <a:rPr lang="tr-TR" sz="1400" b="1" dirty="0" err="1" smtClean="0">
                  <a:solidFill>
                    <a:schemeClr val="tx1"/>
                  </a:solidFill>
                </a:rPr>
                <a:t>well</a:t>
              </a:r>
              <a:r>
                <a:rPr lang="tr-TR" sz="1400" b="1" dirty="0">
                  <a:solidFill>
                    <a:schemeClr val="tx1"/>
                  </a:solidFill>
                </a:rPr>
                <a:t>?</a:t>
              </a:r>
              <a:endParaRPr lang="tr-TR" sz="1400" b="1" dirty="0" smtClean="0">
                <a:solidFill>
                  <a:schemeClr val="tx1"/>
                </a:solidFill>
              </a:endParaRPr>
            </a:p>
            <a:p>
              <a:r>
                <a:rPr lang="tr-TR" sz="1400" b="1" dirty="0" err="1" smtClean="0">
                  <a:solidFill>
                    <a:schemeClr val="tx1"/>
                  </a:solidFill>
                </a:rPr>
                <a:t>What</a:t>
              </a:r>
              <a:r>
                <a:rPr lang="tr-TR" sz="1400" b="1" dirty="0" smtClean="0">
                  <a:solidFill>
                    <a:schemeClr val="tx1"/>
                  </a:solidFill>
                </a:rPr>
                <a:t> </a:t>
              </a:r>
              <a:r>
                <a:rPr lang="tr-TR" sz="1400" b="1" dirty="0" err="1" smtClean="0">
                  <a:solidFill>
                    <a:schemeClr val="tx1"/>
                  </a:solidFill>
                </a:rPr>
                <a:t>went</a:t>
              </a:r>
              <a:r>
                <a:rPr lang="tr-TR" sz="1400" b="1" dirty="0" smtClean="0">
                  <a:solidFill>
                    <a:schemeClr val="tx1"/>
                  </a:solidFill>
                </a:rPr>
                <a:t> </a:t>
              </a:r>
              <a:r>
                <a:rPr lang="tr-TR" sz="1400" b="1" dirty="0" err="1" smtClean="0">
                  <a:solidFill>
                    <a:schemeClr val="tx1"/>
                  </a:solidFill>
                </a:rPr>
                <a:t>wrong</a:t>
              </a:r>
              <a:r>
                <a:rPr lang="tr-TR" sz="1400" b="1" dirty="0">
                  <a:solidFill>
                    <a:schemeClr val="tx1"/>
                  </a:solidFill>
                </a:rPr>
                <a:t>?</a:t>
              </a:r>
              <a:endParaRPr lang="tr-TR" sz="1400" b="1" dirty="0" smtClean="0">
                <a:solidFill>
                  <a:schemeClr val="tx1"/>
                </a:solidFill>
              </a:endParaRPr>
            </a:p>
            <a:p>
              <a:r>
                <a:rPr lang="tr-TR" sz="1400" b="1" dirty="0" err="1" smtClean="0">
                  <a:solidFill>
                    <a:schemeClr val="tx1"/>
                  </a:solidFill>
                </a:rPr>
                <a:t>Improvement</a:t>
              </a:r>
              <a:r>
                <a:rPr lang="tr-TR" sz="1400" b="1" dirty="0" smtClean="0">
                  <a:solidFill>
                    <a:schemeClr val="tx1"/>
                  </a:solidFill>
                </a:rPr>
                <a:t> </a:t>
              </a:r>
              <a:r>
                <a:rPr lang="tr-TR" sz="1400" b="1" dirty="0" err="1" smtClean="0">
                  <a:solidFill>
                    <a:schemeClr val="tx1"/>
                  </a:solidFill>
                </a:rPr>
                <a:t>Areas</a:t>
              </a:r>
              <a:r>
                <a:rPr lang="tr-TR" sz="1400" b="1" dirty="0" smtClean="0">
                  <a:solidFill>
                    <a:schemeClr val="tx1"/>
                  </a:solidFill>
                </a:rPr>
                <a:t>? </a:t>
              </a:r>
            </a:p>
          </p:txBody>
        </p:sp>
        <p:sp>
          <p:nvSpPr>
            <p:cNvPr id="30" name="Metin kutusu 29"/>
            <p:cNvSpPr txBox="1"/>
            <p:nvPr/>
          </p:nvSpPr>
          <p:spPr>
            <a:xfrm>
              <a:off x="10195416" y="3235246"/>
              <a:ext cx="1912997" cy="553998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tr-TR" sz="1600" b="1" dirty="0" smtClean="0">
                  <a:solidFill>
                    <a:schemeClr val="tx1"/>
                  </a:solidFill>
                </a:rPr>
                <a:t>Product </a:t>
              </a:r>
              <a:r>
                <a:rPr lang="tr-TR" sz="1600" b="1" dirty="0" err="1" smtClean="0">
                  <a:solidFill>
                    <a:schemeClr val="tx1"/>
                  </a:solidFill>
                </a:rPr>
                <a:t>Increment</a:t>
              </a:r>
              <a:endParaRPr lang="tr-TR" sz="16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tr-TR" sz="1400" b="1" dirty="0" smtClean="0">
                  <a:solidFill>
                    <a:schemeClr val="tx1"/>
                  </a:solidFill>
                </a:rPr>
                <a:t>(</a:t>
              </a:r>
              <a:r>
                <a:rPr lang="tr-TR" sz="1400" b="1" dirty="0" err="1" smtClean="0">
                  <a:solidFill>
                    <a:schemeClr val="tx1"/>
                  </a:solidFill>
                </a:rPr>
                <a:t>Finished</a:t>
              </a:r>
              <a:r>
                <a:rPr lang="tr-TR" sz="1400" b="1" dirty="0" smtClean="0">
                  <a:solidFill>
                    <a:schemeClr val="tx1"/>
                  </a:solidFill>
                </a:rPr>
                <a:t> </a:t>
              </a:r>
              <a:r>
                <a:rPr lang="tr-TR" sz="1400" b="1" dirty="0" err="1" smtClean="0">
                  <a:solidFill>
                    <a:schemeClr val="tx1"/>
                  </a:solidFill>
                </a:rPr>
                <a:t>Work</a:t>
              </a:r>
              <a:r>
                <a:rPr lang="tr-TR" sz="1400" b="1" dirty="0" smtClean="0">
                  <a:solidFill>
                    <a:schemeClr val="tx1"/>
                  </a:solidFill>
                </a:rPr>
                <a:t>)</a:t>
              </a:r>
              <a:endParaRPr lang="tr-TR" sz="2400" b="1" dirty="0">
                <a:solidFill>
                  <a:schemeClr val="tx1"/>
                </a:solidFill>
              </a:endParaRPr>
            </a:p>
          </p:txBody>
        </p:sp>
        <p:pic>
          <p:nvPicPr>
            <p:cNvPr id="31" name="Resim 30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079" t="48643" r="8096" b="-1976"/>
            <a:stretch/>
          </p:blipFill>
          <p:spPr>
            <a:xfrm>
              <a:off x="6976603" y="847045"/>
              <a:ext cx="795875" cy="938541"/>
            </a:xfrm>
            <a:prstGeom prst="rect">
              <a:avLst/>
            </a:prstGeom>
          </p:spPr>
        </p:pic>
        <p:pic>
          <p:nvPicPr>
            <p:cNvPr id="32" name="Resim 31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079" t="48643" r="8096" b="-1976"/>
            <a:stretch/>
          </p:blipFill>
          <p:spPr>
            <a:xfrm>
              <a:off x="8090719" y="4722012"/>
              <a:ext cx="411104" cy="484798"/>
            </a:xfrm>
            <a:prstGeom prst="rect">
              <a:avLst/>
            </a:prstGeom>
          </p:spPr>
        </p:pic>
        <p:pic>
          <p:nvPicPr>
            <p:cNvPr id="33" name="Resim 32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5936" y="4814531"/>
              <a:ext cx="305111" cy="396892"/>
            </a:xfrm>
            <a:prstGeom prst="rect">
              <a:avLst/>
            </a:prstGeom>
          </p:spPr>
        </p:pic>
        <p:sp>
          <p:nvSpPr>
            <p:cNvPr id="34" name="Metin kutusu 33"/>
            <p:cNvSpPr txBox="1"/>
            <p:nvPr/>
          </p:nvSpPr>
          <p:spPr>
            <a:xfrm>
              <a:off x="5068189" y="1394051"/>
              <a:ext cx="1907559" cy="1015663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tr-TR" b="1" dirty="0" smtClean="0">
                  <a:solidFill>
                    <a:schemeClr val="tx1"/>
                  </a:solidFill>
                </a:rPr>
                <a:t>Sprint </a:t>
              </a:r>
              <a:r>
                <a:rPr lang="tr-TR" b="1" dirty="0" err="1" smtClean="0">
                  <a:solidFill>
                    <a:schemeClr val="tx1"/>
                  </a:solidFill>
                </a:rPr>
                <a:t>review</a:t>
              </a:r>
              <a:endParaRPr lang="tr-TR" b="1" dirty="0" smtClean="0">
                <a:solidFill>
                  <a:schemeClr val="tx1"/>
                </a:solidFill>
              </a:endParaRPr>
            </a:p>
            <a:p>
              <a:r>
                <a:rPr lang="en-US" sz="1400" b="1" dirty="0">
                  <a:solidFill>
                    <a:schemeClr val="tx1"/>
                  </a:solidFill>
                </a:rPr>
                <a:t>Demonstrating what the team accomplished during the </a:t>
              </a:r>
              <a:r>
                <a:rPr lang="en-US" sz="1400" b="1" dirty="0" smtClean="0">
                  <a:solidFill>
                    <a:schemeClr val="tx1"/>
                  </a:solidFill>
                </a:rPr>
                <a:t>sprint</a:t>
              </a:r>
              <a:r>
                <a:rPr lang="tr-TR" sz="1400" b="1" dirty="0" smtClean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35" name="Metin kutusu 34"/>
            <p:cNvSpPr txBox="1"/>
            <p:nvPr/>
          </p:nvSpPr>
          <p:spPr>
            <a:xfrm>
              <a:off x="4729467" y="3404522"/>
              <a:ext cx="1323191" cy="830997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tr-TR" sz="1600" b="1" dirty="0" smtClean="0">
                  <a:solidFill>
                    <a:schemeClr val="tx1"/>
                  </a:solidFill>
                </a:rPr>
                <a:t>Sprint </a:t>
              </a:r>
              <a:r>
                <a:rPr lang="tr-TR" sz="1600" b="1" dirty="0" err="1" smtClean="0">
                  <a:solidFill>
                    <a:schemeClr val="tx1"/>
                  </a:solidFill>
                </a:rPr>
                <a:t>planing</a:t>
              </a:r>
              <a:r>
                <a:rPr lang="tr-TR" sz="1600" b="1" dirty="0" smtClean="0">
                  <a:solidFill>
                    <a:schemeClr val="tx1"/>
                  </a:solidFill>
                </a:rPr>
                <a:t> </a:t>
              </a:r>
              <a:r>
                <a:rPr lang="tr-TR" sz="1600" b="1" dirty="0" err="1" smtClean="0">
                  <a:solidFill>
                    <a:schemeClr val="tx1"/>
                  </a:solidFill>
                </a:rPr>
                <a:t>meeting</a:t>
              </a:r>
              <a:endParaRPr lang="tr-TR" sz="28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233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7900</TotalTime>
  <Words>84</Words>
  <Application>Microsoft Office PowerPoint</Application>
  <PresentationFormat>Geniş ekran</PresentationFormat>
  <Paragraphs>22</Paragraphs>
  <Slides>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Teması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H P</dc:creator>
  <cp:lastModifiedBy>selcuk</cp:lastModifiedBy>
  <cp:revision>101</cp:revision>
  <dcterms:created xsi:type="dcterms:W3CDTF">2019-11-10T13:22:12Z</dcterms:created>
  <dcterms:modified xsi:type="dcterms:W3CDTF">2020-02-29T19:33:52Z</dcterms:modified>
</cp:coreProperties>
</file>