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4"/>
    <p:sldMasterId id="2147483767" r:id="rId5"/>
  </p:sldMasterIdLst>
  <p:notesMasterIdLst>
    <p:notesMasterId r:id="rId36"/>
  </p:notesMasterIdLst>
  <p:handoutMasterIdLst>
    <p:handoutMasterId r:id="rId37"/>
  </p:handoutMasterIdLst>
  <p:sldIdLst>
    <p:sldId id="291" r:id="rId6"/>
    <p:sldId id="278" r:id="rId7"/>
    <p:sldId id="294" r:id="rId8"/>
    <p:sldId id="303" r:id="rId9"/>
    <p:sldId id="296" r:id="rId10"/>
    <p:sldId id="297" r:id="rId11"/>
    <p:sldId id="299" r:id="rId12"/>
    <p:sldId id="298" r:id="rId13"/>
    <p:sldId id="300" r:id="rId14"/>
    <p:sldId id="304" r:id="rId15"/>
    <p:sldId id="305" r:id="rId16"/>
    <p:sldId id="301" r:id="rId17"/>
    <p:sldId id="302" r:id="rId18"/>
    <p:sldId id="306" r:id="rId19"/>
    <p:sldId id="307" r:id="rId20"/>
    <p:sldId id="315" r:id="rId21"/>
    <p:sldId id="309" r:id="rId22"/>
    <p:sldId id="310" r:id="rId23"/>
    <p:sldId id="317" r:id="rId24"/>
    <p:sldId id="277" r:id="rId25"/>
    <p:sldId id="318" r:id="rId26"/>
    <p:sldId id="286" r:id="rId27"/>
    <p:sldId id="288" r:id="rId28"/>
    <p:sldId id="289" r:id="rId29"/>
    <p:sldId id="311" r:id="rId30"/>
    <p:sldId id="320" r:id="rId31"/>
    <p:sldId id="321" r:id="rId32"/>
    <p:sldId id="312" r:id="rId33"/>
    <p:sldId id="314" r:id="rId34"/>
    <p:sldId id="258" r:id="rId35"/>
  </p:sldIdLst>
  <p:sldSz cx="9144000" cy="5143500" type="screen16x9"/>
  <p:notesSz cx="6858000" cy="9144000"/>
  <p:custDataLst>
    <p:tags r:id="rId38"/>
  </p:custDataLst>
  <p:defaultTextStyle>
    <a:defPPr>
      <a:defRPr lang="en-GB"/>
    </a:defPPr>
    <a:lvl1pPr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1pPr>
    <a:lvl2pPr marL="355600" indent="101600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2pPr>
    <a:lvl3pPr marL="712788" indent="201613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3pPr>
    <a:lvl4pPr marL="1068388" indent="303213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4pPr>
    <a:lvl5pPr marL="1425575" indent="403225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èle Orange" id="{72A0C14C-6D8C-461B-AE2F-1214D784C8B2}">
          <p14:sldIdLst>
            <p14:sldId id="291"/>
            <p14:sldId id="278"/>
            <p14:sldId id="294"/>
            <p14:sldId id="303"/>
            <p14:sldId id="296"/>
            <p14:sldId id="297"/>
            <p14:sldId id="299"/>
            <p14:sldId id="298"/>
            <p14:sldId id="300"/>
            <p14:sldId id="304"/>
            <p14:sldId id="305"/>
            <p14:sldId id="301"/>
            <p14:sldId id="302"/>
            <p14:sldId id="306"/>
            <p14:sldId id="307"/>
            <p14:sldId id="315"/>
            <p14:sldId id="309"/>
            <p14:sldId id="310"/>
            <p14:sldId id="317"/>
            <p14:sldId id="277"/>
            <p14:sldId id="318"/>
            <p14:sldId id="286"/>
            <p14:sldId id="288"/>
            <p14:sldId id="289"/>
            <p14:sldId id="311"/>
            <p14:sldId id="320"/>
            <p14:sldId id="321"/>
            <p14:sldId id="312"/>
            <p14:sldId id="314"/>
            <p14:sldId id="258"/>
          </p14:sldIdLst>
        </p14:section>
        <p14:section name="exemple de présentation type" id="{F43484D3-9E52-4095-9904-499B263F3701}">
          <p14:sldIdLst/>
        </p14:section>
        <p14:section name="Palette de couleur" id="{940306AE-76D2-4AAC-A312-B653B41623A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029">
          <p15:clr>
            <a:srgbClr val="A4A3A4"/>
          </p15:clr>
        </p15:guide>
        <p15:guide id="2" orient="horz" pos="2603">
          <p15:clr>
            <a:srgbClr val="A4A3A4"/>
          </p15:clr>
        </p15:guide>
        <p15:guide id="3" orient="horz" pos="2816">
          <p15:clr>
            <a:srgbClr val="A4A3A4"/>
          </p15:clr>
        </p15:guide>
        <p15:guide id="4" orient="horz" pos="607">
          <p15:clr>
            <a:srgbClr val="A4A3A4"/>
          </p15:clr>
        </p15:guide>
        <p15:guide id="5" orient="horz" pos="822">
          <p15:clr>
            <a:srgbClr val="A4A3A4"/>
          </p15:clr>
        </p15:guide>
        <p15:guide id="6" orient="horz" pos="2394">
          <p15:clr>
            <a:srgbClr val="A4A3A4"/>
          </p15:clr>
        </p15:guide>
        <p15:guide id="7" orient="horz" pos="1723">
          <p15:clr>
            <a:srgbClr val="A4A3A4"/>
          </p15:clr>
        </p15:guide>
        <p15:guide id="8" orient="horz" pos="1935">
          <p15:clr>
            <a:srgbClr val="A4A3A4"/>
          </p15:clr>
        </p15:guide>
        <p15:guide id="9" orient="horz" pos="216">
          <p15:clr>
            <a:srgbClr val="A4A3A4"/>
          </p15:clr>
        </p15:guide>
        <p15:guide id="10" pos="5550">
          <p15:clr>
            <a:srgbClr val="A4A3A4"/>
          </p15:clr>
        </p15:guide>
        <p15:guide id="11" pos="214">
          <p15:clr>
            <a:srgbClr val="A4A3A4"/>
          </p15:clr>
        </p15:guide>
        <p15:guide id="12" pos="2775">
          <p15:clr>
            <a:srgbClr val="A4A3A4"/>
          </p15:clr>
        </p15:guide>
        <p15:guide id="13" pos="2985">
          <p15:clr>
            <a:srgbClr val="A4A3A4"/>
          </p15:clr>
        </p15:guide>
        <p15:guide id="14" pos="3888">
          <p15:clr>
            <a:srgbClr val="A4A3A4"/>
          </p15:clr>
        </p15:guide>
        <p15:guide id="15" pos="4100">
          <p15:clr>
            <a:srgbClr val="A4A3A4"/>
          </p15:clr>
        </p15:guide>
        <p15:guide id="16" pos="1877">
          <p15:clr>
            <a:srgbClr val="A4A3A4"/>
          </p15:clr>
        </p15:guide>
        <p15:guide id="17" pos="16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595959"/>
    <a:srgbClr val="FFDC00"/>
    <a:srgbClr val="4BB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88" autoAdjust="0"/>
    <p:restoredTop sz="95360" autoAdjust="0"/>
  </p:normalViewPr>
  <p:slideViewPr>
    <p:cSldViewPr>
      <p:cViewPr varScale="1">
        <p:scale>
          <a:sx n="73" d="100"/>
          <a:sy n="73" d="100"/>
        </p:scale>
        <p:origin x="-114" y="-1074"/>
      </p:cViewPr>
      <p:guideLst>
        <p:guide orient="horz" pos="3029"/>
        <p:guide orient="horz" pos="2603"/>
        <p:guide orient="horz" pos="2816"/>
        <p:guide orient="horz" pos="607"/>
        <p:guide orient="horz" pos="822"/>
        <p:guide orient="horz" pos="2394"/>
        <p:guide orient="horz" pos="1723"/>
        <p:guide orient="horz" pos="1935"/>
        <p:guide orient="horz" pos="216"/>
        <p:guide pos="5550"/>
        <p:guide pos="214"/>
        <p:guide pos="2775"/>
        <p:guide pos="2985"/>
        <p:guide pos="3888"/>
        <p:guide pos="4100"/>
        <p:guide pos="1877"/>
        <p:guide pos="16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-276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microsoft.com/office/2016/11/relationships/changesInfo" Target="changesInfos/changesInfo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BILLE Sebastien DTSI/DISU" userId="S::sebastien.labille@orange.com::b1ea1b63-2db3-4b69-bb96-47b0ba6975de" providerId="AD" clId="Web-{33C666EC-7285-48AD-87B2-B1FA6488BBF8}"/>
    <pc:docChg chg="mod modMainMaster">
      <pc:chgData name="LABILLE Sebastien DTSI/DISU" userId="S::sebastien.labille@orange.com::b1ea1b63-2db3-4b69-bb96-47b0ba6975de" providerId="AD" clId="Web-{33C666EC-7285-48AD-87B2-B1FA6488BBF8}" dt="2023-03-31T11:43:18.095" v="1" actId="33475"/>
      <pc:docMkLst>
        <pc:docMk/>
      </pc:docMkLst>
      <pc:sldMasterChg chg="addSp">
        <pc:chgData name="LABILLE Sebastien DTSI/DISU" userId="S::sebastien.labille@orange.com::b1ea1b63-2db3-4b69-bb96-47b0ba6975de" providerId="AD" clId="Web-{33C666EC-7285-48AD-87B2-B1FA6488BBF8}" dt="2023-03-31T11:43:18.095" v="0" actId="33475"/>
        <pc:sldMasterMkLst>
          <pc:docMk/>
          <pc:sldMasterMk cId="3319470747" sldId="2147483735"/>
        </pc:sldMasterMkLst>
        <pc:spChg chg="add">
          <ac:chgData name="LABILLE Sebastien DTSI/DISU" userId="S::sebastien.labille@orange.com::b1ea1b63-2db3-4b69-bb96-47b0ba6975de" providerId="AD" clId="Web-{33C666EC-7285-48AD-87B2-B1FA6488BBF8}" dt="2023-03-31T11:43:18.095" v="0" actId="33475"/>
          <ac:spMkLst>
            <pc:docMk/>
            <pc:sldMasterMk cId="3319470747" sldId="2147483735"/>
            <ac:spMk id="3" creationId="{672CA0B2-B328-3A3B-1C4C-23B0C062054B}"/>
          </ac:spMkLst>
        </pc:spChg>
      </pc:sldMasterChg>
      <pc:sldMasterChg chg="addSp">
        <pc:chgData name="LABILLE Sebastien DTSI/DISU" userId="S::sebastien.labille@orange.com::b1ea1b63-2db3-4b69-bb96-47b0ba6975de" providerId="AD" clId="Web-{33C666EC-7285-48AD-87B2-B1FA6488BBF8}" dt="2023-03-31T11:43:18.095" v="0" actId="33475"/>
        <pc:sldMasterMkLst>
          <pc:docMk/>
          <pc:sldMasterMk cId="3036594011" sldId="2147483767"/>
        </pc:sldMasterMkLst>
        <pc:spChg chg="add">
          <ac:chgData name="LABILLE Sebastien DTSI/DISU" userId="S::sebastien.labille@orange.com::b1ea1b63-2db3-4b69-bb96-47b0ba6975de" providerId="AD" clId="Web-{33C666EC-7285-48AD-87B2-B1FA6488BBF8}" dt="2023-03-31T11:43:18.095" v="0" actId="33475"/>
          <ac:spMkLst>
            <pc:docMk/>
            <pc:sldMasterMk cId="3036594011" sldId="2147483767"/>
            <ac:spMk id="3" creationId="{91A62A93-34D1-917D-45B3-72068864308F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C824B-B566-4F9E-8E0B-192AC83AB3F4}" type="datetimeFigureOut">
              <a:rPr lang="en-GB" smtClean="0"/>
              <a:t>31/03/2023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36DA5-BA0A-4CEF-99A9-08EBC7154664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1726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text styles</a:t>
            </a:r>
          </a:p>
          <a:p>
            <a:pPr lvl="1"/>
            <a:r>
              <a:rPr lang="en-GB" altLang="en-US" dirty="0"/>
              <a:t>Second level</a:t>
            </a:r>
          </a:p>
          <a:p>
            <a:pPr lvl="2"/>
            <a:r>
              <a:rPr lang="en-GB" altLang="en-US" dirty="0"/>
              <a:t>Third level</a:t>
            </a:r>
          </a:p>
          <a:p>
            <a:pPr lvl="3"/>
            <a:r>
              <a:rPr lang="en-GB" altLang="en-US" dirty="0"/>
              <a:t>Fourth level</a:t>
            </a:r>
          </a:p>
          <a:p>
            <a:pPr lvl="4"/>
            <a:r>
              <a:rPr lang="en-GB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705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712788" rtl="0" fontAlgn="base">
      <a:spcBef>
        <a:spcPct val="30000"/>
      </a:spcBef>
      <a:spcAft>
        <a:spcPct val="0"/>
      </a:spcAft>
      <a:buFont typeface="Wingdings" panose="05000000000000000000" pitchFamily="2" charset="2"/>
      <a:buNone/>
      <a:defRPr sz="900" kern="1200">
        <a:solidFill>
          <a:schemeClr val="tx1"/>
        </a:solidFill>
        <a:latin typeface="Helvetica 75 Bold" panose="020B0804020202020204" pitchFamily="34" charset="0"/>
        <a:ea typeface="ＭＳ Ｐゴシック" pitchFamily="34" charset="-128"/>
        <a:cs typeface="+mn-cs"/>
      </a:defRPr>
    </a:lvl1pPr>
    <a:lvl2pPr marL="114300" indent="-114300" algn="l" defTabSz="712788" rtl="0" fontAlgn="base">
      <a:spcBef>
        <a:spcPct val="30000"/>
      </a:spcBef>
      <a:spcAft>
        <a:spcPct val="0"/>
      </a:spcAft>
      <a:buFont typeface="Helvetica 75" panose="020B0804020202020204" pitchFamily="34" charset="0"/>
      <a:buChar char="−"/>
      <a:defRPr sz="900" kern="1200">
        <a:solidFill>
          <a:schemeClr val="tx1"/>
        </a:solidFill>
        <a:latin typeface="Helvetica 55 Roman" panose="020B0604020202020204" pitchFamily="34" charset="0"/>
        <a:ea typeface="ＭＳ Ｐゴシック" pitchFamily="34" charset="-128"/>
        <a:cs typeface="+mn-cs"/>
      </a:defRPr>
    </a:lvl2pPr>
    <a:lvl3pPr marL="230188" indent="-115888" algn="l" defTabSz="712788" rtl="0" fontAlgn="base">
      <a:spcBef>
        <a:spcPct val="30000"/>
      </a:spcBef>
      <a:spcAft>
        <a:spcPct val="0"/>
      </a:spcAft>
      <a:buFont typeface="Helvetica 75" panose="020B0804020202020204" pitchFamily="34" charset="0"/>
      <a:buChar char="−"/>
      <a:defRPr sz="900" kern="1200">
        <a:solidFill>
          <a:schemeClr val="tx1"/>
        </a:solidFill>
        <a:latin typeface="Helvetica 55 Roman" panose="020B0604020202020204" pitchFamily="34" charset="0"/>
        <a:ea typeface="ＭＳ Ｐゴシック" pitchFamily="34" charset="-128"/>
        <a:cs typeface="+mn-cs"/>
      </a:defRPr>
    </a:lvl3pPr>
    <a:lvl4pPr marL="342900" indent="-112713" algn="l" defTabSz="712788" rtl="0" fontAlgn="base">
      <a:spcBef>
        <a:spcPct val="30000"/>
      </a:spcBef>
      <a:spcAft>
        <a:spcPct val="0"/>
      </a:spcAft>
      <a:buFont typeface="Helvetica 75" panose="020B0804020202020204" pitchFamily="34" charset="0"/>
      <a:buChar char="−"/>
      <a:defRPr sz="900" kern="1200">
        <a:solidFill>
          <a:schemeClr val="tx1"/>
        </a:solidFill>
        <a:latin typeface="Helvetica 55 Roman" panose="020B0604020202020204" pitchFamily="34" charset="0"/>
        <a:ea typeface="ＭＳ Ｐゴシック" pitchFamily="34" charset="-128"/>
        <a:cs typeface="+mn-cs"/>
      </a:defRPr>
    </a:lvl4pPr>
    <a:lvl5pPr marL="457200" indent="-114300" algn="l" defTabSz="712788" rtl="0" fontAlgn="base">
      <a:spcBef>
        <a:spcPct val="30000"/>
      </a:spcBef>
      <a:spcAft>
        <a:spcPct val="0"/>
      </a:spcAft>
      <a:buFont typeface="Helvetica 75" panose="020B0804020202020204" pitchFamily="34" charset="0"/>
      <a:buChar char="−"/>
      <a:defRPr sz="900" kern="1200">
        <a:solidFill>
          <a:schemeClr val="tx1"/>
        </a:solidFill>
        <a:latin typeface="Helvetica 55 Roman" panose="020B0604020202020204" pitchFamily="34" charset="0"/>
        <a:ea typeface="ＭＳ Ｐゴシック" pitchFamily="34" charset="-128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67951" y="4469074"/>
            <a:ext cx="4237362" cy="48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5" y="4130674"/>
            <a:ext cx="676803" cy="676803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39725" y="339725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/>
              <a:t>Modifiez le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508750" y="339725"/>
            <a:ext cx="2301875" cy="3460750"/>
          </a:xfrm>
        </p:spPr>
        <p:txBody>
          <a:bodyPr tIns="109728"/>
          <a:lstStyle>
            <a:lvl1pPr>
              <a:spcAft>
                <a:spcPts val="2400"/>
              </a:spcAft>
              <a:defRPr baseline="0"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/>
              <a:t>Modifiez le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124192341"/>
      </p:ext>
    </p:extLst>
  </p:cSld>
  <p:clrMapOvr>
    <a:masterClrMapping/>
  </p:clrMapOvr>
  <p:transition spd="med"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67951" y="4469074"/>
            <a:ext cx="4237362" cy="4837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5" y="4130674"/>
            <a:ext cx="676803" cy="676803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39725" y="339725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bg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/>
              <a:t>Modifiez le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508750" y="339725"/>
            <a:ext cx="2301875" cy="3460750"/>
          </a:xfrm>
        </p:spPr>
        <p:txBody>
          <a:bodyPr tIns="109728"/>
          <a:lstStyle>
            <a:lvl1pPr>
              <a:spcAft>
                <a:spcPts val="2400"/>
              </a:spcAft>
              <a:defRPr baseline="0"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/>
              <a:t>Modifiez le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660480712"/>
      </p:ext>
    </p:extLst>
  </p:cSld>
  <p:clrMapOvr>
    <a:masterClrMapping/>
  </p:clrMapOvr>
  <p:transition spd="med">
    <p:fade/>
  </p:transition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339725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marR="0" indent="-401638" algn="l" defTabSz="51435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fr-FR" sz="3000" kern="1200" dirty="0" smtClean="0">
                <a:solidFill>
                  <a:schemeClr val="bg1"/>
                </a:solidFill>
                <a:latin typeface="Helvetica 75 Bold" panose="020B0804020202020204" pitchFamily="34" charset="0"/>
                <a:ea typeface="ＭＳ Ｐゴシック" pitchFamily="34" charset="-128"/>
                <a:cs typeface="+mn-cs"/>
              </a:defRPr>
            </a:lvl2pPr>
            <a:lvl3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dirty="0"/>
              <a:t>Modifiez le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1"/>
            <a:r>
              <a:rPr lang="fr-FR" dirty="0"/>
              <a:t>Troisième niveau</a:t>
            </a:r>
          </a:p>
          <a:p>
            <a:pPr marL="401638" lvl="1" indent="-401638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fr-FR" dirty="0"/>
              <a:t>Quatrième niveau</a:t>
            </a:r>
          </a:p>
          <a:p>
            <a:pPr marL="401638" marR="0" lvl="1" indent="-401638" algn="l" defTabSz="51435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96914640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339725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bg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dirty="0"/>
              <a:t>Modifiez le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585538537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339725"/>
            <a:ext cx="8470900" cy="623888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/>
              <a:t>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1304924"/>
            <a:ext cx="8470899" cy="3165475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/>
              <a:t>Modifiez le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36567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339724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/>
              <a:t>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4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/>
              <a:t>Modifiez le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38688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/>
              <a:t>Modifiez le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50999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1304925"/>
            <a:ext cx="8470899" cy="31654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 baseline="0">
                <a:solidFill>
                  <a:schemeClr val="bg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/>
              <a:t>Modifiez le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339724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/>
              <a:t>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63180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339725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 baseline="0">
                <a:solidFill>
                  <a:schemeClr val="bg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/>
              <a:t>Modifiez le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86015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/>
              <a:t>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576275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95608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339725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marR="0" indent="-401638" algn="l" defTabSz="51435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fr-FR" sz="3000" kern="1200" dirty="0" smtClean="0">
                <a:solidFill>
                  <a:schemeClr val="tx1"/>
                </a:solidFill>
                <a:latin typeface="Helvetica 75 Bold" panose="020B0804020202020204" pitchFamily="34" charset="0"/>
                <a:ea typeface="ＭＳ Ｐゴシック" pitchFamily="34" charset="-128"/>
                <a:cs typeface="+mn-cs"/>
              </a:defRPr>
            </a:lvl2pPr>
            <a:lvl3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dirty="0"/>
              <a:t>Modifiez le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1"/>
            <a:r>
              <a:rPr lang="fr-FR" dirty="0"/>
              <a:t>Troisième niveau</a:t>
            </a:r>
          </a:p>
          <a:p>
            <a:pPr marL="401638" lvl="1" indent="-401638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fr-FR" dirty="0"/>
              <a:t>Quatrième niveau</a:t>
            </a:r>
          </a:p>
          <a:p>
            <a:pPr marL="401638" marR="0" lvl="1" indent="-401638" algn="l" defTabSz="51435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dirty="0"/>
              <a:t>Cinquième niveau</a:t>
            </a:r>
          </a:p>
          <a:p>
            <a:pPr marL="401638" lvl="1" indent="-401638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424001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339725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dirty="0"/>
              <a:t>Modifiez le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02315388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339725"/>
            <a:ext cx="8470900" cy="623888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/>
              <a:t>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1304924"/>
            <a:ext cx="8470899" cy="3165475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/>
              <a:t>Modifiez le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24526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339724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/>
              <a:t>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4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/>
              <a:t>Modifiez le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38688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/>
              <a:t>Modifiez le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600098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1304925"/>
            <a:ext cx="8470899" cy="31654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 baseline="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/>
              <a:t>Modifiez le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339724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/>
              <a:t>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14181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339725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 baseline="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/>
              <a:t>Modifiez le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666161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/>
              <a:t>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56991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6328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339724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noProof="0" dirty="0"/>
              <a:t>Cliquez ici pour saisir le titre principal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50" y="1304385"/>
            <a:ext cx="8474075" cy="316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dirty="0"/>
              <a:t>Modifiez le texte du masque</a:t>
            </a:r>
          </a:p>
          <a:p>
            <a:pPr lvl="1"/>
            <a:r>
              <a:rPr lang="fr-FR" altLang="en-US" dirty="0"/>
              <a:t>Deuxième niveau</a:t>
            </a:r>
          </a:p>
          <a:p>
            <a:pPr lvl="2"/>
            <a:r>
              <a:rPr lang="fr-FR" altLang="en-US" dirty="0"/>
              <a:t>Troisième niveau</a:t>
            </a:r>
          </a:p>
          <a:p>
            <a:pPr lvl="3"/>
            <a:r>
              <a:rPr lang="fr-FR" altLang="en-US" dirty="0"/>
              <a:t>Quatrième niveau</a:t>
            </a:r>
          </a:p>
          <a:p>
            <a:pPr lvl="4"/>
            <a:r>
              <a:rPr lang="fr-FR" altLang="en-US" dirty="0"/>
              <a:t>Cinquième niveau</a:t>
            </a:r>
            <a:endParaRPr lang="en-GB" altLang="en-US" dirty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4471988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‹N°›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656231" y="4467225"/>
            <a:ext cx="8151220" cy="339726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72CA0B2-B328-3A3B-1C4C-23B0C062054B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199700" y="4958080"/>
            <a:ext cx="766762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800">
                <a:solidFill>
                  <a:srgbClr val="ED7D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3319470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</p:sldLayoutIdLst>
  <p:transition spd="med">
    <p:fade/>
  </p:transition>
  <p:hf hdr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 baseline="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339724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noProof="0" dirty="0"/>
              <a:t>Cliquez ici pour saisir le titre principal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50" y="1304385"/>
            <a:ext cx="8474075" cy="316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dirty="0"/>
              <a:t>Modifiez le texte du masque</a:t>
            </a:r>
          </a:p>
          <a:p>
            <a:pPr lvl="1"/>
            <a:r>
              <a:rPr lang="fr-FR" altLang="en-US" dirty="0"/>
              <a:t>Deuxième niveau</a:t>
            </a:r>
          </a:p>
          <a:p>
            <a:pPr lvl="2"/>
            <a:r>
              <a:rPr lang="fr-FR" altLang="en-US" dirty="0"/>
              <a:t>Troisième niveau</a:t>
            </a:r>
          </a:p>
          <a:p>
            <a:pPr lvl="3"/>
            <a:r>
              <a:rPr lang="fr-FR" altLang="en-US" dirty="0"/>
              <a:t>Quatrième niveau</a:t>
            </a:r>
          </a:p>
          <a:p>
            <a:pPr lvl="4"/>
            <a:r>
              <a:rPr lang="fr-FR" altLang="en-US" dirty="0"/>
              <a:t>Cinquième niveau</a:t>
            </a:r>
            <a:endParaRPr lang="en-GB" altLang="en-US" dirty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4471988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‹N°›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656231" y="4467225"/>
            <a:ext cx="8151220" cy="339726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1A62A93-34D1-917D-45B3-72068864308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199700" y="4958080"/>
            <a:ext cx="766762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800">
                <a:solidFill>
                  <a:srgbClr val="ED7D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3036594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</p:sldLayoutIdLst>
  <p:transition spd="med">
    <p:fade/>
  </p:transition>
  <p:hf hdr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 baseline="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bg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bg1"/>
        </a:buClr>
        <a:buFont typeface="Helvetica 75" panose="020B0804020202020204" pitchFamily="34" charset="0"/>
        <a:buChar char="−"/>
        <a:defRPr sz="1400" kern="1200">
          <a:solidFill>
            <a:schemeClr val="bg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bg1"/>
        </a:buClr>
        <a:buFont typeface="Helvetica 75" panose="020B0804020202020204" pitchFamily="34" charset="0"/>
        <a:buChar char="−"/>
        <a:defRPr sz="1400" kern="1200">
          <a:solidFill>
            <a:schemeClr val="bg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bg1"/>
        </a:buClr>
        <a:buFont typeface="Helvetica 75" panose="020B0804020202020204" pitchFamily="34" charset="0"/>
        <a:buChar char="−"/>
        <a:defRPr sz="1400" kern="1200">
          <a:solidFill>
            <a:schemeClr val="bg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>
          <a:xfrm>
            <a:off x="339725" y="339725"/>
            <a:ext cx="8552755" cy="3460750"/>
          </a:xfrm>
        </p:spPr>
        <p:txBody>
          <a:bodyPr/>
          <a:lstStyle/>
          <a:p>
            <a:pPr algn="ctr"/>
            <a:endParaRPr lang="fr-FR" dirty="0"/>
          </a:p>
          <a:p>
            <a:pPr algn="ctr"/>
            <a:r>
              <a:rPr lang="fr-FR" dirty="0"/>
              <a:t>Ipon</a:t>
            </a:r>
          </a:p>
          <a:p>
            <a:pPr algn="ctr"/>
            <a:r>
              <a:rPr lang="fr-FR" sz="4500" dirty="0">
                <a:solidFill>
                  <a:schemeClr val="accent1"/>
                </a:solidFill>
              </a:rPr>
              <a:t>PTO – PB - PM</a:t>
            </a:r>
          </a:p>
        </p:txBody>
      </p:sp>
    </p:spTree>
    <p:extLst>
      <p:ext uri="{BB962C8B-B14F-4D97-AF65-F5344CB8AC3E}">
        <p14:creationId xmlns:p14="http://schemas.microsoft.com/office/powerpoint/2010/main" val="1246447031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PM</a:t>
            </a:r>
          </a:p>
          <a:p>
            <a:endParaRPr lang="fr-FR" dirty="0"/>
          </a:p>
          <a:p>
            <a:endParaRPr lang="fr-FR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bg2"/>
                </a:solidFill>
              </a:rPr>
              <a:t>Comme les autres Points fonctionnels, le PM est associé à un Point Technique.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tx1"/>
                </a:solidFill>
              </a:rPr>
              <a:t>Ce Point Technique est hébergé dans un site (un IMB ou une Armoire).</a:t>
            </a:r>
          </a:p>
          <a:p>
            <a:endParaRPr lang="fr-FR" sz="20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000" dirty="0"/>
              <a:t>Il est appelé "Point de mutualisation", car c'est ici que les câbles "Transport" de chaque opérateur convergent. </a:t>
            </a:r>
          </a:p>
        </p:txBody>
      </p:sp>
    </p:spTree>
    <p:extLst>
      <p:ext uri="{BB962C8B-B14F-4D97-AF65-F5344CB8AC3E}">
        <p14:creationId xmlns:p14="http://schemas.microsoft.com/office/powerpoint/2010/main" val="8188235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armoire hébergeant un  PM</a:t>
            </a:r>
          </a:p>
          <a:p>
            <a:endParaRPr lang="fr-FR" dirty="0"/>
          </a:p>
          <a:p>
            <a:endParaRPr lang="fr-FR" dirty="0"/>
          </a:p>
          <a:p>
            <a:endParaRPr lang="fr-FR" sz="2000" dirty="0"/>
          </a:p>
        </p:txBody>
      </p:sp>
      <p:pic>
        <p:nvPicPr>
          <p:cNvPr id="7170" name="Picture 2" descr="U:\Docs techniques - Présentations\myFTTH\HD-monteeEnCompetences\images\PM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457" y="987574"/>
            <a:ext cx="5609339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902602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Porte gauche : Les blocs opérateurs</a:t>
            </a:r>
          </a:p>
          <a:p>
            <a:endParaRPr lang="fr-FR" dirty="0"/>
          </a:p>
          <a:p>
            <a:endParaRPr lang="fr-FR" dirty="0"/>
          </a:p>
          <a:p>
            <a:endParaRPr lang="fr-FR" sz="20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/>
          </a:p>
        </p:txBody>
      </p:sp>
      <p:sp>
        <p:nvSpPr>
          <p:cNvPr id="25" name="ZoneTexte 24"/>
          <p:cNvSpPr txBox="1"/>
          <p:nvPr/>
        </p:nvSpPr>
        <p:spPr>
          <a:xfrm>
            <a:off x="6012160" y="1755581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/>
                </a:solidFill>
              </a:rPr>
              <a:t>Ici, seule la première tête opérateur est alimentée.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1590"/>
            <a:ext cx="562927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6012160" y="2635047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/>
                </a:solidFill>
              </a:rPr>
              <a:t>Des jarretières optiques partent vers les têtes clients</a:t>
            </a:r>
          </a:p>
        </p:txBody>
      </p:sp>
    </p:spTree>
    <p:extLst>
      <p:ext uri="{BB962C8B-B14F-4D97-AF65-F5344CB8AC3E}">
        <p14:creationId xmlns:p14="http://schemas.microsoft.com/office/powerpoint/2010/main" val="42173170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Porte droite : Les blocs clients</a:t>
            </a:r>
          </a:p>
          <a:p>
            <a:endParaRPr lang="fr-FR" dirty="0"/>
          </a:p>
          <a:p>
            <a:endParaRPr lang="fr-FR" dirty="0"/>
          </a:p>
          <a:p>
            <a:endParaRPr lang="fr-FR" sz="20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771550"/>
            <a:ext cx="4130011" cy="4107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2025868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Ipon, PM </a:t>
            </a:r>
            <a:r>
              <a:rPr lang="fr-FR" dirty="0" err="1"/>
              <a:t>monofibre</a:t>
            </a:r>
            <a:r>
              <a:rPr lang="fr-FR" dirty="0"/>
              <a:t> – </a:t>
            </a:r>
            <a:r>
              <a:rPr lang="fr-FR" sz="1800" dirty="0"/>
              <a:t>Porte Gauche - coté Opérateur</a:t>
            </a:r>
          </a:p>
          <a:p>
            <a:endParaRPr lang="fr-FR" dirty="0"/>
          </a:p>
          <a:p>
            <a:endParaRPr lang="fr-FR" dirty="0"/>
          </a:p>
          <a:p>
            <a:endParaRPr lang="fr-FR" sz="20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1076813"/>
            <a:ext cx="6768751" cy="264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9"/>
          <a:stretch/>
        </p:blipFill>
        <p:spPr bwMode="auto">
          <a:xfrm>
            <a:off x="6804248" y="1368308"/>
            <a:ext cx="2257248" cy="2355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627784" y="4371950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Ici seulement 2 opérateurs</a:t>
            </a:r>
          </a:p>
        </p:txBody>
      </p:sp>
      <p:sp>
        <p:nvSpPr>
          <p:cNvPr id="4" name="Ellipse 3"/>
          <p:cNvSpPr/>
          <p:nvPr/>
        </p:nvSpPr>
        <p:spPr>
          <a:xfrm>
            <a:off x="179512" y="1848414"/>
            <a:ext cx="1368152" cy="36004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187897" y="3363838"/>
            <a:ext cx="1368152" cy="36004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508104" y="1779662"/>
            <a:ext cx="1368152" cy="136815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6696236" y="1890930"/>
            <a:ext cx="468052" cy="13750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436096" y="3363838"/>
            <a:ext cx="1368152" cy="36004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6804248" y="3363838"/>
            <a:ext cx="2257248" cy="36004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3310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Ipon, PM </a:t>
            </a:r>
            <a:r>
              <a:rPr lang="fr-FR" dirty="0" err="1"/>
              <a:t>monofibre</a:t>
            </a:r>
            <a:r>
              <a:rPr lang="fr-FR" dirty="0"/>
              <a:t> – </a:t>
            </a:r>
            <a:r>
              <a:rPr lang="fr-FR" sz="1800" dirty="0"/>
              <a:t>Porte Droite - coté Client</a:t>
            </a:r>
          </a:p>
          <a:p>
            <a:endParaRPr lang="fr-FR" dirty="0"/>
          </a:p>
          <a:p>
            <a:endParaRPr lang="fr-FR" dirty="0"/>
          </a:p>
          <a:p>
            <a:endParaRPr lang="fr-FR" sz="20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5566"/>
            <a:ext cx="8964488" cy="2349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" y="3303233"/>
            <a:ext cx="8874732" cy="135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757042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/>
              <a:t>Comme pour les PTO </a:t>
            </a:r>
            <a:r>
              <a:rPr lang="fr-FR" sz="2400" dirty="0" err="1"/>
              <a:t>monofibres</a:t>
            </a:r>
            <a:r>
              <a:rPr lang="fr-FR" sz="2400" dirty="0"/>
              <a:t>, les têtes clients peuvent être utilisées  par n'importe quel opérateur présent sur la zone du PM.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/>
              <a:t>il n'y a donc pas de nom d'opérateur sur les têtes clients.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dirty="0"/>
          </a:p>
          <a:p>
            <a:endParaRPr lang="fr-FR" dirty="0"/>
          </a:p>
          <a:p>
            <a:endParaRPr lang="fr-FR" sz="20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9136855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PM – Onglet Entrée/Sorties de câbles</a:t>
            </a:r>
          </a:p>
          <a:p>
            <a:endParaRPr lang="fr-FR" dirty="0"/>
          </a:p>
          <a:p>
            <a:endParaRPr lang="fr-FR" sz="20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176338"/>
            <a:ext cx="8244408" cy="249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0726875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339725"/>
            <a:ext cx="8470899" cy="4130675"/>
          </a:xfrm>
        </p:spPr>
        <p:txBody>
          <a:bodyPr/>
          <a:lstStyle/>
          <a:p>
            <a:r>
              <a:rPr lang="fr-FR" dirty="0"/>
              <a:t>PM – Onglet Paramètres</a:t>
            </a:r>
          </a:p>
          <a:p>
            <a:endParaRPr lang="fr-FR" dirty="0"/>
          </a:p>
          <a:p>
            <a:endParaRPr lang="fr-FR" sz="20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15566"/>
            <a:ext cx="65532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647" y="3435846"/>
            <a:ext cx="4324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395536" y="1131590"/>
            <a:ext cx="2257248" cy="36004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043608" y="1779662"/>
            <a:ext cx="1512168" cy="36004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1043608" y="2145209"/>
            <a:ext cx="1296144" cy="210517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1196008" y="2433241"/>
            <a:ext cx="1296144" cy="210517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92682" y="3695750"/>
            <a:ext cx="3060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Surnuméraire "Non"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 err="1">
                <a:sym typeface="Wingdings" panose="05000000000000000000" pitchFamily="2" charset="2"/>
              </a:rPr>
              <a:t>Ingé</a:t>
            </a:r>
            <a:r>
              <a:rPr lang="fr-FR" dirty="0">
                <a:sym typeface="Wingdings" panose="05000000000000000000" pitchFamily="2" charset="2"/>
              </a:rPr>
              <a:t> Mono –Info également présente sur le site hébergeant le PM.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82112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03598"/>
            <a:ext cx="8470900" cy="72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9702"/>
            <a:ext cx="8424936" cy="133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68" y="3651871"/>
            <a:ext cx="8457088" cy="688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997695" y="195486"/>
            <a:ext cx="5828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PM Quadri - </a:t>
            </a:r>
            <a:r>
              <a:rPr lang="fr-FR" sz="2000" dirty="0">
                <a:solidFill>
                  <a:schemeClr val="accent1"/>
                </a:solidFill>
              </a:rPr>
              <a:t>PT 2331 </a:t>
            </a:r>
            <a:r>
              <a:rPr lang="fr-FR" sz="2000" dirty="0"/>
              <a:t>(dans IMB/31555/C/3455)</a:t>
            </a:r>
          </a:p>
          <a:p>
            <a:r>
              <a:rPr lang="fr-FR" sz="2000" dirty="0">
                <a:solidFill>
                  <a:schemeClr val="accent1"/>
                </a:solidFill>
              </a:rPr>
              <a:t>	Les têtes opérateurs</a:t>
            </a:r>
            <a:endParaRPr lang="fr-FR" sz="2000" dirty="0"/>
          </a:p>
        </p:txBody>
      </p:sp>
      <p:sp>
        <p:nvSpPr>
          <p:cNvPr id="6" name="Ellipse 5"/>
          <p:cNvSpPr/>
          <p:nvPr/>
        </p:nvSpPr>
        <p:spPr>
          <a:xfrm>
            <a:off x="2987824" y="1203598"/>
            <a:ext cx="864096" cy="28252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588224" y="1203598"/>
            <a:ext cx="2088232" cy="28252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2987824" y="3651871"/>
            <a:ext cx="864096" cy="432047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6660232" y="3651870"/>
            <a:ext cx="2016224" cy="432047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2987824" y="2145210"/>
            <a:ext cx="864096" cy="28252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6732240" y="2145210"/>
            <a:ext cx="864096" cy="28252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2195736" y="2577257"/>
            <a:ext cx="720080" cy="895437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0707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Nommage de la PTO</a:t>
            </a:r>
          </a:p>
          <a:p>
            <a:endParaRPr lang="fr-FR" dirty="0"/>
          </a:p>
          <a:p>
            <a:endParaRPr lang="fr-FR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000" dirty="0"/>
              <a:t>Dans un IMB FT, le nom de la PTO aura la forme : FI-1234-5678. Chaque nom est unique.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tx1"/>
                </a:solidFill>
              </a:rPr>
              <a:t>Dans un IMB préfibré, le nom de la PTO est accompagné d'un numéro de DTIO. Celui-ci est fourni par le promoteur de l'IMB.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000" dirty="0"/>
              <a:t>Dans un IMB ORT, le nom de la PTO sera différent et nous ne maitrisons pas ce nom.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tx1"/>
                </a:solidFill>
              </a:rPr>
              <a:t>Nb : Ce nom pourra être ZZ-ZZZZ-ZZZZ en début de process de livraison sur un IMB ORT.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0947512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1376304"/>
            <a:ext cx="8470900" cy="205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997695" y="195486"/>
            <a:ext cx="4132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PM Quadri - </a:t>
            </a:r>
            <a:r>
              <a:rPr lang="fr-FR" dirty="0">
                <a:solidFill>
                  <a:schemeClr val="accent1"/>
                </a:solidFill>
              </a:rPr>
              <a:t>PT 2331 </a:t>
            </a:r>
            <a:r>
              <a:rPr lang="fr-FR" dirty="0"/>
              <a:t>(dans IMB/31555/C/3455)</a:t>
            </a:r>
          </a:p>
          <a:p>
            <a:r>
              <a:rPr lang="fr-FR" dirty="0"/>
              <a:t>	</a:t>
            </a:r>
            <a:r>
              <a:rPr lang="fr-FR" dirty="0">
                <a:solidFill>
                  <a:schemeClr val="accent1"/>
                </a:solidFill>
              </a:rPr>
              <a:t>Les têtes clients</a:t>
            </a:r>
          </a:p>
        </p:txBody>
      </p:sp>
      <p:sp>
        <p:nvSpPr>
          <p:cNvPr id="4" name="Ellipse 3"/>
          <p:cNvSpPr/>
          <p:nvPr/>
        </p:nvSpPr>
        <p:spPr>
          <a:xfrm>
            <a:off x="3140224" y="1923678"/>
            <a:ext cx="711696" cy="432047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6876256" y="1923678"/>
            <a:ext cx="864096" cy="432047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3140224" y="3003798"/>
            <a:ext cx="711696" cy="36004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6876256" y="2931791"/>
            <a:ext cx="864096" cy="432047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292080" y="4155926"/>
            <a:ext cx="3736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Mutualisé pour clients </a:t>
            </a:r>
            <a:r>
              <a:rPr lang="fr-FR" dirty="0">
                <a:solidFill>
                  <a:schemeClr val="accent1"/>
                </a:solidFill>
              </a:rPr>
              <a:t>FT</a:t>
            </a:r>
            <a:r>
              <a:rPr lang="fr-FR" dirty="0"/>
              <a:t>, SFR, Bouygues</a:t>
            </a:r>
          </a:p>
        </p:txBody>
      </p:sp>
      <p:cxnSp>
        <p:nvCxnSpPr>
          <p:cNvPr id="9" name="Connecteur droit avec flèche 8"/>
          <p:cNvCxnSpPr>
            <a:endCxn id="2" idx="0"/>
          </p:cNvCxnSpPr>
          <p:nvPr/>
        </p:nvCxnSpPr>
        <p:spPr>
          <a:xfrm flipH="1">
            <a:off x="7160540" y="3363838"/>
            <a:ext cx="22663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9626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997695" y="195486"/>
            <a:ext cx="4132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PM Quadri - </a:t>
            </a:r>
            <a:r>
              <a:rPr lang="fr-FR" dirty="0">
                <a:solidFill>
                  <a:schemeClr val="accent1"/>
                </a:solidFill>
              </a:rPr>
              <a:t>PT 2331 </a:t>
            </a:r>
            <a:r>
              <a:rPr lang="fr-FR" dirty="0"/>
              <a:t>(dans IMB/31555/C/3455)</a:t>
            </a:r>
          </a:p>
          <a:p>
            <a:r>
              <a:rPr lang="fr-FR" dirty="0"/>
              <a:t>	</a:t>
            </a:r>
            <a:r>
              <a:rPr lang="fr-FR" dirty="0">
                <a:solidFill>
                  <a:schemeClr val="accent1"/>
                </a:solidFill>
              </a:rPr>
              <a:t>Zoom sur un coupleur (C2/01)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0318"/>
            <a:ext cx="4464496" cy="141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03598"/>
            <a:ext cx="3960440" cy="135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270" y="2787774"/>
            <a:ext cx="2623583" cy="1791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llipse 8"/>
          <p:cNvSpPr/>
          <p:nvPr/>
        </p:nvSpPr>
        <p:spPr>
          <a:xfrm>
            <a:off x="251520" y="1635646"/>
            <a:ext cx="746175" cy="504056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1691680" y="1491630"/>
            <a:ext cx="648072" cy="504056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6876256" y="1491630"/>
            <a:ext cx="1008112" cy="64807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3321769" y="1491630"/>
            <a:ext cx="746175" cy="504056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8074297" y="1419622"/>
            <a:ext cx="746175" cy="864096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4689921" y="1419622"/>
            <a:ext cx="746175" cy="72008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4283968" y="2787774"/>
            <a:ext cx="746175" cy="115212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8585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3" y="1282622"/>
            <a:ext cx="4427983" cy="1136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743" y="1304878"/>
            <a:ext cx="4755761" cy="109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23528" y="2859782"/>
            <a:ext cx="7396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48 connecteurs</a:t>
            </a:r>
            <a:r>
              <a:rPr lang="fr-FR" dirty="0"/>
              <a:t> : Raccordés en sortie par une fibre d'un câble "TR" alimentant un PB</a:t>
            </a:r>
          </a:p>
          <a:p>
            <a:r>
              <a:rPr lang="fr-FR" dirty="0"/>
              <a:t>		Pas de connexion en entrée 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95536" y="3363838"/>
            <a:ext cx="8424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"Exo"</a:t>
            </a:r>
            <a:r>
              <a:rPr lang="fr-FR" dirty="0"/>
              <a:t> : 	Regarder chacun un connecteur et voir son extrémité (via son onglet "route"). – A choisir parmi 1, 2, 9, 10 et 20.</a:t>
            </a:r>
          </a:p>
          <a:p>
            <a:r>
              <a:rPr lang="fr-FR" dirty="0"/>
              <a:t>	En déduire s'il y a un client dessus ou non, (noter le résultat quelque part) et noter l'extrémité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51520" y="267494"/>
            <a:ext cx="41328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PM Quadri - </a:t>
            </a:r>
            <a:r>
              <a:rPr lang="fr-FR" dirty="0">
                <a:solidFill>
                  <a:schemeClr val="accent1"/>
                </a:solidFill>
              </a:rPr>
              <a:t>PT 2331 </a:t>
            </a:r>
            <a:r>
              <a:rPr lang="fr-FR" dirty="0"/>
              <a:t>(dans IMB/31555/C/3455)</a:t>
            </a:r>
          </a:p>
          <a:p>
            <a:r>
              <a:rPr lang="fr-FR" dirty="0">
                <a:solidFill>
                  <a:schemeClr val="accent1"/>
                </a:solidFill>
              </a:rPr>
              <a:t>Tête client 1 (Dédiée Free) – onglet Epissures</a:t>
            </a:r>
          </a:p>
          <a:p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6300192" y="1419622"/>
            <a:ext cx="576064" cy="79208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508104" y="1419622"/>
            <a:ext cx="576064" cy="79208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2051720" y="1275606"/>
            <a:ext cx="576064" cy="79208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7409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PT Quadri - </a:t>
            </a:r>
            <a:r>
              <a:rPr lang="fr-FR" sz="1400" dirty="0">
                <a:solidFill>
                  <a:schemeClr val="accent1"/>
                </a:solidFill>
              </a:rPr>
              <a:t>PT 2331 </a:t>
            </a:r>
            <a:r>
              <a:rPr lang="fr-FR" sz="1400" dirty="0"/>
              <a:t>(dans IMB/31555/C/3455)</a:t>
            </a:r>
          </a:p>
          <a:p>
            <a:r>
              <a:rPr lang="fr-FR" sz="1400" dirty="0"/>
              <a:t>	</a:t>
            </a:r>
            <a:r>
              <a:rPr lang="fr-FR" sz="1400" dirty="0">
                <a:solidFill>
                  <a:schemeClr val="accent1"/>
                </a:solidFill>
              </a:rPr>
              <a:t>Tête client 2 et 3 sans intérêt (câblées vers les connecteurs 2 et 3 des PTO quadri)</a:t>
            </a:r>
          </a:p>
          <a:p>
            <a:r>
              <a:rPr lang="fr-FR" sz="1400" dirty="0">
                <a:solidFill>
                  <a:schemeClr val="accent1"/>
                </a:solidFill>
              </a:rPr>
              <a:t>	Mais si on les ouvre, on  voit qu'elles sont "symétriques" à la tête client 1 (Les mêmes CDT sont raccordés en sortie sur le même câble TR)</a:t>
            </a:r>
            <a:endParaRPr lang="fr-FR" dirty="0">
              <a:solidFill>
                <a:schemeClr val="accent1"/>
              </a:solidFill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506563440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PT Quadri - </a:t>
            </a:r>
            <a:r>
              <a:rPr lang="fr-FR" sz="1400" dirty="0">
                <a:solidFill>
                  <a:schemeClr val="accent1"/>
                </a:solidFill>
              </a:rPr>
              <a:t>PT 2331 </a:t>
            </a:r>
            <a:r>
              <a:rPr lang="fr-FR" sz="1400" dirty="0"/>
              <a:t>(dans IMB/31555/C/3455)</a:t>
            </a:r>
          </a:p>
          <a:p>
            <a:r>
              <a:rPr lang="fr-FR" sz="1400" dirty="0"/>
              <a:t>	</a:t>
            </a:r>
            <a:r>
              <a:rPr lang="fr-FR" sz="1400" dirty="0">
                <a:solidFill>
                  <a:schemeClr val="accent1"/>
                </a:solidFill>
              </a:rPr>
              <a:t>Tête client 4 – Mutualisée – "Correspond" au connecteur 4 des PTO dans les apparts.</a:t>
            </a:r>
          </a:p>
          <a:p>
            <a:r>
              <a:rPr lang="fr-FR" sz="1400" dirty="0">
                <a:solidFill>
                  <a:schemeClr val="accent1"/>
                </a:solidFill>
              </a:rPr>
              <a:t>	Câblées également de façon symétrique à la Tête Client 1 :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endParaRPr lang="fr-FR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4" y="1707654"/>
            <a:ext cx="4716016" cy="1224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851670"/>
            <a:ext cx="3744416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95536" y="3363838"/>
            <a:ext cx="8496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Refaire le même "Exo"</a:t>
            </a:r>
            <a:r>
              <a:rPr lang="fr-FR" dirty="0"/>
              <a:t> 	– Chacun reprend le même connecteur que précédemment, regarde son 			extrémité,  et déduit s'il y a un client dessus ou non, (noter le résultat 			quelque part)</a:t>
            </a:r>
          </a:p>
        </p:txBody>
      </p:sp>
      <p:sp>
        <p:nvSpPr>
          <p:cNvPr id="6" name="Ellipse 5"/>
          <p:cNvSpPr/>
          <p:nvPr/>
        </p:nvSpPr>
        <p:spPr>
          <a:xfrm>
            <a:off x="6876256" y="1923678"/>
            <a:ext cx="576064" cy="79208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6084168" y="1923678"/>
            <a:ext cx="576064" cy="79208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323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339725"/>
            <a:ext cx="8470899" cy="4130675"/>
          </a:xfrm>
        </p:spPr>
        <p:txBody>
          <a:bodyPr/>
          <a:lstStyle/>
          <a:p>
            <a:r>
              <a:rPr lang="fr-FR" dirty="0"/>
              <a:t>Notion de "Règlementation"</a:t>
            </a:r>
          </a:p>
          <a:p>
            <a:endParaRPr lang="fr-FR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tx1"/>
                </a:solidFill>
              </a:rPr>
              <a:t>Réglementairement, nous devons informer les autres opérateurs que nous avons déployé des PM ou des PB.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/>
              <a:t>Pour cela, il existe cette notion de vue Règlementaire.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tx1"/>
                </a:solidFill>
              </a:rPr>
              <a:t>Un PM règlementaire reprend les infos concernant le déploiement (Densité, Lot Marketing) etc… et les envoie à Optimum.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/>
              <a:t>Nommage du PM Reg : FI-CodeInsee-12345  </a:t>
            </a:r>
            <a:r>
              <a:rPr lang="fr-FR" sz="2400" b="1" dirty="0">
                <a:solidFill>
                  <a:schemeClr val="tx1"/>
                </a:solidFill>
                <a:sym typeface="Wingdings" panose="05000000000000000000" pitchFamily="2" charset="2"/>
              </a:rPr>
              <a:t></a:t>
            </a:r>
            <a:endParaRPr lang="fr-FR" sz="24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20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3919260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339725"/>
            <a:ext cx="8470899" cy="4130675"/>
          </a:xfrm>
        </p:spPr>
        <p:txBody>
          <a:bodyPr/>
          <a:lstStyle/>
          <a:p>
            <a:r>
              <a:rPr lang="fr-FR" dirty="0"/>
              <a:t>PM Reg  FI-87085-0045 - Paramètres</a:t>
            </a:r>
          </a:p>
          <a:p>
            <a:endParaRPr lang="fr-FR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20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4" y="915566"/>
            <a:ext cx="40005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771550"/>
            <a:ext cx="3180353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761" y="3172090"/>
            <a:ext cx="33813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2627784" y="4299942"/>
            <a:ext cx="2232248" cy="57606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0386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339725"/>
            <a:ext cx="8470899" cy="4130675"/>
          </a:xfrm>
        </p:spPr>
        <p:txBody>
          <a:bodyPr/>
          <a:lstStyle/>
          <a:p>
            <a:r>
              <a:rPr lang="fr-FR" dirty="0"/>
              <a:t>PM Reg  FI-87085-0045 – Zone de Contour</a:t>
            </a:r>
          </a:p>
          <a:p>
            <a:endParaRPr lang="fr-FR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20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71613"/>
            <a:ext cx="8820472" cy="2060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6612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339725"/>
            <a:ext cx="8470899" cy="4130675"/>
          </a:xfrm>
        </p:spPr>
        <p:txBody>
          <a:bodyPr/>
          <a:lstStyle/>
          <a:p>
            <a:r>
              <a:rPr lang="fr-FR" dirty="0"/>
              <a:t>Notion de "Règlementation"</a:t>
            </a:r>
          </a:p>
          <a:p>
            <a:endParaRPr lang="fr-FR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tx1"/>
                </a:solidFill>
              </a:rPr>
              <a:t>L'information de déploiement des PB est visible dans les PA REG 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/>
              <a:t>Cette info correspond à la date de passage du PB à l'état déployé.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tx1"/>
                </a:solidFill>
              </a:rPr>
              <a:t>Cette info est "envoyée" du PB vers le PA-Reg puis du PA-Reg vers Optimum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2400" dirty="0"/>
          </a:p>
          <a:p>
            <a:endParaRPr lang="fr-FR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20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8344659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339725"/>
            <a:ext cx="8784976" cy="4130675"/>
          </a:xfrm>
        </p:spPr>
        <p:txBody>
          <a:bodyPr/>
          <a:lstStyle/>
          <a:p>
            <a:r>
              <a:rPr lang="fr-FR" dirty="0"/>
              <a:t>Date déploiement PB - </a:t>
            </a:r>
            <a:r>
              <a:rPr lang="fr-FR" sz="2000" dirty="0"/>
              <a:t>Ex : PB3535 dans IMB/87085/C/05DN</a:t>
            </a:r>
            <a:endParaRPr lang="fr-FR" dirty="0"/>
          </a:p>
          <a:p>
            <a:endParaRPr lang="fr-FR" dirty="0"/>
          </a:p>
          <a:p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2400" dirty="0"/>
          </a:p>
          <a:p>
            <a:endParaRPr lang="fr-FR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20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63638"/>
            <a:ext cx="31908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16086" y="107606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Onglet Paramètre du PB :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454276" y="1115594"/>
            <a:ext cx="3910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PB est fils d'un PA (382) – Ses paramètres :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563638"/>
            <a:ext cx="38195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19822"/>
            <a:ext cx="89916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4572000" y="2840037"/>
            <a:ext cx="3910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Vue du PA Reg (Onglet </a:t>
            </a:r>
            <a:r>
              <a:rPr lang="fr-FR" dirty="0" err="1"/>
              <a:t>Zc</a:t>
            </a:r>
            <a:r>
              <a:rPr lang="fr-FR" dirty="0"/>
              <a:t> Zi) :</a:t>
            </a:r>
          </a:p>
        </p:txBody>
      </p:sp>
    </p:spTree>
    <p:extLst>
      <p:ext uri="{BB962C8B-B14F-4D97-AF65-F5344CB8AC3E}">
        <p14:creationId xmlns:p14="http://schemas.microsoft.com/office/powerpoint/2010/main" val="23299007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Connecteur(s) PTO - PTF ID</a:t>
            </a:r>
          </a:p>
          <a:p>
            <a:endParaRPr lang="fr-FR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000" dirty="0"/>
              <a:t>Chaque connecteur de la PTO possède un identifiant </a:t>
            </a:r>
            <a:r>
              <a:rPr lang="fr-FR" sz="2000" dirty="0">
                <a:solidFill>
                  <a:schemeClr val="tx1"/>
                </a:solidFill>
              </a:rPr>
              <a:t>unique</a:t>
            </a:r>
            <a:r>
              <a:rPr lang="fr-FR" sz="2000" dirty="0"/>
              <a:t> : le PTF ID - </a:t>
            </a:r>
            <a:r>
              <a:rPr lang="fr-FR" sz="2000" dirty="0">
                <a:solidFill>
                  <a:schemeClr val="accent1"/>
                </a:solidFill>
              </a:rPr>
              <a:t>Il est de la forme GBL01-5digits-5digits-5digits.</a:t>
            </a:r>
            <a:endParaRPr lang="fr-FR" sz="2000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tx1"/>
                </a:solidFill>
              </a:rPr>
              <a:t>Si on créé une PTO manuellement, il faut générer ce PTO Id pour chaque connecteur.</a:t>
            </a:r>
          </a:p>
          <a:p>
            <a:endParaRPr lang="fr-FR" sz="20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bg2"/>
                </a:solidFill>
              </a:rPr>
              <a:t>Si un client est en service, en cours d'installation ou en PLP sur la PTO, un AT est associé au connecteur.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tx1"/>
                </a:solidFill>
              </a:rPr>
              <a:t>Dans le cas d'une création (ou </a:t>
            </a:r>
            <a:r>
              <a:rPr lang="fr-FR" sz="2000" dirty="0" err="1">
                <a:solidFill>
                  <a:schemeClr val="tx1"/>
                </a:solidFill>
              </a:rPr>
              <a:t>modif</a:t>
            </a:r>
            <a:r>
              <a:rPr lang="fr-FR" sz="2000" dirty="0">
                <a:solidFill>
                  <a:schemeClr val="tx1"/>
                </a:solidFill>
              </a:rPr>
              <a:t>) manuelle, cette association se fait via le parent de l'AT (généralement le PB).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accent1"/>
                </a:solidFill>
              </a:rPr>
              <a:t>Le PTF Id est utilisé pour nommer l'AT.</a:t>
            </a:r>
            <a:endParaRPr lang="fr-FR" sz="20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7335992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>
          <a:xfrm>
            <a:off x="323528" y="339502"/>
            <a:ext cx="8624763" cy="3460750"/>
          </a:xfrm>
        </p:spPr>
        <p:txBody>
          <a:bodyPr/>
          <a:lstStyle/>
          <a:p>
            <a:endParaRPr lang="fr-FR" dirty="0"/>
          </a:p>
          <a:p>
            <a:pPr algn="ctr"/>
            <a:r>
              <a:rPr lang="fr-FR" dirty="0">
                <a:solidFill>
                  <a:schemeClr val="bg2"/>
                </a:solidFill>
              </a:rPr>
              <a:t>Merci </a:t>
            </a:r>
            <a:r>
              <a:rPr lang="fr-FR" dirty="0">
                <a:solidFill>
                  <a:schemeClr val="bg2"/>
                </a:solidFill>
                <a:sym typeface="Wingdings" panose="05000000000000000000" pitchFamily="2" charset="2"/>
              </a:rPr>
              <a:t></a:t>
            </a:r>
            <a:endParaRPr lang="fr-F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49697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21955"/>
            <a:ext cx="26193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83980"/>
            <a:ext cx="6192688" cy="2623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51520" y="236109"/>
            <a:ext cx="6001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Menu "Rechercher Prise Optique"</a:t>
            </a:r>
          </a:p>
        </p:txBody>
      </p:sp>
    </p:spTree>
    <p:extLst>
      <p:ext uri="{BB962C8B-B14F-4D97-AF65-F5344CB8AC3E}">
        <p14:creationId xmlns:p14="http://schemas.microsoft.com/office/powerpoint/2010/main" val="379133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PTO Mono - </a:t>
            </a:r>
            <a:r>
              <a:rPr lang="fr-FR" sz="2400" dirty="0"/>
              <a:t>Onglets épissures – Pigtails/Connecteurs</a:t>
            </a:r>
          </a:p>
          <a:p>
            <a:endParaRPr lang="fr-FR" dirty="0"/>
          </a:p>
          <a:p>
            <a:endParaRPr lang="fr-FR" sz="20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18" t="10745"/>
          <a:stretch/>
        </p:blipFill>
        <p:spPr>
          <a:xfrm>
            <a:off x="467544" y="1396247"/>
            <a:ext cx="2088232" cy="2471647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131841" y="1790814"/>
            <a:ext cx="51845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Fibre (</a:t>
            </a:r>
            <a:r>
              <a:rPr lang="fr-FR" dirty="0" err="1"/>
              <a:t>strand</a:t>
            </a:r>
            <a:r>
              <a:rPr lang="fr-FR" dirty="0"/>
              <a:t>) </a:t>
            </a:r>
          </a:p>
          <a:p>
            <a:r>
              <a:rPr lang="fr-FR" dirty="0"/>
              <a:t>Optical Plug </a:t>
            </a:r>
            <a:r>
              <a:rPr lang="fr-FR" dirty="0" err="1"/>
              <a:t>Splice</a:t>
            </a:r>
            <a:endParaRPr lang="fr-FR" dirty="0"/>
          </a:p>
          <a:p>
            <a:r>
              <a:rPr lang="fr-FR" dirty="0"/>
              <a:t>Câble de branchement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Output </a:t>
            </a:r>
            <a:r>
              <a:rPr lang="fr-FR" dirty="0" err="1"/>
              <a:t>Connecting</a:t>
            </a:r>
            <a:r>
              <a:rPr lang="fr-FR" dirty="0"/>
              <a:t> </a:t>
            </a:r>
            <a:r>
              <a:rPr lang="fr-FR" dirty="0" err="1"/>
              <a:t>cable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 flipH="1" flipV="1">
            <a:off x="2051720" y="1790814"/>
            <a:ext cx="1080121" cy="1744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H="1">
            <a:off x="2051720" y="2139702"/>
            <a:ext cx="1080121" cy="1303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H="1">
            <a:off x="899592" y="3435846"/>
            <a:ext cx="187220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 flipV="1">
            <a:off x="2094563" y="2806514"/>
            <a:ext cx="1037278" cy="6293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2771800" y="2355726"/>
            <a:ext cx="0" cy="1080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773532" y="2355726"/>
            <a:ext cx="3583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4211960" y="1463194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/>
                </a:solidFill>
              </a:rPr>
              <a:t>Onglet Epissures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283968" y="2859782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/>
                </a:solidFill>
              </a:rPr>
              <a:t>Onglet Pigtails/Connecteurs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3329374" y="4131738"/>
            <a:ext cx="5365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fibre de branchement et son buffer seront toujours </a:t>
            </a:r>
            <a:r>
              <a:rPr lang="fr-FR" dirty="0">
                <a:solidFill>
                  <a:srgbClr val="FF0000"/>
                </a:solidFill>
              </a:rPr>
              <a:t>Rouge</a:t>
            </a:r>
          </a:p>
        </p:txBody>
      </p:sp>
    </p:spTree>
    <p:extLst>
      <p:ext uri="{BB962C8B-B14F-4D97-AF65-F5344CB8AC3E}">
        <p14:creationId xmlns:p14="http://schemas.microsoft.com/office/powerpoint/2010/main" val="20882919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PTO Quadri - </a:t>
            </a:r>
            <a:r>
              <a:rPr lang="fr-FR" sz="2200" dirty="0"/>
              <a:t>Onglets épissures – Pigtails/Connecteurs</a:t>
            </a:r>
          </a:p>
          <a:p>
            <a:endParaRPr lang="fr-FR" dirty="0"/>
          </a:p>
          <a:p>
            <a:endParaRPr lang="fr-FR" sz="2000" dirty="0">
              <a:solidFill>
                <a:schemeClr val="tx1"/>
              </a:solidFill>
            </a:endParaRPr>
          </a:p>
          <a:p>
            <a:endParaRPr lang="fr-FR" sz="2000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/>
          </a:p>
        </p:txBody>
      </p:sp>
      <p:pic>
        <p:nvPicPr>
          <p:cNvPr id="1026" name="Picture 2" descr="U:\Docs techniques - Présentations\myFTTH\HD-monteeEnCompetences\images\pto-Quadri-prise-terminale-optiqu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8" r="50000" b="18562"/>
          <a:stretch/>
        </p:blipFill>
        <p:spPr bwMode="auto">
          <a:xfrm>
            <a:off x="185936" y="767931"/>
            <a:ext cx="3810000" cy="374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/>
          <p:cNvCxnSpPr/>
          <p:nvPr/>
        </p:nvCxnSpPr>
        <p:spPr>
          <a:xfrm>
            <a:off x="4355976" y="3244974"/>
            <a:ext cx="3583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563888" y="1203598"/>
            <a:ext cx="3458116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/>
                </a:solidFill>
              </a:rPr>
              <a:t>		Onglet Epissures</a:t>
            </a:r>
          </a:p>
          <a:p>
            <a:endParaRPr lang="fr-FR" sz="1600" dirty="0">
              <a:solidFill>
                <a:schemeClr val="bg2"/>
              </a:solidFill>
            </a:endParaRPr>
          </a:p>
          <a:p>
            <a:endParaRPr lang="fr-FR" sz="1600" dirty="0">
              <a:solidFill>
                <a:schemeClr val="bg2"/>
              </a:solidFill>
            </a:endParaRPr>
          </a:p>
          <a:p>
            <a:endParaRPr lang="fr-FR" sz="1600" dirty="0">
              <a:solidFill>
                <a:schemeClr val="bg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920433" y="1563638"/>
            <a:ext cx="5184576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	Fibres (</a:t>
            </a:r>
            <a:r>
              <a:rPr lang="fr-FR" dirty="0" err="1"/>
              <a:t>strands</a:t>
            </a:r>
            <a:r>
              <a:rPr lang="fr-FR" dirty="0"/>
              <a:t>) </a:t>
            </a:r>
          </a:p>
          <a:p>
            <a:endParaRPr lang="fr-FR" dirty="0"/>
          </a:p>
          <a:p>
            <a:r>
              <a:rPr lang="fr-FR" dirty="0"/>
              <a:t>	Connecteurs SC/APC 1 à 4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	Connecteurs1 à 4</a:t>
            </a:r>
          </a:p>
        </p:txBody>
      </p:sp>
      <p:grpSp>
        <p:nvGrpSpPr>
          <p:cNvPr id="63" name="Groupe 62"/>
          <p:cNvGrpSpPr/>
          <p:nvPr/>
        </p:nvGrpSpPr>
        <p:grpSpPr>
          <a:xfrm>
            <a:off x="1961315" y="1742207"/>
            <a:ext cx="2682693" cy="1189583"/>
            <a:chOff x="1961315" y="1742207"/>
            <a:chExt cx="2682693" cy="1189583"/>
          </a:xfrm>
        </p:grpSpPr>
        <p:cxnSp>
          <p:nvCxnSpPr>
            <p:cNvPr id="6" name="Connecteur droit avec flèche 5"/>
            <p:cNvCxnSpPr/>
            <p:nvPr/>
          </p:nvCxnSpPr>
          <p:spPr>
            <a:xfrm>
              <a:off x="1961315" y="2460718"/>
              <a:ext cx="0" cy="47107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1962923" y="2460718"/>
              <a:ext cx="87738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/>
            <p:nvPr/>
          </p:nvCxnSpPr>
          <p:spPr>
            <a:xfrm>
              <a:off x="2195736" y="2477252"/>
              <a:ext cx="0" cy="34670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>
              <a:off x="2470391" y="2460718"/>
              <a:ext cx="0" cy="34670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 flipH="1">
              <a:off x="2830343" y="2460718"/>
              <a:ext cx="13466" cy="23553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flipV="1">
              <a:off x="2411484" y="1742207"/>
              <a:ext cx="0" cy="71851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2411484" y="1748267"/>
              <a:ext cx="223252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4" name="Groupe 1023"/>
          <p:cNvGrpSpPr/>
          <p:nvPr/>
        </p:nvGrpSpPr>
        <p:grpSpPr>
          <a:xfrm>
            <a:off x="2195736" y="2139702"/>
            <a:ext cx="2448272" cy="1105272"/>
            <a:chOff x="2195736" y="2139702"/>
            <a:chExt cx="2448272" cy="1105272"/>
          </a:xfrm>
        </p:grpSpPr>
        <p:cxnSp>
          <p:nvCxnSpPr>
            <p:cNvPr id="31" name="Connecteur droit 30"/>
            <p:cNvCxnSpPr/>
            <p:nvPr/>
          </p:nvCxnSpPr>
          <p:spPr>
            <a:xfrm>
              <a:off x="2987824" y="2139702"/>
              <a:ext cx="165618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2987824" y="2139702"/>
              <a:ext cx="0" cy="6842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>
              <a:off x="2987824" y="2787774"/>
              <a:ext cx="0" cy="17335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>
              <a:off x="2987824" y="2807424"/>
              <a:ext cx="215886" cy="165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 flipH="1">
              <a:off x="2627784" y="2758437"/>
              <a:ext cx="360040" cy="34670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 flipH="1">
              <a:off x="2195736" y="2874450"/>
              <a:ext cx="648074" cy="37052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ZoneTexte 25"/>
          <p:cNvSpPr txBox="1"/>
          <p:nvPr/>
        </p:nvSpPr>
        <p:spPr>
          <a:xfrm>
            <a:off x="4644008" y="2721158"/>
            <a:ext cx="3257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/>
                </a:solidFill>
              </a:rPr>
              <a:t>Onglet Pigtails / Connecteurs</a:t>
            </a:r>
          </a:p>
        </p:txBody>
      </p:sp>
      <p:grpSp>
        <p:nvGrpSpPr>
          <p:cNvPr id="1029" name="Groupe 1028"/>
          <p:cNvGrpSpPr/>
          <p:nvPr/>
        </p:nvGrpSpPr>
        <p:grpSpPr>
          <a:xfrm>
            <a:off x="2636168" y="3038898"/>
            <a:ext cx="2007840" cy="612973"/>
            <a:chOff x="2636168" y="3038898"/>
            <a:chExt cx="2007840" cy="612973"/>
          </a:xfrm>
        </p:grpSpPr>
        <p:cxnSp>
          <p:nvCxnSpPr>
            <p:cNvPr id="17" name="Connecteur droit 16"/>
            <p:cNvCxnSpPr/>
            <p:nvPr/>
          </p:nvCxnSpPr>
          <p:spPr>
            <a:xfrm flipV="1">
              <a:off x="4355976" y="3038898"/>
              <a:ext cx="0" cy="6129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 flipH="1">
              <a:off x="3563888" y="3038898"/>
              <a:ext cx="79208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/>
            <p:cNvCxnSpPr/>
            <p:nvPr/>
          </p:nvCxnSpPr>
          <p:spPr>
            <a:xfrm flipH="1">
              <a:off x="3419872" y="3363838"/>
              <a:ext cx="936104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/>
            <p:nvPr/>
          </p:nvCxnSpPr>
          <p:spPr>
            <a:xfrm flipH="1">
              <a:off x="2987824" y="3507854"/>
              <a:ext cx="136815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/>
            <p:nvPr/>
          </p:nvCxnSpPr>
          <p:spPr>
            <a:xfrm flipH="1">
              <a:off x="2636168" y="3651870"/>
              <a:ext cx="171980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>
              <a:off x="4355976" y="3218297"/>
              <a:ext cx="288032" cy="15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ZoneTexte 61"/>
          <p:cNvSpPr txBox="1"/>
          <p:nvPr/>
        </p:nvSpPr>
        <p:spPr>
          <a:xfrm>
            <a:off x="4049454" y="4011910"/>
            <a:ext cx="48430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un IMB </a:t>
            </a:r>
            <a:r>
              <a:rPr lang="fr-FR" dirty="0">
                <a:solidFill>
                  <a:schemeClr val="bg2"/>
                </a:solidFill>
              </a:rPr>
              <a:t>FT</a:t>
            </a:r>
            <a:r>
              <a:rPr lang="fr-FR" dirty="0"/>
              <a:t>, Le tube (buffer) du câble de branchement sera toujours </a:t>
            </a:r>
            <a:r>
              <a:rPr lang="fr-FR" dirty="0">
                <a:solidFill>
                  <a:srgbClr val="FF0000"/>
                </a:solidFill>
              </a:rPr>
              <a:t>Rouge.</a:t>
            </a:r>
          </a:p>
          <a:p>
            <a:r>
              <a:rPr lang="fr-FR" dirty="0"/>
              <a:t>Les couleurs de fibres seront toujours rouge – bleu – vert – jaune.</a:t>
            </a:r>
          </a:p>
        </p:txBody>
      </p:sp>
    </p:spTree>
    <p:extLst>
      <p:ext uri="{BB962C8B-B14F-4D97-AF65-F5344CB8AC3E}">
        <p14:creationId xmlns:p14="http://schemas.microsoft.com/office/powerpoint/2010/main" val="19739308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Point Technique (PT) du PB</a:t>
            </a:r>
          </a:p>
          <a:p>
            <a:endParaRPr lang="fr-FR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000" dirty="0"/>
              <a:t>C'est ici que sont raccordés les câbles de branchement allant vers les PTO des clients</a:t>
            </a:r>
            <a:r>
              <a:rPr lang="fr-FR" sz="2000" dirty="0">
                <a:solidFill>
                  <a:schemeClr val="accent1"/>
                </a:solidFill>
              </a:rPr>
              <a:t>.</a:t>
            </a:r>
            <a:endParaRPr lang="fr-FR" sz="2000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tx1"/>
                </a:solidFill>
              </a:rPr>
              <a:t>En ZTD, Le PB est raccordé au PM. En ZMD, un PA est intercalé entre le PM et le PB</a:t>
            </a:r>
          </a:p>
          <a:p>
            <a:endParaRPr lang="fr-FR" sz="20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bg2"/>
                </a:solidFill>
              </a:rPr>
              <a:t>Le PT du PB est alimenté par un câble "TR xx </a:t>
            </a:r>
            <a:r>
              <a:rPr lang="fr-FR" sz="2000" dirty="0" err="1">
                <a:solidFill>
                  <a:schemeClr val="bg2"/>
                </a:solidFill>
              </a:rPr>
              <a:t>yyyy</a:t>
            </a:r>
            <a:r>
              <a:rPr lang="fr-FR" sz="2000" dirty="0">
                <a:solidFill>
                  <a:schemeClr val="bg2"/>
                </a:solidFill>
              </a:rPr>
              <a:t>".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tx1"/>
                </a:solidFill>
              </a:rPr>
              <a:t>Le PT contient une ou plusieurs cassettes, chacune d'elles étant alimenté par un tube (généralement 6 fibres) du câble TR.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5977089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:\Docs techniques - Présentations\myFTTH\HD-monteeEnCompetences\images\pb_Magali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11577"/>
            <a:ext cx="2520280" cy="336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PT (PB) mono</a:t>
            </a:r>
          </a:p>
          <a:p>
            <a:endParaRPr lang="fr-FR" dirty="0"/>
          </a:p>
          <a:p>
            <a:endParaRPr lang="fr-FR" dirty="0"/>
          </a:p>
          <a:p>
            <a:endParaRPr lang="fr-FR" sz="20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/>
          </a:p>
        </p:txBody>
      </p:sp>
      <p:sp>
        <p:nvSpPr>
          <p:cNvPr id="25" name="ZoneTexte 24"/>
          <p:cNvSpPr txBox="1"/>
          <p:nvPr/>
        </p:nvSpPr>
        <p:spPr>
          <a:xfrm>
            <a:off x="4427984" y="1463194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/>
                </a:solidFill>
              </a:rPr>
              <a:t>2 cassettes</a:t>
            </a:r>
          </a:p>
          <a:p>
            <a:r>
              <a:rPr lang="fr-FR" sz="1600" dirty="0">
                <a:solidFill>
                  <a:schemeClr val="bg2"/>
                </a:solidFill>
              </a:rPr>
              <a:t>Cassette 1 du PB </a:t>
            </a:r>
            <a:r>
              <a:rPr lang="fr-FR" sz="1600" dirty="0">
                <a:solidFill>
                  <a:schemeClr val="bg2"/>
                </a:solidFill>
                <a:sym typeface="Wingdings" panose="05000000000000000000" pitchFamily="2" charset="2"/>
              </a:rPr>
              <a:t> Module (ou tube) Vert </a:t>
            </a:r>
            <a:endParaRPr lang="fr-FR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1287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PT (PB) quadri</a:t>
            </a:r>
          </a:p>
          <a:p>
            <a:endParaRPr lang="fr-FR" dirty="0"/>
          </a:p>
          <a:p>
            <a:endParaRPr lang="fr-FR" dirty="0"/>
          </a:p>
          <a:p>
            <a:endParaRPr lang="fr-FR" sz="20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000" dirty="0"/>
          </a:p>
        </p:txBody>
      </p:sp>
      <p:sp>
        <p:nvSpPr>
          <p:cNvPr id="25" name="ZoneTexte 24"/>
          <p:cNvSpPr txBox="1"/>
          <p:nvPr/>
        </p:nvSpPr>
        <p:spPr>
          <a:xfrm>
            <a:off x="4427984" y="1463194"/>
            <a:ext cx="4716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/>
                </a:solidFill>
              </a:rPr>
              <a:t>4 cassettes</a:t>
            </a:r>
          </a:p>
          <a:p>
            <a:r>
              <a:rPr lang="fr-FR" sz="1600" dirty="0">
                <a:solidFill>
                  <a:schemeClr val="bg2"/>
                </a:solidFill>
              </a:rPr>
              <a:t>Cassette 1 du PB </a:t>
            </a:r>
            <a:r>
              <a:rPr lang="fr-FR" sz="1600" dirty="0">
                <a:solidFill>
                  <a:schemeClr val="bg2"/>
                </a:solidFill>
                <a:sym typeface="Wingdings" panose="05000000000000000000" pitchFamily="2" charset="2"/>
              </a:rPr>
              <a:t> Module (ou tube) Rouge</a:t>
            </a:r>
            <a:endParaRPr lang="fr-FR" sz="1600" dirty="0">
              <a:solidFill>
                <a:schemeClr val="bg2"/>
              </a:solidFill>
            </a:endParaRPr>
          </a:p>
        </p:txBody>
      </p:sp>
      <p:pic>
        <p:nvPicPr>
          <p:cNvPr id="3074" name="Picture 2" descr="U:\Docs techniques - Présentations\myFTTH\HD-monteeEnCompetences\images\PBQuadr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31589"/>
            <a:ext cx="3544133" cy="331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8971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0fd420e2f369681ff7d579defce5493287913"/>
</p:tagLst>
</file>

<file path=ppt/theme/theme1.xml><?xml version="1.0" encoding="utf-8"?>
<a:theme xmlns:a="http://schemas.openxmlformats.org/drawingml/2006/main" name="blank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ange_PPTTemplate_v3.potx" id="{7EFB1CC4-B630-4DC5-B88F-B33ED10FA70B}" vid="{E661C32F-4836-4DD1-B604-E27281C607A6}"/>
    </a:ext>
  </a:extLst>
</a:theme>
</file>

<file path=ppt/theme/theme2.xml><?xml version="1.0" encoding="utf-8"?>
<a:theme xmlns:a="http://schemas.openxmlformats.org/drawingml/2006/main" name="1_tmp_AvirerORA_template_EN_beta_v4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ange_PPTTemplate_v3.potx" id="{7EFB1CC4-B630-4DC5-B88F-B33ED10FA70B}" vid="{E661C32F-4836-4DD1-B604-E27281C607A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310F55F15D314EA9BBFE365B10D1D9" ma:contentTypeVersion="14" ma:contentTypeDescription="Crée un document." ma:contentTypeScope="" ma:versionID="69d1d7cb36966de8171ee2f926b1437f">
  <xsd:schema xmlns:xsd="http://www.w3.org/2001/XMLSchema" xmlns:xs="http://www.w3.org/2001/XMLSchema" xmlns:p="http://schemas.microsoft.com/office/2006/metadata/properties" xmlns:ns2="73420a8b-3a96-47fa-b229-b5931ae8f81e" xmlns:ns3="6d6eab80-f2f5-41c1-8619-3acbe14342bd" targetNamespace="http://schemas.microsoft.com/office/2006/metadata/properties" ma:root="true" ma:fieldsID="dc9c687970338ecbcb17ac2d3b7b05ef" ns2:_="" ns3:_="">
    <xsd:import namespace="73420a8b-3a96-47fa-b229-b5931ae8f81e"/>
    <xsd:import namespace="6d6eab80-f2f5-41c1-8619-3acbe14342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  <xsd:element ref="ns2:MediaLengthInSeconds" minOccurs="0"/>
                <xsd:element ref="ns2: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420a8b-3a96-47fa-b229-b5931ae8f8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aa8976df-9c6d-4c47-88b7-85635e50fb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date" ma:index="21" nillable="true" ma:displayName="date" ma:format="DateOnly" ma:internalName="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6eab80-f2f5-41c1-8619-3acbe14342b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66ba743-a4dc-4f8c-b7ee-ec5664a398cb}" ma:internalName="TaxCatchAll" ma:showField="CatchAllData" ma:web="6d6eab80-f2f5-41c1-8619-3acbe14342b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d6eab80-f2f5-41c1-8619-3acbe14342bd" xsi:nil="true"/>
    <date xmlns="73420a8b-3a96-47fa-b229-b5931ae8f81e" xsi:nil="true"/>
    <lcf76f155ced4ddcb4097134ff3c332f xmlns="73420a8b-3a96-47fa-b229-b5931ae8f81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120E9D6-FD18-4A30-8577-30024BBEB5E2}"/>
</file>

<file path=customXml/itemProps2.xml><?xml version="1.0" encoding="utf-8"?>
<ds:datastoreItem xmlns:ds="http://schemas.openxmlformats.org/officeDocument/2006/customXml" ds:itemID="{4300BB69-EC0F-4FA1-B9CC-048B37FEC7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AE0209-98BA-443B-8408-D9A9F49D5C21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sharepoint/v3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e6c818a6-e1a0-4a6e-a969-20d857c5dc62}" enabled="1" method="Standard" siteId="{90c7a20a-f34b-40bf-bc48-b9253b6f5d2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715</TotalTime>
  <Words>844</Words>
  <Application>Microsoft Office PowerPoint</Application>
  <PresentationFormat>Affichage à l'écran (16:9)</PresentationFormat>
  <Paragraphs>198</Paragraphs>
  <Slides>30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30</vt:i4>
      </vt:variant>
    </vt:vector>
  </HeadingPairs>
  <TitlesOfParts>
    <vt:vector size="32" baseType="lpstr">
      <vt:lpstr>blank</vt:lpstr>
      <vt:lpstr>1_tmp_AvirerORA_template_EN_beta_v4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ORANGE FT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GIBERT Gilles USEI OUEST</dc:creator>
  <cp:lastModifiedBy>GIBERT Gilles USEI OUEST</cp:lastModifiedBy>
  <cp:revision>41</cp:revision>
  <cp:lastPrinted>2013-05-24T16:35:47Z</cp:lastPrinted>
  <dcterms:created xsi:type="dcterms:W3CDTF">2017-11-08T12:17:04Z</dcterms:created>
  <dcterms:modified xsi:type="dcterms:W3CDTF">2023-03-31T11:43:19Z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688815497</vt:i4>
  </property>
  <property fmtid="{D5CDD505-2E9C-101B-9397-08002B2CF9AE}" pid="3" name="_NewReviewCycle">
    <vt:lpwstr/>
  </property>
  <property fmtid="{D5CDD505-2E9C-101B-9397-08002B2CF9AE}" pid="4" name="_EmailSubject">
    <vt:lpwstr>Template</vt:lpwstr>
  </property>
  <property fmtid="{D5CDD505-2E9C-101B-9397-08002B2CF9AE}" pid="5" name="_AuthorEmail">
    <vt:lpwstr>paul.clothier@orange.com</vt:lpwstr>
  </property>
  <property fmtid="{D5CDD505-2E9C-101B-9397-08002B2CF9AE}" pid="6" name="_AuthorEmailDisplayName">
    <vt:lpwstr>CLOTHIER Paul COMM/MARQ</vt:lpwstr>
  </property>
  <property fmtid="{D5CDD505-2E9C-101B-9397-08002B2CF9AE}" pid="7" name="ContentTypeId">
    <vt:lpwstr>0x01010064310F55F15D314EA9BBFE365B10D1D9</vt:lpwstr>
  </property>
  <property fmtid="{D5CDD505-2E9C-101B-9397-08002B2CF9AE}" pid="8" name="ClassificationContentMarkingFooterLocations">
    <vt:lpwstr>blank:3\1_tmp_AvirerORA_template_EN_beta_v4:3</vt:lpwstr>
  </property>
  <property fmtid="{D5CDD505-2E9C-101B-9397-08002B2CF9AE}" pid="9" name="ClassificationContentMarkingFooterText">
    <vt:lpwstr>Orange Restricted</vt:lpwstr>
  </property>
  <property fmtid="{D5CDD505-2E9C-101B-9397-08002B2CF9AE}" pid="10" name="MediaServiceImageTags">
    <vt:lpwstr/>
  </property>
</Properties>
</file>