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313" r:id="rId4"/>
    <p:sldId id="259" r:id="rId5"/>
    <p:sldId id="309" r:id="rId6"/>
    <p:sldId id="378" r:id="rId7"/>
    <p:sldId id="379" r:id="rId8"/>
    <p:sldId id="380" r:id="rId9"/>
    <p:sldId id="381" r:id="rId10"/>
    <p:sldId id="314" r:id="rId11"/>
    <p:sldId id="305" r:id="rId12"/>
    <p:sldId id="312" r:id="rId13"/>
    <p:sldId id="315" r:id="rId14"/>
    <p:sldId id="316" r:id="rId15"/>
    <p:sldId id="307" r:id="rId16"/>
    <p:sldId id="317" r:id="rId17"/>
    <p:sldId id="382" r:id="rId18"/>
    <p:sldId id="319" r:id="rId19"/>
    <p:sldId id="343" r:id="rId20"/>
    <p:sldId id="362" r:id="rId21"/>
    <p:sldId id="344" r:id="rId22"/>
    <p:sldId id="363" r:id="rId23"/>
    <p:sldId id="364" r:id="rId24"/>
    <p:sldId id="342" r:id="rId25"/>
    <p:sldId id="294" r:id="rId26"/>
    <p:sldId id="321" r:id="rId27"/>
    <p:sldId id="320" r:id="rId28"/>
    <p:sldId id="322" r:id="rId29"/>
    <p:sldId id="323" r:id="rId30"/>
    <p:sldId id="324" r:id="rId31"/>
    <p:sldId id="377" r:id="rId32"/>
    <p:sldId id="370" r:id="rId33"/>
    <p:sldId id="326" r:id="rId34"/>
    <p:sldId id="372" r:id="rId35"/>
    <p:sldId id="327" r:id="rId36"/>
    <p:sldId id="328" r:id="rId37"/>
    <p:sldId id="329" r:id="rId38"/>
    <p:sldId id="375" r:id="rId39"/>
    <p:sldId id="330" r:id="rId40"/>
    <p:sldId id="331" r:id="rId41"/>
    <p:sldId id="332" r:id="rId42"/>
    <p:sldId id="333" r:id="rId43"/>
    <p:sldId id="368" r:id="rId44"/>
    <p:sldId id="334" r:id="rId45"/>
    <p:sldId id="367" r:id="rId46"/>
    <p:sldId id="335" r:id="rId47"/>
    <p:sldId id="336" r:id="rId48"/>
    <p:sldId id="337" r:id="rId49"/>
    <p:sldId id="338" r:id="rId50"/>
    <p:sldId id="373" r:id="rId51"/>
    <p:sldId id="374" r:id="rId52"/>
    <p:sldId id="339" r:id="rId53"/>
    <p:sldId id="369" r:id="rId54"/>
    <p:sldId id="340" r:id="rId55"/>
    <p:sldId id="350" r:id="rId56"/>
    <p:sldId id="341" r:id="rId57"/>
    <p:sldId id="345" r:id="rId58"/>
    <p:sldId id="351" r:id="rId59"/>
    <p:sldId id="347" r:id="rId60"/>
    <p:sldId id="366" r:id="rId61"/>
    <p:sldId id="348" r:id="rId62"/>
    <p:sldId id="346" r:id="rId63"/>
    <p:sldId id="352" r:id="rId64"/>
    <p:sldId id="349" r:id="rId65"/>
    <p:sldId id="365" r:id="rId66"/>
    <p:sldId id="354" r:id="rId67"/>
    <p:sldId id="355" r:id="rId68"/>
    <p:sldId id="356" r:id="rId69"/>
    <p:sldId id="357" r:id="rId70"/>
    <p:sldId id="353" r:id="rId71"/>
    <p:sldId id="358" r:id="rId72"/>
    <p:sldId id="359" r:id="rId73"/>
    <p:sldId id="360" r:id="rId74"/>
    <p:sldId id="361" r:id="rId75"/>
    <p:sldId id="318" r:id="rId76"/>
    <p:sldId id="304" r:id="rId7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54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76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584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953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6118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913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931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13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93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34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86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8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86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45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79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86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F0709-AC62-415F-B52D-54A77B1A61B0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9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downloads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products/individual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individual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earnbyexample.org/python-introduction/" TargetMode="External"/><Relationship Id="rId4" Type="http://schemas.openxmlformats.org/officeDocument/2006/relationships/hyperlink" Target="https://docs.python.org/zh-tw/3/tutorial/index.html" TargetMode="Externa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32737" y="1986277"/>
            <a:ext cx="8129275" cy="1187997"/>
          </a:xfrm>
        </p:spPr>
        <p:txBody>
          <a:bodyPr/>
          <a:lstStyle/>
          <a:p>
            <a:pPr algn="ctr"/>
            <a:r>
              <a:rPr lang="en-US" altLang="zh-TW" sz="6600" dirty="0">
                <a:solidFill>
                  <a:schemeClr val="tx1"/>
                </a:solidFill>
              </a:rPr>
              <a:t>Python Introduction</a:t>
            </a:r>
            <a:endParaRPr lang="zh-TW" altLang="en-US" sz="6600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675119" y="4262057"/>
            <a:ext cx="3004457" cy="1681543"/>
          </a:xfrm>
        </p:spPr>
        <p:txBody>
          <a:bodyPr>
            <a:normAutofit/>
          </a:bodyPr>
          <a:lstStyle/>
          <a:p>
            <a:r>
              <a:rPr lang="en-US" altLang="zh-TW" sz="2800" dirty="0" err="1" smtClean="0"/>
              <a:t>David_Chu</a:t>
            </a:r>
            <a:endParaRPr lang="en-US" altLang="zh-TW" sz="2800" dirty="0" smtClean="0"/>
          </a:p>
          <a:p>
            <a:r>
              <a:rPr lang="en-US" altLang="zh-TW" sz="2800" dirty="0" smtClean="0"/>
              <a:t>2022/4/29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0" y="5287622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2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>
                <a:solidFill>
                  <a:schemeClr val="tx1"/>
                </a:solidFill>
              </a:rPr>
              <a:t>Visual Studio Code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9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33771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</a:t>
            </a:r>
            <a:r>
              <a:rPr lang="en-US" altLang="zh-TW" sz="4000" smtClean="0">
                <a:solidFill>
                  <a:schemeClr val="tx1"/>
                </a:solidFill>
              </a:rPr>
              <a:t>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7328" y="1473850"/>
            <a:ext cx="4928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mtClean="0"/>
              <a:t>Download : </a:t>
            </a:r>
            <a:r>
              <a:rPr lang="zh-TW" altLang="en-US" b="1" i="1" smtClean="0">
                <a:solidFill>
                  <a:srgbClr val="0070C0"/>
                </a:solidFill>
                <a:hlinkClick r:id="rId2"/>
              </a:rPr>
              <a:t>https</a:t>
            </a:r>
            <a:r>
              <a:rPr lang="zh-TW" altLang="en-US" b="1" i="1">
                <a:solidFill>
                  <a:srgbClr val="0070C0"/>
                </a:solidFill>
                <a:hlinkClick r:id="rId2"/>
              </a:rPr>
              <a:t>://code.visualstudio.com/</a:t>
            </a:r>
            <a:endParaRPr lang="zh-TW" altLang="en-US" b="1" i="1">
              <a:solidFill>
                <a:srgbClr val="0070C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16" y="2249580"/>
            <a:ext cx="8336415" cy="431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3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4287" y="1708030"/>
            <a:ext cx="3398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smtClean="0">
                <a:solidFill>
                  <a:srgbClr val="FF0000"/>
                </a:solidFill>
              </a:rPr>
              <a:t>Explorer 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smtClean="0">
                <a:solidFill>
                  <a:srgbClr val="00B050"/>
                </a:solidFill>
              </a:rPr>
              <a:t>Code </a:t>
            </a:r>
          </a:p>
          <a:p>
            <a:endParaRPr lang="en-US" altLang="zh-TW" sz="2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F0"/>
                </a:solidFill>
              </a:rPr>
              <a:t>Console </a:t>
            </a:r>
            <a:r>
              <a:rPr lang="zh-TW" altLang="en-US" dirty="0" smtClean="0">
                <a:solidFill>
                  <a:srgbClr val="00B0F0"/>
                </a:solidFill>
              </a:rPr>
              <a:t>　</a:t>
            </a:r>
            <a:endParaRPr lang="zh-TW" altLang="en-US" dirty="0">
              <a:solidFill>
                <a:srgbClr val="00B0F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372" y="1415862"/>
            <a:ext cx="8105600" cy="505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8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72034" y="1198099"/>
            <a:ext cx="48310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smtClean="0">
                <a:solidFill>
                  <a:srgbClr val="FF0000"/>
                </a:solidFill>
              </a:rPr>
              <a:t>Debug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smtClean="0">
                <a:solidFill>
                  <a:srgbClr val="0070C0"/>
                </a:solidFill>
              </a:rPr>
              <a:t>By step to execute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smtClean="0">
                <a:solidFill>
                  <a:srgbClr val="0070C0"/>
                </a:solidFill>
              </a:rPr>
              <a:t>View all of the variables </a:t>
            </a:r>
            <a:endParaRPr lang="en-US" altLang="zh-TW" sz="2400" dirty="0" smtClean="0">
              <a:solidFill>
                <a:srgbClr val="0070C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51" y="2644046"/>
            <a:ext cx="8072846" cy="402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8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>
                <a:solidFill>
                  <a:schemeClr val="tx1"/>
                </a:solidFill>
              </a:rPr>
              <a:t>Package Install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4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(Python) </a:t>
            </a:r>
            <a:endParaRPr lang="en-US" altLang="zh-TW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1" y="2050565"/>
            <a:ext cx="7940455" cy="426443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93296" y="1378318"/>
            <a:ext cx="4344910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 pip install $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PackageName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95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89" y="480204"/>
            <a:ext cx="8777219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</a:t>
            </a:r>
            <a:r>
              <a:rPr lang="en-US" altLang="zh-TW" sz="4000" dirty="0"/>
              <a:t>requirements.txt)</a:t>
            </a:r>
            <a:r>
              <a:rPr lang="en-US" altLang="zh-TW" sz="4000" dirty="0">
                <a:solidFill>
                  <a:srgbClr val="FF0000"/>
                </a:solidFill>
              </a:rPr>
              <a:t/>
            </a:r>
            <a:br>
              <a:rPr lang="en-US" altLang="zh-TW" sz="4000" dirty="0">
                <a:solidFill>
                  <a:srgbClr val="FF0000"/>
                </a:solidFill>
              </a:rPr>
            </a:br>
            <a:endParaRPr lang="en-US" altLang="zh-TW" sz="4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49861" y="1306410"/>
            <a:ext cx="5132927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</a:t>
            </a:r>
            <a:r>
              <a:rPr lang="en-US" altLang="zh-TW" sz="2400" dirty="0">
                <a:solidFill>
                  <a:srgbClr val="FF0000"/>
                </a:solidFill>
              </a:rPr>
              <a:t> </a:t>
            </a:r>
            <a:r>
              <a:rPr lang="en-US" altLang="zh-TW" sz="2400" b="1" dirty="0">
                <a:solidFill>
                  <a:srgbClr val="FF0000"/>
                </a:solidFill>
              </a:rPr>
              <a:t>pip install -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r requirements.txt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2" y="1927623"/>
            <a:ext cx="8285511" cy="453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1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89" y="480204"/>
            <a:ext cx="8777219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(VS code)</a:t>
            </a:r>
            <a:r>
              <a:rPr lang="en-US" altLang="zh-TW" sz="4000" dirty="0">
                <a:solidFill>
                  <a:srgbClr val="FF0000"/>
                </a:solidFill>
              </a:rPr>
              <a:t/>
            </a:r>
            <a:br>
              <a:rPr lang="en-US" altLang="zh-TW" sz="4000" dirty="0">
                <a:solidFill>
                  <a:srgbClr val="FF0000"/>
                </a:solidFill>
              </a:rPr>
            </a:br>
            <a:endParaRPr lang="en-US" altLang="zh-TW" sz="4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93296" y="1378318"/>
            <a:ext cx="4344910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 pip install $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PackageName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96" y="2001474"/>
            <a:ext cx="91630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8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Common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6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Common(Keyword)</a:t>
            </a:r>
            <a:endParaRPr lang="en-US" altLang="zh-TW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60677"/>
              </p:ext>
            </p:extLst>
          </p:nvPr>
        </p:nvGraphicFramePr>
        <p:xfrm>
          <a:off x="1416549" y="1518557"/>
          <a:ext cx="8072505" cy="3200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14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finally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Return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continue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lambda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Try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def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from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nonlocal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While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With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elif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Yield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assert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import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Pass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except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Raise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416549" y="5159213"/>
            <a:ext cx="719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Don’t used to name the variable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3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99711"/>
            <a:ext cx="8596668" cy="1320800"/>
          </a:xfrm>
        </p:spPr>
        <p:txBody>
          <a:bodyPr/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irectory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509451"/>
            <a:ext cx="8205409" cy="6439989"/>
          </a:xfrm>
        </p:spPr>
        <p:txBody>
          <a:bodyPr>
            <a:normAutofit fontScale="85000" lnSpcReduction="20000"/>
          </a:bodyPr>
          <a:lstStyle/>
          <a:p>
            <a:pPr lvl="1"/>
            <a:endParaRPr lang="en-US" altLang="zh-TW" sz="2000" dirty="0" smtClean="0"/>
          </a:p>
          <a:p>
            <a:r>
              <a:rPr lang="en-US" altLang="zh-TW" sz="2400" dirty="0" smtClean="0"/>
              <a:t>Python install for Windows (</a:t>
            </a:r>
            <a:r>
              <a:rPr lang="en-US" altLang="zh-TW" sz="2400" dirty="0"/>
              <a:t>Python </a:t>
            </a:r>
            <a:r>
              <a:rPr lang="en-US" altLang="zh-TW" sz="2400" dirty="0" smtClean="0"/>
              <a:t>3.9.2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dirty="0" smtClean="0"/>
              <a:t>Visual </a:t>
            </a:r>
            <a:r>
              <a:rPr lang="en-US" altLang="zh-TW" sz="2400" dirty="0"/>
              <a:t>Studio </a:t>
            </a:r>
            <a:r>
              <a:rPr lang="en-US" altLang="zh-TW" sz="2400" dirty="0" smtClean="0"/>
              <a:t>Code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/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Anaconda </a:t>
            </a:r>
            <a:r>
              <a:rPr lang="en-US" altLang="zh-TW" sz="2400" dirty="0" err="1" smtClean="0"/>
              <a:t>Spyder</a:t>
            </a:r>
            <a:endParaRPr lang="en-US" altLang="zh-TW" sz="2400" dirty="0" smtClean="0"/>
          </a:p>
          <a:p>
            <a:r>
              <a:rPr lang="en-US" altLang="zh-TW" sz="2400" dirty="0"/>
              <a:t>Package Install (Pip install</a:t>
            </a:r>
            <a:r>
              <a:rPr lang="en-US" altLang="zh-TW" sz="2400" dirty="0" smtClean="0"/>
              <a:t>)</a:t>
            </a:r>
            <a:endParaRPr lang="en-US" altLang="zh-TW" sz="2400" dirty="0"/>
          </a:p>
          <a:p>
            <a:r>
              <a:rPr lang="en-US" altLang="zh-TW" sz="2400" dirty="0" smtClean="0"/>
              <a:t>Python </a:t>
            </a:r>
            <a:r>
              <a:rPr lang="en-US" altLang="zh-TW" sz="2000" dirty="0" smtClean="0"/>
              <a:t> 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Common</a:t>
            </a:r>
            <a:endParaRPr lang="en-US" altLang="zh-TW" sz="2000" dirty="0"/>
          </a:p>
          <a:p>
            <a:pPr lvl="1"/>
            <a:r>
              <a:rPr lang="en-US" altLang="zh-TW" sz="2000" dirty="0"/>
              <a:t>Data Type </a:t>
            </a:r>
          </a:p>
          <a:p>
            <a:pPr lvl="1"/>
            <a:r>
              <a:rPr lang="en-US" altLang="zh-TW" sz="2000" dirty="0"/>
              <a:t>Data Structure </a:t>
            </a:r>
            <a:r>
              <a:rPr lang="en-US" altLang="zh-TW" sz="2000" dirty="0" smtClean="0"/>
              <a:t>(Tuple(),List</a:t>
            </a:r>
            <a:r>
              <a:rPr lang="en-US" altLang="zh-TW" sz="2000" dirty="0"/>
              <a:t>[], </a:t>
            </a:r>
            <a:r>
              <a:rPr lang="en-US" altLang="zh-TW" sz="2000" dirty="0" smtClean="0"/>
              <a:t>Set{}, </a:t>
            </a:r>
            <a:r>
              <a:rPr lang="en-US" altLang="zh-TW" sz="2000" dirty="0" err="1"/>
              <a:t>dict</a:t>
            </a:r>
            <a:r>
              <a:rPr lang="en-US" altLang="zh-TW" sz="2000" dirty="0"/>
              <a:t>{})</a:t>
            </a:r>
          </a:p>
          <a:p>
            <a:pPr lvl="1"/>
            <a:r>
              <a:rPr lang="en-US" altLang="zh-TW" sz="2000" dirty="0"/>
              <a:t>Flow control </a:t>
            </a:r>
          </a:p>
          <a:p>
            <a:pPr lvl="1"/>
            <a:r>
              <a:rPr lang="en-US" altLang="zh-TW" sz="2000" dirty="0"/>
              <a:t>Module</a:t>
            </a:r>
          </a:p>
          <a:p>
            <a:pPr lvl="1"/>
            <a:r>
              <a:rPr lang="en-US" altLang="zh-TW" sz="2000" dirty="0"/>
              <a:t>Exception </a:t>
            </a:r>
            <a:endParaRPr lang="en-US" altLang="zh-TW" sz="2000" dirty="0" smtClean="0"/>
          </a:p>
          <a:p>
            <a:pPr lvl="1"/>
            <a:r>
              <a:rPr lang="en-US" altLang="zh-TW" sz="2100" dirty="0"/>
              <a:t>Object-oriented </a:t>
            </a:r>
            <a:r>
              <a:rPr lang="en-US" altLang="zh-TW" sz="2100" dirty="0" smtClean="0"/>
              <a:t>programming</a:t>
            </a:r>
            <a:endParaRPr lang="en-US" altLang="zh-TW" sz="2100" dirty="0"/>
          </a:p>
          <a:p>
            <a:pPr lvl="2"/>
            <a:r>
              <a:rPr lang="en-US" altLang="zh-TW" sz="1900" dirty="0" smtClean="0"/>
              <a:t>Class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Encapsulation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Inheritance</a:t>
            </a:r>
            <a:r>
              <a:rPr lang="zh-TW" altLang="en-US" sz="1900" dirty="0" smtClean="0"/>
              <a:t> </a:t>
            </a:r>
            <a:endParaRPr lang="en-US" altLang="zh-TW" sz="1900" dirty="0" smtClean="0"/>
          </a:p>
          <a:p>
            <a:pPr lvl="2"/>
            <a:r>
              <a:rPr lang="en-US" altLang="zh-TW" sz="1900" dirty="0" smtClean="0"/>
              <a:t>Abstract Class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Polymorphism</a:t>
            </a:r>
            <a:r>
              <a:rPr lang="zh-TW" altLang="en-US" sz="1900" dirty="0" smtClean="0"/>
              <a:t> </a:t>
            </a:r>
            <a:endParaRPr lang="en-US" altLang="zh-TW" sz="1800" dirty="0"/>
          </a:p>
          <a:p>
            <a:r>
              <a:rPr lang="en-US" altLang="zh-TW" sz="2400" dirty="0"/>
              <a:t>Reference</a:t>
            </a:r>
          </a:p>
          <a:p>
            <a:pPr marL="57150" indent="0">
              <a:buNone/>
            </a:pPr>
            <a:endParaRPr lang="en-US" altLang="zh-TW" dirty="0" smtClean="0"/>
          </a:p>
          <a:p>
            <a:pPr marL="57150" indent="0">
              <a:buNone/>
            </a:pPr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6140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Common(Built-in functions)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18900" y="6222993"/>
            <a:ext cx="719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Don’t used to name the function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948347"/>
              </p:ext>
            </p:extLst>
          </p:nvPr>
        </p:nvGraphicFramePr>
        <p:xfrm>
          <a:off x="1018900" y="1078301"/>
          <a:ext cx="9749250" cy="5120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4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abs()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delattr()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hash()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memoryview()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set()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all()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help()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min()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setattr()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any()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hex()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next()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slice()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ascii()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divmod()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object()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sorted()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bin()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enumerate()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input()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staticmethod()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bool()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eval()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open()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024697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breakpoint()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exec()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isinstance()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ord()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sum()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743722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bytearray()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filter()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issubclass()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pow()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super()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960000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bytes()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float()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iter()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print()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tuple()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callable()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format()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len()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property()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type()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chr()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frozenset()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list()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range()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vars()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classmethod()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getattr()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locals()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repr()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zip()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compile()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globals()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map()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reversed()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__import__()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complex()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hasattr()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max()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round()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24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Common(Variable name)</a:t>
            </a:r>
            <a:endParaRPr lang="en-US" altLang="zh-TW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86849" y="2191419"/>
            <a:ext cx="90372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First word should be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English</a:t>
            </a:r>
            <a:r>
              <a:rPr lang="en-US" altLang="zh-TW" sz="2400" dirty="0" smtClean="0"/>
              <a:t> or </a:t>
            </a:r>
            <a:r>
              <a:rPr lang="en-US" altLang="zh-TW" sz="2400" b="1" i="1" dirty="0" smtClean="0"/>
              <a:t>_</a:t>
            </a:r>
            <a:r>
              <a:rPr lang="en-US" altLang="zh-TW" sz="2400" dirty="0" smtClean="0"/>
              <a:t>.</a:t>
            </a:r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r>
              <a:rPr lang="en-US" altLang="zh-TW" sz="2400" dirty="0" smtClean="0"/>
              <a:t>2. After the first word that can used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English</a:t>
            </a:r>
            <a:r>
              <a:rPr lang="en-US" altLang="zh-TW" sz="2400" dirty="0" smtClean="0"/>
              <a:t>,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numeric</a:t>
            </a:r>
            <a:r>
              <a:rPr lang="en-US" altLang="zh-TW" sz="2400" dirty="0" smtClean="0"/>
              <a:t> or _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. 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7905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Common(Arithmetic </a:t>
            </a:r>
            <a:r>
              <a:rPr lang="en-US" altLang="zh-TW" sz="4000" dirty="0">
                <a:solidFill>
                  <a:schemeClr val="tx1"/>
                </a:solidFill>
              </a:rPr>
              <a:t>operator)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221513"/>
              </p:ext>
            </p:extLst>
          </p:nvPr>
        </p:nvGraphicFramePr>
        <p:xfrm>
          <a:off x="1856785" y="1605212"/>
          <a:ext cx="7890564" cy="37321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30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加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smtClean="0">
                          <a:solidFill>
                            <a:schemeClr val="tx1"/>
                          </a:solidFill>
                          <a:effectLst/>
                        </a:rPr>
                        <a:t>a+b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減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a-b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smtClean="0">
                          <a:solidFill>
                            <a:schemeClr val="tx1"/>
                          </a:solidFill>
                          <a:effectLst/>
                        </a:rPr>
                        <a:t>乘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a*b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除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a/b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smtClean="0">
                          <a:solidFill>
                            <a:schemeClr val="tx1"/>
                          </a:solidFill>
                          <a:effectLst/>
                        </a:rPr>
                        <a:t>取餘數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a%b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88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Common(Comparison </a:t>
            </a:r>
            <a:r>
              <a:rPr lang="en-US" altLang="zh-TW" sz="4000" dirty="0">
                <a:solidFill>
                  <a:schemeClr val="tx1"/>
                </a:solidFill>
              </a:rPr>
              <a:t>operator</a:t>
            </a:r>
            <a:r>
              <a:rPr lang="en-US" altLang="zh-TW" sz="4000" dirty="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424436"/>
              </p:ext>
            </p:extLst>
          </p:nvPr>
        </p:nvGraphicFramePr>
        <p:xfrm>
          <a:off x="2024147" y="1566023"/>
          <a:ext cx="7370019" cy="39893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56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6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6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4898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effectLst/>
                        </a:rPr>
                        <a:t>&lt;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小於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&lt; </a:t>
                      </a:r>
                      <a:r>
                        <a:rPr lang="en-US" sz="2400" smtClean="0">
                          <a:effectLst/>
                        </a:rPr>
                        <a:t>b </a:t>
                      </a:r>
                      <a:endParaRPr lang="en-US" sz="2400">
                        <a:effectLst/>
                      </a:endParaRP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&gt;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大於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&gt; </a:t>
                      </a:r>
                      <a:r>
                        <a:rPr lang="en-US" sz="2400" smtClean="0">
                          <a:effectLst/>
                        </a:rPr>
                        <a:t>b</a:t>
                      </a:r>
                      <a:endParaRPr lang="en-US" sz="2400">
                        <a:effectLst/>
                      </a:endParaRP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1260141386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&lt;=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小於等於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 &lt;=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&gt;=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大於等於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&gt;=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==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相等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==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!=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不相等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 !=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719017" y="5859161"/>
            <a:ext cx="696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It will </a:t>
            </a:r>
            <a:r>
              <a:rPr lang="en-US" altLang="zh-TW" sz="2800" b="1" i="1" dirty="0">
                <a:solidFill>
                  <a:srgbClr val="FF0000"/>
                </a:solidFill>
              </a:rPr>
              <a:t>r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eturn the Boolean type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6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Data Type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0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 Type 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262908" y="1078301"/>
            <a:ext cx="9770277" cy="477053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zh-TW" sz="2000" dirty="0" smtClean="0"/>
          </a:p>
          <a:p>
            <a:pPr marL="342900" indent="-342900">
              <a:buFont typeface="+mj-lt"/>
              <a:buAutoNum type="arabicPeriod"/>
            </a:pPr>
            <a:endParaRPr lang="en-US" altLang="zh-TW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 smtClean="0"/>
              <a:t>Numeric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Integer (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Floating-point (float)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Boolean (bool)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 smtClean="0"/>
              <a:t>Text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String (</a:t>
            </a:r>
            <a:r>
              <a:rPr lang="en-US" altLang="zh-TW" sz="2400" dirty="0" err="1" smtClean="0"/>
              <a:t>str</a:t>
            </a:r>
            <a:r>
              <a:rPr lang="en-US" altLang="zh-TW" sz="24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 smtClean="0"/>
              <a:t>Sequence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Tuple</a:t>
            </a:r>
          </a:p>
          <a:p>
            <a:pPr lvl="1"/>
            <a:endParaRPr lang="en-US" altLang="zh-TW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r>
              <a:rPr lang="en-US" altLang="zh-TW" sz="2400" dirty="0" smtClean="0"/>
              <a:t>4</a:t>
            </a:r>
            <a:r>
              <a:rPr lang="en-US" altLang="zh-TW" sz="2400" dirty="0"/>
              <a:t>. Set type </a:t>
            </a:r>
            <a:endParaRPr lang="en-US" altLang="zh-TW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set</a:t>
            </a:r>
          </a:p>
          <a:p>
            <a:endParaRPr lang="en-US" altLang="zh-TW" sz="2400" dirty="0"/>
          </a:p>
          <a:p>
            <a:pPr marL="457200" indent="-457200">
              <a:buAutoNum type="arabicPeriod" startAt="5"/>
            </a:pPr>
            <a:r>
              <a:rPr lang="en-US" altLang="zh-TW" sz="2400" dirty="0" smtClean="0"/>
              <a:t>Mapping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 err="1" smtClean="0"/>
              <a:t>dict</a:t>
            </a:r>
            <a:r>
              <a:rPr lang="en-US" altLang="zh-TW" sz="2000" dirty="0" smtClean="0"/>
              <a:t>      </a:t>
            </a:r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zh-TW" altLang="en-US" sz="2400" dirty="0" smtClean="0"/>
              <a:t>           </a:t>
            </a:r>
            <a:r>
              <a:rPr lang="en-US" altLang="zh-TW" sz="2400" dirty="0" smtClean="0"/>
              <a:t>  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51631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 smtClean="0"/>
              <a:t>Type (Integer)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028099" y="1679769"/>
            <a:ext cx="672401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                      </a:t>
            </a:r>
            <a:r>
              <a:rPr lang="en-US" altLang="zh-TW" sz="2400" dirty="0" smtClean="0"/>
              <a:t># Assign 1 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             </a:t>
            </a:r>
            <a:r>
              <a:rPr lang="en-US" altLang="zh-TW" sz="2400" dirty="0" smtClean="0"/>
              <a:t># print x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print(type(x</a:t>
            </a:r>
            <a:r>
              <a:rPr lang="en-US" altLang="zh-TW" sz="2400" dirty="0" smtClean="0"/>
              <a:t>)) </a:t>
            </a:r>
            <a:r>
              <a:rPr lang="zh-TW" altLang="en-US" sz="2400" dirty="0" smtClean="0"/>
              <a:t>   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print </a:t>
            </a:r>
            <a:r>
              <a:rPr lang="en-US" altLang="zh-TW" sz="2400" dirty="0" smtClean="0"/>
              <a:t>x type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100" y="3850897"/>
            <a:ext cx="6724016" cy="103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 smtClean="0"/>
              <a:t>Type (Float)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816230" y="1666702"/>
            <a:ext cx="7144890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rgbClr val="FF0000"/>
                </a:solidFill>
              </a:rPr>
              <a:t>1.5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                </a:t>
            </a:r>
            <a:r>
              <a:rPr lang="en-US" altLang="zh-TW" sz="2400" dirty="0" smtClean="0"/>
              <a:t># Assign 1.5 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   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print x</a:t>
            </a:r>
            <a:br>
              <a:rPr lang="en-US" altLang="zh-TW" sz="2400" dirty="0"/>
            </a:br>
            <a:r>
              <a:rPr lang="en-US" altLang="zh-TW" sz="2400" dirty="0"/>
              <a:t>print(type(x</a:t>
            </a:r>
            <a:r>
              <a:rPr lang="en-US" altLang="zh-TW" sz="2400" dirty="0" smtClean="0"/>
              <a:t>)) </a:t>
            </a:r>
            <a:r>
              <a:rPr lang="zh-TW" altLang="en-US" sz="2400" dirty="0" smtClean="0"/>
              <a:t>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print </a:t>
            </a:r>
            <a:r>
              <a:rPr lang="en-US" altLang="zh-TW" sz="2400" dirty="0" smtClean="0"/>
              <a:t>x type</a:t>
            </a:r>
          </a:p>
          <a:p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30" y="3824763"/>
            <a:ext cx="7144890" cy="112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6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</a:t>
            </a:r>
            <a:r>
              <a:rPr lang="en-US" altLang="zh-TW" sz="4000" smtClean="0"/>
              <a:t>(Str)</a:t>
            </a:r>
            <a:r>
              <a:rPr lang="en-US" altLang="zh-TW" sz="200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74414" y="1718957"/>
            <a:ext cx="7396069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</a:t>
            </a:r>
            <a:r>
              <a:rPr lang="en-US" altLang="zh-TW" sz="2400"/>
              <a:t>= </a:t>
            </a:r>
            <a:r>
              <a:rPr lang="en-US" altLang="zh-TW" sz="2400" smtClean="0">
                <a:solidFill>
                  <a:schemeClr val="accent2">
                    <a:lumMod val="75000"/>
                  </a:schemeClr>
                </a:solidFill>
              </a:rPr>
              <a:t>“string” </a:t>
            </a:r>
            <a:r>
              <a:rPr lang="zh-TW" altLang="en-US" sz="2400" smtClean="0">
                <a:solidFill>
                  <a:schemeClr val="accent2">
                    <a:lumMod val="75000"/>
                  </a:schemeClr>
                </a:solidFill>
              </a:rPr>
              <a:t>            </a:t>
            </a:r>
            <a:r>
              <a:rPr lang="en-US" altLang="zh-TW" sz="2400" smtClean="0"/>
              <a:t># Assign “string” </a:t>
            </a:r>
            <a:r>
              <a:rPr lang="en-US" altLang="zh-TW" sz="2400" dirty="0" smtClean="0"/>
              <a:t>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smtClean="0"/>
              <a:t>) </a:t>
            </a:r>
            <a:r>
              <a:rPr lang="zh-TW" altLang="en-US" sz="2400" smtClean="0"/>
              <a:t>                  </a:t>
            </a:r>
            <a:r>
              <a:rPr lang="en-US" altLang="zh-TW" sz="2400" smtClean="0"/>
              <a:t># </a:t>
            </a:r>
            <a:r>
              <a:rPr lang="en-US" altLang="zh-TW" sz="2400" dirty="0"/>
              <a:t>print x</a:t>
            </a:r>
            <a:br>
              <a:rPr lang="en-US" altLang="zh-TW" sz="2400" dirty="0"/>
            </a:br>
            <a:r>
              <a:rPr lang="en-US" altLang="zh-TW" sz="2400" dirty="0"/>
              <a:t>print(type(x</a:t>
            </a:r>
            <a:r>
              <a:rPr lang="en-US" altLang="zh-TW" sz="2400" smtClean="0"/>
              <a:t>)) </a:t>
            </a:r>
            <a:r>
              <a:rPr lang="zh-TW" altLang="en-US" sz="2400" smtClean="0"/>
              <a:t>         </a:t>
            </a:r>
            <a:r>
              <a:rPr lang="en-US" altLang="zh-TW" sz="2400" smtClean="0"/>
              <a:t># </a:t>
            </a:r>
            <a:r>
              <a:rPr lang="en-US" altLang="zh-TW" sz="2400" dirty="0"/>
              <a:t>print </a:t>
            </a:r>
            <a:r>
              <a:rPr lang="en-US" altLang="zh-TW" sz="2400" dirty="0" smtClean="0"/>
              <a:t>x type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413" y="3829103"/>
            <a:ext cx="7396069" cy="109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smtClean="0"/>
              <a:t>Type (bool)</a:t>
            </a:r>
            <a:r>
              <a:rPr lang="en-US" altLang="zh-TW" sz="200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286704"/>
            <a:ext cx="7599229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True</a:t>
            </a:r>
            <a:r>
              <a:rPr lang="en-US" altLang="zh-TW" sz="2400" dirty="0" smtClean="0"/>
              <a:t>                  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# </a:t>
            </a:r>
            <a:r>
              <a:rPr lang="en-US" altLang="zh-TW" sz="2400" dirty="0" smtClean="0"/>
              <a:t>Assign “True” </a:t>
            </a:r>
            <a:r>
              <a:rPr lang="en-US" altLang="zh-TW" sz="2400" dirty="0"/>
              <a:t>to </a:t>
            </a:r>
            <a:r>
              <a:rPr lang="en-US" altLang="zh-TW" sz="2400" dirty="0" smtClean="0"/>
              <a:t>bool x </a:t>
            </a:r>
          </a:p>
          <a:p>
            <a:r>
              <a:rPr lang="en-US" altLang="zh-TW" sz="2400" dirty="0"/>
              <a:t>y</a:t>
            </a:r>
            <a:r>
              <a:rPr lang="en-US" altLang="zh-TW" sz="2400" dirty="0" smtClean="0"/>
              <a:t> = </a:t>
            </a:r>
            <a:r>
              <a:rPr lang="en-US" altLang="zh-TW" sz="2400" dirty="0" smtClean="0">
                <a:solidFill>
                  <a:srgbClr val="7030A0"/>
                </a:solidFill>
              </a:rPr>
              <a:t>False           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Assign </a:t>
            </a:r>
            <a:r>
              <a:rPr lang="en-US" altLang="zh-TW" sz="2400" dirty="0" smtClean="0"/>
              <a:t>“False” </a:t>
            </a:r>
            <a:r>
              <a:rPr lang="en-US" altLang="zh-TW" sz="2400" dirty="0"/>
              <a:t>to bool </a:t>
            </a:r>
            <a:r>
              <a:rPr lang="en-US" altLang="zh-TW" sz="2400" dirty="0" smtClean="0"/>
              <a:t>y</a:t>
            </a:r>
          </a:p>
          <a:p>
            <a:r>
              <a:rPr lang="en-US" altLang="zh-TW" sz="2400" dirty="0" smtClean="0"/>
              <a:t>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print x</a:t>
            </a:r>
            <a:br>
              <a:rPr lang="en-US" altLang="zh-TW" sz="2400" dirty="0"/>
            </a:br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print </a:t>
            </a:r>
            <a:r>
              <a:rPr lang="en-US" altLang="zh-TW" sz="2400" dirty="0" smtClean="0"/>
              <a:t>x type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print(y)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/>
              <a:t># print x</a:t>
            </a:r>
            <a:br>
              <a:rPr lang="en-US" altLang="zh-TW" sz="2400" dirty="0"/>
            </a:br>
            <a:r>
              <a:rPr lang="en-US" altLang="zh-TW" sz="2400" dirty="0" smtClean="0"/>
              <a:t>print(type(y)) </a:t>
            </a:r>
            <a:r>
              <a:rPr lang="zh-TW" altLang="en-US" sz="2400" dirty="0" smtClean="0"/>
              <a:t>         </a:t>
            </a:r>
            <a:r>
              <a:rPr lang="en-US" altLang="zh-TW" sz="2400" dirty="0"/>
              <a:t># print x </a:t>
            </a:r>
            <a:r>
              <a:rPr lang="en-US" altLang="zh-TW" sz="2400" dirty="0" smtClean="0"/>
              <a:t>type</a:t>
            </a:r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457" y="4703025"/>
            <a:ext cx="7589591" cy="157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8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>
                <a:solidFill>
                  <a:schemeClr val="tx1"/>
                </a:solidFill>
              </a:rPr>
              <a:t>Python I</a:t>
            </a:r>
            <a:r>
              <a:rPr lang="en-US" altLang="zh-TW" sz="6600" smtClean="0">
                <a:solidFill>
                  <a:schemeClr val="tx1"/>
                </a:solidFill>
              </a:rPr>
              <a:t>nstall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smtClean="0">
                <a:solidFill>
                  <a:schemeClr val="tx1"/>
                </a:solidFill>
              </a:rPr>
              <a:t>Data Structure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4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(Tuple)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6" y="1730841"/>
            <a:ext cx="8539753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/>
              <a:t>y = </a:t>
            </a:r>
            <a:r>
              <a:rPr lang="en-US" altLang="zh-TW" sz="2400" smtClean="0">
                <a:solidFill>
                  <a:schemeClr val="accent4">
                    <a:lumMod val="75000"/>
                  </a:schemeClr>
                </a:solidFill>
              </a:rPr>
              <a:t>False</a:t>
            </a:r>
            <a:r>
              <a:rPr lang="en-US" altLang="zh-TW" sz="2400" smtClean="0"/>
              <a:t>                       #Assign “False” to bool y </a:t>
            </a:r>
            <a:endParaRPr lang="en-US" altLang="zh-TW" sz="2400"/>
          </a:p>
          <a:p>
            <a:r>
              <a:rPr lang="en-US" altLang="zh-TW" sz="2400" smtClean="0"/>
              <a:t>x = ( </a:t>
            </a:r>
            <a:r>
              <a:rPr lang="en-US" altLang="zh-TW" sz="240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smtClean="0"/>
              <a:t> </a:t>
            </a:r>
            <a:r>
              <a:rPr lang="en-US" altLang="zh-TW" sz="2400" smtClean="0">
                <a:solidFill>
                  <a:schemeClr val="accent2">
                    <a:lumMod val="75000"/>
                  </a:schemeClr>
                </a:solidFill>
              </a:rPr>
              <a:t>,“string”, </a:t>
            </a:r>
            <a:r>
              <a:rPr lang="en-US" altLang="zh-TW" sz="2400" smtClean="0">
                <a:solidFill>
                  <a:srgbClr val="7030A0"/>
                </a:solidFill>
              </a:rPr>
              <a:t>y</a:t>
            </a:r>
            <a:r>
              <a:rPr lang="en-US" altLang="zh-TW" sz="2400" smtClean="0"/>
              <a:t>) </a:t>
            </a:r>
            <a:r>
              <a:rPr lang="zh-TW" altLang="en-US" sz="2400" smtClean="0"/>
              <a:t>      </a:t>
            </a:r>
            <a:r>
              <a:rPr lang="en-US" altLang="zh-TW" sz="2400" smtClean="0"/>
              <a:t>#Assign (1, “string”, y) to tuple x  </a:t>
            </a:r>
          </a:p>
          <a:p>
            <a:r>
              <a:rPr lang="en-US" altLang="zh-TW" sz="2400" smtClean="0"/>
              <a:t>print(x</a:t>
            </a:r>
            <a:r>
              <a:rPr lang="en-US" altLang="zh-TW" sz="2400"/>
              <a:t>)  	 </a:t>
            </a:r>
            <a:r>
              <a:rPr lang="en-US" altLang="zh-TW" sz="2400" smtClean="0"/>
              <a:t>               #print </a:t>
            </a:r>
            <a:r>
              <a:rPr lang="en-US" altLang="zh-TW" sz="2400"/>
              <a:t>x</a:t>
            </a:r>
          </a:p>
          <a:p>
            <a:r>
              <a:rPr lang="en-US" altLang="zh-TW" sz="2400"/>
              <a:t>print(type(x</a:t>
            </a:r>
            <a:r>
              <a:rPr lang="en-US" altLang="zh-TW" sz="2400" smtClean="0"/>
              <a:t>))               #print x type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85" y="4125277"/>
            <a:ext cx="8568865" cy="104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7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(Tuple)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6" y="1338955"/>
            <a:ext cx="853975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 =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False</a:t>
            </a:r>
            <a:r>
              <a:rPr lang="en-US" altLang="zh-TW" sz="2400" dirty="0" smtClean="0"/>
              <a:t>                       #Assign “False” to bool y </a:t>
            </a:r>
            <a:endParaRPr lang="en-US" altLang="zh-TW" sz="2400" dirty="0"/>
          </a:p>
          <a:p>
            <a:r>
              <a:rPr lang="en-US" altLang="zh-TW" sz="2400" dirty="0" smtClean="0"/>
              <a:t>x = (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,“string”, </a:t>
            </a:r>
            <a:r>
              <a:rPr lang="en-US" altLang="zh-TW" sz="2400" dirty="0" smtClean="0">
                <a:solidFill>
                  <a:srgbClr val="7030A0"/>
                </a:solidFill>
              </a:rPr>
              <a:t>y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</a:t>
            </a:r>
            <a:r>
              <a:rPr lang="en-US" altLang="zh-TW" sz="2400" dirty="0" smtClean="0"/>
              <a:t>#Assign (1, “string”, y) to tuple x</a:t>
            </a:r>
          </a:p>
          <a:p>
            <a:r>
              <a:rPr lang="en-US" altLang="zh-TW" sz="2400" dirty="0"/>
              <a:t>x[0] = 2                    </a:t>
            </a:r>
            <a:r>
              <a:rPr lang="zh-TW" altLang="en-US" sz="2400" dirty="0" smtClean="0"/>
              <a:t>     </a:t>
            </a:r>
            <a:r>
              <a:rPr lang="en-US" altLang="zh-TW" sz="2400" dirty="0" smtClean="0"/>
              <a:t>#</a:t>
            </a:r>
            <a:r>
              <a:rPr lang="en-US" altLang="zh-TW" sz="2400" dirty="0"/>
              <a:t>Assign 2 to x[0]   </a:t>
            </a:r>
            <a:endParaRPr lang="en-US" altLang="zh-TW" sz="2400" dirty="0" smtClean="0"/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 #print </a:t>
            </a:r>
            <a:r>
              <a:rPr lang="en-US" altLang="zh-TW" sz="2400" dirty="0"/>
              <a:t>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 #print x type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86" y="3907933"/>
            <a:ext cx="8631194" cy="169477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152886" y="5863357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Tuple object doesn’t support item assignment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86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</a:t>
            </a:r>
            <a:r>
              <a:rPr lang="en-US" altLang="zh-TW" sz="4000">
                <a:solidFill>
                  <a:schemeClr val="tx1"/>
                </a:solidFill>
              </a:rPr>
              <a:t>(List)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66426" y="1764226"/>
            <a:ext cx="8404567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/>
              <a:t>y = </a:t>
            </a:r>
            <a:r>
              <a:rPr lang="en-US" altLang="zh-TW" sz="2400" smtClean="0">
                <a:solidFill>
                  <a:schemeClr val="accent5">
                    <a:lumMod val="75000"/>
                  </a:schemeClr>
                </a:solidFill>
              </a:rPr>
              <a:t>False</a:t>
            </a:r>
            <a:r>
              <a:rPr lang="en-US" altLang="zh-TW" sz="2400" smtClean="0"/>
              <a:t>                       #Assign “False” to bool y </a:t>
            </a:r>
            <a:endParaRPr lang="en-US" altLang="zh-TW" sz="2400"/>
          </a:p>
          <a:p>
            <a:r>
              <a:rPr lang="en-US" altLang="zh-TW" sz="2400" smtClean="0"/>
              <a:t>x = [</a:t>
            </a:r>
            <a:r>
              <a:rPr lang="en-US" altLang="zh-TW" sz="2400" smtClean="0">
                <a:solidFill>
                  <a:schemeClr val="accent5">
                    <a:lumMod val="75000"/>
                  </a:schemeClr>
                </a:solidFill>
              </a:rPr>
              <a:t> 1 </a:t>
            </a:r>
            <a:r>
              <a:rPr lang="en-US" altLang="zh-TW" sz="2400" smtClean="0">
                <a:solidFill>
                  <a:schemeClr val="accent2">
                    <a:lumMod val="75000"/>
                  </a:schemeClr>
                </a:solidFill>
              </a:rPr>
              <a:t>,“string”, </a:t>
            </a:r>
            <a:r>
              <a:rPr lang="en-US" altLang="zh-TW" sz="2400" smtClean="0">
                <a:solidFill>
                  <a:srgbClr val="7030A0"/>
                </a:solidFill>
              </a:rPr>
              <a:t>y</a:t>
            </a:r>
            <a:r>
              <a:rPr lang="en-US" altLang="zh-TW" sz="2400" smtClean="0"/>
              <a:t>] </a:t>
            </a:r>
            <a:r>
              <a:rPr lang="zh-TW" altLang="en-US" sz="2400" smtClean="0"/>
              <a:t>      </a:t>
            </a:r>
            <a:r>
              <a:rPr lang="en-US" altLang="zh-TW" sz="2400" smtClean="0"/>
              <a:t>#Assign [1, “string”, y] to list x  </a:t>
            </a:r>
          </a:p>
          <a:p>
            <a:r>
              <a:rPr lang="en-US" altLang="zh-TW" sz="2400" smtClean="0"/>
              <a:t>print(x</a:t>
            </a:r>
            <a:r>
              <a:rPr lang="en-US" altLang="zh-TW" sz="2400"/>
              <a:t>)  	 </a:t>
            </a:r>
            <a:r>
              <a:rPr lang="en-US" altLang="zh-TW" sz="2400" smtClean="0"/>
              <a:t>               #print </a:t>
            </a:r>
            <a:r>
              <a:rPr lang="en-US" altLang="zh-TW" sz="2400"/>
              <a:t>x</a:t>
            </a:r>
          </a:p>
          <a:p>
            <a:r>
              <a:rPr lang="en-US" altLang="zh-TW" sz="2400"/>
              <a:t>print(type(x</a:t>
            </a:r>
            <a:r>
              <a:rPr lang="en-US" altLang="zh-TW" sz="2400" smtClean="0"/>
              <a:t>))               #print x type</a:t>
            </a:r>
          </a:p>
          <a:p>
            <a:endParaRPr lang="en-US" altLang="zh-TW" sz="2400" smtClean="0"/>
          </a:p>
          <a:p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26" y="4562533"/>
            <a:ext cx="8370372" cy="111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4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(List)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6" y="1338955"/>
            <a:ext cx="853975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 =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False</a:t>
            </a:r>
            <a:r>
              <a:rPr lang="en-US" altLang="zh-TW" sz="2400" dirty="0" smtClean="0"/>
              <a:t>                       #Assign “False” to bool y </a:t>
            </a:r>
            <a:endParaRPr lang="en-US" altLang="zh-TW" sz="2400" dirty="0"/>
          </a:p>
          <a:p>
            <a:r>
              <a:rPr lang="en-US" altLang="zh-TW" sz="2400" dirty="0" smtClean="0"/>
              <a:t>x = [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,“string”, </a:t>
            </a:r>
            <a:r>
              <a:rPr lang="en-US" altLang="zh-TW" sz="2400" dirty="0" smtClean="0">
                <a:solidFill>
                  <a:srgbClr val="7030A0"/>
                </a:solidFill>
              </a:rPr>
              <a:t>y</a:t>
            </a:r>
            <a:r>
              <a:rPr lang="en-US" altLang="zh-TW" sz="2400" dirty="0"/>
              <a:t>]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     </a:t>
            </a:r>
            <a:r>
              <a:rPr lang="en-US" altLang="zh-TW" sz="2400" dirty="0" smtClean="0"/>
              <a:t>#Assign (1, “string”, y) to tuple x</a:t>
            </a:r>
          </a:p>
          <a:p>
            <a:r>
              <a:rPr lang="en-US" altLang="zh-TW" sz="2400" dirty="0"/>
              <a:t>x[0] = 2                    </a:t>
            </a:r>
            <a:r>
              <a:rPr lang="zh-TW" altLang="en-US" sz="2400" dirty="0" smtClean="0"/>
              <a:t>     </a:t>
            </a:r>
            <a:r>
              <a:rPr lang="en-US" altLang="zh-TW" sz="2400" dirty="0" smtClean="0"/>
              <a:t>#</a:t>
            </a:r>
            <a:r>
              <a:rPr lang="en-US" altLang="zh-TW" sz="2400" dirty="0"/>
              <a:t>Assign 2 to x[0]   </a:t>
            </a:r>
            <a:endParaRPr lang="en-US" altLang="zh-TW" sz="2400" dirty="0" smtClean="0"/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 #print </a:t>
            </a:r>
            <a:r>
              <a:rPr lang="en-US" altLang="zh-TW" sz="2400" dirty="0"/>
              <a:t>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 #print x type</a:t>
            </a:r>
          </a:p>
          <a:p>
            <a:endParaRPr lang="en-US" altLang="zh-TW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244325" y="5719666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 List object support item assignment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85" y="3917117"/>
            <a:ext cx="8554611" cy="13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9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l</a:t>
            </a:r>
            <a:r>
              <a:rPr lang="en-US" altLang="zh-TW" sz="4000" smtClean="0">
                <a:solidFill>
                  <a:schemeClr val="tx1"/>
                </a:solidFill>
              </a:rPr>
              <a:t>ist.append)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49329" y="1481874"/>
            <a:ext cx="819556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/>
              <a:t>y = </a:t>
            </a:r>
            <a:r>
              <a:rPr lang="en-US" altLang="zh-TW" sz="2400">
                <a:solidFill>
                  <a:schemeClr val="accent5">
                    <a:lumMod val="75000"/>
                  </a:schemeClr>
                </a:solidFill>
              </a:rPr>
              <a:t>False </a:t>
            </a:r>
            <a:r>
              <a:rPr lang="en-US" altLang="zh-TW" sz="2400"/>
              <a:t>                 </a:t>
            </a:r>
            <a:r>
              <a:rPr lang="en-US" altLang="zh-TW" sz="2400" smtClean="0"/>
              <a:t>    #</a:t>
            </a:r>
            <a:r>
              <a:rPr lang="en-US" altLang="zh-TW" sz="2400"/>
              <a:t>Assign “False” to bool y </a:t>
            </a:r>
          </a:p>
          <a:p>
            <a:r>
              <a:rPr lang="en-US" altLang="zh-TW" sz="2400"/>
              <a:t>x = [ </a:t>
            </a:r>
            <a:r>
              <a:rPr lang="en-US" altLang="zh-TW" sz="240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smtClean="0"/>
              <a:t> </a:t>
            </a:r>
            <a:r>
              <a:rPr lang="en-US" altLang="zh-TW" sz="240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>
                <a:solidFill>
                  <a:srgbClr val="7030A0"/>
                </a:solidFill>
              </a:rPr>
              <a:t>y</a:t>
            </a:r>
            <a:r>
              <a:rPr lang="en-US" altLang="zh-TW" sz="2400"/>
              <a:t>]    </a:t>
            </a:r>
            <a:r>
              <a:rPr lang="en-US" altLang="zh-TW" sz="2400" smtClean="0"/>
              <a:t>    #</a:t>
            </a:r>
            <a:r>
              <a:rPr lang="en-US" altLang="zh-TW" sz="2400"/>
              <a:t>Assign [1, “string”, y] to list x  </a:t>
            </a:r>
          </a:p>
          <a:p>
            <a:r>
              <a:rPr lang="en-US" altLang="zh-TW" sz="2400"/>
              <a:t>print(x)                   </a:t>
            </a:r>
            <a:r>
              <a:rPr lang="en-US" altLang="zh-TW" sz="2400" smtClean="0"/>
              <a:t>     #</a:t>
            </a:r>
            <a:r>
              <a:rPr lang="en-US" altLang="zh-TW" sz="2400"/>
              <a:t>print x</a:t>
            </a:r>
          </a:p>
          <a:p>
            <a:r>
              <a:rPr lang="en-US" altLang="zh-TW" sz="2400"/>
              <a:t>print(type(x))             </a:t>
            </a:r>
            <a:r>
              <a:rPr lang="en-US" altLang="zh-TW" sz="2400" smtClean="0"/>
              <a:t>  #</a:t>
            </a:r>
            <a:r>
              <a:rPr lang="en-US" altLang="zh-TW" sz="2400"/>
              <a:t>print x type</a:t>
            </a:r>
          </a:p>
          <a:p>
            <a:endParaRPr lang="en-US" altLang="zh-TW" sz="2400"/>
          </a:p>
          <a:p>
            <a:r>
              <a:rPr lang="en-US" altLang="zh-TW" sz="2400"/>
              <a:t>x.</a:t>
            </a:r>
            <a:r>
              <a:rPr lang="en-US" altLang="zh-TW" sz="2400">
                <a:solidFill>
                  <a:srgbClr val="7030A0"/>
                </a:solidFill>
              </a:rPr>
              <a:t>append</a:t>
            </a:r>
            <a:r>
              <a:rPr lang="en-US" altLang="zh-TW" sz="2400"/>
              <a:t>("Python</a:t>
            </a:r>
            <a:r>
              <a:rPr lang="en-US" altLang="zh-TW" sz="2400" smtClean="0"/>
              <a:t>")       #add “python” to list x</a:t>
            </a:r>
            <a:endParaRPr lang="en-US" altLang="zh-TW" sz="2400"/>
          </a:p>
          <a:p>
            <a:r>
              <a:rPr lang="en-US" altLang="zh-TW" sz="2400"/>
              <a:t>print(x</a:t>
            </a:r>
            <a:r>
              <a:rPr lang="en-US" altLang="zh-TW" sz="2400" smtClean="0"/>
              <a:t>)                         #</a:t>
            </a:r>
            <a:r>
              <a:rPr lang="en-US" altLang="zh-TW" sz="2400"/>
              <a:t>print x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329" y="4932435"/>
            <a:ext cx="8195561" cy="122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3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l</a:t>
            </a:r>
            <a:r>
              <a:rPr lang="en-US" altLang="zh-TW" sz="4000" smtClean="0">
                <a:solidFill>
                  <a:schemeClr val="tx1"/>
                </a:solidFill>
              </a:rPr>
              <a:t>ist.insert)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96578" y="1597417"/>
            <a:ext cx="8539753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/>
              <a:t>y = </a:t>
            </a:r>
            <a:r>
              <a:rPr lang="en-US" altLang="zh-TW" sz="2400">
                <a:solidFill>
                  <a:schemeClr val="accent5">
                    <a:lumMod val="75000"/>
                  </a:schemeClr>
                </a:solidFill>
              </a:rPr>
              <a:t>False</a:t>
            </a:r>
            <a:r>
              <a:rPr lang="en-US" altLang="zh-TW" sz="2400"/>
              <a:t>                  </a:t>
            </a:r>
            <a:r>
              <a:rPr lang="en-US" altLang="zh-TW" sz="2400" smtClean="0"/>
              <a:t>    #</a:t>
            </a:r>
            <a:r>
              <a:rPr lang="en-US" altLang="zh-TW" sz="2400"/>
              <a:t>Assign “False” to bool y </a:t>
            </a:r>
          </a:p>
          <a:p>
            <a:r>
              <a:rPr lang="en-US" altLang="zh-TW" sz="2400"/>
              <a:t>x = [ </a:t>
            </a:r>
            <a:r>
              <a:rPr lang="en-US" altLang="zh-TW" sz="2400" smtClean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altLang="zh-TW" sz="2400" smtClean="0"/>
              <a:t> </a:t>
            </a:r>
            <a:r>
              <a:rPr lang="en-US" altLang="zh-TW" sz="2400"/>
              <a:t>,</a:t>
            </a:r>
            <a:r>
              <a:rPr lang="en-US" altLang="zh-TW" sz="2400">
                <a:solidFill>
                  <a:schemeClr val="accent2">
                    <a:lumMod val="75000"/>
                  </a:schemeClr>
                </a:solidFill>
              </a:rPr>
              <a:t>"string</a:t>
            </a:r>
            <a:r>
              <a:rPr lang="en-US" altLang="zh-TW" sz="2400"/>
              <a:t>", </a:t>
            </a:r>
            <a:r>
              <a:rPr lang="en-US" altLang="zh-TW" sz="2400">
                <a:solidFill>
                  <a:srgbClr val="7030A0"/>
                </a:solidFill>
              </a:rPr>
              <a:t>y</a:t>
            </a:r>
            <a:r>
              <a:rPr lang="en-US" altLang="zh-TW" sz="2400"/>
              <a:t>]    </a:t>
            </a:r>
            <a:r>
              <a:rPr lang="en-US" altLang="zh-TW" sz="2400" smtClean="0"/>
              <a:t>    #</a:t>
            </a:r>
            <a:r>
              <a:rPr lang="en-US" altLang="zh-TW" sz="2400"/>
              <a:t>Assign [1, “string”, y] to list x  </a:t>
            </a:r>
          </a:p>
          <a:p>
            <a:r>
              <a:rPr lang="en-US" altLang="zh-TW" sz="2400"/>
              <a:t>print(x)                   </a:t>
            </a:r>
            <a:r>
              <a:rPr lang="en-US" altLang="zh-TW" sz="2400" smtClean="0"/>
              <a:t>     #</a:t>
            </a:r>
            <a:r>
              <a:rPr lang="en-US" altLang="zh-TW" sz="2400"/>
              <a:t>print x</a:t>
            </a:r>
          </a:p>
          <a:p>
            <a:r>
              <a:rPr lang="en-US" altLang="zh-TW" sz="2400"/>
              <a:t>print(type(x))             </a:t>
            </a:r>
            <a:r>
              <a:rPr lang="en-US" altLang="zh-TW" sz="2400" smtClean="0"/>
              <a:t>  #</a:t>
            </a:r>
            <a:r>
              <a:rPr lang="en-US" altLang="zh-TW" sz="2400"/>
              <a:t>print x type</a:t>
            </a:r>
          </a:p>
          <a:p>
            <a:endParaRPr lang="en-US" altLang="zh-TW" sz="2400"/>
          </a:p>
          <a:p>
            <a:r>
              <a:rPr lang="en-US" altLang="zh-TW" sz="2400"/>
              <a:t>x.</a:t>
            </a:r>
            <a:r>
              <a:rPr lang="en-US" altLang="zh-TW" sz="2400">
                <a:solidFill>
                  <a:srgbClr val="7030A0"/>
                </a:solidFill>
              </a:rPr>
              <a:t>insert</a:t>
            </a:r>
            <a:r>
              <a:rPr lang="en-US" altLang="zh-TW" sz="2400"/>
              <a:t>(0,"python</a:t>
            </a:r>
            <a:r>
              <a:rPr lang="en-US" altLang="zh-TW" sz="2400" smtClean="0"/>
              <a:t>")       #insert “python” to list x[0]</a:t>
            </a:r>
            <a:endParaRPr lang="en-US" altLang="zh-TW" sz="2400"/>
          </a:p>
          <a:p>
            <a:r>
              <a:rPr lang="en-US" altLang="zh-TW" sz="2400" smtClean="0"/>
              <a:t>print(x)                         #print x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578" y="5072081"/>
            <a:ext cx="8562590" cy="136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6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(list.remove)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40270" y="1417333"/>
            <a:ext cx="8500564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/>
              <a:t>y = </a:t>
            </a:r>
            <a:r>
              <a:rPr lang="en-US" altLang="zh-TW" sz="2400">
                <a:solidFill>
                  <a:schemeClr val="accent5">
                    <a:lumMod val="75000"/>
                  </a:schemeClr>
                </a:solidFill>
              </a:rPr>
              <a:t>False</a:t>
            </a:r>
            <a:r>
              <a:rPr lang="en-US" altLang="zh-TW" sz="2400"/>
              <a:t>                  </a:t>
            </a:r>
            <a:r>
              <a:rPr lang="en-US" altLang="zh-TW" sz="2400" smtClean="0"/>
              <a:t>    #</a:t>
            </a:r>
            <a:r>
              <a:rPr lang="en-US" altLang="zh-TW" sz="2400"/>
              <a:t>Assign “False” to bool y </a:t>
            </a:r>
          </a:p>
          <a:p>
            <a:r>
              <a:rPr lang="en-US" altLang="zh-TW" sz="2400"/>
              <a:t>x = [ </a:t>
            </a:r>
            <a:r>
              <a:rPr lang="en-US" altLang="zh-TW" sz="2400" smtClean="0">
                <a:solidFill>
                  <a:schemeClr val="accent5">
                    <a:lumMod val="75000"/>
                  </a:schemeClr>
                </a:solidFill>
              </a:rPr>
              <a:t>1 </a:t>
            </a:r>
            <a:r>
              <a:rPr lang="en-US" altLang="zh-TW" sz="2400"/>
              <a:t>,</a:t>
            </a:r>
            <a:r>
              <a:rPr lang="en-US" altLang="zh-TW" sz="2400">
                <a:solidFill>
                  <a:schemeClr val="accent2">
                    <a:lumMod val="75000"/>
                  </a:schemeClr>
                </a:solidFill>
              </a:rPr>
              <a:t>"string</a:t>
            </a:r>
            <a:r>
              <a:rPr lang="en-US" altLang="zh-TW" sz="2400"/>
              <a:t>",</a:t>
            </a:r>
            <a:r>
              <a:rPr lang="en-US" altLang="zh-TW" sz="2400">
                <a:solidFill>
                  <a:srgbClr val="7030A0"/>
                </a:solidFill>
              </a:rPr>
              <a:t> y</a:t>
            </a:r>
            <a:r>
              <a:rPr lang="en-US" altLang="zh-TW" sz="2400"/>
              <a:t>]    </a:t>
            </a:r>
            <a:r>
              <a:rPr lang="en-US" altLang="zh-TW" sz="2400" smtClean="0"/>
              <a:t>    #</a:t>
            </a:r>
            <a:r>
              <a:rPr lang="en-US" altLang="zh-TW" sz="2400"/>
              <a:t>Assign [1, “string”, y] to list x  </a:t>
            </a:r>
          </a:p>
          <a:p>
            <a:r>
              <a:rPr lang="en-US" altLang="zh-TW" sz="2400"/>
              <a:t>print(x)                   </a:t>
            </a:r>
            <a:r>
              <a:rPr lang="en-US" altLang="zh-TW" sz="2400" smtClean="0"/>
              <a:t>     #</a:t>
            </a:r>
            <a:r>
              <a:rPr lang="en-US" altLang="zh-TW" sz="2400"/>
              <a:t>print x</a:t>
            </a:r>
          </a:p>
          <a:p>
            <a:r>
              <a:rPr lang="en-US" altLang="zh-TW" sz="2400"/>
              <a:t>print(type(x))             </a:t>
            </a:r>
            <a:r>
              <a:rPr lang="en-US" altLang="zh-TW" sz="2400" smtClean="0"/>
              <a:t>  #</a:t>
            </a:r>
            <a:r>
              <a:rPr lang="en-US" altLang="zh-TW" sz="2400"/>
              <a:t>print x type</a:t>
            </a:r>
          </a:p>
          <a:p>
            <a:endParaRPr lang="en-US" altLang="zh-TW" sz="2400"/>
          </a:p>
          <a:p>
            <a:r>
              <a:rPr lang="en-US" altLang="zh-TW" sz="2400" smtClean="0"/>
              <a:t>x.</a:t>
            </a:r>
            <a:r>
              <a:rPr lang="en-US" altLang="zh-TW" sz="2400" smtClean="0">
                <a:solidFill>
                  <a:srgbClr val="7030A0"/>
                </a:solidFill>
              </a:rPr>
              <a:t>remove</a:t>
            </a:r>
            <a:r>
              <a:rPr lang="en-US" altLang="zh-TW" sz="2400" smtClean="0"/>
              <a:t>(y)                  #remove y from list x</a:t>
            </a:r>
            <a:endParaRPr lang="en-US" altLang="zh-TW" sz="2400"/>
          </a:p>
          <a:p>
            <a:r>
              <a:rPr lang="en-US" altLang="zh-TW" sz="2400" smtClean="0"/>
              <a:t>print(x)                         #print x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69" y="4912451"/>
            <a:ext cx="8500565" cy="133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2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70665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T</a:t>
            </a:r>
            <a:r>
              <a:rPr lang="en-US" altLang="zh-TW" sz="4000" smtClean="0">
                <a:solidFill>
                  <a:schemeClr val="tx1"/>
                </a:solidFill>
              </a:rPr>
              <a:t>wo-dimensional List)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7" y="1467681"/>
            <a:ext cx="8748760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/>
              <a:t> = [[1,2,3</a:t>
            </a:r>
            <a:r>
              <a:rPr lang="en-US" altLang="zh-TW" sz="2400" dirty="0" smtClean="0"/>
              <a:t>],               # Assign 1~9 to two-dimensional list </a:t>
            </a:r>
            <a:endParaRPr lang="en-US" altLang="zh-TW" sz="2400" dirty="0"/>
          </a:p>
          <a:p>
            <a:r>
              <a:rPr lang="en-US" altLang="zh-TW" sz="2400" dirty="0"/>
              <a:t>         </a:t>
            </a:r>
            <a:r>
              <a:rPr lang="en-US" altLang="zh-TW" sz="2400" dirty="0" smtClean="0"/>
              <a:t>  [</a:t>
            </a:r>
            <a:r>
              <a:rPr lang="en-US" altLang="zh-TW" sz="2400" dirty="0"/>
              <a:t>4,5,6],</a:t>
            </a:r>
          </a:p>
          <a:p>
            <a:r>
              <a:rPr lang="en-US" altLang="zh-TW" sz="2400" dirty="0"/>
              <a:t>         </a:t>
            </a:r>
            <a:r>
              <a:rPr lang="en-US" altLang="zh-TW" sz="2400" dirty="0" smtClean="0"/>
              <a:t>  [</a:t>
            </a:r>
            <a:r>
              <a:rPr lang="en-US" altLang="zh-TW" sz="2400" dirty="0"/>
              <a:t>7,8,9</a:t>
            </a:r>
            <a:r>
              <a:rPr lang="en-US" altLang="zh-TW" sz="2400" dirty="0" smtClean="0"/>
              <a:t>]]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print(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 smtClean="0">
                <a:solidFill>
                  <a:srgbClr val="00B050"/>
                </a:solidFill>
              </a:rPr>
              <a:t>[1]</a:t>
            </a:r>
            <a:r>
              <a:rPr lang="en-US" altLang="zh-TW" sz="2400" dirty="0" smtClean="0">
                <a:solidFill>
                  <a:srgbClr val="7030A0"/>
                </a:solidFill>
              </a:rPr>
              <a:t>[0]</a:t>
            </a:r>
            <a:r>
              <a:rPr lang="en-US" altLang="zh-TW" sz="2400" dirty="0" smtClean="0"/>
              <a:t>)             # Print list[1][0]</a:t>
            </a:r>
            <a:endParaRPr lang="en-US" altLang="zh-TW" sz="2400" dirty="0"/>
          </a:p>
          <a:p>
            <a:r>
              <a:rPr lang="en-US" altLang="zh-TW" sz="2400" dirty="0" smtClean="0"/>
              <a:t>print(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>
                <a:solidFill>
                  <a:srgbClr val="00B050"/>
                </a:solidFill>
              </a:rPr>
              <a:t>[1</a:t>
            </a:r>
            <a:r>
              <a:rPr lang="en-US" altLang="zh-TW" sz="2400" dirty="0" smtClean="0">
                <a:solidFill>
                  <a:srgbClr val="00B050"/>
                </a:solidFill>
              </a:rPr>
              <a:t>]</a:t>
            </a:r>
            <a:r>
              <a:rPr lang="en-US" altLang="zh-TW" sz="2400" dirty="0" smtClean="0">
                <a:solidFill>
                  <a:srgbClr val="7030A0"/>
                </a:solidFill>
              </a:rPr>
              <a:t>[1]</a:t>
            </a:r>
            <a:r>
              <a:rPr lang="en-US" altLang="zh-TW" sz="2400" dirty="0" smtClean="0"/>
              <a:t>)             # </a:t>
            </a:r>
            <a:r>
              <a:rPr lang="en-US" altLang="zh-TW" sz="2400" dirty="0"/>
              <a:t>Print list[1</a:t>
            </a:r>
            <a:r>
              <a:rPr lang="en-US" altLang="zh-TW" sz="2400" dirty="0" smtClean="0"/>
              <a:t>][1]</a:t>
            </a:r>
            <a:endParaRPr lang="en-US" altLang="zh-TW" sz="2400" dirty="0"/>
          </a:p>
          <a:p>
            <a:endParaRPr lang="en-US" altLang="zh-TW" sz="2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85" y="4534717"/>
            <a:ext cx="8748762" cy="127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3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(Set)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05138" y="1289221"/>
            <a:ext cx="8688126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set1 = </a:t>
            </a:r>
            <a:r>
              <a:rPr lang="en-US" altLang="zh-TW" sz="2000" dirty="0">
                <a:solidFill>
                  <a:srgbClr val="7030A0"/>
                </a:solidFill>
              </a:rPr>
              <a:t>{"A","B","C",1 ,2</a:t>
            </a:r>
            <a:r>
              <a:rPr lang="en-US" altLang="zh-TW" sz="2000" dirty="0" smtClean="0">
                <a:solidFill>
                  <a:srgbClr val="7030A0"/>
                </a:solidFill>
              </a:rPr>
              <a:t>}</a:t>
            </a:r>
            <a:endParaRPr lang="en-US" altLang="zh-TW" sz="2000" dirty="0">
              <a:solidFill>
                <a:srgbClr val="7030A0"/>
              </a:solidFill>
            </a:endParaRPr>
          </a:p>
          <a:p>
            <a:r>
              <a:rPr lang="en-US" altLang="zh-TW" sz="2000" dirty="0"/>
              <a:t>set2 =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{"A","B","D",1 ,3}</a:t>
            </a:r>
          </a:p>
          <a:p>
            <a:endParaRPr lang="en-US" altLang="zh-TW" sz="2000" dirty="0"/>
          </a:p>
          <a:p>
            <a:r>
              <a:rPr lang="en-US" altLang="zh-TW" sz="2000" dirty="0"/>
              <a:t>print</a:t>
            </a:r>
            <a:r>
              <a:rPr lang="en-US" altLang="zh-TW" sz="2000" dirty="0" smtClean="0"/>
              <a:t>(“A” </a:t>
            </a:r>
            <a:r>
              <a:rPr lang="en-US" altLang="zh-TW" sz="2000" dirty="0"/>
              <a:t>in set1) </a:t>
            </a:r>
            <a:r>
              <a:rPr lang="en-US" altLang="zh-TW" sz="2000" dirty="0" smtClean="0"/>
              <a:t>           # “A” </a:t>
            </a:r>
            <a:r>
              <a:rPr lang="en-US" altLang="zh-TW" sz="2000" dirty="0"/>
              <a:t>in set1 or </a:t>
            </a:r>
            <a:r>
              <a:rPr lang="en-US" altLang="zh-TW" sz="2000" dirty="0" smtClean="0"/>
              <a:t>not</a:t>
            </a:r>
            <a:r>
              <a:rPr lang="zh-TW" altLang="en-US" sz="2000" dirty="0" smtClean="0"/>
              <a:t> 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print(set1 | set2)  </a:t>
            </a:r>
            <a:r>
              <a:rPr lang="en-US" altLang="zh-TW" sz="2000" dirty="0" smtClean="0"/>
              <a:t>          # Union (</a:t>
            </a:r>
            <a:r>
              <a:rPr lang="zh-TW" altLang="en-US" sz="2000" dirty="0" smtClean="0"/>
              <a:t>聯集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print(set1 </a:t>
            </a:r>
            <a:r>
              <a:rPr lang="en-US" altLang="zh-TW" sz="2000" dirty="0" smtClean="0"/>
              <a:t>&amp; </a:t>
            </a:r>
            <a:r>
              <a:rPr lang="en-US" altLang="zh-TW" sz="2000" dirty="0"/>
              <a:t>set2)  </a:t>
            </a:r>
            <a:r>
              <a:rPr lang="en-US" altLang="zh-TW" sz="2000" dirty="0" smtClean="0"/>
              <a:t>         # Intersection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交集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print(set1 - set2)  </a:t>
            </a:r>
            <a:r>
              <a:rPr lang="en-US" altLang="zh-TW" sz="2000" dirty="0" smtClean="0"/>
              <a:t>          # Subtraction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差集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print(set1 ^ set2)  </a:t>
            </a:r>
            <a:r>
              <a:rPr lang="en-US" altLang="zh-TW" sz="2000" dirty="0" smtClean="0"/>
              <a:t>         # XOR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互斥或</a:t>
            </a:r>
            <a:r>
              <a:rPr lang="en-US" altLang="zh-TW" sz="2000" dirty="0" smtClean="0"/>
              <a:t>)</a:t>
            </a:r>
            <a:endParaRPr lang="en-US" altLang="zh-TW" sz="2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138" y="5146103"/>
            <a:ext cx="8688126" cy="142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3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652560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Python I</a:t>
            </a:r>
            <a:r>
              <a:rPr lang="en-US" altLang="zh-TW" sz="4000" dirty="0" smtClean="0">
                <a:solidFill>
                  <a:schemeClr val="tx1"/>
                </a:solidFill>
              </a:rPr>
              <a:t>nstall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0" y="2205262"/>
            <a:ext cx="5214015" cy="38361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117" y="2205262"/>
            <a:ext cx="5583633" cy="38542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77334" y="1393508"/>
            <a:ext cx="5394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/>
              <a:t>Download : </a:t>
            </a:r>
            <a:r>
              <a:rPr lang="en-US" altLang="zh-TW" b="1" i="1" smtClean="0">
                <a:solidFill>
                  <a:srgbClr val="0070C0"/>
                </a:solidFill>
                <a:hlinkClick r:id="rId4"/>
              </a:rPr>
              <a:t>https</a:t>
            </a:r>
            <a:r>
              <a:rPr lang="en-US" altLang="zh-TW" b="1" i="1" dirty="0">
                <a:solidFill>
                  <a:srgbClr val="0070C0"/>
                </a:solidFill>
                <a:hlinkClick r:id="rId4"/>
              </a:rPr>
              <a:t>://www.python.org/downloads/</a:t>
            </a:r>
            <a:endParaRPr lang="en-US" altLang="zh-TW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98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(Dict)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/>
              <a:t>dict = </a:t>
            </a:r>
            <a:r>
              <a:rPr lang="en-US" altLang="zh-TW" sz="2400">
                <a:solidFill>
                  <a:srgbClr val="7030A0"/>
                </a:solidFill>
              </a:rPr>
              <a:t>{"Name" : </a:t>
            </a:r>
            <a:r>
              <a:rPr lang="en-US" altLang="zh-TW" sz="2400" smtClean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smtClean="0">
                <a:solidFill>
                  <a:srgbClr val="7030A0"/>
                </a:solidFill>
              </a:rPr>
              <a:t>, "</a:t>
            </a:r>
            <a:r>
              <a:rPr lang="en-US" altLang="zh-TW" sz="2400">
                <a:solidFill>
                  <a:srgbClr val="7030A0"/>
                </a:solidFill>
              </a:rPr>
              <a:t>Age" : </a:t>
            </a:r>
            <a:r>
              <a:rPr lang="en-US" altLang="zh-TW" sz="240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>
                <a:solidFill>
                  <a:srgbClr val="7030A0"/>
                </a:solidFill>
              </a:rPr>
              <a:t>, "Weight" : </a:t>
            </a:r>
            <a:r>
              <a:rPr lang="en-US" altLang="zh-TW" sz="240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>
                <a:solidFill>
                  <a:srgbClr val="7030A0"/>
                </a:solidFill>
              </a:rPr>
              <a:t>, "Height" : </a:t>
            </a:r>
            <a:r>
              <a:rPr lang="en-US" altLang="zh-TW" sz="240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>
                <a:solidFill>
                  <a:srgbClr val="7030A0"/>
                </a:solidFill>
              </a:rPr>
              <a:t>}</a:t>
            </a:r>
          </a:p>
          <a:p>
            <a:endParaRPr lang="en-US" altLang="zh-TW" sz="2400"/>
          </a:p>
          <a:p>
            <a:r>
              <a:rPr lang="en-US" altLang="zh-TW" sz="2400"/>
              <a:t>print(dict["Name</a:t>
            </a:r>
            <a:r>
              <a:rPr lang="en-US" altLang="zh-TW" sz="2400" smtClean="0"/>
              <a:t>"])</a:t>
            </a:r>
          </a:p>
          <a:p>
            <a:endParaRPr lang="en-US" altLang="zh-TW" sz="2400"/>
          </a:p>
          <a:p>
            <a:r>
              <a:rPr lang="en-US" altLang="zh-TW" sz="2400"/>
              <a:t>print(dict["Age</a:t>
            </a:r>
            <a:r>
              <a:rPr lang="en-US" altLang="zh-TW" sz="2400" smtClean="0"/>
              <a:t>"])</a:t>
            </a:r>
          </a:p>
          <a:p>
            <a:endParaRPr lang="en-US" altLang="zh-TW" sz="2400"/>
          </a:p>
          <a:p>
            <a:r>
              <a:rPr lang="en-US" altLang="zh-TW" sz="2400"/>
              <a:t>print(dict["Weight</a:t>
            </a:r>
            <a:r>
              <a:rPr lang="en-US" altLang="zh-TW" sz="2400" smtClean="0"/>
              <a:t>"])</a:t>
            </a:r>
          </a:p>
          <a:p>
            <a:endParaRPr lang="en-US" altLang="zh-TW" sz="2400"/>
          </a:p>
          <a:p>
            <a:r>
              <a:rPr lang="en-US" altLang="zh-TW" sz="2400"/>
              <a:t>print(dict["Height"])</a:t>
            </a:r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04" y="4946127"/>
            <a:ext cx="9388840" cy="136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1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61867" y="2743166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 control </a:t>
            </a:r>
            <a:r>
              <a:rPr lang="en-US" altLang="zh-TW" sz="6600"/>
              <a:t/>
            </a:r>
            <a:br>
              <a:rPr lang="en-US" altLang="zh-TW" sz="6600"/>
            </a:b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7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(If_else)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52" y="1356171"/>
            <a:ext cx="8637223" cy="503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(If_else)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27119" y="1591436"/>
            <a:ext cx="8656961" cy="31700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x =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(input("Please enter an integer: </a:t>
            </a:r>
            <a:r>
              <a:rPr lang="en-US" altLang="zh-TW" sz="2000" dirty="0" smtClean="0"/>
              <a:t>"))    # Assign input number to x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en-US" altLang="zh-TW" sz="2000" dirty="0"/>
              <a:t> x &lt; 50:</a:t>
            </a:r>
          </a:p>
          <a:p>
            <a:r>
              <a:rPr lang="en-US" altLang="zh-TW" sz="2000" dirty="0"/>
              <a:t>     print("The Integer is small than 50</a:t>
            </a:r>
            <a:r>
              <a:rPr lang="en-US" altLang="zh-TW" sz="2000" dirty="0" smtClean="0"/>
              <a:t>")       # If x &lt; 50, print</a:t>
            </a:r>
            <a:endParaRPr lang="en-US" altLang="zh-TW" sz="2000" dirty="0"/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elif</a:t>
            </a:r>
            <a:r>
              <a:rPr lang="en-US" altLang="zh-TW" sz="2000" dirty="0"/>
              <a:t> x &gt; 50:</a:t>
            </a:r>
          </a:p>
          <a:p>
            <a:r>
              <a:rPr lang="en-US" altLang="zh-TW" sz="2000" dirty="0"/>
              <a:t>     print("The Integer is more than 50</a:t>
            </a:r>
            <a:r>
              <a:rPr lang="en-US" altLang="zh-TW" sz="2000" dirty="0" smtClean="0"/>
              <a:t>")       # If x &gt; 50, print</a:t>
            </a:r>
            <a:endParaRPr lang="en-US" altLang="zh-TW" sz="2000" dirty="0"/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else:</a:t>
            </a:r>
          </a:p>
          <a:p>
            <a:r>
              <a:rPr lang="en-US" altLang="zh-TW" sz="2000" dirty="0"/>
              <a:t>     print("The Integer is  50</a:t>
            </a:r>
            <a:r>
              <a:rPr lang="en-US" altLang="zh-TW" sz="2000" dirty="0" smtClean="0"/>
              <a:t>")                       # If not meets above, print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19" y="5102046"/>
            <a:ext cx="8656961" cy="110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954" y="1504851"/>
            <a:ext cx="7807235" cy="439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94283" y="1928902"/>
            <a:ext cx="8814074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words = ["Python", "Java", "C</a:t>
            </a:r>
            <a:r>
              <a:rPr lang="en-US" altLang="zh-TW" sz="2000" dirty="0" smtClean="0"/>
              <a:t>++"]     # Assign List[] to words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FF0000"/>
                </a:solidFill>
              </a:rPr>
              <a:t>for</a:t>
            </a:r>
            <a:r>
              <a:rPr lang="en-US" altLang="zh-TW" sz="2000" dirty="0"/>
              <a:t> w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in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/>
              <a:t>words</a:t>
            </a:r>
            <a:r>
              <a:rPr lang="en-US" altLang="zh-TW" sz="2000" dirty="0" smtClean="0"/>
              <a:t>:              </a:t>
            </a:r>
            <a:endParaRPr lang="en-US" altLang="zh-TW" sz="2000" dirty="0"/>
          </a:p>
          <a:p>
            <a:r>
              <a:rPr lang="en-US" altLang="zh-TW" sz="2000" dirty="0"/>
              <a:t>    print(w, </a:t>
            </a:r>
            <a:r>
              <a:rPr lang="en-US" altLang="zh-TW" sz="2000" dirty="0" err="1"/>
              <a:t>len</a:t>
            </a:r>
            <a:r>
              <a:rPr lang="en-US" altLang="zh-TW" sz="2000" dirty="0"/>
              <a:t>(w</a:t>
            </a:r>
            <a:r>
              <a:rPr lang="en-US" altLang="zh-TW" sz="2000" dirty="0" smtClean="0"/>
              <a:t>))                           # Print w in words[] and count it.</a:t>
            </a:r>
          </a:p>
          <a:p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83" y="4402182"/>
            <a:ext cx="8814074" cy="126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9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(for_range)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88073" y="1735043"/>
            <a:ext cx="8091417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for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in range</a:t>
            </a:r>
            <a:r>
              <a:rPr lang="en-US" altLang="zh-TW" sz="2400" dirty="0"/>
              <a:t>(10):</a:t>
            </a:r>
          </a:p>
          <a:p>
            <a:r>
              <a:rPr lang="en-US" altLang="zh-TW" sz="2400" dirty="0"/>
              <a:t>    print(</a:t>
            </a:r>
            <a:r>
              <a:rPr lang="en-US" altLang="zh-TW" sz="2400" dirty="0" err="1"/>
              <a:t>i</a:t>
            </a:r>
            <a:r>
              <a:rPr lang="en-US" altLang="zh-TW" sz="2400" dirty="0" smtClean="0"/>
              <a:t>)                         # Print </a:t>
            </a:r>
            <a:r>
              <a:rPr lang="en-US" altLang="zh-TW" sz="2400" dirty="0" err="1"/>
              <a:t>i</a:t>
            </a:r>
            <a:r>
              <a:rPr lang="en-US" altLang="zh-TW" sz="2400" dirty="0" smtClean="0"/>
              <a:t> from 0 to 9</a:t>
            </a:r>
          </a:p>
          <a:p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073" y="3583576"/>
            <a:ext cx="8091417" cy="193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7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 err="1" smtClean="0"/>
              <a:t>nested_loops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01438" y="1507302"/>
            <a:ext cx="8487145" cy="19082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</a:t>
            </a:r>
            <a:r>
              <a:rPr lang="en-US" altLang="zh-TW" sz="2000" dirty="0" smtClean="0"/>
              <a:t>ords = [“A”, “B”, “C”, “D”]      #Assign “A</a:t>
            </a:r>
            <a:r>
              <a:rPr lang="en-US" altLang="zh-TW" sz="2000" dirty="0"/>
              <a:t>”, “B”, “C”, “D</a:t>
            </a:r>
            <a:r>
              <a:rPr lang="en-US" altLang="zh-TW" sz="2000" dirty="0" smtClean="0"/>
              <a:t>” to words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for</a:t>
            </a:r>
            <a:r>
              <a:rPr lang="en-US" altLang="zh-TW" sz="2000" dirty="0" smtClean="0"/>
              <a:t>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in </a:t>
            </a:r>
            <a:r>
              <a:rPr lang="en-US" altLang="zh-TW" sz="2000" dirty="0" smtClean="0">
                <a:solidFill>
                  <a:srgbClr val="FF0000"/>
                </a:solidFill>
              </a:rPr>
              <a:t>range</a:t>
            </a:r>
            <a:r>
              <a:rPr lang="en-US" altLang="zh-TW" sz="2000" dirty="0" smtClean="0"/>
              <a:t>(5):                            </a:t>
            </a:r>
            <a:endParaRPr lang="en-US" altLang="zh-TW" sz="2000" dirty="0"/>
          </a:p>
          <a:p>
            <a:r>
              <a:rPr lang="en-US" altLang="zh-TW" sz="2000" dirty="0"/>
              <a:t>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for</a:t>
            </a:r>
            <a:r>
              <a:rPr lang="en-US" altLang="zh-TW" sz="2000" dirty="0" smtClean="0"/>
              <a:t> j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in </a:t>
            </a:r>
            <a:r>
              <a:rPr lang="en-US" altLang="zh-TW" sz="2000" dirty="0" smtClean="0"/>
              <a:t>words:                          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smtClean="0">
                <a:solidFill>
                  <a:srgbClr val="7030A0"/>
                </a:solidFill>
              </a:rPr>
              <a:t>print(j)                           </a:t>
            </a:r>
            <a:r>
              <a:rPr lang="en-US" altLang="zh-TW" sz="2000" dirty="0" smtClean="0"/>
              <a:t>#Print j </a:t>
            </a:r>
          </a:p>
          <a:p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38" y="3528203"/>
            <a:ext cx="8487145" cy="296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(break)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82823" y="1889909"/>
            <a:ext cx="9001258" cy="19082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f</a:t>
            </a:r>
            <a:r>
              <a:rPr lang="en-US" altLang="zh-TW" sz="2000" dirty="0" smtClean="0"/>
              <a:t>or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in range(5):                       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print(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)                                #Print </a:t>
            </a:r>
            <a:r>
              <a:rPr lang="en-US" altLang="zh-TW" sz="2000" dirty="0" err="1" smtClean="0"/>
              <a:t>i</a:t>
            </a:r>
            <a:endParaRPr lang="en-US" altLang="zh-TW" sz="2000" dirty="0" smtClean="0"/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if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== 3:                                 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smtClean="0"/>
              <a:t>print(“Loop Break”)       #if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= 3, print “Loop Break” then break loop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smtClean="0">
                <a:solidFill>
                  <a:srgbClr val="FF0000"/>
                </a:solidFill>
              </a:rPr>
              <a:t>break</a:t>
            </a:r>
          </a:p>
          <a:p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22" y="4223402"/>
            <a:ext cx="9001259" cy="152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4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(continue)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66751" y="1694742"/>
            <a:ext cx="8186701" cy="18466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</a:t>
            </a:r>
            <a:r>
              <a:rPr lang="en-US" altLang="zh-TW" sz="2400" dirty="0" smtClean="0"/>
              <a:t>or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in range(5):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if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== 3:               #if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= 3 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smtClean="0">
                <a:solidFill>
                  <a:srgbClr val="FF0000"/>
                </a:solidFill>
              </a:rPr>
              <a:t>continue</a:t>
            </a:r>
            <a:r>
              <a:rPr lang="en-US" altLang="zh-TW" sz="2400" dirty="0" smtClean="0"/>
              <a:t>            #Bypass then continue </a:t>
            </a:r>
            <a:r>
              <a:rPr lang="en-US" altLang="zh-TW" sz="2400" dirty="0"/>
              <a:t>l</a:t>
            </a:r>
            <a:r>
              <a:rPr lang="en-US" altLang="zh-TW" sz="2400" dirty="0" smtClean="0"/>
              <a:t>oop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print(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)                #Print </a:t>
            </a:r>
            <a:r>
              <a:rPr lang="en-US" altLang="zh-TW" sz="2400" dirty="0" err="1" smtClean="0"/>
              <a:t>i</a:t>
            </a:r>
            <a:endParaRPr lang="en-US" altLang="zh-TW" sz="2400" dirty="0" smtClean="0"/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750" y="4149304"/>
            <a:ext cx="8186701" cy="144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5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Python </a:t>
            </a:r>
            <a:r>
              <a:rPr lang="en-US" altLang="zh-TW" sz="4000" smtClean="0">
                <a:solidFill>
                  <a:schemeClr val="tx1"/>
                </a:solidFill>
              </a:rPr>
              <a:t>Install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5" y="1632124"/>
            <a:ext cx="4878435" cy="397265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10" y="1632124"/>
            <a:ext cx="6290667" cy="397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3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(while_loop)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75" y="1373526"/>
            <a:ext cx="7776240" cy="442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3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(while_loop)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00435" y="1598938"/>
            <a:ext cx="8109228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altLang="zh-TW" sz="2400" dirty="0"/>
              <a:t>i = </a:t>
            </a:r>
            <a:r>
              <a:rPr lang="nn-NO" altLang="zh-TW" sz="2400" dirty="0" smtClean="0">
                <a:solidFill>
                  <a:schemeClr val="accent3">
                    <a:lumMod val="75000"/>
                  </a:schemeClr>
                </a:solidFill>
              </a:rPr>
              <a:t>0                                  </a:t>
            </a:r>
            <a:r>
              <a:rPr lang="nn-NO" altLang="zh-TW" sz="2400" dirty="0" smtClean="0"/>
              <a:t># </a:t>
            </a:r>
            <a:r>
              <a:rPr lang="nn-NO" altLang="zh-TW" sz="2400" dirty="0"/>
              <a:t>a</a:t>
            </a:r>
            <a:r>
              <a:rPr lang="nn-NO" altLang="zh-TW" sz="2400" dirty="0" smtClean="0"/>
              <a:t>ssign 0 to i </a:t>
            </a:r>
            <a:endParaRPr lang="nn-NO" altLang="zh-TW" sz="2400" dirty="0"/>
          </a:p>
          <a:p>
            <a:r>
              <a:rPr lang="nn-NO" altLang="zh-TW" sz="2400" dirty="0">
                <a:solidFill>
                  <a:srgbClr val="7030A0"/>
                </a:solidFill>
              </a:rPr>
              <a:t>while</a:t>
            </a:r>
            <a:r>
              <a:rPr lang="nn-NO" altLang="zh-TW" sz="2400" dirty="0"/>
              <a:t> i &lt; </a:t>
            </a:r>
            <a:r>
              <a:rPr lang="nn-NO" altLang="zh-TW" sz="2400" dirty="0">
                <a:solidFill>
                  <a:schemeClr val="accent3">
                    <a:lumMod val="75000"/>
                  </a:schemeClr>
                </a:solidFill>
              </a:rPr>
              <a:t>10</a:t>
            </a:r>
            <a:r>
              <a:rPr lang="nn-NO" altLang="zh-TW" sz="2400" dirty="0" smtClean="0"/>
              <a:t>:                      # if i &lt; 10 is true</a:t>
            </a:r>
            <a:endParaRPr lang="nn-NO" altLang="zh-TW" sz="2400" dirty="0"/>
          </a:p>
          <a:p>
            <a:r>
              <a:rPr lang="nn-NO" altLang="zh-TW" sz="2400" dirty="0"/>
              <a:t>    print(i</a:t>
            </a:r>
            <a:r>
              <a:rPr lang="nn-NO" altLang="zh-TW" sz="2400" dirty="0" smtClean="0"/>
              <a:t>)                          # print i </a:t>
            </a:r>
            <a:endParaRPr lang="nn-NO" altLang="zh-TW" sz="2400" dirty="0"/>
          </a:p>
          <a:p>
            <a:r>
              <a:rPr lang="nn-NO" altLang="zh-TW" sz="2400" dirty="0"/>
              <a:t>    i += </a:t>
            </a:r>
            <a:r>
              <a:rPr lang="nn-NO" altLang="zh-TW" sz="2400" dirty="0" smtClean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zh-TW" altLang="en-US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                           </a:t>
            </a:r>
            <a:r>
              <a:rPr lang="en-US" altLang="zh-TW" sz="2400" dirty="0" smtClean="0"/>
              <a:t># I + 1</a:t>
            </a:r>
          </a:p>
          <a:p>
            <a:r>
              <a:rPr lang="en-US" altLang="zh-TW" sz="2400" dirty="0">
                <a:solidFill>
                  <a:srgbClr val="7030A0"/>
                </a:solidFill>
              </a:rPr>
              <a:t>e</a:t>
            </a:r>
            <a:r>
              <a:rPr lang="en-US" altLang="zh-TW" sz="2400" dirty="0" smtClean="0">
                <a:solidFill>
                  <a:srgbClr val="7030A0"/>
                </a:solidFill>
              </a:rPr>
              <a:t>lse</a:t>
            </a:r>
            <a:r>
              <a:rPr lang="en-US" altLang="zh-TW" sz="2400" dirty="0" smtClean="0"/>
              <a:t>:</a:t>
            </a:r>
          </a:p>
          <a:p>
            <a:r>
              <a:rPr lang="en-US" altLang="zh-TW" sz="2400" dirty="0" smtClean="0"/>
              <a:t>    print(</a:t>
            </a:r>
            <a:r>
              <a:rPr lang="en-US" altLang="zh-TW" sz="2400" dirty="0" smtClean="0">
                <a:solidFill>
                  <a:srgbClr val="00B050"/>
                </a:solidFill>
              </a:rPr>
              <a:t>“finished”</a:t>
            </a:r>
            <a:r>
              <a:rPr lang="en-US" altLang="zh-TW" sz="2400" dirty="0" smtClean="0"/>
              <a:t>)            # if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&lt; 10 is false</a:t>
            </a:r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435" y="4219710"/>
            <a:ext cx="8109228" cy="211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2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(function)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12" y="1671420"/>
            <a:ext cx="7686048" cy="403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3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(function)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15504" y="1755090"/>
            <a:ext cx="7172099" cy="2281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</a:t>
            </a:r>
            <a:r>
              <a:rPr lang="en-US" altLang="zh-TW" sz="2400" dirty="0" err="1" smtClean="0"/>
              <a:t>ef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7030A0"/>
                </a:solidFill>
              </a:rPr>
              <a:t>example</a:t>
            </a:r>
            <a:r>
              <a:rPr lang="en-US" altLang="zh-TW" sz="2400" dirty="0" smtClean="0"/>
              <a:t>(n):         # function example()</a:t>
            </a:r>
            <a:endParaRPr lang="en-US" altLang="zh-TW" sz="2400" dirty="0"/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n+=5                   # n = n + 5</a:t>
            </a:r>
          </a:p>
          <a:p>
            <a:r>
              <a:rPr lang="en-US" altLang="zh-TW" sz="2400" dirty="0" smtClean="0"/>
              <a:t>       print(n)               # print n</a:t>
            </a:r>
          </a:p>
          <a:p>
            <a:endParaRPr lang="en-US" altLang="zh-TW" sz="2400" dirty="0"/>
          </a:p>
          <a:p>
            <a:r>
              <a:rPr lang="en-US" altLang="zh-TW" sz="2400" dirty="0">
                <a:solidFill>
                  <a:srgbClr val="7030A0"/>
                </a:solidFill>
              </a:rPr>
              <a:t>e</a:t>
            </a:r>
            <a:r>
              <a:rPr lang="en-US" altLang="zh-TW" sz="2400" dirty="0" smtClean="0">
                <a:solidFill>
                  <a:srgbClr val="7030A0"/>
                </a:solidFill>
              </a:rPr>
              <a:t>xample</a:t>
            </a:r>
            <a:r>
              <a:rPr lang="en-US" altLang="zh-TW" sz="2400" dirty="0" smtClean="0"/>
              <a:t>(10)               # call function </a:t>
            </a:r>
            <a:r>
              <a:rPr lang="en-US" altLang="zh-TW" sz="2400" smtClean="0"/>
              <a:t>example()</a:t>
            </a:r>
          </a:p>
          <a:p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504" y="4597386"/>
            <a:ext cx="7172098" cy="96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5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(global/local variable)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207391" y="1479044"/>
            <a:ext cx="6440220" cy="32545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x</a:t>
            </a:r>
            <a:r>
              <a:rPr lang="en-US" altLang="zh-TW" sz="2000" dirty="0" smtClean="0">
                <a:solidFill>
                  <a:srgbClr val="FF0000"/>
                </a:solidFill>
              </a:rPr>
              <a:t>1 = 1                              </a:t>
            </a:r>
            <a:r>
              <a:rPr lang="en-US" altLang="zh-TW" sz="2000" dirty="0" smtClean="0"/>
              <a:t># Assign 1 to x1</a:t>
            </a:r>
          </a:p>
          <a:p>
            <a:r>
              <a:rPr lang="en-US" altLang="zh-TW" sz="2000" dirty="0" err="1" smtClean="0"/>
              <a:t>def</a:t>
            </a:r>
            <a:r>
              <a:rPr lang="en-US" altLang="zh-TW" sz="2000" dirty="0" smtClean="0"/>
              <a:t> example():                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#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F</a:t>
            </a:r>
            <a:r>
              <a:rPr lang="en-US" altLang="zh-TW" sz="2000" dirty="0" smtClean="0"/>
              <a:t>unction example()</a:t>
            </a:r>
            <a:endParaRPr lang="en-US" altLang="zh-TW" sz="2000" dirty="0"/>
          </a:p>
          <a:p>
            <a:r>
              <a:rPr lang="en-US" altLang="zh-TW" sz="2000" dirty="0" smtClean="0"/>
              <a:t>       </a:t>
            </a:r>
            <a:r>
              <a:rPr lang="en-US" altLang="zh-TW" sz="2000" dirty="0" smtClean="0">
                <a:solidFill>
                  <a:srgbClr val="FF0000"/>
                </a:solidFill>
              </a:rPr>
              <a:t>x1 = 2                       </a:t>
            </a:r>
            <a:r>
              <a:rPr lang="en-US" altLang="zh-TW" sz="2000" dirty="0" smtClean="0"/>
              <a:t># Assign 2 to x1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       x2 = 6                       </a:t>
            </a:r>
            <a:r>
              <a:rPr lang="en-US" altLang="zh-TW" sz="2000" dirty="0" smtClean="0"/>
              <a:t># Assign 6 to x2</a:t>
            </a:r>
          </a:p>
          <a:p>
            <a:r>
              <a:rPr lang="en-US" altLang="zh-TW" sz="2000" dirty="0" smtClean="0"/>
              <a:t>       print(x1,“local x1”)   # print local x1</a:t>
            </a:r>
          </a:p>
          <a:p>
            <a:r>
              <a:rPr lang="en-US" altLang="zh-TW" sz="2000" dirty="0" smtClean="0"/>
              <a:t>       print(x2,”local x2”)   # print local x2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example()                         # call function example()</a:t>
            </a:r>
          </a:p>
          <a:p>
            <a:r>
              <a:rPr lang="en-US" altLang="zh-TW" sz="2000" dirty="0" smtClean="0"/>
              <a:t>print(x1, ”global x1”)        # print global x1</a:t>
            </a:r>
          </a:p>
          <a:p>
            <a:r>
              <a:rPr lang="en-US" altLang="zh-TW" sz="2000" dirty="0" smtClean="0"/>
              <a:t>print(x2, “global x2”)        #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print global x2</a:t>
            </a:r>
            <a:endParaRPr lang="en-US" altLang="zh-TW" sz="2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391" y="4916451"/>
            <a:ext cx="6440220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29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2197255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Module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8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M</a:t>
            </a:r>
            <a:r>
              <a:rPr lang="en-US" altLang="zh-TW" sz="4000" smtClean="0">
                <a:solidFill>
                  <a:schemeClr val="tx1"/>
                </a:solidFill>
              </a:rPr>
              <a:t>odule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02784" y="1474146"/>
            <a:ext cx="4031858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#temp.py</a:t>
            </a:r>
          </a:p>
          <a:p>
            <a:endParaRPr lang="en-US" altLang="zh-TW" sz="2000" dirty="0"/>
          </a:p>
          <a:p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ef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7030A0"/>
                </a:solidFill>
              </a:rPr>
              <a:t>example1()</a:t>
            </a:r>
            <a:r>
              <a:rPr lang="en-US" altLang="zh-TW" sz="2000" dirty="0" smtClean="0"/>
              <a:t>: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print(“example1 function”)</a:t>
            </a:r>
          </a:p>
          <a:p>
            <a:endParaRPr lang="en-US" altLang="zh-TW" sz="2000" dirty="0" smtClean="0"/>
          </a:p>
          <a:p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ef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7030A0"/>
                </a:solidFill>
              </a:rPr>
              <a:t>example2()</a:t>
            </a:r>
            <a:r>
              <a:rPr lang="en-US" altLang="zh-TW" sz="2000" dirty="0" smtClean="0"/>
              <a:t>: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print(“example2 function”)</a:t>
            </a:r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23451" y="1504924"/>
            <a:ext cx="3960495" cy="30777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#import.py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7030A0"/>
                </a:solidFill>
              </a:rPr>
              <a:t>i</a:t>
            </a:r>
            <a:r>
              <a:rPr lang="en-US" altLang="zh-TW" sz="2000" dirty="0" smtClean="0">
                <a:solidFill>
                  <a:srgbClr val="7030A0"/>
                </a:solidFill>
              </a:rPr>
              <a:t>mport</a:t>
            </a:r>
            <a:r>
              <a:rPr lang="en-US" altLang="zh-TW" sz="2000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temp</a:t>
            </a:r>
          </a:p>
          <a:p>
            <a:endParaRPr lang="en-US" altLang="zh-TW" sz="2000" dirty="0"/>
          </a:p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temp</a:t>
            </a:r>
            <a:r>
              <a:rPr lang="en-US" altLang="zh-TW" sz="2000" dirty="0" smtClean="0">
                <a:solidFill>
                  <a:srgbClr val="FF0000"/>
                </a:solidFill>
              </a:rPr>
              <a:t>.</a:t>
            </a:r>
            <a:r>
              <a:rPr lang="en-US" altLang="zh-TW" sz="2000" dirty="0" smtClean="0">
                <a:solidFill>
                  <a:srgbClr val="7030A0"/>
                </a:solidFill>
              </a:rPr>
              <a:t>example1()</a:t>
            </a:r>
          </a:p>
          <a:p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temp</a:t>
            </a:r>
            <a:r>
              <a:rPr lang="en-US" altLang="zh-TW" sz="2000" dirty="0" smtClean="0">
                <a:solidFill>
                  <a:srgbClr val="FF0000"/>
                </a:solidFill>
              </a:rPr>
              <a:t>.</a:t>
            </a:r>
            <a:r>
              <a:rPr lang="en-US" altLang="zh-TW" sz="2000" dirty="0" smtClean="0">
                <a:solidFill>
                  <a:srgbClr val="7030A0"/>
                </a:solidFill>
              </a:rPr>
              <a:t>example2()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784" y="5191622"/>
            <a:ext cx="8181162" cy="109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M</a:t>
            </a:r>
            <a:r>
              <a:rPr lang="en-US" altLang="zh-TW" sz="4000" smtClean="0">
                <a:solidFill>
                  <a:schemeClr val="tx1"/>
                </a:solidFill>
              </a:rPr>
              <a:t>odule</a:t>
            </a:r>
            <a:r>
              <a:rPr lang="zh-TW" altLang="en-US" sz="4000" smtClean="0">
                <a:solidFill>
                  <a:schemeClr val="tx1"/>
                </a:solidFill>
              </a:rPr>
              <a:t> </a:t>
            </a:r>
            <a:r>
              <a:rPr lang="en-US" altLang="zh-TW" sz="4000" smtClean="0">
                <a:solidFill>
                  <a:schemeClr val="tx1"/>
                </a:solidFill>
              </a:rPr>
              <a:t>(</a:t>
            </a:r>
            <a:r>
              <a:rPr lang="en-US" altLang="zh-TW" sz="4000">
                <a:solidFill>
                  <a:schemeClr val="tx1"/>
                </a:solidFill>
              </a:rPr>
              <a:t>U</a:t>
            </a:r>
            <a:r>
              <a:rPr lang="en-US" altLang="zh-TW" sz="4000" smtClean="0">
                <a:solidFill>
                  <a:schemeClr val="tx1"/>
                </a:solidFill>
              </a:rPr>
              <a:t>sed by CMD)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86251" y="1455573"/>
            <a:ext cx="3816197" cy="50167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#temp.py</a:t>
            </a:r>
          </a:p>
          <a:p>
            <a:r>
              <a:rPr lang="en-US" altLang="zh-TW" sz="2000" dirty="0">
                <a:solidFill>
                  <a:srgbClr val="7030A0"/>
                </a:solidFill>
              </a:rPr>
              <a:t>import sys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example1(n):</a:t>
            </a:r>
          </a:p>
          <a:p>
            <a:r>
              <a:rPr lang="en-US" altLang="zh-TW" sz="2000" dirty="0"/>
              <a:t>   print("example1 function")</a:t>
            </a:r>
          </a:p>
          <a:p>
            <a:r>
              <a:rPr lang="en-US" altLang="zh-TW" sz="2000" dirty="0"/>
              <a:t>   if n == "Yes":</a:t>
            </a:r>
          </a:p>
          <a:p>
            <a:r>
              <a:rPr lang="en-US" altLang="zh-TW" sz="2000" dirty="0"/>
              <a:t>       print("</a:t>
            </a:r>
            <a:r>
              <a:rPr lang="zh-TW" altLang="en-US" sz="2000" dirty="0"/>
              <a:t>輸入了 </a:t>
            </a:r>
            <a:r>
              <a:rPr lang="en-US" altLang="zh-TW" sz="2000" dirty="0"/>
              <a:t>Yes")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example2(m):</a:t>
            </a:r>
          </a:p>
          <a:p>
            <a:r>
              <a:rPr lang="en-US" altLang="zh-TW" sz="2000" dirty="0"/>
              <a:t>   print("example2 function")</a:t>
            </a:r>
          </a:p>
          <a:p>
            <a:r>
              <a:rPr lang="en-US" altLang="zh-TW" sz="2000" dirty="0"/>
              <a:t>   if m == "No" :</a:t>
            </a:r>
          </a:p>
          <a:p>
            <a:r>
              <a:rPr lang="en-US" altLang="zh-TW" sz="2000" dirty="0"/>
              <a:t>       print("</a:t>
            </a:r>
            <a:r>
              <a:rPr lang="zh-TW" altLang="en-US" sz="2000" dirty="0"/>
              <a:t>輸入了 </a:t>
            </a:r>
            <a:r>
              <a:rPr lang="en-US" altLang="zh-TW" sz="2000" dirty="0"/>
              <a:t>No")</a:t>
            </a:r>
          </a:p>
          <a:p>
            <a:r>
              <a:rPr lang="en-US" altLang="zh-TW" sz="2000" dirty="0"/>
              <a:t>   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if __name__ == "__main__":</a:t>
            </a:r>
          </a:p>
          <a:p>
            <a:r>
              <a:rPr lang="en-US" altLang="zh-TW" sz="2000" dirty="0" smtClean="0">
                <a:solidFill>
                  <a:srgbClr val="7030A0"/>
                </a:solidFill>
              </a:rPr>
              <a:t>    example1(</a:t>
            </a:r>
            <a:r>
              <a:rPr lang="en-US" altLang="zh-TW" sz="2000" dirty="0" err="1" smtClean="0">
                <a:solidFill>
                  <a:srgbClr val="7030A0"/>
                </a:solidFill>
              </a:rPr>
              <a:t>str</a:t>
            </a:r>
            <a:r>
              <a:rPr lang="en-US" altLang="zh-TW" sz="2000" dirty="0" smtClean="0">
                <a:solidFill>
                  <a:srgbClr val="7030A0"/>
                </a:solidFill>
              </a:rPr>
              <a:t>(</a:t>
            </a:r>
            <a:r>
              <a:rPr lang="en-US" altLang="zh-TW" sz="2000" dirty="0" err="1" smtClean="0">
                <a:solidFill>
                  <a:srgbClr val="7030A0"/>
                </a:solidFill>
              </a:rPr>
              <a:t>sys.argv</a:t>
            </a:r>
            <a:r>
              <a:rPr lang="en-US" altLang="zh-TW" sz="2000" dirty="0" smtClean="0">
                <a:solidFill>
                  <a:srgbClr val="7030A0"/>
                </a:solidFill>
              </a:rPr>
              <a:t>[1</a:t>
            </a:r>
            <a:r>
              <a:rPr lang="en-US" altLang="zh-TW" sz="2000" dirty="0">
                <a:solidFill>
                  <a:srgbClr val="7030A0"/>
                </a:solidFill>
              </a:rPr>
              <a:t>]))</a:t>
            </a:r>
          </a:p>
          <a:p>
            <a:r>
              <a:rPr lang="en-US" altLang="zh-TW" sz="2000" dirty="0">
                <a:solidFill>
                  <a:srgbClr val="7030A0"/>
                </a:solidFill>
              </a:rPr>
              <a:t>    example2(</a:t>
            </a:r>
            <a:r>
              <a:rPr lang="en-US" altLang="zh-TW" sz="2000" dirty="0" err="1">
                <a:solidFill>
                  <a:srgbClr val="7030A0"/>
                </a:solidFill>
              </a:rPr>
              <a:t>str</a:t>
            </a:r>
            <a:r>
              <a:rPr lang="en-US" altLang="zh-TW" sz="2000" dirty="0">
                <a:solidFill>
                  <a:srgbClr val="7030A0"/>
                </a:solidFill>
              </a:rPr>
              <a:t>(</a:t>
            </a:r>
            <a:r>
              <a:rPr lang="en-US" altLang="zh-TW" sz="2000" dirty="0" err="1">
                <a:solidFill>
                  <a:srgbClr val="7030A0"/>
                </a:solidFill>
              </a:rPr>
              <a:t>sys.argv</a:t>
            </a:r>
            <a:r>
              <a:rPr lang="en-US" altLang="zh-TW" sz="2000" dirty="0">
                <a:solidFill>
                  <a:srgbClr val="7030A0"/>
                </a:solidFill>
              </a:rPr>
              <a:t>[2]))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3" y="1455573"/>
            <a:ext cx="5865223" cy="50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4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2197255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Exception </a:t>
            </a:r>
            <a:r>
              <a:rPr lang="en-US" altLang="zh-TW"/>
              <a:t/>
            </a:r>
            <a:br>
              <a:rPr lang="en-US" altLang="zh-TW"/>
            </a:br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4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 </a:t>
            </a:r>
            <a:r>
              <a:rPr lang="en-US" altLang="zh-TW" sz="4000" dirty="0"/>
              <a:t>T</a:t>
            </a:r>
            <a:r>
              <a:rPr lang="en-US" altLang="zh-TW" sz="4000" dirty="0" smtClean="0"/>
              <a:t>ype)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85018" y="1962125"/>
            <a:ext cx="8359874" cy="35086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# Exception (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checking</a:t>
            </a:r>
            <a:r>
              <a:rPr lang="en-US" altLang="zh-TW" sz="2400" dirty="0" smtClean="0"/>
              <a:t>)  </a:t>
            </a:r>
            <a:endParaRPr lang="en-US" altLang="zh-TW" sz="2400" dirty="0"/>
          </a:p>
          <a:p>
            <a:r>
              <a:rPr lang="en-US" altLang="zh-TW" sz="2400" dirty="0" smtClean="0"/>
              <a:t>         # EX :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ValueError</a:t>
            </a:r>
            <a:r>
              <a:rPr lang="en-US" altLang="zh-TW" sz="2400" dirty="0" smtClean="0">
                <a:solidFill>
                  <a:srgbClr val="7030A0"/>
                </a:solidFill>
              </a:rPr>
              <a:t>,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NameError</a:t>
            </a:r>
            <a:r>
              <a:rPr lang="en-US" altLang="zh-TW" sz="2400" dirty="0" smtClean="0">
                <a:solidFill>
                  <a:srgbClr val="7030A0"/>
                </a:solidFill>
              </a:rPr>
              <a:t>, </a:t>
            </a:r>
            <a:r>
              <a:rPr lang="en-US" altLang="zh-TW" sz="2400" dirty="0" err="1">
                <a:solidFill>
                  <a:srgbClr val="7030A0"/>
                </a:solidFill>
              </a:rPr>
              <a:t>TypeError</a:t>
            </a:r>
            <a:endParaRPr lang="en-US" altLang="zh-TW" sz="2400" dirty="0" smtClean="0">
              <a:solidFill>
                <a:srgbClr val="7030A0"/>
              </a:solidFill>
            </a:endParaRPr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smtClean="0"/>
              <a:t># Runtime Exception (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unchecking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 # EX :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OS crash, HW component error </a:t>
            </a:r>
            <a:r>
              <a:rPr lang="en-US" altLang="zh-TW" sz="2400" dirty="0" smtClean="0"/>
              <a:t>……. 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 # Can’t be catch by python.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2556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Anaconda(</a:t>
            </a:r>
            <a:r>
              <a:rPr lang="en-US" altLang="zh-TW" sz="66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6600" dirty="0">
                <a:solidFill>
                  <a:schemeClr val="tx1"/>
                </a:solidFill>
              </a:rPr>
              <a:t>)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 Type)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22" y="1603873"/>
            <a:ext cx="8563229" cy="383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8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30570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06281" y="1700866"/>
            <a:ext cx="8399421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# Exception error </a:t>
            </a:r>
          </a:p>
          <a:p>
            <a:endParaRPr lang="en-US" altLang="zh-TW" sz="2400" dirty="0"/>
          </a:p>
          <a:p>
            <a:r>
              <a:rPr lang="en-US" altLang="zh-TW" sz="2400" dirty="0"/>
              <a:t>Number =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(input</a:t>
            </a:r>
            <a:r>
              <a:rPr lang="en-US" altLang="zh-TW" sz="2400" dirty="0" smtClean="0"/>
              <a:t>( </a:t>
            </a:r>
            <a:r>
              <a:rPr lang="en-US" altLang="zh-TW" sz="2400" dirty="0" smtClean="0">
                <a:solidFill>
                  <a:srgbClr val="00B050"/>
                </a:solidFill>
              </a:rPr>
              <a:t>"</a:t>
            </a:r>
            <a:r>
              <a:rPr lang="en-US" altLang="zh-TW" sz="2400" dirty="0">
                <a:solidFill>
                  <a:srgbClr val="00B050"/>
                </a:solidFill>
              </a:rPr>
              <a:t>Please enter a </a:t>
            </a:r>
            <a:r>
              <a:rPr lang="en-US" altLang="zh-TW" sz="2400" dirty="0" smtClean="0">
                <a:solidFill>
                  <a:srgbClr val="00B050"/>
                </a:solidFill>
              </a:rPr>
              <a:t>number : </a:t>
            </a:r>
            <a:r>
              <a:rPr lang="en-US" altLang="zh-TW" sz="2400" dirty="0">
                <a:solidFill>
                  <a:srgbClr val="00B050"/>
                </a:solidFill>
              </a:rPr>
              <a:t>"</a:t>
            </a:r>
            <a:r>
              <a:rPr lang="en-US" altLang="zh-TW" sz="2400" dirty="0" smtClean="0"/>
              <a:t>))</a:t>
            </a:r>
          </a:p>
          <a:p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266" y="3792221"/>
            <a:ext cx="8415436" cy="204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3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Exception (try_catch)</a:t>
            </a:r>
            <a:r>
              <a:rPr lang="en-US" altLang="zh-TW" sz="400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972488" y="1504924"/>
            <a:ext cx="7289078" cy="31700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# Exception error 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FF0000"/>
                </a:solidFill>
              </a:rPr>
              <a:t>try:</a:t>
            </a:r>
          </a:p>
          <a:p>
            <a:r>
              <a:rPr lang="en-US" altLang="zh-TW" sz="2000" dirty="0"/>
              <a:t>    Number =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(input("Please enter a number: "))</a:t>
            </a:r>
          </a:p>
          <a:p>
            <a:r>
              <a:rPr lang="en-US" altLang="zh-TW" sz="2000" dirty="0"/>
              <a:t>    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except </a:t>
            </a:r>
            <a:r>
              <a:rPr lang="en-US" altLang="zh-TW" sz="2000" dirty="0" err="1">
                <a:solidFill>
                  <a:srgbClr val="7030A0"/>
                </a:solidFill>
              </a:rPr>
              <a:t>ValueError</a:t>
            </a:r>
            <a:r>
              <a:rPr lang="en-US" altLang="zh-TW" sz="2000" dirty="0">
                <a:solidFill>
                  <a:srgbClr val="FF0000"/>
                </a:solidFill>
              </a:rPr>
              <a:t>: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smtClean="0"/>
              <a:t>print("Oops!  That was no valid number.  Try again...")</a:t>
            </a:r>
          </a:p>
          <a:p>
            <a:endParaRPr lang="en-US" altLang="zh-TW" sz="2000" dirty="0"/>
          </a:p>
          <a:p>
            <a:r>
              <a:rPr lang="en-US" altLang="zh-TW" sz="2000" dirty="0"/>
              <a:t>else:</a:t>
            </a:r>
          </a:p>
          <a:p>
            <a:r>
              <a:rPr lang="en-US" altLang="zh-TW" sz="2000" dirty="0"/>
              <a:t>    print("Input successfully</a:t>
            </a:r>
            <a:r>
              <a:rPr lang="en-US" altLang="zh-TW" sz="2000" dirty="0" smtClean="0"/>
              <a:t>")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488" y="4824520"/>
            <a:ext cx="7289078" cy="188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924300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000" smtClean="0">
                <a:solidFill>
                  <a:schemeClr val="tx1"/>
                </a:solidFill>
              </a:rPr>
              <a:t>Object-oriented Programming</a:t>
            </a:r>
            <a:r>
              <a:rPr lang="en-US" altLang="zh-TW" sz="60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en-US" altLang="zh-TW" sz="6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2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5964" y="266003"/>
            <a:ext cx="71881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/>
              <a:t>Object-oriented Programming </a:t>
            </a:r>
            <a:endParaRPr lang="zh-TW" altLang="en-US" sz="4000"/>
          </a:p>
        </p:txBody>
      </p:sp>
      <p:sp>
        <p:nvSpPr>
          <p:cNvPr id="5" name="文字方塊 4"/>
          <p:cNvSpPr txBox="1"/>
          <p:nvPr/>
        </p:nvSpPr>
        <p:spPr>
          <a:xfrm>
            <a:off x="919327" y="1708700"/>
            <a:ext cx="840507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400" dirty="0" smtClean="0"/>
              <a:t>Encapsulation</a:t>
            </a:r>
            <a:r>
              <a:rPr lang="zh-TW" altLang="en-US" sz="2400" dirty="0" smtClean="0"/>
              <a:t> 封裝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一種將函式介面的實作細節部份包裝、隱藏起來的方法，它也是一種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防止外界呼叫端，去存取物件內部實作細節的手段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342900" indent="-342900">
              <a:buAutoNum type="arabicPeriod"/>
            </a:pP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en-US" altLang="zh-TW" sz="2400" dirty="0" smtClean="0"/>
              <a:t>Inheritance</a:t>
            </a:r>
            <a:r>
              <a:rPr lang="zh-TW" altLang="en-US" sz="2400" dirty="0" smtClean="0"/>
              <a:t>  繼承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繼承</a:t>
            </a:r>
            <a:r>
              <a:rPr lang="zh-TW" altLang="en-US" sz="2000" dirty="0"/>
              <a:t>可以使得</a:t>
            </a:r>
            <a:r>
              <a:rPr lang="zh-TW" altLang="en-US" sz="2000" b="1" i="1" dirty="0">
                <a:solidFill>
                  <a:srgbClr val="FF0000"/>
                </a:solidFill>
              </a:rPr>
              <a:t>子類具有父類別別的各種屬性和方法</a:t>
            </a:r>
            <a:r>
              <a:rPr lang="zh-TW" altLang="en-US" sz="2000" dirty="0"/>
              <a:t>，而不需要再次編寫相同的代碼</a:t>
            </a:r>
            <a:r>
              <a:rPr lang="zh-TW" altLang="en-US" sz="2000" dirty="0" smtClean="0"/>
              <a:t>。</a:t>
            </a: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en-US" altLang="zh-TW" sz="2400" dirty="0" smtClean="0"/>
              <a:t>Polymorphism</a:t>
            </a:r>
            <a:r>
              <a:rPr lang="zh-TW" altLang="en-US" sz="2400" dirty="0" smtClean="0"/>
              <a:t> 多型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指</a:t>
            </a:r>
            <a:r>
              <a:rPr lang="zh-TW" altLang="en-US" sz="2000" dirty="0"/>
              <a:t>為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不同資料類型的</a:t>
            </a:r>
            <a:r>
              <a:rPr lang="zh-TW" altLang="en-US" sz="2000" b="1" i="1" dirty="0">
                <a:solidFill>
                  <a:srgbClr val="FF0000"/>
                </a:solidFill>
              </a:rPr>
              <a:t>實體提供統一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的介面</a:t>
            </a:r>
            <a:r>
              <a:rPr lang="zh-TW" altLang="en-US" sz="2000" dirty="0" smtClean="0">
                <a:solidFill>
                  <a:srgbClr val="FF0000"/>
                </a:solidFill>
              </a:rPr>
              <a:t>。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08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09867" y="358573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</a:t>
            </a:r>
            <a:r>
              <a:rPr lang="zh-TW" altLang="en-US" sz="4000" smtClean="0">
                <a:solidFill>
                  <a:schemeClr val="tx1"/>
                </a:solidFill>
              </a:rPr>
              <a:t> </a:t>
            </a:r>
            <a:r>
              <a:rPr lang="en-US" altLang="zh-TW" sz="4000" smtClean="0">
                <a:solidFill>
                  <a:schemeClr val="tx1"/>
                </a:solidFill>
              </a:rPr>
              <a:t>(</a:t>
            </a:r>
            <a:r>
              <a:rPr lang="zh-TW" altLang="en-US" sz="4000" smtClean="0">
                <a:solidFill>
                  <a:schemeClr val="tx1"/>
                </a:solidFill>
              </a:rPr>
              <a:t>類別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351198" y="2001312"/>
            <a:ext cx="6374792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smtClean="0"/>
              <a:t># Class sample</a:t>
            </a:r>
          </a:p>
          <a:p>
            <a:endParaRPr lang="en-US" altLang="zh-TW" sz="240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altLang="zh-TW" sz="2400" smtClean="0"/>
              <a:t> </a:t>
            </a:r>
            <a:r>
              <a:rPr lang="en-US" altLang="zh-TW" sz="2400">
                <a:solidFill>
                  <a:srgbClr val="7030A0"/>
                </a:solidFill>
              </a:rPr>
              <a:t>baseC</a:t>
            </a:r>
            <a:r>
              <a:rPr lang="en-US" altLang="zh-TW" sz="2400" smtClean="0">
                <a:solidFill>
                  <a:srgbClr val="7030A0"/>
                </a:solidFill>
              </a:rPr>
              <a:t>lassName</a:t>
            </a:r>
            <a:r>
              <a:rPr lang="en-US" altLang="zh-TW" sz="2400"/>
              <a:t>:</a:t>
            </a:r>
          </a:p>
          <a:p>
            <a:r>
              <a:rPr lang="en-US" altLang="zh-TW" sz="2400"/>
              <a:t>    &lt;statement-1&gt;</a:t>
            </a:r>
          </a:p>
          <a:p>
            <a:r>
              <a:rPr lang="en-US" altLang="zh-TW" sz="2400"/>
              <a:t>    .</a:t>
            </a:r>
          </a:p>
          <a:p>
            <a:r>
              <a:rPr lang="en-US" altLang="zh-TW" sz="2400"/>
              <a:t>    .</a:t>
            </a:r>
          </a:p>
          <a:p>
            <a:r>
              <a:rPr lang="en-US" altLang="zh-TW" sz="2400"/>
              <a:t>    .</a:t>
            </a:r>
          </a:p>
          <a:p>
            <a:r>
              <a:rPr lang="en-US" altLang="zh-TW" sz="2400"/>
              <a:t>    &lt;statement-N&gt;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6318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482571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</a:t>
            </a:r>
            <a:r>
              <a:rPr lang="zh-TW" altLang="en-US" sz="4000" smtClean="0">
                <a:solidFill>
                  <a:schemeClr val="tx1"/>
                </a:solidFill>
              </a:rPr>
              <a:t> </a:t>
            </a:r>
            <a:r>
              <a:rPr lang="en-US" altLang="zh-TW" sz="4000" smtClean="0">
                <a:solidFill>
                  <a:schemeClr val="tx1"/>
                </a:solidFill>
              </a:rPr>
              <a:t>(</a:t>
            </a:r>
            <a:r>
              <a:rPr lang="zh-TW" altLang="en-US" sz="4000" smtClean="0">
                <a:solidFill>
                  <a:schemeClr val="tx1"/>
                </a:solidFill>
              </a:rPr>
              <a:t>類別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15618" y="1322042"/>
            <a:ext cx="7459009" cy="40626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# Animal Class 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2400" dirty="0"/>
              <a:t> </a:t>
            </a:r>
            <a:r>
              <a:rPr lang="en-US" altLang="zh-TW" sz="2400" dirty="0" err="1">
                <a:solidFill>
                  <a:srgbClr val="7030A0"/>
                </a:solidFill>
              </a:rPr>
              <a:t>baseAnimal</a:t>
            </a:r>
            <a:r>
              <a:rPr lang="en-US" altLang="zh-TW" sz="2400" dirty="0" smtClean="0"/>
              <a:t>:                # </a:t>
            </a:r>
            <a:r>
              <a:rPr lang="en-US" altLang="zh-TW" sz="2400" dirty="0" err="1" smtClean="0"/>
              <a:t>baseAnimal</a:t>
            </a:r>
            <a:r>
              <a:rPr lang="en-US" altLang="zh-TW" sz="2400" dirty="0" smtClean="0"/>
              <a:t> class</a:t>
            </a:r>
          </a:p>
          <a:p>
            <a:r>
              <a:rPr lang="en-US" altLang="zh-TW" sz="2400" dirty="0"/>
              <a:t>    y = 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</a:rPr>
              <a:t>"Is not a 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animal“</a:t>
            </a:r>
          </a:p>
          <a:p>
            <a:endParaRPr lang="en-US" altLang="zh-TW" sz="2400" dirty="0"/>
          </a:p>
          <a:p>
            <a:r>
              <a:rPr lang="en-US" altLang="zh-TW" sz="2400" dirty="0"/>
              <a:t>    </a:t>
            </a:r>
            <a:r>
              <a:rPr lang="en-US" altLang="zh-TW" sz="2400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7030A0"/>
                </a:solidFill>
              </a:rPr>
              <a:t>animal</a:t>
            </a:r>
            <a:r>
              <a:rPr lang="en-US" altLang="zh-TW" sz="2400" dirty="0"/>
              <a:t>(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2400" dirty="0"/>
              <a:t>):</a:t>
            </a:r>
          </a:p>
          <a:p>
            <a:r>
              <a:rPr lang="en-US" altLang="zh-TW" sz="2400" dirty="0"/>
              <a:t>        print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</a:rPr>
              <a:t>("Is a animal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</a:rPr>
              <a:t>")</a:t>
            </a:r>
          </a:p>
          <a:p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        </a:t>
            </a:r>
            <a:endParaRPr lang="en-US" altLang="zh-TW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TW" sz="2400" dirty="0"/>
              <a:t>X = </a:t>
            </a:r>
            <a:r>
              <a:rPr lang="en-US" altLang="zh-TW" sz="2400" dirty="0" err="1"/>
              <a:t>baseAnimal</a:t>
            </a:r>
            <a:r>
              <a:rPr lang="en-US" altLang="zh-TW" sz="2400" dirty="0" smtClean="0"/>
              <a:t>()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                </a:t>
            </a:r>
            <a:r>
              <a:rPr lang="en-US" altLang="zh-TW" sz="2400" dirty="0"/>
              <a:t># Implement</a:t>
            </a:r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X.y</a:t>
            </a:r>
            <a:r>
              <a:rPr lang="en-US" altLang="zh-TW" sz="2400" dirty="0" smtClean="0"/>
              <a:t>)                            #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Call y</a:t>
            </a:r>
            <a:endParaRPr lang="en-US" altLang="zh-TW" sz="2400" dirty="0"/>
          </a:p>
          <a:p>
            <a:r>
              <a:rPr lang="en-US" altLang="zh-TW" sz="2400" dirty="0" err="1"/>
              <a:t>X.animal</a:t>
            </a:r>
            <a:r>
              <a:rPr lang="en-US" altLang="zh-TW" sz="2400" dirty="0" smtClean="0"/>
              <a:t>()                           # Call animal method</a:t>
            </a:r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18" y="5619896"/>
            <a:ext cx="7459009" cy="97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1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 ( __init__ </a:t>
            </a:r>
            <a:r>
              <a:rPr lang="zh-TW" altLang="en-US" sz="4000" smtClean="0">
                <a:solidFill>
                  <a:schemeClr val="tx1"/>
                </a:solidFill>
              </a:rPr>
              <a:t>建</a:t>
            </a:r>
            <a:r>
              <a:rPr lang="zh-TW" altLang="en-US" sz="4000">
                <a:solidFill>
                  <a:schemeClr val="tx1"/>
                </a:solidFill>
              </a:rPr>
              <a:t>構子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6558" y="1214717"/>
            <a:ext cx="4953365" cy="53860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# Animal Class 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2000" dirty="0"/>
              <a:t> </a:t>
            </a:r>
            <a:r>
              <a:rPr lang="en-US" altLang="zh-TW" sz="2000" dirty="0" err="1">
                <a:solidFill>
                  <a:srgbClr val="7030A0"/>
                </a:solidFill>
              </a:rPr>
              <a:t>baseAnimal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en-US" altLang="zh-TW" sz="2000" dirty="0"/>
          </a:p>
          <a:p>
            <a:r>
              <a:rPr lang="en-US" altLang="zh-TW" sz="2000" dirty="0"/>
              <a:t>    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7030A0"/>
                </a:solidFill>
              </a:rPr>
              <a:t>__</a:t>
            </a:r>
            <a:r>
              <a:rPr lang="en-US" altLang="zh-TW" sz="2000" dirty="0" err="1">
                <a:solidFill>
                  <a:srgbClr val="7030A0"/>
                </a:solidFill>
              </a:rPr>
              <a:t>init</a:t>
            </a:r>
            <a:r>
              <a:rPr lang="en-US" altLang="zh-TW" sz="2000" dirty="0">
                <a:solidFill>
                  <a:srgbClr val="7030A0"/>
                </a:solidFill>
              </a:rPr>
              <a:t>__</a:t>
            </a: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2000" dirty="0"/>
              <a:t>, name, species):</a:t>
            </a:r>
          </a:p>
          <a:p>
            <a:r>
              <a:rPr lang="en-US" altLang="zh-TW" sz="2000" dirty="0"/>
              <a:t>        </a:t>
            </a:r>
            <a:r>
              <a:rPr lang="en-US" altLang="zh-TW" sz="2000" dirty="0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sz="2000" dirty="0"/>
              <a:t>.name = name</a:t>
            </a:r>
          </a:p>
          <a:p>
            <a:r>
              <a:rPr lang="en-US" altLang="zh-TW" sz="2000" dirty="0"/>
              <a:t>        </a:t>
            </a:r>
            <a:r>
              <a:rPr lang="en-US" altLang="zh-TW" sz="2000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sz="2000" dirty="0" err="1"/>
              <a:t>.species</a:t>
            </a:r>
            <a:r>
              <a:rPr lang="en-US" altLang="zh-TW" sz="2000" dirty="0"/>
              <a:t> = species</a:t>
            </a:r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7030A0"/>
                </a:solidFill>
              </a:rPr>
              <a:t>animal</a:t>
            </a: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2000" dirty="0"/>
              <a:t>):</a:t>
            </a:r>
          </a:p>
          <a:p>
            <a:r>
              <a:rPr lang="en-US" altLang="zh-TW" sz="2000" dirty="0"/>
              <a:t>        print("Is a animal")</a:t>
            </a:r>
          </a:p>
          <a:p>
            <a:endParaRPr lang="en-US" altLang="zh-TW" sz="2000" dirty="0"/>
          </a:p>
          <a:p>
            <a:r>
              <a:rPr lang="en-US" altLang="zh-TW" sz="2000" dirty="0"/>
              <a:t>X = </a:t>
            </a:r>
            <a:r>
              <a:rPr lang="en-US" altLang="zh-TW" sz="2000" dirty="0" err="1"/>
              <a:t>baseAnimal</a:t>
            </a:r>
            <a:r>
              <a:rPr lang="en-US" altLang="zh-TW" sz="2000" dirty="0"/>
              <a:t>('</a:t>
            </a:r>
            <a:r>
              <a:rPr lang="en-US" altLang="zh-TW" sz="2000" dirty="0" err="1"/>
              <a:t>LaLa</a:t>
            </a:r>
            <a:r>
              <a:rPr lang="en-US" altLang="zh-TW" sz="2000" dirty="0"/>
              <a:t>', 'Cat')</a:t>
            </a:r>
          </a:p>
          <a:p>
            <a:r>
              <a:rPr lang="en-US" altLang="zh-TW" sz="2000" dirty="0"/>
              <a:t>print(X.name)</a:t>
            </a:r>
          </a:p>
          <a:p>
            <a:r>
              <a:rPr lang="en-US" altLang="zh-TW" sz="2000" dirty="0"/>
              <a:t>print(</a:t>
            </a:r>
            <a:r>
              <a:rPr lang="en-US" altLang="zh-TW" sz="2000" dirty="0" err="1"/>
              <a:t>X.species</a:t>
            </a:r>
            <a:r>
              <a:rPr lang="en-US" altLang="zh-TW" sz="2000" dirty="0"/>
              <a:t>)</a:t>
            </a:r>
          </a:p>
          <a:p>
            <a:r>
              <a:rPr lang="en-US" altLang="zh-TW" sz="2000" dirty="0" err="1"/>
              <a:t>X.animal</a:t>
            </a:r>
            <a:r>
              <a:rPr lang="en-US" altLang="zh-TW" sz="2000" dirty="0" smtClean="0"/>
              <a:t>()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#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__</a:t>
            </a:r>
            <a:r>
              <a:rPr lang="en-US" altLang="zh-TW" sz="2000" b="1" i="1" dirty="0" err="1" smtClean="0">
                <a:solidFill>
                  <a:srgbClr val="FF0000"/>
                </a:solidFill>
              </a:rPr>
              <a:t>init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__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 作為設定物件初始化資料使用</a:t>
            </a:r>
            <a:endParaRPr lang="en-US" altLang="zh-TW" sz="2000" b="1" i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701" y="2797343"/>
            <a:ext cx="5043486" cy="144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6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19049" y="222095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Encapsulation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封裝</a:t>
            </a:r>
            <a:r>
              <a:rPr lang="en-US" altLang="zh-TW" sz="4000" smtClean="0"/>
              <a:t>)</a:t>
            </a:r>
            <a:endParaRPr lang="en-US" altLang="zh-TW" sz="4000"/>
          </a:p>
        </p:txBody>
      </p:sp>
      <p:sp>
        <p:nvSpPr>
          <p:cNvPr id="4" name="文字方塊 3"/>
          <p:cNvSpPr txBox="1"/>
          <p:nvPr/>
        </p:nvSpPr>
        <p:spPr>
          <a:xfrm>
            <a:off x="989854" y="1628786"/>
            <a:ext cx="5341935" cy="42780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 Animal Class </a:t>
            </a:r>
          </a:p>
          <a:p>
            <a:endParaRPr lang="en-US" altLang="zh-TW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dirty="0" smtClean="0"/>
              <a:t> </a:t>
            </a:r>
            <a:r>
              <a:rPr lang="en-US" altLang="zh-TW" dirty="0" err="1">
                <a:solidFill>
                  <a:srgbClr val="7030A0"/>
                </a:solidFill>
              </a:rPr>
              <a:t>baseAnimal</a:t>
            </a:r>
            <a:r>
              <a:rPr lang="en-US" altLang="zh-TW" dirty="0"/>
              <a:t>: #</a:t>
            </a:r>
            <a:r>
              <a:rPr lang="zh-TW" altLang="en-US" sz="1400" b="1" i="1" dirty="0">
                <a:solidFill>
                  <a:srgbClr val="FF0000"/>
                </a:solidFill>
              </a:rPr>
              <a:t>透過封裝防止內部資料直接被外部呼叫</a:t>
            </a:r>
            <a:endParaRPr lang="en-US" altLang="zh-TW" sz="1400" b="1" i="1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7030A0"/>
                </a:solidFill>
              </a:rPr>
              <a:t>__</a:t>
            </a:r>
            <a:r>
              <a:rPr lang="en-US" altLang="zh-TW" dirty="0" err="1">
                <a:solidFill>
                  <a:srgbClr val="7030A0"/>
                </a:solidFill>
              </a:rPr>
              <a:t>init</a:t>
            </a:r>
            <a:r>
              <a:rPr lang="en-US" altLang="zh-TW" dirty="0">
                <a:solidFill>
                  <a:srgbClr val="7030A0"/>
                </a:solidFill>
              </a:rPr>
              <a:t>__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dirty="0"/>
              <a:t>, name, species):</a:t>
            </a:r>
          </a:p>
          <a:p>
            <a:r>
              <a:rPr lang="en-US" altLang="zh-TW" dirty="0"/>
              <a:t>        </a:t>
            </a:r>
            <a:r>
              <a:rPr lang="en-US" altLang="zh-TW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dirty="0" err="1" smtClean="0">
                <a:solidFill>
                  <a:srgbClr val="7030A0"/>
                </a:solidFill>
              </a:rPr>
              <a:t>.__name</a:t>
            </a:r>
            <a:r>
              <a:rPr lang="en-US" altLang="zh-TW" dirty="0" smtClean="0"/>
              <a:t> </a:t>
            </a:r>
            <a:r>
              <a:rPr lang="en-US" altLang="zh-TW" dirty="0"/>
              <a:t>= name</a:t>
            </a:r>
          </a:p>
          <a:p>
            <a:r>
              <a:rPr lang="en-US" altLang="zh-TW" dirty="0"/>
              <a:t>        </a:t>
            </a:r>
            <a:r>
              <a:rPr lang="en-US" altLang="zh-TW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dirty="0" err="1" smtClean="0">
                <a:solidFill>
                  <a:srgbClr val="7030A0"/>
                </a:solidFill>
              </a:rPr>
              <a:t>.__species</a:t>
            </a:r>
            <a:r>
              <a:rPr lang="en-US" altLang="zh-TW" dirty="0" smtClean="0">
                <a:solidFill>
                  <a:srgbClr val="7030A0"/>
                </a:solidFill>
              </a:rPr>
              <a:t> </a:t>
            </a:r>
            <a:r>
              <a:rPr lang="en-US" altLang="zh-TW" dirty="0"/>
              <a:t>= species</a:t>
            </a:r>
          </a:p>
          <a:p>
            <a:r>
              <a:rPr lang="en-US" altLang="zh-TW" dirty="0"/>
              <a:t>     </a:t>
            </a:r>
          </a:p>
          <a:p>
            <a:r>
              <a:rPr lang="en-US" altLang="zh-TW" dirty="0"/>
              <a:t>    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7030A0"/>
                </a:solidFill>
              </a:rPr>
              <a:t>animal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        print("Is a animal")</a:t>
            </a:r>
          </a:p>
          <a:p>
            <a:endParaRPr lang="en-US" altLang="zh-TW" dirty="0"/>
          </a:p>
          <a:p>
            <a:r>
              <a:rPr lang="en-US" altLang="zh-TW" dirty="0"/>
              <a:t>X = </a:t>
            </a:r>
            <a:r>
              <a:rPr lang="en-US" altLang="zh-TW" dirty="0" err="1"/>
              <a:t>baseAnimal</a:t>
            </a:r>
            <a:r>
              <a:rPr lang="en-US" altLang="zh-TW" dirty="0"/>
              <a:t>('</a:t>
            </a:r>
            <a:r>
              <a:rPr lang="en-US" altLang="zh-TW" dirty="0" err="1"/>
              <a:t>LaLa</a:t>
            </a:r>
            <a:r>
              <a:rPr lang="en-US" altLang="zh-TW" dirty="0"/>
              <a:t>', 'Cat')</a:t>
            </a:r>
          </a:p>
          <a:p>
            <a:r>
              <a:rPr lang="en-US" altLang="zh-TW" dirty="0"/>
              <a:t>print(</a:t>
            </a:r>
            <a:r>
              <a:rPr lang="en-US" altLang="zh-TW" dirty="0" err="1"/>
              <a:t>X</a:t>
            </a:r>
            <a:r>
              <a:rPr lang="en-US" altLang="zh-TW" dirty="0" err="1" smtClean="0">
                <a:solidFill>
                  <a:srgbClr val="7030A0"/>
                </a:solidFill>
              </a:rPr>
              <a:t>.__name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print(</a:t>
            </a:r>
            <a:r>
              <a:rPr lang="en-US" altLang="zh-TW" dirty="0" err="1"/>
              <a:t>X</a:t>
            </a:r>
            <a:r>
              <a:rPr lang="en-US" altLang="zh-TW" dirty="0" err="1" smtClean="0">
                <a:solidFill>
                  <a:srgbClr val="7030A0"/>
                </a:solidFill>
              </a:rPr>
              <a:t>.__species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X.animal</a:t>
            </a:r>
            <a:r>
              <a:rPr lang="en-US" altLang="zh-TW" dirty="0"/>
              <a:t>()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12" y="2802365"/>
            <a:ext cx="5370174" cy="178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6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19049" y="222095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Encapsulation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封裝</a:t>
            </a:r>
            <a:r>
              <a:rPr lang="en-US" altLang="zh-TW" sz="4000" smtClean="0"/>
              <a:t>)</a:t>
            </a:r>
            <a:endParaRPr lang="en-US" altLang="zh-TW" sz="4000"/>
          </a:p>
        </p:txBody>
      </p:sp>
      <p:sp>
        <p:nvSpPr>
          <p:cNvPr id="4" name="文字方塊 3"/>
          <p:cNvSpPr txBox="1"/>
          <p:nvPr/>
        </p:nvSpPr>
        <p:spPr>
          <a:xfrm>
            <a:off x="998611" y="1230738"/>
            <a:ext cx="5177903" cy="53860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 Animal Class </a:t>
            </a:r>
          </a:p>
          <a:p>
            <a:endParaRPr lang="en-US" altLang="zh-TW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7030A0"/>
                </a:solidFill>
              </a:rPr>
              <a:t>baseAnimal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   </a:t>
            </a:r>
          </a:p>
          <a:p>
            <a:r>
              <a:rPr lang="en-US" altLang="zh-TW" dirty="0"/>
              <a:t>    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7030A0"/>
                </a:solidFill>
              </a:rPr>
              <a:t>__</a:t>
            </a:r>
            <a:r>
              <a:rPr lang="en-US" altLang="zh-TW" dirty="0" err="1">
                <a:solidFill>
                  <a:srgbClr val="7030A0"/>
                </a:solidFill>
              </a:rPr>
              <a:t>init</a:t>
            </a:r>
            <a:r>
              <a:rPr lang="en-US" altLang="zh-TW" dirty="0">
                <a:solidFill>
                  <a:srgbClr val="7030A0"/>
                </a:solidFill>
              </a:rPr>
              <a:t>__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dirty="0"/>
              <a:t>, name, species):</a:t>
            </a:r>
          </a:p>
          <a:p>
            <a:r>
              <a:rPr lang="en-US" altLang="zh-TW" dirty="0"/>
              <a:t>        </a:t>
            </a:r>
            <a:r>
              <a:rPr lang="en-US" altLang="zh-TW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dirty="0" err="1" smtClean="0"/>
              <a:t>.__name</a:t>
            </a:r>
            <a:r>
              <a:rPr lang="en-US" altLang="zh-TW" dirty="0" smtClean="0"/>
              <a:t> </a:t>
            </a:r>
            <a:r>
              <a:rPr lang="en-US" altLang="zh-TW" dirty="0"/>
              <a:t>= name</a:t>
            </a:r>
          </a:p>
          <a:p>
            <a:r>
              <a:rPr lang="en-US" altLang="zh-TW" dirty="0"/>
              <a:t>        </a:t>
            </a:r>
            <a:r>
              <a:rPr lang="en-US" altLang="zh-TW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dirty="0" err="1" smtClean="0"/>
              <a:t>.__species</a:t>
            </a:r>
            <a:r>
              <a:rPr lang="en-US" altLang="zh-TW" dirty="0" smtClean="0"/>
              <a:t> </a:t>
            </a:r>
            <a:r>
              <a:rPr lang="en-US" altLang="zh-TW" dirty="0"/>
              <a:t>= species</a:t>
            </a:r>
          </a:p>
          <a:p>
            <a:r>
              <a:rPr lang="en-US" altLang="zh-TW" dirty="0" smtClean="0"/>
              <a:t>     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dirty="0" smtClean="0"/>
              <a:t> </a:t>
            </a:r>
            <a:r>
              <a:rPr lang="en-US" altLang="zh-TW" dirty="0" err="1" smtClean="0">
                <a:solidFill>
                  <a:srgbClr val="7030A0"/>
                </a:solidFill>
              </a:rPr>
              <a:t>getAnimalName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getname</a:t>
            </a:r>
            <a:r>
              <a:rPr lang="en-US" altLang="zh-TW" dirty="0" smtClean="0"/>
              <a:t>):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        return </a:t>
            </a:r>
            <a:r>
              <a:rPr lang="en-US" altLang="zh-TW" dirty="0" err="1" smtClean="0">
                <a:solidFill>
                  <a:srgbClr val="7030A0"/>
                </a:solidFill>
              </a:rPr>
              <a:t>getname</a:t>
            </a:r>
            <a:r>
              <a:rPr lang="en-US" altLang="zh-TW" dirty="0" smtClean="0">
                <a:solidFill>
                  <a:srgbClr val="7030A0"/>
                </a:solidFill>
              </a:rPr>
              <a:t>.__name</a:t>
            </a:r>
          </a:p>
          <a:p>
            <a:r>
              <a:rPr lang="en-US" altLang="zh-TW" dirty="0" smtClean="0"/>
              <a:t>    </a:t>
            </a:r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7030A0"/>
                </a:solidFill>
              </a:rPr>
              <a:t>getAnimalSpecies</a:t>
            </a:r>
            <a:r>
              <a:rPr lang="en-US" altLang="zh-TW" dirty="0"/>
              <a:t>(</a:t>
            </a:r>
            <a:r>
              <a:rPr lang="en-US" altLang="zh-TW" dirty="0" err="1"/>
              <a:t>getspecies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        return </a:t>
            </a:r>
            <a:r>
              <a:rPr lang="en-US" altLang="zh-TW" dirty="0" err="1">
                <a:solidFill>
                  <a:srgbClr val="7030A0"/>
                </a:solidFill>
              </a:rPr>
              <a:t>getspecies</a:t>
            </a:r>
            <a:r>
              <a:rPr lang="en-US" altLang="zh-TW" dirty="0">
                <a:solidFill>
                  <a:srgbClr val="7030A0"/>
                </a:solidFill>
              </a:rPr>
              <a:t>.__</a:t>
            </a:r>
            <a:r>
              <a:rPr lang="en-US" altLang="zh-TW" dirty="0" smtClean="0">
                <a:solidFill>
                  <a:srgbClr val="7030A0"/>
                </a:solidFill>
              </a:rPr>
              <a:t>species</a:t>
            </a:r>
          </a:p>
          <a:p>
            <a:endParaRPr lang="en-US" altLang="zh-TW" dirty="0"/>
          </a:p>
          <a:p>
            <a:r>
              <a:rPr lang="en-US" altLang="zh-TW" dirty="0"/>
              <a:t>X = cat("</a:t>
            </a:r>
            <a:r>
              <a:rPr lang="en-US" altLang="zh-TW" dirty="0" err="1"/>
              <a:t>LaLa</a:t>
            </a:r>
            <a:r>
              <a:rPr lang="en-US" altLang="zh-TW" dirty="0"/>
              <a:t>","Cat")</a:t>
            </a:r>
          </a:p>
          <a:p>
            <a:r>
              <a:rPr lang="en-US" altLang="zh-TW" dirty="0"/>
              <a:t>print(</a:t>
            </a:r>
            <a:r>
              <a:rPr lang="en-US" altLang="zh-TW" dirty="0" err="1"/>
              <a:t>X.getAnimalName</a:t>
            </a:r>
            <a:r>
              <a:rPr lang="en-US" altLang="zh-TW" dirty="0" smtClean="0"/>
              <a:t>())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print(</a:t>
            </a:r>
            <a:r>
              <a:rPr lang="en-US" altLang="zh-TW" dirty="0" err="1"/>
              <a:t>X.getAnimalSpecies</a:t>
            </a:r>
            <a:r>
              <a:rPr lang="en-US" altLang="zh-TW" dirty="0" smtClean="0"/>
              <a:t>())</a:t>
            </a:r>
          </a:p>
          <a:p>
            <a:endParaRPr lang="en-US" altLang="zh-TW" dirty="0" smtClean="0"/>
          </a:p>
          <a:p>
            <a:r>
              <a:rPr lang="en-US" altLang="zh-TW" dirty="0"/>
              <a:t>#</a:t>
            </a:r>
            <a:r>
              <a:rPr lang="zh-TW" altLang="en-US" b="1" i="1" dirty="0">
                <a:solidFill>
                  <a:srgbClr val="FF0000"/>
                </a:solidFill>
              </a:rPr>
              <a:t>透過 </a:t>
            </a:r>
            <a:r>
              <a:rPr lang="en-US" altLang="zh-TW" b="1" i="1" dirty="0">
                <a:solidFill>
                  <a:srgbClr val="FF0000"/>
                </a:solidFill>
              </a:rPr>
              <a:t>Method </a:t>
            </a:r>
            <a:r>
              <a:rPr lang="zh-TW" altLang="en-US" b="1" i="1" dirty="0">
                <a:solidFill>
                  <a:srgbClr val="FF0000"/>
                </a:solidFill>
              </a:rPr>
              <a:t>回傳被封裝的</a:t>
            </a:r>
            <a:r>
              <a:rPr lang="zh-TW" altLang="en-US" b="1" i="1" dirty="0" smtClean="0">
                <a:solidFill>
                  <a:srgbClr val="FF0000"/>
                </a:solidFill>
              </a:rPr>
              <a:t>資料</a:t>
            </a: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397" y="2498606"/>
            <a:ext cx="5471713" cy="119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9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 smtClean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75" y="2439359"/>
            <a:ext cx="5489416" cy="34346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091" y="2439359"/>
            <a:ext cx="4718013" cy="362924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65190" y="1658516"/>
            <a:ext cx="7197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dirty="0">
                <a:hlinkClick r:id="rId4"/>
              </a:rPr>
              <a:t>https://www.anaconda.com/products/individual</a:t>
            </a:r>
            <a:endParaRPr lang="en-US" altLang="zh-TW" sz="2400" b="1" i="1" dirty="0"/>
          </a:p>
        </p:txBody>
      </p:sp>
    </p:spTree>
    <p:extLst>
      <p:ext uri="{BB962C8B-B14F-4D97-AF65-F5344CB8AC3E}">
        <p14:creationId xmlns:p14="http://schemas.microsoft.com/office/powerpoint/2010/main" val="351188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84539" y="424862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Inheritance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繼承</a:t>
            </a:r>
            <a:r>
              <a:rPr lang="en-US" altLang="zh-TW" sz="4000" smtClean="0"/>
              <a:t>)</a:t>
            </a:r>
            <a:endParaRPr lang="en-US" altLang="zh-TW" sz="400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84297" y="1936491"/>
            <a:ext cx="7079713" cy="3600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2400" dirty="0" smtClean="0"/>
              <a:t># Inheritance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class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DerivedClassName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BaseClassName</a:t>
            </a:r>
            <a:r>
              <a:rPr lang="en-US" altLang="zh-TW" sz="2400" dirty="0"/>
              <a:t>):</a:t>
            </a:r>
          </a:p>
          <a:p>
            <a:r>
              <a:rPr lang="en-US" altLang="zh-TW" sz="2400" dirty="0"/>
              <a:t>    &lt;statement-1&gt;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smtClean="0"/>
              <a:t>.</a:t>
            </a:r>
            <a:endParaRPr lang="en-US" altLang="zh-TW" sz="2400" dirty="0"/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&lt;statement-N</a:t>
            </a:r>
            <a:r>
              <a:rPr lang="en-US" altLang="zh-TW" sz="2400" dirty="0" smtClean="0"/>
              <a:t>&gt;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5298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982724" y="0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Inheritance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繼承</a:t>
            </a:r>
            <a:r>
              <a:rPr lang="en-US" altLang="zh-TW" sz="4000" smtClean="0"/>
              <a:t>)</a:t>
            </a:r>
            <a:endParaRPr lang="en-US" altLang="zh-TW" sz="400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44896" y="1047113"/>
            <a:ext cx="5604145" cy="5539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# Animal Class </a:t>
            </a:r>
          </a:p>
          <a:p>
            <a:endParaRPr lang="en-US" altLang="zh-TW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1600" dirty="0"/>
              <a:t> </a:t>
            </a:r>
            <a:r>
              <a:rPr lang="en-US" altLang="zh-TW" sz="1600" dirty="0" err="1">
                <a:solidFill>
                  <a:srgbClr val="7030A0"/>
                </a:solidFill>
              </a:rPr>
              <a:t>baseAnimal</a:t>
            </a:r>
            <a:r>
              <a:rPr lang="en-US" altLang="zh-TW" sz="1600" dirty="0"/>
              <a:t>:</a:t>
            </a:r>
          </a:p>
          <a:p>
            <a:r>
              <a:rPr lang="en-US" altLang="zh-TW" sz="1600" dirty="0"/>
              <a:t>    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7030A0"/>
                </a:solidFill>
              </a:rPr>
              <a:t>__</a:t>
            </a:r>
            <a:r>
              <a:rPr lang="en-US" altLang="zh-TW" sz="1600" dirty="0" err="1">
                <a:solidFill>
                  <a:srgbClr val="7030A0"/>
                </a:solidFill>
              </a:rPr>
              <a:t>init</a:t>
            </a:r>
            <a:r>
              <a:rPr lang="en-US" altLang="zh-TW" sz="1600" dirty="0">
                <a:solidFill>
                  <a:srgbClr val="7030A0"/>
                </a:solidFill>
              </a:rPr>
              <a:t>__</a:t>
            </a:r>
            <a:r>
              <a:rPr lang="en-US" altLang="zh-TW" sz="1600" dirty="0"/>
              <a:t>(</a:t>
            </a:r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600" dirty="0"/>
              <a:t>, name, species):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sz="1600" dirty="0" err="1"/>
              <a:t>.__name</a:t>
            </a:r>
            <a:r>
              <a:rPr lang="en-US" altLang="zh-TW" sz="1600" dirty="0"/>
              <a:t> = name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sz="1600" dirty="0" err="1"/>
              <a:t>.__species</a:t>
            </a:r>
            <a:r>
              <a:rPr lang="en-US" altLang="zh-TW" sz="1600" dirty="0"/>
              <a:t> = species</a:t>
            </a:r>
          </a:p>
          <a:p>
            <a:r>
              <a:rPr lang="en-US" altLang="zh-TW" sz="1600" dirty="0"/>
              <a:t>     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1600" dirty="0"/>
              <a:t> </a:t>
            </a:r>
            <a:r>
              <a:rPr lang="en-US" altLang="zh-TW" sz="1600" dirty="0" err="1">
                <a:solidFill>
                  <a:srgbClr val="7030A0"/>
                </a:solidFill>
              </a:rPr>
              <a:t>getAnimalName</a:t>
            </a:r>
            <a:r>
              <a:rPr lang="en-US" altLang="zh-TW" sz="1600" dirty="0"/>
              <a:t>(</a:t>
            </a:r>
            <a:r>
              <a:rPr lang="en-US" altLang="zh-TW" sz="1600" dirty="0" err="1"/>
              <a:t>getname</a:t>
            </a:r>
            <a:r>
              <a:rPr lang="en-US" altLang="zh-TW" sz="1600" dirty="0"/>
              <a:t>):</a:t>
            </a:r>
          </a:p>
          <a:p>
            <a:r>
              <a:rPr lang="en-US" altLang="zh-TW" sz="1600" dirty="0"/>
              <a:t>        return </a:t>
            </a:r>
            <a:r>
              <a:rPr lang="en-US" altLang="zh-TW" sz="1600" dirty="0" err="1">
                <a:solidFill>
                  <a:srgbClr val="7030A0"/>
                </a:solidFill>
              </a:rPr>
              <a:t>getname</a:t>
            </a:r>
            <a:r>
              <a:rPr lang="en-US" altLang="zh-TW" sz="1600" dirty="0">
                <a:solidFill>
                  <a:srgbClr val="7030A0"/>
                </a:solidFill>
              </a:rPr>
              <a:t>.__name</a:t>
            </a:r>
          </a:p>
          <a:p>
            <a:r>
              <a:rPr lang="en-US" altLang="zh-TW" sz="1600" dirty="0"/>
              <a:t>    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1600" dirty="0"/>
              <a:t> </a:t>
            </a:r>
            <a:r>
              <a:rPr lang="en-US" altLang="zh-TW" sz="1600" dirty="0" err="1">
                <a:solidFill>
                  <a:srgbClr val="7030A0"/>
                </a:solidFill>
              </a:rPr>
              <a:t>getAnimalSpecies</a:t>
            </a:r>
            <a:r>
              <a:rPr lang="en-US" altLang="zh-TW" sz="1600" dirty="0"/>
              <a:t>(</a:t>
            </a:r>
            <a:r>
              <a:rPr lang="en-US" altLang="zh-TW" sz="1600" dirty="0" err="1"/>
              <a:t>getspecies</a:t>
            </a:r>
            <a:r>
              <a:rPr lang="en-US" altLang="zh-TW" sz="1600" dirty="0"/>
              <a:t>):</a:t>
            </a:r>
          </a:p>
          <a:p>
            <a:r>
              <a:rPr lang="en-US" altLang="zh-TW" sz="1600" dirty="0"/>
              <a:t>        return </a:t>
            </a:r>
            <a:r>
              <a:rPr lang="en-US" altLang="zh-TW" sz="1600" dirty="0" err="1">
                <a:solidFill>
                  <a:srgbClr val="7030A0"/>
                </a:solidFill>
              </a:rPr>
              <a:t>getspecies</a:t>
            </a:r>
            <a:r>
              <a:rPr lang="en-US" altLang="zh-TW" sz="1600" dirty="0">
                <a:solidFill>
                  <a:srgbClr val="7030A0"/>
                </a:solidFill>
              </a:rPr>
              <a:t>.__species</a:t>
            </a:r>
          </a:p>
          <a:p>
            <a:endParaRPr lang="en-US" altLang="zh-TW" sz="1600" dirty="0"/>
          </a:p>
          <a:p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7030A0"/>
                </a:solidFill>
              </a:rPr>
              <a:t>cat</a:t>
            </a:r>
            <a:r>
              <a:rPr lang="en-US" altLang="zh-TW" sz="1600" dirty="0"/>
              <a:t>(</a:t>
            </a:r>
            <a:r>
              <a:rPr lang="en-US" altLang="zh-TW" sz="1600" dirty="0" err="1"/>
              <a:t>baseAnimal</a:t>
            </a:r>
            <a:r>
              <a:rPr lang="en-US" altLang="zh-TW" sz="1600" dirty="0" smtClean="0"/>
              <a:t>):</a:t>
            </a:r>
            <a:r>
              <a:rPr lang="zh-TW" altLang="en-US" sz="1600" dirty="0" smtClean="0"/>
              <a:t> </a:t>
            </a:r>
            <a:endParaRPr lang="en-US" altLang="zh-TW" sz="1600" dirty="0"/>
          </a:p>
          <a:p>
            <a:r>
              <a:rPr lang="en-US" altLang="zh-TW" sz="1600" dirty="0" smtClean="0"/>
              <a:t>    </a:t>
            </a:r>
            <a:r>
              <a:rPr lang="en-US" altLang="zh-TW" sz="1600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1600" dirty="0" smtClean="0"/>
              <a:t> </a:t>
            </a:r>
            <a:r>
              <a:rPr lang="en-US" altLang="zh-TW" sz="1600" dirty="0" smtClean="0">
                <a:solidFill>
                  <a:srgbClr val="7030A0"/>
                </a:solidFill>
              </a:rPr>
              <a:t>update</a:t>
            </a:r>
            <a:r>
              <a:rPr lang="en-US" altLang="zh-TW" sz="1600" dirty="0" smtClean="0"/>
              <a:t>(</a:t>
            </a:r>
            <a:r>
              <a:rPr lang="en-US" altLang="zh-TW" sz="1600" dirty="0" smtClean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600" dirty="0" smtClean="0"/>
              <a:t>):</a:t>
            </a:r>
          </a:p>
          <a:p>
            <a:r>
              <a:rPr lang="en-US" altLang="zh-TW" sz="1600" dirty="0" smtClean="0"/>
              <a:t>        </a:t>
            </a:r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zh-TW" altLang="en-US" sz="1600" dirty="0">
                <a:solidFill>
                  <a:schemeClr val="accent2">
                    <a:lumMod val="75000"/>
                  </a:schemeClr>
                </a:solidFill>
              </a:rPr>
              <a:t>喵喵叫</a:t>
            </a:r>
            <a:r>
              <a:rPr lang="en-US" altLang="zh-TW" sz="1600" dirty="0">
                <a:solidFill>
                  <a:schemeClr val="accent2">
                    <a:lumMod val="75000"/>
                  </a:schemeClr>
                </a:solidFill>
              </a:rPr>
              <a:t>"</a:t>
            </a:r>
          </a:p>
          <a:p>
            <a:endParaRPr lang="en-US" altLang="zh-TW" sz="1600" dirty="0"/>
          </a:p>
          <a:p>
            <a:r>
              <a:rPr lang="en-US" altLang="zh-TW" sz="1600" dirty="0"/>
              <a:t>X = cat</a:t>
            </a:r>
            <a:r>
              <a:rPr lang="en-US" altLang="zh-TW" sz="1600" dirty="0">
                <a:solidFill>
                  <a:schemeClr val="accent2">
                    <a:lumMod val="75000"/>
                  </a:schemeClr>
                </a:solidFill>
              </a:rPr>
              <a:t>("</a:t>
            </a:r>
            <a:r>
              <a:rPr lang="en-US" altLang="zh-TW" sz="1600" dirty="0" err="1">
                <a:solidFill>
                  <a:schemeClr val="accent2">
                    <a:lumMod val="75000"/>
                  </a:schemeClr>
                </a:solidFill>
              </a:rPr>
              <a:t>LaLa</a:t>
            </a:r>
            <a:r>
              <a:rPr lang="en-US" altLang="zh-TW" sz="1600" dirty="0">
                <a:solidFill>
                  <a:schemeClr val="accent2">
                    <a:lumMod val="75000"/>
                  </a:schemeClr>
                </a:solidFill>
              </a:rPr>
              <a:t>","Cat")</a:t>
            </a:r>
          </a:p>
          <a:p>
            <a:r>
              <a:rPr lang="en-US" altLang="zh-TW" sz="1600" dirty="0"/>
              <a:t>print(</a:t>
            </a:r>
            <a:r>
              <a:rPr lang="en-US" altLang="zh-TW" sz="1600" dirty="0" err="1"/>
              <a:t>X.getAnimalName</a:t>
            </a:r>
            <a:r>
              <a:rPr lang="en-US" altLang="zh-TW" sz="1600" dirty="0"/>
              <a:t>()) #</a:t>
            </a:r>
            <a:r>
              <a:rPr lang="zh-TW" altLang="en-US" sz="1600" b="1" i="1" dirty="0">
                <a:solidFill>
                  <a:srgbClr val="FF0000"/>
                </a:solidFill>
              </a:rPr>
              <a:t>透過繼承取得父類別 </a:t>
            </a:r>
            <a:r>
              <a:rPr lang="en-US" altLang="zh-TW" sz="1600" b="1" i="1" dirty="0" smtClean="0">
                <a:solidFill>
                  <a:srgbClr val="FF0000"/>
                </a:solidFill>
              </a:rPr>
              <a:t>Method</a:t>
            </a:r>
            <a:endParaRPr lang="en-US" altLang="zh-TW" sz="1600" dirty="0"/>
          </a:p>
          <a:p>
            <a:r>
              <a:rPr lang="en-US" altLang="zh-TW" sz="1600" dirty="0"/>
              <a:t>print(</a:t>
            </a:r>
            <a:r>
              <a:rPr lang="en-US" altLang="zh-TW" sz="1600" dirty="0" err="1"/>
              <a:t>X.getAnimalSpecies</a:t>
            </a:r>
            <a:r>
              <a:rPr lang="en-US" altLang="zh-TW" sz="1600" dirty="0"/>
              <a:t>())</a:t>
            </a:r>
          </a:p>
          <a:p>
            <a:r>
              <a:rPr lang="en-US" altLang="zh-TW" sz="1600" dirty="0">
                <a:solidFill>
                  <a:srgbClr val="7030A0"/>
                </a:solidFill>
              </a:rPr>
              <a:t>print(</a:t>
            </a:r>
            <a:r>
              <a:rPr lang="en-US" altLang="zh-TW" sz="1600" dirty="0" err="1">
                <a:solidFill>
                  <a:srgbClr val="7030A0"/>
                </a:solidFill>
              </a:rPr>
              <a:t>X.update</a:t>
            </a:r>
            <a:r>
              <a:rPr lang="en-US" altLang="zh-TW" sz="1600" dirty="0" smtClean="0">
                <a:solidFill>
                  <a:srgbClr val="7030A0"/>
                </a:solidFill>
              </a:rPr>
              <a:t>())</a:t>
            </a:r>
            <a:endParaRPr lang="en-US" altLang="zh-TW" sz="1600" dirty="0">
              <a:solidFill>
                <a:srgbClr val="7030A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32" y="2224392"/>
            <a:ext cx="5125031" cy="125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9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29948" y="176083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smtClean="0"/>
              <a:t>Abstract Class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抽象類別</a:t>
            </a:r>
            <a:r>
              <a:rPr lang="en-US" altLang="zh-TW" sz="4000" smtClean="0"/>
              <a:t>)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103341" y="972588"/>
            <a:ext cx="6848905" cy="4093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2000" dirty="0" smtClean="0"/>
              <a:t># Abstract Class</a:t>
            </a:r>
          </a:p>
          <a:p>
            <a:pPr marL="0" lvl="2"/>
            <a:endParaRPr lang="en-US" altLang="zh-TW" sz="2000" dirty="0" smtClean="0"/>
          </a:p>
          <a:p>
            <a:pPr marL="0" lvl="2"/>
            <a:r>
              <a:rPr lang="en-US" altLang="zh-TW" sz="2000" dirty="0" smtClean="0"/>
              <a:t>from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2000" dirty="0" smtClean="0"/>
              <a:t> import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abstractmethod</a:t>
            </a:r>
            <a:endParaRPr lang="en-US" altLang="zh-TW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lvl="2"/>
            <a:endParaRPr lang="en-US" altLang="zh-TW" sz="2000" dirty="0" smtClean="0"/>
          </a:p>
          <a:p>
            <a:pPr marL="0" lvl="2"/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>
                <a:solidFill>
                  <a:srgbClr val="7030A0"/>
                </a:solidFill>
              </a:rPr>
              <a:t>baseAnimal</a:t>
            </a:r>
            <a:r>
              <a:rPr lang="en-US" altLang="zh-TW" sz="2000" dirty="0" smtClean="0"/>
              <a:t>(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2000" dirty="0" smtClean="0"/>
              <a:t>): </a:t>
            </a:r>
          </a:p>
          <a:p>
            <a:pPr marL="0" lvl="2"/>
            <a:r>
              <a:rPr lang="en-US" altLang="zh-TW" sz="2000" dirty="0" smtClean="0"/>
              <a:t>    </a:t>
            </a:r>
            <a:r>
              <a:rPr lang="en-US" altLang="zh-TW" sz="2000" i="1" dirty="0" smtClean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altLang="zh-TW" sz="2000" i="1" dirty="0" err="1" smtClean="0">
                <a:solidFill>
                  <a:schemeClr val="accent3">
                    <a:lumMod val="75000"/>
                  </a:schemeClr>
                </a:solidFill>
              </a:rPr>
              <a:t>abstractmethod</a:t>
            </a:r>
            <a:endParaRPr lang="en-US" altLang="zh-TW" sz="2000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lvl="2"/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def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>
                <a:solidFill>
                  <a:srgbClr val="7030A0"/>
                </a:solidFill>
              </a:rPr>
              <a:t>getAnimalName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getname</a:t>
            </a:r>
            <a:r>
              <a:rPr lang="en-US" altLang="zh-TW" sz="2000" dirty="0" smtClean="0"/>
              <a:t>):</a:t>
            </a:r>
          </a:p>
          <a:p>
            <a:pPr marL="0" lvl="2"/>
            <a:r>
              <a:rPr lang="en-US" altLang="zh-TW" sz="2000" dirty="0" smtClean="0"/>
              <a:t>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pass </a:t>
            </a:r>
            <a:r>
              <a:rPr lang="en-US" altLang="zh-TW" sz="2000" dirty="0" smtClean="0"/>
              <a:t>   </a:t>
            </a:r>
          </a:p>
          <a:p>
            <a:pPr marL="0" lvl="2"/>
            <a:r>
              <a:rPr lang="en-US" altLang="zh-TW" sz="2000" i="1" dirty="0" smtClean="0">
                <a:solidFill>
                  <a:schemeClr val="accent3">
                    <a:lumMod val="75000"/>
                  </a:schemeClr>
                </a:solidFill>
              </a:rPr>
              <a:t>    @</a:t>
            </a:r>
            <a:r>
              <a:rPr lang="en-US" altLang="zh-TW" sz="2000" i="1" dirty="0" err="1" smtClean="0">
                <a:solidFill>
                  <a:schemeClr val="accent3">
                    <a:lumMod val="75000"/>
                  </a:schemeClr>
                </a:solidFill>
              </a:rPr>
              <a:t>abstractmethod</a:t>
            </a:r>
            <a:endParaRPr lang="en-US" altLang="zh-TW" sz="2000" dirty="0" smtClean="0"/>
          </a:p>
          <a:p>
            <a:pPr marL="0" lvl="2"/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def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>
                <a:solidFill>
                  <a:srgbClr val="7030A0"/>
                </a:solidFill>
              </a:rPr>
              <a:t>getAnimalSpecies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getspecies</a:t>
            </a:r>
            <a:r>
              <a:rPr lang="en-US" altLang="zh-TW" sz="2000" dirty="0" smtClean="0"/>
              <a:t>):</a:t>
            </a:r>
          </a:p>
          <a:p>
            <a:pPr marL="0" lvl="2"/>
            <a:r>
              <a:rPr lang="en-US" altLang="zh-TW" sz="2000" dirty="0" smtClean="0"/>
              <a:t>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pass</a:t>
            </a:r>
          </a:p>
          <a:p>
            <a:pPr marL="0" lvl="2"/>
            <a:r>
              <a:rPr lang="en-US" altLang="zh-TW" sz="2000" dirty="0" smtClean="0"/>
              <a:t>  </a:t>
            </a:r>
          </a:p>
          <a:p>
            <a:pPr marL="0" lvl="2"/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animal =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baseAnimal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b="1" i="1" dirty="0" smtClean="0">
                <a:solidFill>
                  <a:srgbClr val="FF0000"/>
                </a:solidFill>
              </a:rPr>
              <a:t>抽象類別無法被直接實例化</a:t>
            </a:r>
            <a:endParaRPr lang="en-US" altLang="zh-TW" sz="1400" b="1" i="1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341" y="5144074"/>
            <a:ext cx="6848905" cy="15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6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-418011" y="0"/>
            <a:ext cx="112266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smtClean="0"/>
              <a:t>Abstract Class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抽象類別</a:t>
            </a:r>
            <a:r>
              <a:rPr lang="en-US" altLang="zh-TW" sz="4000" smtClean="0"/>
              <a:t>)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45791" y="796505"/>
            <a:ext cx="4830014" cy="61247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 smtClean="0"/>
              <a:t># Abstract Class</a:t>
            </a: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 smtClean="0"/>
              <a:t>from </a:t>
            </a:r>
            <a:r>
              <a:rPr lang="en-US" altLang="zh-TW" sz="1400" dirty="0" err="1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1400" dirty="0" smtClean="0"/>
              <a:t> import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1400" dirty="0" smtClean="0"/>
              <a:t>, </a:t>
            </a:r>
            <a:r>
              <a:rPr lang="en-US" altLang="zh-TW" sz="1400" dirty="0" err="1" smtClean="0">
                <a:solidFill>
                  <a:schemeClr val="accent5">
                    <a:lumMod val="75000"/>
                  </a:schemeClr>
                </a:solidFill>
              </a:rPr>
              <a:t>abstractmethod</a:t>
            </a:r>
            <a:endParaRPr lang="en-US" altLang="zh-TW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baseAnimal</a:t>
            </a:r>
            <a:r>
              <a:rPr lang="en-US" altLang="zh-TW" sz="1400" dirty="0" smtClean="0"/>
              <a:t>(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1400" dirty="0" smtClean="0"/>
              <a:t>): </a:t>
            </a: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i="1" dirty="0" smtClean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altLang="zh-TW" sz="1400" i="1" dirty="0" err="1" smtClean="0">
                <a:solidFill>
                  <a:schemeClr val="accent3">
                    <a:lumMod val="75000"/>
                  </a:schemeClr>
                </a:solidFill>
              </a:rPr>
              <a:t>abstractmethod</a:t>
            </a:r>
            <a:endParaRPr lang="en-US" altLang="zh-TW" sz="1400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def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getAnimalName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getname</a:t>
            </a:r>
            <a:r>
              <a:rPr lang="en-US" altLang="zh-TW" sz="1400" dirty="0" smtClean="0"/>
              <a:t>):</a:t>
            </a:r>
          </a:p>
          <a:p>
            <a:pPr marL="0" lvl="2"/>
            <a:r>
              <a:rPr lang="en-US" altLang="zh-TW" sz="1400" dirty="0" smtClean="0"/>
              <a:t>       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pass </a:t>
            </a:r>
            <a:r>
              <a:rPr lang="en-US" altLang="zh-TW" sz="1400" dirty="0" smtClean="0"/>
              <a:t>  </a:t>
            </a:r>
            <a:endParaRPr lang="en-US" altLang="zh-TW" sz="1400" dirty="0"/>
          </a:p>
          <a:p>
            <a:pPr marL="0" lvl="2"/>
            <a:r>
              <a:rPr lang="en-US" altLang="zh-TW" sz="1400" dirty="0" smtClean="0"/>
              <a:t>     </a:t>
            </a:r>
            <a:r>
              <a:rPr lang="en-US" altLang="zh-TW" sz="1400" i="1" dirty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altLang="zh-TW" sz="1400" i="1" dirty="0" err="1" smtClean="0">
                <a:solidFill>
                  <a:schemeClr val="accent3">
                    <a:lumMod val="75000"/>
                  </a:schemeClr>
                </a:solidFill>
              </a:rPr>
              <a:t>abstractmethod</a:t>
            </a:r>
            <a:r>
              <a:rPr lang="en-US" altLang="zh-TW" sz="1400" dirty="0" smtClean="0"/>
              <a:t> </a:t>
            </a: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def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getAnimalSpecies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getspecies</a:t>
            </a:r>
            <a:r>
              <a:rPr lang="en-US" altLang="zh-TW" sz="1400" dirty="0" smtClean="0"/>
              <a:t>):</a:t>
            </a:r>
          </a:p>
          <a:p>
            <a:pPr marL="0" lvl="2"/>
            <a:r>
              <a:rPr lang="en-US" altLang="zh-TW" sz="1400" dirty="0" smtClean="0"/>
              <a:t>       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pass</a:t>
            </a: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7030A0"/>
                </a:solidFill>
              </a:rPr>
              <a:t>cat</a:t>
            </a:r>
            <a:r>
              <a:rPr lang="en-US" altLang="zh-TW" sz="1400" dirty="0"/>
              <a:t>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baseAnimal</a:t>
            </a:r>
            <a:r>
              <a:rPr lang="en-US" altLang="zh-TW" sz="1400" dirty="0" smtClean="0"/>
              <a:t>):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#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抽象</a:t>
            </a:r>
            <a:r>
              <a:rPr lang="zh-TW" altLang="en-US" sz="1400" b="1" i="1" dirty="0">
                <a:solidFill>
                  <a:srgbClr val="FF0000"/>
                </a:solidFill>
              </a:rPr>
              <a:t>類別需透過繼承來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實現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7030A0"/>
                </a:solidFill>
              </a:rPr>
              <a:t>__</a:t>
            </a:r>
            <a:r>
              <a:rPr lang="en-US" altLang="zh-TW" sz="1400" dirty="0" err="1">
                <a:solidFill>
                  <a:srgbClr val="7030A0"/>
                </a:solidFill>
              </a:rPr>
              <a:t>init</a:t>
            </a:r>
            <a:r>
              <a:rPr lang="en-US" altLang="zh-TW" sz="1400" dirty="0">
                <a:solidFill>
                  <a:srgbClr val="7030A0"/>
                </a:solidFill>
              </a:rPr>
              <a:t>__</a:t>
            </a:r>
            <a:r>
              <a:rPr lang="en-US" altLang="zh-TW" sz="1400" dirty="0"/>
              <a:t>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self,</a:t>
            </a:r>
            <a:r>
              <a:rPr lang="en-US" altLang="zh-TW" sz="1400" dirty="0" err="1"/>
              <a:t>name,species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getAnimalName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.name)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getAnimalSpecies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.species</a:t>
            </a:r>
            <a:r>
              <a:rPr lang="en-US" altLang="zh-TW" sz="1400" dirty="0"/>
              <a:t>)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 smtClean="0"/>
              <a:t>cat1 </a:t>
            </a:r>
            <a:r>
              <a:rPr lang="en-US" altLang="zh-TW" sz="1400" dirty="0"/>
              <a:t>= cat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("</a:t>
            </a:r>
            <a:r>
              <a:rPr lang="en-US" altLang="zh-TW" sz="1400" dirty="0" err="1">
                <a:solidFill>
                  <a:schemeClr val="accent2">
                    <a:lumMod val="75000"/>
                  </a:schemeClr>
                </a:solidFill>
              </a:rPr>
              <a:t>Lala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","</a:t>
            </a:r>
            <a:r>
              <a:rPr lang="zh-TW" altLang="en-US" sz="1400" dirty="0">
                <a:solidFill>
                  <a:schemeClr val="accent2">
                    <a:lumMod val="75000"/>
                  </a:schemeClr>
                </a:solidFill>
              </a:rPr>
              <a:t>橘貓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")</a:t>
            </a:r>
          </a:p>
          <a:p>
            <a:pPr marL="0" lvl="2"/>
            <a:r>
              <a:rPr lang="en-US" altLang="zh-TW" sz="1400" dirty="0" smtClean="0"/>
              <a:t>cat1.getAnimalName</a:t>
            </a:r>
            <a:r>
              <a:rPr lang="en-US" altLang="zh-TW" sz="1400" dirty="0"/>
              <a:t>()</a:t>
            </a:r>
          </a:p>
          <a:p>
            <a:pPr marL="0" lvl="2"/>
            <a:r>
              <a:rPr lang="en-US" altLang="zh-TW" sz="1400" dirty="0" smtClean="0"/>
              <a:t>cat1.getAnimalSpecies()</a:t>
            </a:r>
            <a:endParaRPr lang="en-US" altLang="zh-TW" sz="1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465" y="2719456"/>
            <a:ext cx="4625423" cy="134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4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-418011" y="0"/>
            <a:ext cx="112266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smtClean="0"/>
              <a:t>Polymorphism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多型</a:t>
            </a:r>
            <a:r>
              <a:rPr lang="en-US" altLang="zh-TW" sz="4000" smtClean="0"/>
              <a:t>)</a:t>
            </a:r>
            <a:r>
              <a:rPr lang="zh-TW" altLang="en-US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46768" y="851136"/>
            <a:ext cx="3528475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 smtClean="0"/>
              <a:t># Abstract Class</a:t>
            </a: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 smtClean="0"/>
              <a:t>from </a:t>
            </a:r>
            <a:r>
              <a:rPr lang="en-US" altLang="zh-TW" sz="1400" dirty="0" err="1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1400" dirty="0" smtClean="0"/>
              <a:t> import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1400" dirty="0" smtClean="0"/>
              <a:t>, </a:t>
            </a:r>
            <a:r>
              <a:rPr lang="en-US" altLang="zh-TW" sz="1400" dirty="0" err="1" smtClean="0">
                <a:solidFill>
                  <a:schemeClr val="accent5">
                    <a:lumMod val="75000"/>
                  </a:schemeClr>
                </a:solidFill>
              </a:rPr>
              <a:t>abstractmethod</a:t>
            </a:r>
            <a:endParaRPr lang="en-US" altLang="zh-TW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baseAnimal</a:t>
            </a:r>
            <a:r>
              <a:rPr lang="en-US" altLang="zh-TW" sz="1400" dirty="0" smtClean="0"/>
              <a:t>(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1400" dirty="0" smtClean="0"/>
              <a:t>): </a:t>
            </a: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i="1" dirty="0" smtClean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altLang="zh-TW" sz="1400" i="1" dirty="0" err="1" smtClean="0">
                <a:solidFill>
                  <a:schemeClr val="accent3">
                    <a:lumMod val="75000"/>
                  </a:schemeClr>
                </a:solidFill>
              </a:rPr>
              <a:t>abstractmethod</a:t>
            </a:r>
            <a:endParaRPr lang="en-US" altLang="zh-TW" sz="1400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def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getAnimalName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getname</a:t>
            </a:r>
            <a:r>
              <a:rPr lang="en-US" altLang="zh-TW" sz="1400" dirty="0" smtClean="0"/>
              <a:t>):</a:t>
            </a:r>
          </a:p>
          <a:p>
            <a:pPr marL="0" lvl="2"/>
            <a:r>
              <a:rPr lang="en-US" altLang="zh-TW" sz="1400" dirty="0" smtClean="0"/>
              <a:t>       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pass </a:t>
            </a:r>
            <a:r>
              <a:rPr lang="en-US" altLang="zh-TW" sz="1400" dirty="0" smtClean="0"/>
              <a:t> </a:t>
            </a: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i="1" dirty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altLang="zh-TW" sz="1400" i="1" dirty="0" err="1" smtClean="0">
                <a:solidFill>
                  <a:schemeClr val="accent3">
                    <a:lumMod val="75000"/>
                  </a:schemeClr>
                </a:solidFill>
              </a:rPr>
              <a:t>abstractmethod</a:t>
            </a:r>
            <a:endParaRPr lang="en-US" altLang="zh-TW" sz="1400" dirty="0" smtClean="0"/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def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getAnimalSpecies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getspecies</a:t>
            </a:r>
            <a:r>
              <a:rPr lang="en-US" altLang="zh-TW" sz="1400" dirty="0" smtClean="0"/>
              <a:t>):</a:t>
            </a:r>
          </a:p>
          <a:p>
            <a:pPr marL="0" lvl="2"/>
            <a:r>
              <a:rPr lang="en-US" altLang="zh-TW" sz="1400" dirty="0" smtClean="0"/>
              <a:t>       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pass</a:t>
            </a: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7030A0"/>
                </a:solidFill>
              </a:rPr>
              <a:t>cat</a:t>
            </a:r>
            <a:r>
              <a:rPr lang="en-US" altLang="zh-TW" sz="1400" dirty="0"/>
              <a:t>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baseAnimal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7030A0"/>
                </a:solidFill>
              </a:rPr>
              <a:t>__</a:t>
            </a:r>
            <a:r>
              <a:rPr lang="en-US" altLang="zh-TW" sz="1400" dirty="0" err="1">
                <a:solidFill>
                  <a:srgbClr val="7030A0"/>
                </a:solidFill>
              </a:rPr>
              <a:t>init</a:t>
            </a:r>
            <a:r>
              <a:rPr lang="en-US" altLang="zh-TW" sz="1400" dirty="0">
                <a:solidFill>
                  <a:srgbClr val="7030A0"/>
                </a:solidFill>
              </a:rPr>
              <a:t>__</a:t>
            </a:r>
            <a:r>
              <a:rPr lang="en-US" altLang="zh-TW" sz="1400" dirty="0"/>
              <a:t>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self,</a:t>
            </a:r>
            <a:r>
              <a:rPr lang="en-US" altLang="zh-TW" sz="1400" dirty="0" err="1"/>
              <a:t>name,species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getAnimalName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.name)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getAnimalSpecies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.species</a:t>
            </a:r>
            <a:r>
              <a:rPr lang="en-US" altLang="zh-TW" sz="1400" dirty="0" smtClean="0"/>
              <a:t>)</a:t>
            </a:r>
            <a:endParaRPr lang="en-US" altLang="zh-TW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475244" y="851136"/>
            <a:ext cx="5505518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class </a:t>
            </a:r>
            <a:r>
              <a:rPr lang="en-US" altLang="zh-TW" sz="1400" dirty="0">
                <a:solidFill>
                  <a:srgbClr val="7030A0"/>
                </a:solidFill>
              </a:rPr>
              <a:t>dog</a:t>
            </a:r>
            <a:r>
              <a:rPr lang="en-US" altLang="zh-TW" sz="1400" dirty="0"/>
              <a:t>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baseAnimal</a:t>
            </a:r>
            <a:r>
              <a:rPr lang="en-US" altLang="zh-TW" sz="1400" dirty="0"/>
              <a:t>):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7030A0"/>
                </a:solidFill>
              </a:rPr>
              <a:t>__</a:t>
            </a:r>
            <a:r>
              <a:rPr lang="en-US" altLang="zh-TW" sz="1400" dirty="0" err="1">
                <a:solidFill>
                  <a:srgbClr val="7030A0"/>
                </a:solidFill>
              </a:rPr>
              <a:t>init</a:t>
            </a:r>
            <a:r>
              <a:rPr lang="en-US" altLang="zh-TW" sz="1400" dirty="0">
                <a:solidFill>
                  <a:srgbClr val="7030A0"/>
                </a:solidFill>
              </a:rPr>
              <a:t>__(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,name,species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getAnimalName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.name)   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getAnimalSpecies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.species</a:t>
            </a:r>
            <a:r>
              <a:rPr lang="en-US" altLang="zh-TW" sz="1400" dirty="0"/>
              <a:t>)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cat1 = </a:t>
            </a:r>
            <a:r>
              <a:rPr lang="en-US" altLang="zh-TW" sz="1400" dirty="0">
                <a:solidFill>
                  <a:srgbClr val="7030A0"/>
                </a:solidFill>
              </a:rPr>
              <a:t>cat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("</a:t>
            </a:r>
            <a:r>
              <a:rPr lang="en-US" altLang="zh-TW" sz="1400" dirty="0" err="1">
                <a:solidFill>
                  <a:schemeClr val="accent2">
                    <a:lumMod val="75000"/>
                  </a:schemeClr>
                </a:solidFill>
              </a:rPr>
              <a:t>Lala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","</a:t>
            </a:r>
            <a:r>
              <a:rPr lang="zh-TW" altLang="en-US" sz="1400" dirty="0">
                <a:solidFill>
                  <a:schemeClr val="accent2">
                    <a:lumMod val="75000"/>
                  </a:schemeClr>
                </a:solidFill>
              </a:rPr>
              <a:t>橘貓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")</a:t>
            </a:r>
          </a:p>
          <a:p>
            <a:pPr marL="0" lvl="2"/>
            <a:r>
              <a:rPr lang="en-US" altLang="zh-TW" sz="1400" dirty="0"/>
              <a:t>dog1 = </a:t>
            </a:r>
            <a:r>
              <a:rPr lang="en-US" altLang="zh-TW" sz="1400" dirty="0">
                <a:solidFill>
                  <a:srgbClr val="7030A0"/>
                </a:solidFill>
              </a:rPr>
              <a:t>dog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("</a:t>
            </a:r>
            <a:r>
              <a:rPr lang="en-US" altLang="zh-TW" sz="1400" dirty="0" err="1">
                <a:solidFill>
                  <a:schemeClr val="accent2">
                    <a:lumMod val="75000"/>
                  </a:schemeClr>
                </a:solidFill>
              </a:rPr>
              <a:t>RuRu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", "</a:t>
            </a:r>
            <a:r>
              <a:rPr lang="zh-TW" altLang="en-US" sz="1400" dirty="0">
                <a:solidFill>
                  <a:schemeClr val="accent2">
                    <a:lumMod val="75000"/>
                  </a:schemeClr>
                </a:solidFill>
              </a:rPr>
              <a:t>柴犬</a:t>
            </a:r>
            <a:r>
              <a:rPr lang="en-US" altLang="zh-TW" sz="1400" dirty="0" smtClean="0">
                <a:solidFill>
                  <a:schemeClr val="accent2">
                    <a:lumMod val="75000"/>
                  </a:schemeClr>
                </a:solidFill>
              </a:rPr>
              <a:t>")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cat1.</a:t>
            </a:r>
            <a:r>
              <a:rPr lang="en-US" altLang="zh-TW" sz="1400" dirty="0">
                <a:solidFill>
                  <a:srgbClr val="7030A0"/>
                </a:solidFill>
              </a:rPr>
              <a:t>getAnimalName</a:t>
            </a:r>
            <a:r>
              <a:rPr lang="en-US" altLang="zh-TW" sz="1400" dirty="0" smtClean="0"/>
              <a:t>()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#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透過不同的實例化物件來呼叫 </a:t>
            </a:r>
            <a:r>
              <a:rPr lang="en-US" altLang="zh-TW" sz="1400" b="1" i="1" dirty="0">
                <a:solidFill>
                  <a:srgbClr val="FF0000"/>
                </a:solidFill>
              </a:rPr>
              <a:t>M</a:t>
            </a:r>
            <a:r>
              <a:rPr lang="en-US" altLang="zh-TW" sz="1400" b="1" i="1" dirty="0" smtClean="0">
                <a:solidFill>
                  <a:srgbClr val="FF0000"/>
                </a:solidFill>
              </a:rPr>
              <a:t>ethod</a:t>
            </a:r>
          </a:p>
          <a:p>
            <a:pPr marL="0" lvl="2"/>
            <a:r>
              <a:rPr lang="en-US" altLang="zh-TW" sz="1400" dirty="0" smtClean="0"/>
              <a:t>cat1.</a:t>
            </a:r>
            <a:r>
              <a:rPr lang="en-US" altLang="zh-TW" sz="1400" dirty="0" smtClean="0">
                <a:solidFill>
                  <a:srgbClr val="7030A0"/>
                </a:solidFill>
              </a:rPr>
              <a:t>getAnimalSpecies</a:t>
            </a:r>
            <a:r>
              <a:rPr lang="en-US" altLang="zh-TW" sz="1400" dirty="0"/>
              <a:t>()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dog1.</a:t>
            </a:r>
            <a:r>
              <a:rPr lang="en-US" altLang="zh-TW" sz="1400" dirty="0">
                <a:solidFill>
                  <a:srgbClr val="7030A0"/>
                </a:solidFill>
              </a:rPr>
              <a:t>getAnimalName</a:t>
            </a:r>
            <a:r>
              <a:rPr lang="en-US" altLang="zh-TW" sz="1400" dirty="0" smtClean="0"/>
              <a:t>()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#</a:t>
            </a:r>
            <a:r>
              <a:rPr lang="zh-TW" altLang="en-US" sz="1400" b="1" i="1" dirty="0">
                <a:solidFill>
                  <a:srgbClr val="FF0000"/>
                </a:solidFill>
              </a:rPr>
              <a:t>透過不同的實例化物件來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呼叫 </a:t>
            </a:r>
            <a:r>
              <a:rPr lang="en-US" altLang="zh-TW" sz="1400" b="1" i="1" dirty="0" smtClean="0">
                <a:solidFill>
                  <a:srgbClr val="FF0000"/>
                </a:solidFill>
              </a:rPr>
              <a:t>Method</a:t>
            </a:r>
          </a:p>
          <a:p>
            <a:pPr marL="0" lvl="2"/>
            <a:r>
              <a:rPr lang="en-US" altLang="zh-TW" sz="1400" dirty="0" smtClean="0"/>
              <a:t>dog1.</a:t>
            </a:r>
            <a:r>
              <a:rPr lang="en-US" altLang="zh-TW" sz="1400" dirty="0" smtClean="0">
                <a:solidFill>
                  <a:srgbClr val="7030A0"/>
                </a:solidFill>
              </a:rPr>
              <a:t>getAnimalSpecies</a:t>
            </a:r>
            <a:r>
              <a:rPr lang="en-US" altLang="zh-TW" sz="1400" dirty="0" smtClean="0"/>
              <a:t>()</a:t>
            </a:r>
          </a:p>
          <a:p>
            <a:pPr marL="0" lvl="2"/>
            <a:endParaRPr lang="en-US" altLang="zh-TW" sz="1400" dirty="0" smtClean="0"/>
          </a:p>
          <a:p>
            <a:pPr marL="0" lvl="2"/>
            <a:endParaRPr lang="en-US" altLang="zh-TW" sz="1400" dirty="0"/>
          </a:p>
          <a:p>
            <a:pPr marL="0" lvl="2"/>
            <a:endParaRPr lang="en-US" altLang="zh-TW" sz="14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68" y="5953303"/>
            <a:ext cx="9033994" cy="90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3600" dirty="0" smtClean="0">
                <a:solidFill>
                  <a:schemeClr val="tx1"/>
                </a:solidFill>
              </a:rPr>
              <a:t>Reference</a:t>
            </a:r>
            <a:endParaRPr lang="en-US" altLang="zh-TW" sz="36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97147" y="1199384"/>
            <a:ext cx="827333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Python download</a:t>
            </a:r>
          </a:p>
          <a:p>
            <a:r>
              <a:rPr lang="en-US" altLang="zh-TW" dirty="0">
                <a:hlinkClick r:id="rId2"/>
              </a:rPr>
              <a:t>https://www.python.org/downloads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Anaconda download</a:t>
            </a:r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www.anaconda.com/products/individual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Python Document</a:t>
            </a:r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docs.python.org/zh-tw/3/tutorial/index.html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Python Learn by example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www.learnbyexample.org/python-introduction/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sz="2400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202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Q</a:t>
            </a:r>
            <a:r>
              <a:rPr lang="en-US" altLang="zh-TW" dirty="0" smtClean="0">
                <a:latin typeface="+mj-ea"/>
              </a:rPr>
              <a:t>&amp;</a:t>
            </a:r>
            <a:r>
              <a:rPr lang="en-US" altLang="zh-TW" dirty="0" smtClean="0"/>
              <a:t>A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9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74" y="1507705"/>
            <a:ext cx="8583530" cy="4976123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24287" y="1708030"/>
            <a:ext cx="3398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FF0000"/>
                </a:solidFill>
              </a:rPr>
              <a:t>Browse tabs </a:t>
            </a: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50"/>
                </a:solidFill>
              </a:rPr>
              <a:t>Variables explorer  </a:t>
            </a:r>
          </a:p>
          <a:p>
            <a:endParaRPr lang="en-US" altLang="zh-TW" sz="2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F0"/>
                </a:solidFill>
              </a:rPr>
              <a:t>Console </a:t>
            </a:r>
            <a:r>
              <a:rPr lang="zh-TW" altLang="en-US" dirty="0" smtClean="0">
                <a:solidFill>
                  <a:srgbClr val="00B0F0"/>
                </a:solidFill>
              </a:rPr>
              <a:t>　</a:t>
            </a: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31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4287" y="1708030"/>
            <a:ext cx="3398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FF0000"/>
                </a:solidFill>
              </a:rPr>
              <a:t>Debug mode 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94" y="1483744"/>
            <a:ext cx="8574656" cy="498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9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20254</TotalTime>
  <Words>2738</Words>
  <Application>Microsoft Office PowerPoint</Application>
  <PresentationFormat>寬螢幕</PresentationFormat>
  <Paragraphs>678</Paragraphs>
  <Slides>76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76</vt:i4>
      </vt:variant>
    </vt:vector>
  </HeadingPairs>
  <TitlesOfParts>
    <vt:vector size="81" baseType="lpstr">
      <vt:lpstr>微軟正黑體</vt:lpstr>
      <vt:lpstr>Arial</vt:lpstr>
      <vt:lpstr>Trebuchet MS</vt:lpstr>
      <vt:lpstr>Wingdings 3</vt:lpstr>
      <vt:lpstr>多面向</vt:lpstr>
      <vt:lpstr>Python Introduction</vt:lpstr>
      <vt:lpstr>Directory</vt:lpstr>
      <vt:lpstr>Python Install </vt:lpstr>
      <vt:lpstr>Python Install </vt:lpstr>
      <vt:lpstr>Python Install </vt:lpstr>
      <vt:lpstr>Anaconda(Spyder) </vt:lpstr>
      <vt:lpstr>Anaconda (Spyder) </vt:lpstr>
      <vt:lpstr>Anaconda (Spyder) </vt:lpstr>
      <vt:lpstr>Anaconda (Spyder) </vt:lpstr>
      <vt:lpstr>Visual Studio Code </vt:lpstr>
      <vt:lpstr>Visual Studio Code</vt:lpstr>
      <vt:lpstr>Visual Studio Code</vt:lpstr>
      <vt:lpstr>Visual Studio Code</vt:lpstr>
      <vt:lpstr>Package Install</vt:lpstr>
      <vt:lpstr>Package Install (Python) </vt:lpstr>
      <vt:lpstr>Package Install (requirements.txt) </vt:lpstr>
      <vt:lpstr>Package Install (VS code) </vt:lpstr>
      <vt:lpstr>Common</vt:lpstr>
      <vt:lpstr>PowerPoint 簡報</vt:lpstr>
      <vt:lpstr>PowerPoint 簡報</vt:lpstr>
      <vt:lpstr>PowerPoint 簡報</vt:lpstr>
      <vt:lpstr>PowerPoint 簡報</vt:lpstr>
      <vt:lpstr>PowerPoint 簡報</vt:lpstr>
      <vt:lpstr>Data Type</vt:lpstr>
      <vt:lpstr>PowerPoint 簡報</vt:lpstr>
      <vt:lpstr>PowerPoint 簡報</vt:lpstr>
      <vt:lpstr>PowerPoint 簡報</vt:lpstr>
      <vt:lpstr>PowerPoint 簡報</vt:lpstr>
      <vt:lpstr>PowerPoint 簡報</vt:lpstr>
      <vt:lpstr>Data Structure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Flow control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Module </vt:lpstr>
      <vt:lpstr>PowerPoint 簡報</vt:lpstr>
      <vt:lpstr>PowerPoint 簡報</vt:lpstr>
      <vt:lpstr>Exception  </vt:lpstr>
      <vt:lpstr>PowerPoint 簡報</vt:lpstr>
      <vt:lpstr>PowerPoint 簡報</vt:lpstr>
      <vt:lpstr>PowerPoint 簡報</vt:lpstr>
      <vt:lpstr>PowerPoint 簡報</vt:lpstr>
      <vt:lpstr>Object-oriented Programming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Lee. Vincent (PCP)</dc:creator>
  <cp:lastModifiedBy>David Zhu(朱浩維)</cp:lastModifiedBy>
  <cp:revision>808</cp:revision>
  <dcterms:created xsi:type="dcterms:W3CDTF">2020-11-02T07:48:36Z</dcterms:created>
  <dcterms:modified xsi:type="dcterms:W3CDTF">2022-04-29T11:14:37Z</dcterms:modified>
</cp:coreProperties>
</file>