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6" r:id="rId17"/>
    <p:sldId id="271" r:id="rId18"/>
    <p:sldId id="272" r:id="rId19"/>
    <p:sldId id="273" r:id="rId20"/>
    <p:sldId id="274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62FB-B95A-4644-9A30-B100FEF0F6A8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88B8-C99D-47DD-93C4-24F65F3B0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81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681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58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或主題分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990733"/>
            <a:ext cx="103632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227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951" baseline="0">
                <a:solidFill>
                  <a:schemeClr val="tx1"/>
                </a:solidFill>
              </a:defRPr>
            </a:lvl1pPr>
            <a:lvl2pPr marL="31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9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張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文字版面配置區 3"/>
          <p:cNvSpPr>
            <a:spLocks noGrp="1"/>
          </p:cNvSpPr>
          <p:nvPr>
            <p:ph type="body" sz="half" idx="15"/>
          </p:nvPr>
        </p:nvSpPr>
        <p:spPr>
          <a:xfrm>
            <a:off x="376000" y="5342494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4294148" y="5347698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7"/>
          </p:nvPr>
        </p:nvSpPr>
        <p:spPr>
          <a:xfrm>
            <a:off x="8311184" y="5347698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half" idx="18"/>
          </p:nvPr>
        </p:nvSpPr>
        <p:spPr>
          <a:xfrm>
            <a:off x="380571" y="847131"/>
            <a:ext cx="3463296" cy="4239220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內容版面配置區 2"/>
          <p:cNvSpPr>
            <a:spLocks noGrp="1"/>
          </p:cNvSpPr>
          <p:nvPr>
            <p:ph sz="half" idx="19"/>
          </p:nvPr>
        </p:nvSpPr>
        <p:spPr>
          <a:xfrm>
            <a:off x="4271797" y="853483"/>
            <a:ext cx="3463296" cy="4239220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7" name="內容版面配置區 2"/>
          <p:cNvSpPr>
            <a:spLocks noGrp="1"/>
          </p:cNvSpPr>
          <p:nvPr>
            <p:ph sz="half" idx="20"/>
          </p:nvPr>
        </p:nvSpPr>
        <p:spPr>
          <a:xfrm>
            <a:off x="8304245" y="847135"/>
            <a:ext cx="3463296" cy="4238055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張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/>
          <p:cNvSpPr>
            <a:spLocks noGrp="1"/>
          </p:cNvSpPr>
          <p:nvPr>
            <p:ph sz="half" idx="20"/>
          </p:nvPr>
        </p:nvSpPr>
        <p:spPr>
          <a:xfrm>
            <a:off x="776403" y="778416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775959" y="3268980"/>
            <a:ext cx="4931501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4" name="文字版面配置區 3"/>
          <p:cNvSpPr>
            <a:spLocks noGrp="1"/>
          </p:cNvSpPr>
          <p:nvPr>
            <p:ph type="body" sz="half" idx="33"/>
          </p:nvPr>
        </p:nvSpPr>
        <p:spPr>
          <a:xfrm>
            <a:off x="6493935" y="3277235"/>
            <a:ext cx="4975887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4" name="內容版面配置區 2"/>
          <p:cNvSpPr>
            <a:spLocks noGrp="1"/>
          </p:cNvSpPr>
          <p:nvPr>
            <p:ph sz="half" idx="36"/>
          </p:nvPr>
        </p:nvSpPr>
        <p:spPr>
          <a:xfrm>
            <a:off x="6491391" y="781720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sz="half" idx="37"/>
          </p:nvPr>
        </p:nvSpPr>
        <p:spPr>
          <a:xfrm>
            <a:off x="786123" y="3721348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6" name="文字版面配置區 3"/>
          <p:cNvSpPr>
            <a:spLocks noGrp="1"/>
          </p:cNvSpPr>
          <p:nvPr>
            <p:ph type="body" sz="half" idx="38"/>
          </p:nvPr>
        </p:nvSpPr>
        <p:spPr>
          <a:xfrm>
            <a:off x="785680" y="6204292"/>
            <a:ext cx="4931501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7" name="文字版面配置區 3"/>
          <p:cNvSpPr>
            <a:spLocks noGrp="1"/>
          </p:cNvSpPr>
          <p:nvPr>
            <p:ph type="body" sz="half" idx="39"/>
          </p:nvPr>
        </p:nvSpPr>
        <p:spPr>
          <a:xfrm>
            <a:off x="6503657" y="6194767"/>
            <a:ext cx="4975887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8" name="內容版面配置區 2"/>
          <p:cNvSpPr>
            <a:spLocks noGrp="1"/>
          </p:cNvSpPr>
          <p:nvPr>
            <p:ph sz="half" idx="40"/>
          </p:nvPr>
        </p:nvSpPr>
        <p:spPr>
          <a:xfrm>
            <a:off x="6501107" y="3714492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7820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sz="half" idx="23"/>
          </p:nvPr>
        </p:nvSpPr>
        <p:spPr>
          <a:xfrm>
            <a:off x="781551" y="788553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sz="half" idx="24"/>
          </p:nvPr>
        </p:nvSpPr>
        <p:spPr>
          <a:xfrm>
            <a:off x="781551" y="3690969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sz="half" idx="25"/>
          </p:nvPr>
        </p:nvSpPr>
        <p:spPr>
          <a:xfrm>
            <a:off x="6352371" y="3690969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內容版面配置區 2"/>
          <p:cNvSpPr>
            <a:spLocks noGrp="1"/>
          </p:cNvSpPr>
          <p:nvPr>
            <p:ph sz="half" idx="26"/>
          </p:nvPr>
        </p:nvSpPr>
        <p:spPr>
          <a:xfrm>
            <a:off x="6350171" y="788553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51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63281" y="2520708"/>
            <a:ext cx="6201072" cy="914165"/>
          </a:xfrm>
          <a:prstGeom prst="rect">
            <a:avLst/>
          </a:prstGeom>
          <a:noFill/>
        </p:spPr>
        <p:txBody>
          <a:bodyPr wrap="square" lIns="63315" tIns="31657" rIns="63315" bIns="31657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525" b="1" cap="none" spc="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2" name="矩形 1"/>
          <p:cNvSpPr/>
          <p:nvPr/>
        </p:nvSpPr>
        <p:spPr>
          <a:xfrm>
            <a:off x="-31261" y="6"/>
            <a:ext cx="12223261" cy="68814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315" tIns="31657" rIns="63315" bIns="31657" rtlCol="0" anchor="ctr"/>
          <a:lstStyle/>
          <a:p>
            <a:pPr algn="ctr"/>
            <a:endParaRPr lang="en-US" sz="143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68" y="2776169"/>
            <a:ext cx="5664069" cy="13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格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09600" y="819133"/>
            <a:ext cx="10972800" cy="54901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字格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09600" y="818967"/>
            <a:ext cx="5384800" cy="5244172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6212115" y="815262"/>
            <a:ext cx="5384800" cy="5244172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</p:spTree>
    <p:extLst>
      <p:ext uri="{BB962C8B-B14F-4D97-AF65-F5344CB8AC3E}">
        <p14:creationId xmlns:p14="http://schemas.microsoft.com/office/powerpoint/2010/main" val="112828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字格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09604" y="814249"/>
            <a:ext cx="10958285" cy="2686763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594368" y="3608176"/>
            <a:ext cx="10958285" cy="2686763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</p:spTree>
    <p:extLst>
      <p:ext uri="{BB962C8B-B14F-4D97-AF65-F5344CB8AC3E}">
        <p14:creationId xmlns:p14="http://schemas.microsoft.com/office/powerpoint/2010/main" val="204912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文字格式四僅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 (SV&amp;ES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內容版面配置區 2"/>
          <p:cNvSpPr>
            <a:spLocks noGrp="1"/>
          </p:cNvSpPr>
          <p:nvPr>
            <p:ph sz="half" idx="48" hasCustomPrompt="1"/>
          </p:nvPr>
        </p:nvSpPr>
        <p:spPr>
          <a:xfrm>
            <a:off x="5604933" y="849415"/>
            <a:ext cx="6400800" cy="4811836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975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 baseline="0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43" name="內容版面配置區 2"/>
          <p:cNvSpPr>
            <a:spLocks noGrp="1"/>
          </p:cNvSpPr>
          <p:nvPr>
            <p:ph sz="half" idx="39" hasCustomPrompt="1"/>
          </p:nvPr>
        </p:nvSpPr>
        <p:spPr>
          <a:xfrm>
            <a:off x="9716128" y="251123"/>
            <a:ext cx="2304256" cy="504056"/>
          </a:xfrm>
          <a:ln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>
            <a:lvl1pPr marL="0" indent="0">
              <a:buNone/>
              <a:defRPr sz="813">
                <a:solidFill>
                  <a:srgbClr val="0070C0"/>
                </a:solidFill>
              </a:defRPr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altLang="zh-TW" dirty="0"/>
              <a:t>Beta Sample:</a:t>
            </a:r>
          </a:p>
          <a:p>
            <a:pPr lvl="0"/>
            <a:r>
              <a:rPr lang="en-US" altLang="zh-TW" dirty="0"/>
              <a:t>MP: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標題 1"/>
          <p:cNvSpPr>
            <a:spLocks noGrp="1"/>
          </p:cNvSpPr>
          <p:nvPr>
            <p:ph type="title" hasCustomPrompt="1"/>
          </p:nvPr>
        </p:nvSpPr>
        <p:spPr>
          <a:xfrm>
            <a:off x="335364" y="46041"/>
            <a:ext cx="9313035" cy="7186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altLang="zh-TW" dirty="0"/>
              <a:t>One Page Sales Kit (SV)</a:t>
            </a:r>
            <a:endParaRPr lang="en-US" dirty="0"/>
          </a:p>
        </p:txBody>
      </p:sp>
      <p:sp>
        <p:nvSpPr>
          <p:cNvPr id="27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164844" y="2852936"/>
            <a:ext cx="5440091" cy="3600400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30" name="內容版面配置區 2"/>
          <p:cNvSpPr>
            <a:spLocks noGrp="1"/>
          </p:cNvSpPr>
          <p:nvPr>
            <p:ph sz="half" idx="15"/>
          </p:nvPr>
        </p:nvSpPr>
        <p:spPr>
          <a:xfrm>
            <a:off x="164844" y="548680"/>
            <a:ext cx="5440091" cy="2304256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2" name="內容版面配置區 2"/>
          <p:cNvSpPr>
            <a:spLocks noGrp="1"/>
          </p:cNvSpPr>
          <p:nvPr>
            <p:ph sz="half" idx="26"/>
          </p:nvPr>
        </p:nvSpPr>
        <p:spPr>
          <a:xfrm>
            <a:off x="6503255" y="5832079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2" name="內容版面配置區 2"/>
          <p:cNvSpPr>
            <a:spLocks noGrp="1"/>
          </p:cNvSpPr>
          <p:nvPr>
            <p:ph sz="half" idx="38"/>
          </p:nvPr>
        </p:nvSpPr>
        <p:spPr>
          <a:xfrm>
            <a:off x="5610192" y="5906377"/>
            <a:ext cx="864096" cy="415923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7" name="內容版面配置區 2"/>
          <p:cNvSpPr>
            <a:spLocks noGrp="1"/>
          </p:cNvSpPr>
          <p:nvPr>
            <p:ph sz="half" idx="40"/>
          </p:nvPr>
        </p:nvSpPr>
        <p:spPr>
          <a:xfrm>
            <a:off x="708861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8" name="內容版面配置區 2"/>
          <p:cNvSpPr>
            <a:spLocks noGrp="1"/>
          </p:cNvSpPr>
          <p:nvPr>
            <p:ph sz="half" idx="41"/>
          </p:nvPr>
        </p:nvSpPr>
        <p:spPr>
          <a:xfrm>
            <a:off x="7677383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9" name="內容版面配置區 2"/>
          <p:cNvSpPr>
            <a:spLocks noGrp="1"/>
          </p:cNvSpPr>
          <p:nvPr>
            <p:ph sz="half" idx="42"/>
          </p:nvPr>
        </p:nvSpPr>
        <p:spPr>
          <a:xfrm>
            <a:off x="827884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3" name="內容版面配置區 2"/>
          <p:cNvSpPr>
            <a:spLocks noGrp="1"/>
          </p:cNvSpPr>
          <p:nvPr>
            <p:ph sz="half" idx="43"/>
          </p:nvPr>
        </p:nvSpPr>
        <p:spPr>
          <a:xfrm>
            <a:off x="8862021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5" name="內容版面配置區 2"/>
          <p:cNvSpPr>
            <a:spLocks noGrp="1"/>
          </p:cNvSpPr>
          <p:nvPr>
            <p:ph sz="half" idx="44"/>
          </p:nvPr>
        </p:nvSpPr>
        <p:spPr>
          <a:xfrm>
            <a:off x="9463485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6" name="內容版面配置區 2"/>
          <p:cNvSpPr>
            <a:spLocks noGrp="1"/>
          </p:cNvSpPr>
          <p:nvPr>
            <p:ph sz="half" idx="45"/>
          </p:nvPr>
        </p:nvSpPr>
        <p:spPr>
          <a:xfrm>
            <a:off x="10052249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7" name="內容版面配置區 2"/>
          <p:cNvSpPr>
            <a:spLocks noGrp="1"/>
          </p:cNvSpPr>
          <p:nvPr>
            <p:ph sz="half" idx="46"/>
          </p:nvPr>
        </p:nvSpPr>
        <p:spPr>
          <a:xfrm>
            <a:off x="10660824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8" name="內容版面配置區 2"/>
          <p:cNvSpPr>
            <a:spLocks noGrp="1"/>
          </p:cNvSpPr>
          <p:nvPr>
            <p:ph sz="half" idx="47"/>
          </p:nvPr>
        </p:nvSpPr>
        <p:spPr>
          <a:xfrm>
            <a:off x="11262291" y="5836523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583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 (SM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內容版面配置區 2"/>
          <p:cNvSpPr>
            <a:spLocks noGrp="1"/>
          </p:cNvSpPr>
          <p:nvPr>
            <p:ph sz="half" idx="39" hasCustomPrompt="1"/>
          </p:nvPr>
        </p:nvSpPr>
        <p:spPr>
          <a:xfrm>
            <a:off x="5604933" y="1971951"/>
            <a:ext cx="6400800" cy="3833316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975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 baseline="0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35364" y="46041"/>
            <a:ext cx="9313035" cy="71866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One Page Sales Kit (SMB)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內容版面配置區 2"/>
          <p:cNvSpPr>
            <a:spLocks noGrp="1"/>
          </p:cNvSpPr>
          <p:nvPr>
            <p:ph sz="half" idx="24" hasCustomPrompt="1"/>
          </p:nvPr>
        </p:nvSpPr>
        <p:spPr>
          <a:xfrm>
            <a:off x="5621872" y="862112"/>
            <a:ext cx="6434667" cy="1075928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813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80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164847" y="2852936"/>
            <a:ext cx="5423157" cy="3707720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81" name="內容版面配置區 2"/>
          <p:cNvSpPr>
            <a:spLocks noGrp="1"/>
          </p:cNvSpPr>
          <p:nvPr>
            <p:ph sz="half" idx="15"/>
          </p:nvPr>
        </p:nvSpPr>
        <p:spPr>
          <a:xfrm>
            <a:off x="164847" y="548680"/>
            <a:ext cx="5423157" cy="2304256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2" name="內容版面配置區 2"/>
          <p:cNvSpPr>
            <a:spLocks noGrp="1"/>
          </p:cNvSpPr>
          <p:nvPr>
            <p:ph sz="half" idx="26"/>
          </p:nvPr>
        </p:nvSpPr>
        <p:spPr>
          <a:xfrm>
            <a:off x="6503255" y="5832079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3" name="內容版面配置區 2"/>
          <p:cNvSpPr>
            <a:spLocks noGrp="1"/>
          </p:cNvSpPr>
          <p:nvPr>
            <p:ph sz="half" idx="38"/>
          </p:nvPr>
        </p:nvSpPr>
        <p:spPr>
          <a:xfrm>
            <a:off x="5610192" y="5906377"/>
            <a:ext cx="864096" cy="415923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4" name="內容版面配置區 2"/>
          <p:cNvSpPr>
            <a:spLocks noGrp="1"/>
          </p:cNvSpPr>
          <p:nvPr>
            <p:ph sz="half" idx="40"/>
          </p:nvPr>
        </p:nvSpPr>
        <p:spPr>
          <a:xfrm>
            <a:off x="708861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5" name="內容版面配置區 2"/>
          <p:cNvSpPr>
            <a:spLocks noGrp="1"/>
          </p:cNvSpPr>
          <p:nvPr>
            <p:ph sz="half" idx="42"/>
          </p:nvPr>
        </p:nvSpPr>
        <p:spPr>
          <a:xfrm>
            <a:off x="7677383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6" name="內容版面配置區 2"/>
          <p:cNvSpPr>
            <a:spLocks noGrp="1"/>
          </p:cNvSpPr>
          <p:nvPr>
            <p:ph sz="half" idx="43"/>
          </p:nvPr>
        </p:nvSpPr>
        <p:spPr>
          <a:xfrm>
            <a:off x="827884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7" name="內容版面配置區 2"/>
          <p:cNvSpPr>
            <a:spLocks noGrp="1"/>
          </p:cNvSpPr>
          <p:nvPr>
            <p:ph sz="half" idx="44"/>
          </p:nvPr>
        </p:nvSpPr>
        <p:spPr>
          <a:xfrm>
            <a:off x="8862021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8" name="內容版面配置區 2"/>
          <p:cNvSpPr>
            <a:spLocks noGrp="1"/>
          </p:cNvSpPr>
          <p:nvPr>
            <p:ph sz="half" idx="45"/>
          </p:nvPr>
        </p:nvSpPr>
        <p:spPr>
          <a:xfrm>
            <a:off x="9463485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9" name="內容版面配置區 2"/>
          <p:cNvSpPr>
            <a:spLocks noGrp="1"/>
          </p:cNvSpPr>
          <p:nvPr>
            <p:ph sz="half" idx="46"/>
          </p:nvPr>
        </p:nvSpPr>
        <p:spPr>
          <a:xfrm>
            <a:off x="10052249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0" name="內容版面配置區 2"/>
          <p:cNvSpPr>
            <a:spLocks noGrp="1"/>
          </p:cNvSpPr>
          <p:nvPr>
            <p:ph sz="half" idx="47"/>
          </p:nvPr>
        </p:nvSpPr>
        <p:spPr>
          <a:xfrm>
            <a:off x="10660824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1" name="內容版面配置區 2"/>
          <p:cNvSpPr>
            <a:spLocks noGrp="1"/>
          </p:cNvSpPr>
          <p:nvPr>
            <p:ph sz="half" idx="48"/>
          </p:nvPr>
        </p:nvSpPr>
        <p:spPr>
          <a:xfrm>
            <a:off x="11262291" y="5836523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3" name="內容版面配置區 2"/>
          <p:cNvSpPr>
            <a:spLocks noGrp="1"/>
          </p:cNvSpPr>
          <p:nvPr>
            <p:ph sz="half" idx="49" hasCustomPrompt="1"/>
          </p:nvPr>
        </p:nvSpPr>
        <p:spPr>
          <a:xfrm>
            <a:off x="9716128" y="251123"/>
            <a:ext cx="2304256" cy="504056"/>
          </a:xfrm>
          <a:ln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>
            <a:lvl1pPr marL="0" indent="0">
              <a:buNone/>
              <a:defRPr sz="813">
                <a:solidFill>
                  <a:srgbClr val="0070C0"/>
                </a:solidFill>
              </a:defRPr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altLang="zh-TW" dirty="0"/>
              <a:t>Beta Sample:</a:t>
            </a:r>
          </a:p>
          <a:p>
            <a:pPr lvl="0"/>
            <a:r>
              <a:rPr lang="en-US" altLang="zh-TW" dirty="0"/>
              <a:t>MP: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288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拉線圖或產品照介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13244" y="897425"/>
            <a:ext cx="7680853" cy="4320480"/>
          </a:xfrm>
        </p:spPr>
        <p:txBody>
          <a:bodyPr/>
          <a:lstStyle>
            <a:lvl1pPr marL="0" indent="0">
              <a:buNone/>
              <a:defRPr sz="2193"/>
            </a:lvl1pPr>
            <a:lvl2pPr marL="316555" indent="0">
              <a:buNone/>
              <a:defRPr sz="1951"/>
            </a:lvl2pPr>
            <a:lvl3pPr marL="633111" indent="0">
              <a:buNone/>
              <a:defRPr sz="1625"/>
            </a:lvl3pPr>
            <a:lvl4pPr marL="949667" indent="0">
              <a:buNone/>
              <a:defRPr sz="1381"/>
            </a:lvl4pPr>
            <a:lvl5pPr marL="1266220" indent="0">
              <a:buNone/>
              <a:defRPr sz="1381"/>
            </a:lvl5pPr>
            <a:lvl6pPr marL="1582775" indent="0">
              <a:buNone/>
              <a:defRPr sz="1381"/>
            </a:lvl6pPr>
            <a:lvl7pPr marL="1899331" indent="0">
              <a:buNone/>
              <a:defRPr sz="1381"/>
            </a:lvl7pPr>
            <a:lvl8pPr marL="2215887" indent="0">
              <a:buNone/>
              <a:defRPr sz="1381"/>
            </a:lvl8pPr>
            <a:lvl9pPr marL="2532442" indent="0">
              <a:buNone/>
              <a:defRPr sz="138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2176496" y="5303119"/>
            <a:ext cx="7776864" cy="1224136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</p:spTree>
    <p:extLst>
      <p:ext uri="{BB962C8B-B14F-4D97-AF65-F5344CB8AC3E}">
        <p14:creationId xmlns:p14="http://schemas.microsoft.com/office/powerpoint/2010/main" val="14419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拉線圖或產品照介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13244" y="862255"/>
            <a:ext cx="7680853" cy="4320480"/>
          </a:xfrm>
        </p:spPr>
        <p:txBody>
          <a:bodyPr/>
          <a:lstStyle>
            <a:lvl1pPr marL="0" indent="0">
              <a:buNone/>
              <a:defRPr sz="2193"/>
            </a:lvl1pPr>
            <a:lvl2pPr marL="316555" indent="0">
              <a:buNone/>
              <a:defRPr sz="1951"/>
            </a:lvl2pPr>
            <a:lvl3pPr marL="633111" indent="0">
              <a:buNone/>
              <a:defRPr sz="1625"/>
            </a:lvl3pPr>
            <a:lvl4pPr marL="949667" indent="0">
              <a:buNone/>
              <a:defRPr sz="1381"/>
            </a:lvl4pPr>
            <a:lvl5pPr marL="1266220" indent="0">
              <a:buNone/>
              <a:defRPr sz="1381"/>
            </a:lvl5pPr>
            <a:lvl6pPr marL="1582775" indent="0">
              <a:buNone/>
              <a:defRPr sz="1381"/>
            </a:lvl6pPr>
            <a:lvl7pPr marL="1899331" indent="0">
              <a:buNone/>
              <a:defRPr sz="1381"/>
            </a:lvl7pPr>
            <a:lvl8pPr marL="2215887" indent="0">
              <a:buNone/>
              <a:defRPr sz="1381"/>
            </a:lvl8pPr>
            <a:lvl9pPr marL="2532442" indent="0">
              <a:buNone/>
              <a:defRPr sz="138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2176496" y="5267949"/>
            <a:ext cx="7776864" cy="1224136"/>
          </a:xfrm>
        </p:spPr>
        <p:txBody>
          <a:bodyPr>
            <a:normAutofit/>
          </a:bodyPr>
          <a:lstStyle>
            <a:lvl1pPr marL="0" indent="0" algn="ctr">
              <a:buNone/>
              <a:defRPr sz="1381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5499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6" y="4"/>
            <a:ext cx="12191999" cy="652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-26790" y="6525849"/>
            <a:ext cx="12234433" cy="3673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315" tIns="31657" rIns="63315" bIns="31657" rtlCol="0" anchor="ctr"/>
          <a:lstStyle/>
          <a:p>
            <a:pPr algn="ctr"/>
            <a:endParaRPr lang="zh-TW" altLang="en-US" sz="1431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819360"/>
            <a:ext cx="10972800" cy="5489965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06560" y="6519192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813">
                <a:solidFill>
                  <a:schemeClr val="bg1"/>
                </a:solidFill>
              </a:defRPr>
            </a:lvl1pPr>
          </a:lstStyle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858456" y="-20318"/>
            <a:ext cx="1286219" cy="189031"/>
          </a:xfrm>
          <a:prstGeom prst="rect">
            <a:avLst/>
          </a:prstGeom>
          <a:noFill/>
        </p:spPr>
        <p:txBody>
          <a:bodyPr wrap="square" lIns="63315" tIns="31657" rIns="63315" bIns="31657" rtlCol="0">
            <a:spAutoFit/>
          </a:bodyPr>
          <a:lstStyle/>
          <a:p>
            <a:r>
              <a:rPr lang="en-US" sz="813" b="1" dirty="0">
                <a:solidFill>
                  <a:srgbClr val="C00000"/>
                </a:solidFill>
              </a:rPr>
              <a:t>Confidential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5" y="6608257"/>
            <a:ext cx="3474985" cy="2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633111" rtl="0" eaLnBrk="1" latinLnBrk="0" hangingPunct="1">
        <a:spcBef>
          <a:spcPct val="0"/>
        </a:spcBef>
        <a:buNone/>
        <a:defRPr sz="2519" b="0" kern="1200" cap="none" spc="0">
          <a:ln>
            <a:noFill/>
          </a:ln>
          <a:solidFill>
            <a:srgbClr val="0070C0"/>
          </a:solidFill>
          <a:effectLst/>
          <a:latin typeface="+mn-lt"/>
          <a:ea typeface="標楷體" pitchFamily="65" charset="-120"/>
          <a:cs typeface="+mj-cs"/>
        </a:defRPr>
      </a:lvl1pPr>
    </p:titleStyle>
    <p:bodyStyle>
      <a:lvl1pPr marL="237417" indent="-237417" algn="l" defTabSz="633111" rtl="0" eaLnBrk="1" latinLnBrk="0" hangingPunct="1">
        <a:spcBef>
          <a:spcPct val="20000"/>
        </a:spcBef>
        <a:buFont typeface="Wingdings" pitchFamily="2" charset="2"/>
        <a:buChar char="n"/>
        <a:defRPr sz="1625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1pPr>
      <a:lvl2pPr marL="553971" indent="-237417" algn="l" defTabSz="633111" rtl="0" eaLnBrk="1" latinLnBrk="0" hangingPunct="1">
        <a:spcBef>
          <a:spcPct val="20000"/>
        </a:spcBef>
        <a:buFont typeface="Wingdings" pitchFamily="2" charset="2"/>
        <a:buChar char="ü"/>
        <a:defRPr sz="1381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2pPr>
      <a:lvl3pPr marL="830958" indent="-197847" algn="l" defTabSz="633111" rtl="0" eaLnBrk="1" latinLnBrk="0" hangingPunct="1">
        <a:spcBef>
          <a:spcPct val="20000"/>
        </a:spcBef>
        <a:buFont typeface="Wingdings" pitchFamily="2" charset="2"/>
        <a:buChar char="l"/>
        <a:defRPr sz="1139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3pPr>
      <a:lvl4pPr marL="1068373" indent="-118709" algn="l" defTabSz="633111" rtl="0" eaLnBrk="1" latinLnBrk="0" hangingPunct="1">
        <a:spcBef>
          <a:spcPct val="20000"/>
        </a:spcBef>
        <a:buFont typeface="Wingdings" pitchFamily="2" charset="2"/>
        <a:buChar char="Ø"/>
        <a:defRPr sz="813" b="0" kern="1200" cap="none" spc="0" baseline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4pPr>
      <a:lvl5pPr marL="1266220" indent="0" algn="l" defTabSz="633111" rtl="0" eaLnBrk="1" latinLnBrk="0" hangingPunct="1">
        <a:spcBef>
          <a:spcPct val="20000"/>
        </a:spcBef>
        <a:buFont typeface="Wingdings" pitchFamily="2" charset="2"/>
        <a:buNone/>
        <a:defRPr sz="1381" b="1" kern="1200" cap="none" spc="0">
          <a:ln w="11430"/>
          <a:solidFill>
            <a:schemeClr val="accent1">
              <a:lumMod val="40000"/>
              <a:lumOff val="60000"/>
            </a:schemeClr>
          </a:soli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n-lt"/>
          <a:ea typeface="標楷體" pitchFamily="65" charset="-120"/>
          <a:cs typeface="+mn-cs"/>
        </a:defRPr>
      </a:lvl5pPr>
      <a:lvl6pPr marL="1741052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610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374163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690719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16555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33111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49667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66220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82775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99331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215887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532442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259576" y="1562827"/>
            <a:ext cx="9562012" cy="2218310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Robot Framework </a:t>
            </a:r>
            <a:r>
              <a:rPr lang="en-US" altLang="zh-TW" sz="6600" dirty="0">
                <a:solidFill>
                  <a:schemeClr val="tx1"/>
                </a:solidFill>
              </a:rPr>
              <a:t>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8024948" y="4803903"/>
            <a:ext cx="4167052" cy="1681543"/>
          </a:xfrm>
        </p:spPr>
        <p:txBody>
          <a:bodyPr>
            <a:normAutofit/>
          </a:bodyPr>
          <a:lstStyle/>
          <a:p>
            <a:pPr algn="r"/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2022/5/10</a:t>
            </a:r>
          </a:p>
        </p:txBody>
      </p:sp>
    </p:spTree>
    <p:extLst>
      <p:ext uri="{BB962C8B-B14F-4D97-AF65-F5344CB8AC3E}">
        <p14:creationId xmlns:p14="http://schemas.microsoft.com/office/powerpoint/2010/main" val="326343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2866" y="631668"/>
            <a:ext cx="9793088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Robot Framework </a:t>
            </a:r>
            <a:r>
              <a:rPr lang="en-US" altLang="zh-TW" sz="2000" b="1" dirty="0" smtClean="0"/>
              <a:t>– Redfish PATCH Test  </a:t>
            </a:r>
            <a:endParaRPr lang="en-US" altLang="zh-TW" sz="2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99312" y="1168797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Settings</a:t>
            </a:r>
            <a:r>
              <a:rPr lang="en-US" altLang="zh-TW" sz="1400" dirty="0"/>
              <a:t> : Used to Import the python package or other Robot script witch need to used.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84404" y="2353195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Test Cases</a:t>
            </a:r>
            <a:r>
              <a:rPr lang="en-US" altLang="zh-TW" sz="1400" dirty="0"/>
              <a:t> : Used to design the test step of the test target, it can be assigned the multiple test case to do the sequential test.</a:t>
            </a:r>
            <a:endParaRPr lang="zh-TW" altLang="en-US" sz="1400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984404" y="3647195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Redfish 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Function test 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Call Redfish </a:t>
            </a:r>
            <a:r>
              <a:rPr lang="en-US" altLang="zh-TW" sz="1400" dirty="0"/>
              <a:t>function to do the </a:t>
            </a:r>
            <a:r>
              <a:rPr lang="en-US" altLang="zh-TW" sz="1400" dirty="0" smtClean="0"/>
              <a:t>PATCH test</a:t>
            </a:r>
            <a:r>
              <a:rPr lang="en-US" altLang="zh-TW" sz="1400" dirty="0"/>
              <a:t>, used Robot Framework Keyword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“Should </a:t>
            </a:r>
            <a:r>
              <a:rPr lang="en-US" altLang="zh-TW" sz="1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Equal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altLang="zh-TW" sz="1400" dirty="0"/>
              <a:t> to compare the response.  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38" y="1340769"/>
            <a:ext cx="6396752" cy="484021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 bwMode="auto">
          <a:xfrm flipV="1">
            <a:off x="2244436" y="1340769"/>
            <a:ext cx="4643652" cy="7097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 bwMode="auto">
          <a:xfrm flipV="1">
            <a:off x="1898073" y="2564905"/>
            <a:ext cx="5068447" cy="51311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 bwMode="auto">
          <a:xfrm flipV="1">
            <a:off x="3186545" y="3964747"/>
            <a:ext cx="3812767" cy="20547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2448" y="699467"/>
            <a:ext cx="903555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Robot Framework- Web UI </a:t>
            </a:r>
            <a:r>
              <a:rPr lang="en-US" altLang="zh-TW" sz="2000" b="1" dirty="0" smtClean="0"/>
              <a:t>Test</a:t>
            </a:r>
            <a:endParaRPr lang="en-US" altLang="zh-TW" sz="20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22536" y="1390812"/>
            <a:ext cx="3321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Variables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: Used for variable declare, If test on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, it can used to declare the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 source code. (Press F12 to get the Web item </a:t>
            </a:r>
            <a:r>
              <a:rPr lang="en-US" altLang="zh-TW" sz="1400" i="1" u="sng" dirty="0" err="1"/>
              <a:t>Xpath</a:t>
            </a:r>
            <a:r>
              <a:rPr lang="en-US" altLang="zh-TW" sz="1400" dirty="0"/>
              <a:t>)  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01480" y="4653137"/>
            <a:ext cx="3666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</a:rPr>
              <a:t>WebUI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r>
              <a:rPr lang="en-US" altLang="zh-TW" sz="1400" dirty="0" smtClean="0"/>
              <a:t> : After </a:t>
            </a:r>
            <a:r>
              <a:rPr lang="en-US" altLang="zh-TW" sz="1400" dirty="0" err="1" smtClean="0"/>
              <a:t>WebUI</a:t>
            </a:r>
            <a:r>
              <a:rPr lang="en-US" altLang="zh-TW" sz="1400" dirty="0" smtClean="0"/>
              <a:t> Test finished, can used </a:t>
            </a:r>
            <a:r>
              <a:rPr lang="en-US" altLang="zh-TW" sz="1400" dirty="0"/>
              <a:t>Robot Framework Keyword </a:t>
            </a:r>
            <a:r>
              <a:rPr lang="en-US" altLang="zh-TW" sz="1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“Capture Page Screenshot”  </a:t>
            </a:r>
            <a:r>
              <a:rPr lang="en-US" altLang="zh-TW" sz="1400" dirty="0" smtClean="0"/>
              <a:t>to capture the Web page and then Close the </a:t>
            </a:r>
            <a:r>
              <a:rPr lang="en-US" altLang="zh-TW" sz="1400" dirty="0" err="1" smtClean="0"/>
              <a:t>Broswer</a:t>
            </a:r>
            <a:r>
              <a:rPr lang="en-US" altLang="zh-TW" sz="1400" dirty="0" smtClean="0"/>
              <a:t> </a:t>
            </a:r>
            <a:endParaRPr lang="zh-TW" altLang="en-US" sz="1400" dirty="0"/>
          </a:p>
          <a:p>
            <a:r>
              <a:rPr lang="en-US" altLang="zh-TW" sz="1400" dirty="0" smtClean="0"/>
              <a:t> </a:t>
            </a:r>
            <a:endParaRPr lang="zh-TW" altLang="en-US" sz="1400" i="1" u="sng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001480" y="261653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</a:rPr>
              <a:t>WebUI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 Control</a:t>
            </a:r>
            <a:r>
              <a:rPr lang="en-US" altLang="zh-TW" sz="1400" dirty="0"/>
              <a:t> : Base on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Selenium2 Framework</a:t>
            </a:r>
            <a:r>
              <a:rPr lang="en-US" altLang="zh-TW" sz="1400" i="1" u="sng" dirty="0"/>
              <a:t> </a:t>
            </a:r>
            <a:r>
              <a:rPr lang="en-US" altLang="zh-TW" sz="1400" dirty="0"/>
              <a:t>and used Robot Framework Keyword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“Click Element ”  </a:t>
            </a:r>
            <a:r>
              <a:rPr lang="en-US" altLang="zh-TW" sz="1400" dirty="0"/>
              <a:t>control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 to click items. 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4" y="1556792"/>
            <a:ext cx="5721927" cy="4788590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 bwMode="auto">
          <a:xfrm flipV="1">
            <a:off x="2258291" y="1556793"/>
            <a:ext cx="4629797" cy="157433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 bwMode="auto">
          <a:xfrm flipV="1">
            <a:off x="3810000" y="2924945"/>
            <a:ext cx="3078088" cy="82963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 bwMode="auto">
          <a:xfrm flipV="1">
            <a:off x="2563091" y="5031179"/>
            <a:ext cx="4324997" cy="10371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5840" y="720627"/>
            <a:ext cx="90355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Selenium Framework- Web UI Control</a:t>
            </a:r>
            <a:endParaRPr lang="en-US" altLang="zh-TW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45840" y="1228458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B050"/>
                </a:solidFill>
              </a:rPr>
              <a:t>Web Source code : </a:t>
            </a:r>
            <a:r>
              <a:rPr lang="en-US" altLang="zh-TW" sz="1600" dirty="0" smtClean="0"/>
              <a:t>Press F12 to get the Web item </a:t>
            </a:r>
            <a:r>
              <a:rPr lang="en-US" altLang="zh-TW" sz="1600" dirty="0" err="1" smtClean="0"/>
              <a:t>Xpath</a:t>
            </a:r>
            <a:r>
              <a:rPr lang="en-US" altLang="zh-TW" sz="1600" dirty="0" smtClean="0"/>
              <a:t>, </a:t>
            </a:r>
            <a:r>
              <a:rPr lang="en-US" altLang="zh-TW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framework </a:t>
            </a:r>
            <a:r>
              <a:rPr lang="en-US" altLang="zh-TW" sz="1600" dirty="0" smtClean="0"/>
              <a:t>need to get the web item </a:t>
            </a:r>
            <a:r>
              <a:rPr lang="en-US" altLang="zh-TW" sz="1600" dirty="0" err="1" smtClean="0"/>
              <a:t>Xpath</a:t>
            </a:r>
            <a:r>
              <a:rPr lang="en-US" altLang="zh-TW" sz="1600" dirty="0" smtClean="0"/>
              <a:t> and depend on WebDriver to control the web. </a:t>
            </a:r>
          </a:p>
          <a:p>
            <a:endParaRPr lang="en-US" altLang="zh-TW" sz="1400" dirty="0"/>
          </a:p>
          <a:p>
            <a:r>
              <a:rPr lang="en-US" altLang="zh-TW" sz="1600" dirty="0" smtClean="0"/>
              <a:t>Chrome :  </a:t>
            </a:r>
            <a:r>
              <a:rPr lang="en-US" altLang="zh-TW" sz="1600" dirty="0" err="1" smtClean="0"/>
              <a:t>ChromeDriver</a:t>
            </a:r>
            <a:r>
              <a:rPr lang="en-US" altLang="zh-TW" sz="1600" dirty="0" smtClean="0"/>
              <a:t> </a:t>
            </a:r>
          </a:p>
          <a:p>
            <a:r>
              <a:rPr lang="en-US" altLang="zh-TW" sz="1600" dirty="0" smtClean="0"/>
              <a:t>Firefox :  </a:t>
            </a:r>
            <a:r>
              <a:rPr lang="en-US" altLang="zh-TW" sz="1600" dirty="0" err="1" smtClean="0"/>
              <a:t>FirefoxDriver</a:t>
            </a:r>
            <a:r>
              <a:rPr lang="en-US" altLang="zh-TW" sz="1600" dirty="0" smtClean="0"/>
              <a:t> </a:t>
            </a:r>
          </a:p>
          <a:p>
            <a:endParaRPr lang="zh-TW" altLang="en-US" sz="1400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95" y="1791707"/>
            <a:ext cx="6401397" cy="45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1607127" y="2473391"/>
            <a:ext cx="9416395" cy="153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742950" indent="-742950">
              <a:spcBef>
                <a:spcPts val="2500"/>
              </a:spcBef>
              <a:buFont typeface="Wingdings" panose="05000000000000000000" pitchFamily="2" charset="2"/>
              <a:buChar char="Ø"/>
              <a:defRPr sz="2800">
                <a:solidFill>
                  <a:schemeClr val="tx2"/>
                </a:solidFill>
                <a:latin typeface="+mn-lt"/>
                <a:ea typeface="+mn-ea"/>
              </a:defRPr>
            </a:lvl1pPr>
            <a:lvl2pPr marL="182563" indent="-182563">
              <a:spcBef>
                <a:spcPct val="20000"/>
              </a:spcBef>
              <a:buChar char="•"/>
              <a:defRPr sz="2000">
                <a:solidFill>
                  <a:srgbClr val="555555"/>
                </a:solidFill>
                <a:latin typeface="+mn-lt"/>
                <a:ea typeface="+mn-ea"/>
              </a:defRPr>
            </a:lvl2pPr>
            <a:lvl3pPr marL="357188" indent="-174625">
              <a:spcBef>
                <a:spcPct val="20000"/>
              </a:spcBef>
              <a:buChar char="§"/>
              <a:defRPr>
                <a:solidFill>
                  <a:srgbClr val="555555"/>
                </a:solidFill>
                <a:latin typeface="+mn-lt"/>
                <a:ea typeface="+mn-ea"/>
              </a:defRPr>
            </a:lvl3pPr>
            <a:lvl4pPr marL="539750" indent="-182563">
              <a:spcBef>
                <a:spcPct val="20000"/>
              </a:spcBef>
              <a:buChar char="o"/>
              <a:defRPr sz="1600">
                <a:solidFill>
                  <a:srgbClr val="3D3D3D"/>
                </a:solidFill>
                <a:latin typeface="+mn-lt"/>
                <a:ea typeface="+mn-ea"/>
              </a:defRPr>
            </a:lvl4pPr>
            <a:lvl5pPr marL="712788" indent="-173038">
              <a:spcBef>
                <a:spcPct val="20000"/>
              </a:spcBef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5pPr>
            <a:lvl6pPr marL="11699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6pPr>
            <a:lvl7pPr marL="16271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7pPr>
            <a:lvl8pPr marL="20843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8pPr>
            <a:lvl9pPr marL="25415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4400" dirty="0" smtClean="0"/>
              <a:t> </a:t>
            </a:r>
            <a:r>
              <a:rPr lang="en-US" altLang="en-US" sz="5400" dirty="0"/>
              <a:t>Automation Tool Introduction 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8378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75483" y="964139"/>
            <a:ext cx="93184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</a:t>
            </a:r>
            <a:r>
              <a:rPr lang="en-US" altLang="zh-TW" sz="2000" dirty="0">
                <a:solidFill>
                  <a:schemeClr val="accent1"/>
                </a:solidFill>
              </a:rPr>
              <a:t>Related Technical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- Environment requirement as below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Windows 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Python </a:t>
            </a:r>
            <a:r>
              <a:rPr lang="en-US" altLang="zh-TW" sz="1600" dirty="0"/>
              <a:t>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Robot Framework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automation test and test report creation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Ipmitool</a:t>
            </a:r>
            <a:r>
              <a:rPr lang="en-US" altLang="zh-TW" sz="1600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For IPMI command used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Redfishtool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REST method GET / POST / PATCH / DEL used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Selenium2Library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Web GUI automation test control (Web motion control)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57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8036" y="900546"/>
            <a:ext cx="98713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Environment Setting 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dirty="0"/>
              <a:t>newest python installation.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Need </a:t>
            </a:r>
            <a:r>
              <a:rPr lang="en-US" altLang="zh-TW" sz="1600" dirty="0"/>
              <a:t>to execute "pip install -r requirements.txt" at the </a:t>
            </a:r>
            <a:r>
              <a:rPr lang="en-US" altLang="zh-TW" sz="1600" dirty="0" err="1"/>
              <a:t>BMC_Automation_Test</a:t>
            </a:r>
            <a:r>
              <a:rPr lang="en-US" altLang="zh-TW" sz="1600" dirty="0"/>
              <a:t> folder to install the related python package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BMC_Automation_Test</a:t>
            </a:r>
            <a:r>
              <a:rPr lang="en-US" altLang="zh-TW" sz="1600" dirty="0" smtClean="0"/>
              <a:t>/drivers</a:t>
            </a:r>
            <a:r>
              <a:rPr lang="en-US" altLang="zh-TW" sz="1600" dirty="0"/>
              <a:t>" folder need to add the environment variable </a:t>
            </a:r>
            <a:r>
              <a:rPr lang="en-US" altLang="zh-TW" sz="1600" dirty="0" smtClean="0"/>
              <a:t>on </a:t>
            </a:r>
            <a:r>
              <a:rPr lang="en-US" altLang="zh-TW" sz="1600" dirty="0"/>
              <a:t>Windows OS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util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ipmitool</a:t>
            </a:r>
            <a:r>
              <a:rPr lang="en-US" altLang="zh-TW" sz="1600" dirty="0"/>
              <a:t>" folder need to add the environment variable </a:t>
            </a:r>
            <a:r>
              <a:rPr lang="en-US" altLang="zh-TW" sz="1600" dirty="0" smtClean="0"/>
              <a:t>on </a:t>
            </a:r>
            <a:r>
              <a:rPr lang="en-US" altLang="zh-TW" sz="1600" dirty="0"/>
              <a:t>Windows OS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Google </a:t>
            </a:r>
            <a:r>
              <a:rPr lang="en-US" altLang="zh-TW" sz="1600" dirty="0"/>
              <a:t>Chrome need to used Version 100.0.4896.127 above.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0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8036" y="900546"/>
            <a:ext cx="98713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Setup and Run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Set </a:t>
            </a:r>
            <a:r>
              <a:rPr lang="en-US" altLang="zh-TW" sz="1600" dirty="0"/>
              <a:t>the related parameter about BMC IP, Username, Password and </a:t>
            </a:r>
            <a:r>
              <a:rPr lang="en-US" altLang="zh-TW" sz="1600" dirty="0" smtClean="0"/>
              <a:t>others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on GUI interface.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the GUIsetup.py by command "Python GUIsetup.py" to launch the GUI interface</a:t>
            </a:r>
            <a:r>
              <a:rPr lang="en-US" altLang="zh-TW" sz="1600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the command "robot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\\${</a:t>
            </a:r>
            <a:r>
              <a:rPr lang="en-US" altLang="zh-TW" sz="1600" dirty="0" err="1"/>
              <a:t>TestCaseName</a:t>
            </a:r>
            <a:r>
              <a:rPr lang="en-US" altLang="zh-TW" sz="1600" dirty="0"/>
              <a:t>}" to used by command line</a:t>
            </a:r>
            <a:r>
              <a:rPr lang="en-US" altLang="zh-TW" sz="1600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After </a:t>
            </a:r>
            <a:r>
              <a:rPr lang="en-US" altLang="zh-TW" sz="1600" dirty="0"/>
              <a:t>test finished, you can check the Test report under the "</a:t>
            </a:r>
            <a:r>
              <a:rPr lang="en-US" altLang="zh-TW" sz="1600" dirty="0" err="1"/>
              <a:t>BMC_Automation_Test</a:t>
            </a:r>
            <a:r>
              <a:rPr lang="en-US" altLang="zh-TW" sz="1600" dirty="0"/>
              <a:t>" folder. </a:t>
            </a:r>
            <a:endParaRPr lang="en-US" altLang="zh-TW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This </a:t>
            </a:r>
            <a:r>
              <a:rPr lang="en-US" altLang="zh-TW" sz="1600" dirty="0"/>
              <a:t>tool can test BMC function which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 you add in the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 folder.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3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858982"/>
            <a:ext cx="359222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 </a:t>
            </a:r>
            <a:r>
              <a:rPr lang="zh-TW" altLang="zh-TW" sz="2000" dirty="0" smtClean="0">
                <a:solidFill>
                  <a:schemeClr val="accent1"/>
                </a:solidFill>
              </a:rPr>
              <a:t>Architecture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      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33" y="1551289"/>
            <a:ext cx="7530380" cy="458804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 bwMode="auto">
          <a:xfrm>
            <a:off x="2308730" y="1885305"/>
            <a:ext cx="1958470" cy="72271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72440" y="1662563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Criteria Define</a:t>
            </a:r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2331021" y="3347055"/>
            <a:ext cx="1926762" cy="1058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2440" y="3317867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Test Case D</a:t>
            </a:r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efine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2308730" y="2723400"/>
            <a:ext cx="1958470" cy="8907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72440" y="2495569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Web Driver</a:t>
            </a:r>
            <a:endParaRPr lang="zh-TW" altLang="en-US" sz="1600" dirty="0"/>
          </a:p>
        </p:txBody>
      </p:sp>
      <p:cxnSp>
        <p:nvCxnSpPr>
          <p:cNvPr id="21" name="直線單箭頭接點 20"/>
          <p:cNvCxnSpPr/>
          <p:nvPr/>
        </p:nvCxnSpPr>
        <p:spPr bwMode="auto">
          <a:xfrm flipV="1">
            <a:off x="2269884" y="3845314"/>
            <a:ext cx="1965141" cy="33889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72440" y="4059616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Related Tool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9" name="直線單箭頭接點 28"/>
          <p:cNvCxnSpPr/>
          <p:nvPr/>
        </p:nvCxnSpPr>
        <p:spPr bwMode="auto">
          <a:xfrm flipV="1">
            <a:off x="2324817" y="4486615"/>
            <a:ext cx="1926295" cy="36854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72440" y="4721418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GUI Setup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V="1">
            <a:off x="2324817" y="5069943"/>
            <a:ext cx="1926295" cy="45240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2440" y="5343995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Test Report 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1670" y="574866"/>
            <a:ext cx="30796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GUI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40" y="997291"/>
            <a:ext cx="6463161" cy="5429201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8" name="直線單箭頭接點 7"/>
          <p:cNvCxnSpPr>
            <a:stCxn id="15" idx="3"/>
          </p:cNvCxnSpPr>
          <p:nvPr/>
        </p:nvCxnSpPr>
        <p:spPr bwMode="auto">
          <a:xfrm flipV="1">
            <a:off x="2798618" y="1454179"/>
            <a:ext cx="2357213" cy="29648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 bwMode="auto">
          <a:xfrm flipV="1">
            <a:off x="2618509" y="1814435"/>
            <a:ext cx="6608618" cy="85048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 bwMode="auto">
          <a:xfrm flipV="1">
            <a:off x="3172691" y="3373338"/>
            <a:ext cx="6054436" cy="762503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 bwMode="auto">
          <a:xfrm flipV="1">
            <a:off x="2618509" y="4398229"/>
            <a:ext cx="6774873" cy="81765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00546" y="1581388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Test Case Selection</a:t>
            </a:r>
            <a:endParaRPr lang="zh-TW" altLang="en-US" sz="16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37231" y="2406140"/>
            <a:ext cx="189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Configure Setup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100" y="3938099"/>
            <a:ext cx="2196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BMC 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Connection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 Check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231280" y="5046606"/>
            <a:ext cx="257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bg2">
                    <a:lumMod val="50000"/>
                  </a:schemeClr>
                </a:solidFill>
              </a:rPr>
              <a:t>Start Test</a:t>
            </a:r>
            <a:endParaRPr lang="zh-TW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706438"/>
            <a:ext cx="93726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Test Run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78" y="1210022"/>
            <a:ext cx="9786505" cy="51891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2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CABE2E8-CAB6-4862-A76C-07748B31AE0E}"/>
              </a:ext>
            </a:extLst>
          </p:cNvPr>
          <p:cNvSpPr txBox="1">
            <a:spLocks/>
          </p:cNvSpPr>
          <p:nvPr/>
        </p:nvSpPr>
        <p:spPr bwMode="auto">
          <a:xfrm>
            <a:off x="7608168" y="270980"/>
            <a:ext cx="40511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pPr>
              <a:buFontTx/>
            </a:pPr>
            <a:r>
              <a:rPr lang="en-US" altLang="zh-TW" kern="0" dirty="0"/>
              <a:t>Agenda</a:t>
            </a:r>
            <a:endParaRPr lang="zh-TW" altLang="en-US" kern="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01316" y="993726"/>
            <a:ext cx="8532440" cy="547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742950" indent="-742950">
              <a:spcBef>
                <a:spcPts val="2500"/>
              </a:spcBef>
              <a:buFont typeface="Wingdings" panose="05000000000000000000" pitchFamily="2" charset="2"/>
              <a:buChar char="Ø"/>
              <a:defRPr sz="2800">
                <a:solidFill>
                  <a:schemeClr val="tx2"/>
                </a:solidFill>
                <a:latin typeface="+mn-lt"/>
                <a:ea typeface="+mn-ea"/>
              </a:defRPr>
            </a:lvl1pPr>
            <a:lvl2pPr marL="182563" indent="-182563">
              <a:spcBef>
                <a:spcPct val="20000"/>
              </a:spcBef>
              <a:buChar char="•"/>
              <a:defRPr sz="2000">
                <a:solidFill>
                  <a:srgbClr val="555555"/>
                </a:solidFill>
                <a:latin typeface="+mn-lt"/>
                <a:ea typeface="+mn-ea"/>
              </a:defRPr>
            </a:lvl2pPr>
            <a:lvl3pPr marL="357188" indent="-174625">
              <a:spcBef>
                <a:spcPct val="20000"/>
              </a:spcBef>
              <a:buChar char="§"/>
              <a:defRPr>
                <a:solidFill>
                  <a:srgbClr val="555555"/>
                </a:solidFill>
                <a:latin typeface="+mn-lt"/>
                <a:ea typeface="+mn-ea"/>
              </a:defRPr>
            </a:lvl3pPr>
            <a:lvl4pPr marL="539750" indent="-182563">
              <a:spcBef>
                <a:spcPct val="20000"/>
              </a:spcBef>
              <a:buChar char="o"/>
              <a:defRPr sz="1600">
                <a:solidFill>
                  <a:srgbClr val="3D3D3D"/>
                </a:solidFill>
                <a:latin typeface="+mn-lt"/>
                <a:ea typeface="+mn-ea"/>
              </a:defRPr>
            </a:lvl4pPr>
            <a:lvl5pPr marL="712788" indent="-173038">
              <a:spcBef>
                <a:spcPct val="20000"/>
              </a:spcBef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5pPr>
            <a:lvl6pPr marL="11699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6pPr>
            <a:lvl7pPr marL="16271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7pPr>
            <a:lvl8pPr marL="20843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8pPr>
            <a:lvl9pPr marL="25415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TW" altLang="zh-TW" sz="2400" dirty="0"/>
              <a:t> </a:t>
            </a:r>
          </a:p>
          <a:p>
            <a:r>
              <a:rPr lang="en-US" altLang="zh-TW" sz="3200" dirty="0"/>
              <a:t>Robot Framework </a:t>
            </a:r>
            <a:r>
              <a:rPr lang="en-US" altLang="zh-TW" sz="3200" dirty="0" smtClean="0"/>
              <a:t>Introduction</a:t>
            </a:r>
          </a:p>
          <a:p>
            <a:r>
              <a:rPr lang="en-US" altLang="zh-TW" sz="3200" dirty="0" smtClean="0"/>
              <a:t>Automation Tool Introduction</a:t>
            </a:r>
          </a:p>
          <a:p>
            <a:r>
              <a:rPr lang="en-US" altLang="zh-TW" sz="3200" dirty="0"/>
              <a:t>Demo</a:t>
            </a:r>
          </a:p>
          <a:p>
            <a:pPr lvl="5"/>
            <a:endParaRPr lang="zh-TW" altLang="zh-TW" sz="1000" dirty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en-US" sz="2000" dirty="0"/>
              <a:t> </a:t>
            </a:r>
            <a:endParaRPr lang="en-US" altLang="zh-TW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1" y="102921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706438"/>
            <a:ext cx="93726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Test Report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60436"/>
            <a:ext cx="8181109" cy="5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6800" y="2272003"/>
            <a:ext cx="9372600" cy="158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7200" dirty="0" smtClean="0"/>
              <a:t>Demo</a:t>
            </a:r>
            <a:endParaRPr lang="en-US" altLang="zh-TW" sz="7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</a:t>
            </a:r>
            <a:r>
              <a:rPr lang="en-US" altLang="zh-TW" sz="2000" dirty="0"/>
              <a:t>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Base on Python Language to implement.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Robot Framework p</a:t>
            </a:r>
            <a:r>
              <a:rPr lang="zh-TW" altLang="zh-TW" sz="2000" dirty="0"/>
              <a:t>rogram grammar </a:t>
            </a:r>
            <a:r>
              <a:rPr lang="en-US" altLang="zh-TW" sz="2000" dirty="0"/>
              <a:t>easy for automation used.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Robot Framework have below function.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Automation test report creation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Automation test case execution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Pass / Fail result </a:t>
            </a:r>
            <a:r>
              <a:rPr lang="zh-TW" altLang="zh-TW" sz="2000" dirty="0"/>
              <a:t>determination</a:t>
            </a:r>
            <a:endParaRPr lang="en-US" altLang="zh-TW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Selenium2Library</a:t>
            </a:r>
            <a:endParaRPr lang="en-US" altLang="zh-TW" sz="20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For Web GUI automation test control (Web motion control)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0519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08437" y="445085"/>
            <a:ext cx="897900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 Format </a:t>
            </a:r>
            <a:endParaRPr lang="en-US" altLang="zh-TW" sz="2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 smtClean="0"/>
              <a:t>Python – Robot Framework 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 bwMode="auto">
          <a:xfrm>
            <a:off x="2581464" y="1217295"/>
            <a:ext cx="6631197" cy="196777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Settings ***</a:t>
            </a:r>
          </a:p>
          <a:p>
            <a:r>
              <a:rPr lang="en-US" altLang="zh-TW" sz="1600" u="sng" dirty="0"/>
              <a:t>Library</a:t>
            </a:r>
            <a:r>
              <a:rPr lang="en-US" altLang="zh-TW" sz="1600" dirty="0"/>
              <a:t>      </a:t>
            </a:r>
            <a:r>
              <a:rPr lang="zh-TW" altLang="en-US" sz="1600" dirty="0"/>
              <a:t>  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/>
              <a:t>value</a:t>
            </a:r>
            <a:endParaRPr lang="en-US" altLang="zh-TW" sz="1600" dirty="0"/>
          </a:p>
          <a:p>
            <a:r>
              <a:rPr lang="en-US" altLang="zh-TW" sz="1600" u="sng" dirty="0"/>
              <a:t>Resource</a:t>
            </a:r>
            <a:r>
              <a:rPr lang="en-US" altLang="zh-TW" sz="1600" dirty="0"/>
              <a:t>    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/>
              <a:t>value</a:t>
            </a:r>
          </a:p>
          <a:p>
            <a:r>
              <a:rPr lang="en-US" altLang="zh-TW" sz="1600" u="sng" dirty="0"/>
              <a:t>Variables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 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value</a:t>
            </a:r>
          </a:p>
          <a:p>
            <a:r>
              <a:rPr lang="en-US" altLang="zh-TW" sz="1600" u="sng" dirty="0">
                <a:solidFill>
                  <a:schemeClr val="tx1"/>
                </a:solidFill>
              </a:rPr>
              <a:t>Suit </a:t>
            </a:r>
            <a:r>
              <a:rPr lang="en-US" altLang="zh-TW" sz="1600" u="sng" dirty="0" smtClean="0">
                <a:solidFill>
                  <a:schemeClr val="tx1"/>
                </a:solidFill>
              </a:rPr>
              <a:t>Setup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      value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en-US" altLang="zh-TW" sz="1600" u="sng" dirty="0">
                <a:solidFill>
                  <a:schemeClr val="tx1"/>
                </a:solidFill>
              </a:rPr>
              <a:t>Suit </a:t>
            </a:r>
            <a:r>
              <a:rPr lang="en-US" altLang="zh-TW" sz="1600" u="sng" dirty="0" smtClean="0">
                <a:solidFill>
                  <a:schemeClr val="tx1"/>
                </a:solidFill>
              </a:rPr>
              <a:t>Teardown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value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2581463" y="3344653"/>
            <a:ext cx="6631197" cy="83433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Variable ***</a:t>
            </a:r>
          </a:p>
          <a:p>
            <a:r>
              <a:rPr lang="en-US" altLang="zh-TW" sz="1600" dirty="0"/>
              <a:t>${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}    </a:t>
            </a:r>
            <a:r>
              <a:rPr lang="zh-TW" altLang="en-US" sz="1600" dirty="0"/>
              <a:t>   </a:t>
            </a:r>
            <a:r>
              <a:rPr lang="en-US" altLang="zh-TW" sz="1600" dirty="0"/>
              <a:t>value</a:t>
            </a:r>
          </a:p>
        </p:txBody>
      </p:sp>
      <p:sp>
        <p:nvSpPr>
          <p:cNvPr id="7" name="圓角矩形 6"/>
          <p:cNvSpPr/>
          <p:nvPr/>
        </p:nvSpPr>
        <p:spPr bwMode="auto">
          <a:xfrm>
            <a:off x="2581464" y="4362122"/>
            <a:ext cx="6631197" cy="862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Keyword ***</a:t>
            </a:r>
          </a:p>
          <a:p>
            <a:r>
              <a:rPr lang="en-US" altLang="zh-TW" sz="1600" dirty="0" err="1"/>
              <a:t>Function_Name</a:t>
            </a:r>
            <a:r>
              <a:rPr lang="en-US" altLang="zh-TW" sz="1600" dirty="0"/>
              <a:t>    </a:t>
            </a:r>
            <a:r>
              <a:rPr lang="zh-TW" altLang="en-US" sz="1600" dirty="0"/>
              <a:t>   </a:t>
            </a:r>
            <a:r>
              <a:rPr lang="en-US" altLang="zh-TW" sz="1600" dirty="0"/>
              <a:t>Action </a:t>
            </a:r>
          </a:p>
        </p:txBody>
      </p:sp>
      <p:sp>
        <p:nvSpPr>
          <p:cNvPr id="8" name="圓角矩形 7"/>
          <p:cNvSpPr/>
          <p:nvPr/>
        </p:nvSpPr>
        <p:spPr bwMode="auto">
          <a:xfrm>
            <a:off x="2581464" y="5407523"/>
            <a:ext cx="6631197" cy="862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Test Case ***</a:t>
            </a:r>
          </a:p>
          <a:p>
            <a:r>
              <a:rPr lang="en-US" altLang="zh-TW" sz="1600" dirty="0" err="1"/>
              <a:t>Test_Case</a:t>
            </a:r>
            <a:r>
              <a:rPr lang="en-US" altLang="zh-TW" sz="1600" dirty="0"/>
              <a:t>     </a:t>
            </a:r>
            <a:r>
              <a:rPr lang="zh-TW" altLang="en-US" sz="1600" dirty="0"/>
              <a:t>   </a:t>
            </a:r>
            <a:r>
              <a:rPr lang="en-US" altLang="zh-TW" sz="1600" dirty="0" err="1"/>
              <a:t>Step_Action</a:t>
            </a:r>
            <a:r>
              <a:rPr lang="en-US" altLang="zh-TW" sz="1600" dirty="0"/>
              <a:t> 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95254"/>
            <a:ext cx="17634" cy="6669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600" dirty="0"/>
              <a:t> </a:t>
            </a: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1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18760" y="908721"/>
            <a:ext cx="8979008" cy="281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(Settings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for package import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Keyword 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  <a:r>
              <a:rPr lang="en-US" altLang="zh-TW" sz="1600" dirty="0"/>
              <a:t> : Import python package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r>
              <a:rPr lang="en-US" altLang="zh-TW" sz="1600" dirty="0"/>
              <a:t> : Import robot package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 Setup </a:t>
            </a:r>
            <a:r>
              <a:rPr lang="en-US" altLang="zh-TW" sz="1600" dirty="0"/>
              <a:t>: Execute the test preliminary work before test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 Teardown </a:t>
            </a:r>
            <a:r>
              <a:rPr lang="en-US" altLang="zh-TW" sz="1600" dirty="0"/>
              <a:t>: Recovery the setting after test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1378"/>
              </p:ext>
            </p:extLst>
          </p:nvPr>
        </p:nvGraphicFramePr>
        <p:xfrm>
          <a:off x="1828800" y="3725390"/>
          <a:ext cx="7980219" cy="2601283"/>
        </p:xfrm>
        <a:graphic>
          <a:graphicData uri="http://schemas.openxmlformats.org/drawingml/2006/table">
            <a:tbl>
              <a:tblPr/>
              <a:tblGrid>
                <a:gridCol w="186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Settings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59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sz="1219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../util/ipmitool/IPMI_util.py</a:t>
                      </a:r>
                      <a:endParaRPr lang="en-US" altLang="zh-TW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ipmitool</a:t>
                      </a: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IPMI_Power_Control.robot</a:t>
                      </a:r>
                      <a:endParaRPr lang="en-US" altLang="zh-TW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../setup.py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31200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 Setup 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 Browser and Login GUI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 Teardown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Browser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6550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861256" y="1196753"/>
            <a:ext cx="8979008" cy="170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(Variable block)</a:t>
            </a:r>
            <a:r>
              <a:rPr lang="en-US" altLang="zh-TW" sz="2000" dirty="0">
                <a:solidFill>
                  <a:schemeClr val="accent1"/>
                </a:solidFill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for variable declare.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Variable can be named by user.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 }  </a:t>
            </a:r>
            <a:r>
              <a:rPr lang="en-US" altLang="zh-TW" sz="1600" dirty="0"/>
              <a:t>format </a:t>
            </a:r>
            <a:r>
              <a:rPr lang="en-US" altLang="zh-TW" sz="1600" dirty="0" smtClean="0"/>
              <a:t>to </a:t>
            </a:r>
            <a:r>
              <a:rPr lang="en-US" altLang="zh-TW" sz="1600" dirty="0"/>
              <a:t>define variable name.  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48412"/>
              </p:ext>
            </p:extLst>
          </p:nvPr>
        </p:nvGraphicFramePr>
        <p:xfrm>
          <a:off x="1163782" y="3256307"/>
          <a:ext cx="9342300" cy="1675911"/>
        </p:xfrm>
        <a:graphic>
          <a:graphicData uri="http://schemas.openxmlformats.org/drawingml/2006/table">
            <a:tbl>
              <a:tblPr/>
              <a:tblGrid>
                <a:gridCol w="380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94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620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xpath_hardware_status_heading</a:t>
                      </a:r>
                      <a:r>
                        <a:rPr lang="en-US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//*[@id="main"]/div/div/aside[1]/div/section/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/li[11]/a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97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BMCWeb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=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https://${BMCIP}</a:t>
                      </a:r>
                      <a:endParaRPr lang="zh-TW" altLang="en-US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TW" sz="1219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9274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688992" y="1124745"/>
            <a:ext cx="89790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 Robot Framework (Keyword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Function declare for used.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Function can be named by user.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Robot</a:t>
            </a:r>
            <a:r>
              <a:rPr lang="zh-TW" altLang="en-US" sz="1600" dirty="0"/>
              <a:t> </a:t>
            </a:r>
            <a:r>
              <a:rPr lang="en-US" altLang="zh-TW" sz="1600" dirty="0"/>
              <a:t>Framework Keyword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[Arguments] </a:t>
            </a:r>
            <a:r>
              <a:rPr lang="en-US" altLang="zh-TW" sz="1600" dirty="0"/>
              <a:t>to define function arguments. 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81930"/>
              </p:ext>
            </p:extLst>
          </p:nvPr>
        </p:nvGraphicFramePr>
        <p:xfrm>
          <a:off x="1099353" y="2964873"/>
          <a:ext cx="10095120" cy="3200948"/>
        </p:xfrm>
        <a:graphic>
          <a:graphicData uri="http://schemas.openxmlformats.org/drawingml/2006/table">
            <a:tbl>
              <a:tblPr/>
              <a:tblGrid>
                <a:gridCol w="155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3">
                  <a:extLst>
                    <a:ext uri="{9D8B030D-6E8A-4147-A177-3AD203B41FA5}">
                      <a16:colId xmlns:a16="http://schemas.microsoft.com/office/drawing/2014/main" val="3401532813"/>
                    </a:ext>
                  </a:extLst>
                </a:gridCol>
                <a:gridCol w="1053570">
                  <a:extLst>
                    <a:ext uri="{9D8B030D-6E8A-4147-A177-3AD203B41FA5}">
                      <a16:colId xmlns:a16="http://schemas.microsoft.com/office/drawing/2014/main" val="4198047994"/>
                    </a:ext>
                  </a:extLst>
                </a:gridCol>
                <a:gridCol w="111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254">
                  <a:extLst>
                    <a:ext uri="{9D8B030D-6E8A-4147-A177-3AD203B41FA5}">
                      <a16:colId xmlns:a16="http://schemas.microsoft.com/office/drawing/2014/main" val="1682675974"/>
                    </a:ext>
                  </a:extLst>
                </a:gridCol>
                <a:gridCol w="1084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507">
                  <a:extLst>
                    <a:ext uri="{9D8B030D-6E8A-4147-A177-3AD203B41FA5}">
                      <a16:colId xmlns:a16="http://schemas.microsoft.com/office/drawing/2014/main" val="918604732"/>
                    </a:ext>
                  </a:extLst>
                </a:gridCol>
              </a:tblGrid>
              <a:tr h="35768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Keyword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Chassis Power On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[Arguments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(Optional)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 =  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ipmicmd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lanplus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${USERID}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${PASSWORD}</a:t>
                      </a:r>
                      <a:endParaRPr lang="zh-TW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${BMCIP} 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chassis power 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To Console 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Contain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Up/On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3401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6189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92330" y="1096925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 - In common use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Run Keyword and Return Status   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Wait Until Page Contains Element 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Should Be Equal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Set Test Variable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Run Keyword If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Click 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Double Click 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Sleep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Element Attribute Should Contain Text</a:t>
            </a:r>
          </a:p>
          <a:p>
            <a:pPr lvl="2">
              <a:lnSpc>
                <a:spcPct val="150000"/>
              </a:lnSpc>
            </a:pPr>
            <a:endParaRPr lang="en-US" altLang="zh-TW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972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18712" y="885719"/>
            <a:ext cx="897900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(Test Case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step defined.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check point defined.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step can call Function (</a:t>
            </a:r>
            <a:r>
              <a:rPr lang="en-US" altLang="zh-TW" sz="1600" i="1" u="sng" dirty="0"/>
              <a:t>Keyword</a:t>
            </a:r>
            <a:r>
              <a:rPr lang="en-US" altLang="zh-TW" sz="1600" dirty="0"/>
              <a:t>) what you want to test</a:t>
            </a:r>
            <a:r>
              <a:rPr lang="en-US" altLang="zh-TW" sz="16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 </a:t>
            </a:r>
            <a:r>
              <a:rPr lang="en-US" altLang="zh-TW" sz="1600" dirty="0"/>
              <a:t>Used Robot</a:t>
            </a:r>
            <a:r>
              <a:rPr lang="zh-TW" altLang="en-US" sz="1600" dirty="0"/>
              <a:t> </a:t>
            </a:r>
            <a:r>
              <a:rPr lang="en-US" altLang="zh-TW" sz="1600" dirty="0"/>
              <a:t>Framework Keyword </a:t>
            </a:r>
            <a:r>
              <a:rPr lang="en-US" altLang="zh-TW" sz="1600" b="1" i="1" dirty="0"/>
              <a:t>[</a:t>
            </a:r>
            <a:r>
              <a:rPr lang="en-US" altLang="zh-TW" sz="1600" b="1" i="1" dirty="0" smtClean="0"/>
              <a:t>Documentation] </a:t>
            </a:r>
            <a:r>
              <a:rPr lang="en-US" altLang="zh-TW" sz="1600" dirty="0" smtClean="0"/>
              <a:t>to</a:t>
            </a:r>
            <a:r>
              <a:rPr lang="en-US" altLang="zh-TW" sz="1600" b="1" i="1" dirty="0" smtClean="0"/>
              <a:t> </a:t>
            </a:r>
            <a:r>
              <a:rPr lang="en-US" altLang="zh-TW" sz="1600" dirty="0" smtClean="0"/>
              <a:t>define </a:t>
            </a:r>
            <a:r>
              <a:rPr lang="en-US" altLang="zh-TW" sz="1600" dirty="0"/>
              <a:t>t</a:t>
            </a:r>
            <a:r>
              <a:rPr lang="en-US" altLang="zh-TW" sz="1600" dirty="0" smtClean="0"/>
              <a:t>est description</a:t>
            </a:r>
            <a:endParaRPr lang="en-US" altLang="zh-TW" sz="16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3379"/>
              </p:ext>
            </p:extLst>
          </p:nvPr>
        </p:nvGraphicFramePr>
        <p:xfrm>
          <a:off x="1828800" y="2870879"/>
          <a:ext cx="8097577" cy="3446795"/>
        </p:xfrm>
        <a:graphic>
          <a:graphicData uri="http://schemas.openxmlformats.org/drawingml/2006/table">
            <a:tbl>
              <a:tblPr/>
              <a:tblGrid>
                <a:gridCol w="199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Test Case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68"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 Web Power Off Server Immediate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[Documentation]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</a:rPr>
                        <a:t>Verify</a:t>
                      </a:r>
                      <a:r>
                        <a:rPr lang="en-US" sz="1400" baseline="0" dirty="0" smtClean="0">
                          <a:effectLst/>
                        </a:rPr>
                        <a:t> BMC Power Control From </a:t>
                      </a:r>
                      <a:r>
                        <a:rPr lang="en-US" sz="1400" baseline="0" dirty="0" err="1" smtClean="0">
                          <a:effectLst/>
                        </a:rPr>
                        <a:t>WebUI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12"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 Until Element Is Visible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//*[@id="main"]/div/header/label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12"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Element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//*[@id="main"]/div/div/aside[1]/div/section/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/li[11]/a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OSDelay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Page Screenshot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849900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53255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99424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S" id="{01CD2B88-3AEA-4F93-AFEB-130CA90275E3}" vid="{A6B587D5-4D3D-4DF6-AA70-0804AAC0DCD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ASUS</Template>
  <TotalTime>120</TotalTime>
  <Words>990</Words>
  <Application>Microsoft Office PowerPoint</Application>
  <PresentationFormat>寬螢幕</PresentationFormat>
  <Paragraphs>217</Paragraphs>
  <Slides>21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Wingdings</vt:lpstr>
      <vt:lpstr>ASUS</vt:lpstr>
      <vt:lpstr>Robot Framework Introduction</vt:lpstr>
      <vt:lpstr>PowerPoint 簡報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PowerPoint 簡報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 Introduction</dc:title>
  <dc:creator>David Zhu(朱浩維)</dc:creator>
  <cp:lastModifiedBy>David Zhu(朱浩維)</cp:lastModifiedBy>
  <cp:revision>31</cp:revision>
  <dcterms:created xsi:type="dcterms:W3CDTF">2022-05-13T18:32:03Z</dcterms:created>
  <dcterms:modified xsi:type="dcterms:W3CDTF">2022-05-14T14:00:36Z</dcterms:modified>
</cp:coreProperties>
</file>