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313" r:id="rId4"/>
    <p:sldId id="259" r:id="rId5"/>
    <p:sldId id="309" r:id="rId6"/>
    <p:sldId id="378" r:id="rId7"/>
    <p:sldId id="379" r:id="rId8"/>
    <p:sldId id="380" r:id="rId9"/>
    <p:sldId id="381" r:id="rId10"/>
    <p:sldId id="314" r:id="rId11"/>
    <p:sldId id="305" r:id="rId12"/>
    <p:sldId id="394" r:id="rId13"/>
    <p:sldId id="312" r:id="rId14"/>
    <p:sldId id="315" r:id="rId15"/>
    <p:sldId id="316" r:id="rId16"/>
    <p:sldId id="307" r:id="rId17"/>
    <p:sldId id="317" r:id="rId18"/>
    <p:sldId id="382" r:id="rId19"/>
    <p:sldId id="319" r:id="rId20"/>
    <p:sldId id="343" r:id="rId21"/>
    <p:sldId id="362" r:id="rId22"/>
    <p:sldId id="344" r:id="rId23"/>
    <p:sldId id="342" r:id="rId24"/>
    <p:sldId id="294" r:id="rId25"/>
    <p:sldId id="321" r:id="rId26"/>
    <p:sldId id="320" r:id="rId27"/>
    <p:sldId id="363" r:id="rId28"/>
    <p:sldId id="395" r:id="rId29"/>
    <p:sldId id="364" r:id="rId30"/>
    <p:sldId id="396" r:id="rId31"/>
    <p:sldId id="322" r:id="rId32"/>
    <p:sldId id="323" r:id="rId33"/>
    <p:sldId id="390" r:id="rId34"/>
    <p:sldId id="391" r:id="rId35"/>
    <p:sldId id="392" r:id="rId36"/>
    <p:sldId id="393" r:id="rId37"/>
    <p:sldId id="324" r:id="rId38"/>
    <p:sldId id="377" r:id="rId39"/>
    <p:sldId id="370" r:id="rId40"/>
    <p:sldId id="326" r:id="rId41"/>
    <p:sldId id="372" r:id="rId42"/>
    <p:sldId id="327" r:id="rId43"/>
    <p:sldId id="328" r:id="rId44"/>
    <p:sldId id="329" r:id="rId45"/>
    <p:sldId id="375" r:id="rId46"/>
    <p:sldId id="330" r:id="rId47"/>
    <p:sldId id="331" r:id="rId48"/>
    <p:sldId id="383" r:id="rId49"/>
    <p:sldId id="384" r:id="rId50"/>
    <p:sldId id="385" r:id="rId51"/>
    <p:sldId id="397" r:id="rId52"/>
    <p:sldId id="332" r:id="rId53"/>
    <p:sldId id="333" r:id="rId54"/>
    <p:sldId id="368" r:id="rId55"/>
    <p:sldId id="334" r:id="rId56"/>
    <p:sldId id="367" r:id="rId57"/>
    <p:sldId id="335" r:id="rId58"/>
    <p:sldId id="336" r:id="rId59"/>
    <p:sldId id="337" r:id="rId60"/>
    <p:sldId id="338" r:id="rId61"/>
    <p:sldId id="373" r:id="rId62"/>
    <p:sldId id="374" r:id="rId63"/>
    <p:sldId id="386" r:id="rId64"/>
    <p:sldId id="339" r:id="rId65"/>
    <p:sldId id="369" r:id="rId66"/>
    <p:sldId id="387" r:id="rId67"/>
    <p:sldId id="388" r:id="rId68"/>
    <p:sldId id="340" r:id="rId69"/>
    <p:sldId id="398" r:id="rId70"/>
    <p:sldId id="399" r:id="rId71"/>
    <p:sldId id="400" r:id="rId72"/>
    <p:sldId id="350" r:id="rId73"/>
    <p:sldId id="408" r:id="rId74"/>
    <p:sldId id="407" r:id="rId75"/>
    <p:sldId id="405" r:id="rId76"/>
    <p:sldId id="389" r:id="rId77"/>
    <p:sldId id="345" r:id="rId78"/>
    <p:sldId id="351" r:id="rId79"/>
    <p:sldId id="347" r:id="rId80"/>
    <p:sldId id="366" r:id="rId81"/>
    <p:sldId id="348" r:id="rId82"/>
    <p:sldId id="346" r:id="rId83"/>
    <p:sldId id="352" r:id="rId84"/>
    <p:sldId id="349" r:id="rId85"/>
    <p:sldId id="365" r:id="rId86"/>
    <p:sldId id="354" r:id="rId87"/>
    <p:sldId id="401" r:id="rId88"/>
    <p:sldId id="355" r:id="rId89"/>
    <p:sldId id="356" r:id="rId90"/>
    <p:sldId id="357" r:id="rId91"/>
    <p:sldId id="353" r:id="rId92"/>
    <p:sldId id="358" r:id="rId93"/>
    <p:sldId id="402" r:id="rId94"/>
    <p:sldId id="403" r:id="rId95"/>
    <p:sldId id="404" r:id="rId96"/>
    <p:sldId id="359" r:id="rId97"/>
    <p:sldId id="360" r:id="rId98"/>
    <p:sldId id="361" r:id="rId99"/>
    <p:sldId id="318" r:id="rId100"/>
    <p:sldId id="304" r:id="rId10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154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7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58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95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118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91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93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13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293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4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6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8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86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24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79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86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F0709-AC62-415F-B52D-54A77B1A61B0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F2B7F8B-2563-409C-8ECE-B872D9491A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9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naconda.com/products/individual" TargetMode="Externa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earnbyexample.org/python-introduction/" TargetMode="External"/><Relationship Id="rId5" Type="http://schemas.openxmlformats.org/officeDocument/2006/relationships/hyperlink" Target="https://docs.python.org/zh-tw/3/tutorial/index.html" TargetMode="External"/><Relationship Id="rId4" Type="http://schemas.openxmlformats.org/officeDocument/2006/relationships/hyperlink" Target="https://www.anaconda.com/products/individu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32737" y="1986277"/>
            <a:ext cx="8129275" cy="1187997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Python Introduction</a:t>
            </a:r>
            <a:endParaRPr lang="zh-TW" altLang="en-US" sz="6600" dirty="0">
              <a:solidFill>
                <a:schemeClr val="tx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478486" y="4873176"/>
            <a:ext cx="4167052" cy="1681543"/>
          </a:xfrm>
        </p:spPr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自動化開發與認證課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David_Zhu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800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2022/5/10</a:t>
            </a:r>
            <a:endParaRPr lang="en-US" altLang="zh-TW" sz="28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" y="5287622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Visual Studio Code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</a:t>
            </a:r>
            <a:r>
              <a:rPr lang="en-US" altLang="zh-TW" dirty="0" smtClean="0">
                <a:latin typeface="+mj-ea"/>
              </a:rPr>
              <a:t>&amp;</a:t>
            </a:r>
            <a:r>
              <a:rPr lang="en-US" altLang="zh-TW" dirty="0" smtClean="0"/>
              <a:t>A</a:t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</a:t>
            </a:r>
            <a:r>
              <a:rPr lang="en-US" altLang="zh-TW" sz="4000" smtClean="0">
                <a:solidFill>
                  <a:schemeClr val="tx1"/>
                </a:solidFill>
              </a:rPr>
              <a:t>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7328" y="1473850"/>
            <a:ext cx="4928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mtClean="0"/>
              <a:t>Download : </a:t>
            </a:r>
            <a:r>
              <a:rPr lang="zh-TW" altLang="en-US" b="1" i="1" smtClean="0">
                <a:solidFill>
                  <a:srgbClr val="0070C0"/>
                </a:solidFill>
                <a:hlinkClick r:id="rId2"/>
              </a:rPr>
              <a:t>https</a:t>
            </a:r>
            <a:r>
              <a:rPr lang="zh-TW" altLang="en-US" b="1" i="1">
                <a:solidFill>
                  <a:srgbClr val="0070C0"/>
                </a:solidFill>
                <a:hlinkClick r:id="rId2"/>
              </a:rPr>
              <a:t>://code.visualstudio.com/</a:t>
            </a:r>
            <a:endParaRPr lang="zh-TW" altLang="en-US" b="1" i="1">
              <a:solidFill>
                <a:srgbClr val="0070C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16" y="2249580"/>
            <a:ext cx="8336415" cy="4318950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47343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3377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Visual Studio </a:t>
            </a:r>
            <a:r>
              <a:rPr lang="en-US" altLang="zh-TW" sz="4000" dirty="0" smtClean="0">
                <a:solidFill>
                  <a:schemeClr val="tx1"/>
                </a:solidFill>
              </a:rPr>
              <a:t>Code (Extensions)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08" y="1234138"/>
            <a:ext cx="10180519" cy="54191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480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FF0000"/>
                </a:solidFill>
              </a:rPr>
              <a:t>Explorer 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smtClean="0">
                <a:solidFill>
                  <a:srgbClr val="00B050"/>
                </a:solidFill>
              </a:rPr>
              <a:t>Code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372" y="1415862"/>
            <a:ext cx="8105600" cy="505025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89578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Visual Studio Code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72034" y="1198099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428" y="1198099"/>
            <a:ext cx="7188926" cy="4926929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5984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>
                <a:solidFill>
                  <a:schemeClr val="tx1"/>
                </a:solidFill>
              </a:rPr>
              <a:t>Package Install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4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(Python) </a:t>
            </a:r>
            <a:endParaRPr lang="en-US" altLang="zh-TW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31" y="2050565"/>
            <a:ext cx="7940455" cy="4264435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95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</a:t>
            </a:r>
            <a:r>
              <a:rPr lang="en-US" altLang="zh-TW" sz="4000" dirty="0"/>
              <a:t>requirements.txt)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849861" y="1306410"/>
            <a:ext cx="5132927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</a:t>
            </a:r>
            <a:r>
              <a:rPr lang="en-US" altLang="zh-TW" sz="2400" dirty="0">
                <a:solidFill>
                  <a:srgbClr val="FF0000"/>
                </a:solidFill>
              </a:rPr>
              <a:t> </a:t>
            </a:r>
            <a:r>
              <a:rPr lang="en-US" altLang="zh-TW" sz="2400" b="1" dirty="0">
                <a:solidFill>
                  <a:srgbClr val="FF0000"/>
                </a:solidFill>
              </a:rPr>
              <a:t>pip install -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r requirements.txt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2" y="1927623"/>
            <a:ext cx="8285511" cy="453583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3026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89" y="480204"/>
            <a:ext cx="8777219" cy="1320800"/>
          </a:xfrm>
        </p:spPr>
        <p:txBody>
          <a:bodyPr>
            <a:normAutofit/>
          </a:bodyPr>
          <a:lstStyle/>
          <a:p>
            <a:pPr lvl="1" algn="ctr"/>
            <a:r>
              <a:rPr lang="en-US" altLang="zh-TW" sz="4000" dirty="0"/>
              <a:t>Package Install </a:t>
            </a:r>
            <a:r>
              <a:rPr lang="en-US" altLang="zh-TW" sz="4000" dirty="0" smtClean="0"/>
              <a:t>(VS code)</a:t>
            </a:r>
            <a:r>
              <a:rPr lang="en-US" altLang="zh-TW" sz="4000" dirty="0">
                <a:solidFill>
                  <a:srgbClr val="FF0000"/>
                </a:solidFill>
              </a:rPr>
              <a:t/>
            </a:r>
            <a:br>
              <a:rPr lang="en-US" altLang="zh-TW" sz="4000" dirty="0">
                <a:solidFill>
                  <a:srgbClr val="FF0000"/>
                </a:solidFill>
              </a:rPr>
            </a:br>
            <a:endParaRPr lang="en-US" altLang="zh-TW" sz="4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893296" y="1378318"/>
            <a:ext cx="4344910" cy="461665"/>
          </a:xfrm>
          <a:prstGeom prst="rect">
            <a:avLst/>
          </a:prstGeom>
          <a:solidFill>
            <a:schemeClr val="bg1">
              <a:lumMod val="75000"/>
              <a:alpha val="71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$ pip install $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PackageName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296" y="2001474"/>
            <a:ext cx="9163050" cy="4657725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29096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Common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6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99711"/>
            <a:ext cx="8596668" cy="1320800"/>
          </a:xfrm>
        </p:spPr>
        <p:txBody>
          <a:bodyPr/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509451"/>
            <a:ext cx="8205409" cy="6439989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altLang="zh-TW" sz="2000" dirty="0" smtClean="0"/>
          </a:p>
          <a:p>
            <a:r>
              <a:rPr lang="en-US" altLang="zh-TW" sz="2400" dirty="0" smtClean="0"/>
              <a:t>Python install for Windows</a:t>
            </a:r>
          </a:p>
          <a:p>
            <a:r>
              <a:rPr lang="en-US" altLang="zh-TW" sz="2400" dirty="0" smtClean="0"/>
              <a:t>Visual </a:t>
            </a:r>
            <a:r>
              <a:rPr lang="en-US" altLang="zh-TW" sz="2400" dirty="0"/>
              <a:t>Studio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/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Anaconda </a:t>
            </a:r>
            <a:r>
              <a:rPr lang="en-US" altLang="zh-TW" sz="2400" dirty="0" err="1" smtClean="0"/>
              <a:t>Spyder</a:t>
            </a:r>
            <a:endParaRPr lang="en-US" altLang="zh-TW" sz="2400" dirty="0" smtClean="0"/>
          </a:p>
          <a:p>
            <a:r>
              <a:rPr lang="en-US" altLang="zh-TW" sz="2400" dirty="0"/>
              <a:t>Package Install (Pip install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Python </a:t>
            </a:r>
            <a:r>
              <a:rPr lang="en-US" altLang="zh-TW" sz="2000" dirty="0" smtClean="0"/>
              <a:t> </a:t>
            </a:r>
          </a:p>
          <a:p>
            <a:pPr lvl="1"/>
            <a:r>
              <a:rPr lang="en-US" altLang="zh-TW" sz="2000" dirty="0" smtClean="0"/>
              <a:t>Common</a:t>
            </a:r>
            <a:endParaRPr lang="en-US" altLang="zh-TW" sz="2000" dirty="0"/>
          </a:p>
          <a:p>
            <a:pPr lvl="1"/>
            <a:r>
              <a:rPr lang="en-US" altLang="zh-TW" sz="2000" dirty="0"/>
              <a:t>Data Type </a:t>
            </a:r>
          </a:p>
          <a:p>
            <a:pPr lvl="1"/>
            <a:r>
              <a:rPr lang="en-US" altLang="zh-TW" sz="2000" dirty="0"/>
              <a:t>Data Structure </a:t>
            </a:r>
            <a:r>
              <a:rPr lang="en-US" altLang="zh-TW" sz="2000" dirty="0" smtClean="0"/>
              <a:t>(Tuple(),List</a:t>
            </a:r>
            <a:r>
              <a:rPr lang="en-US" altLang="zh-TW" sz="2000" dirty="0"/>
              <a:t>[], </a:t>
            </a:r>
            <a:r>
              <a:rPr lang="en-US" altLang="zh-TW" sz="2000" dirty="0" smtClean="0"/>
              <a:t>Set{}, </a:t>
            </a:r>
            <a:r>
              <a:rPr lang="en-US" altLang="zh-TW" sz="2000" dirty="0" err="1"/>
              <a:t>dict</a:t>
            </a:r>
            <a:r>
              <a:rPr lang="en-US" altLang="zh-TW" sz="2000" dirty="0"/>
              <a:t>{})</a:t>
            </a:r>
          </a:p>
          <a:p>
            <a:pPr lvl="1"/>
            <a:r>
              <a:rPr lang="en-US" altLang="zh-TW" sz="2000" dirty="0"/>
              <a:t>Flow control </a:t>
            </a:r>
          </a:p>
          <a:p>
            <a:pPr lvl="1"/>
            <a:r>
              <a:rPr lang="en-US" altLang="zh-TW" sz="2000" dirty="0"/>
              <a:t>Module</a:t>
            </a:r>
          </a:p>
          <a:p>
            <a:pPr lvl="1"/>
            <a:r>
              <a:rPr lang="en-US" altLang="zh-TW" sz="2000" dirty="0"/>
              <a:t>Exception </a:t>
            </a:r>
            <a:endParaRPr lang="en-US" altLang="zh-TW" sz="2000" dirty="0" smtClean="0"/>
          </a:p>
          <a:p>
            <a:pPr lvl="1"/>
            <a:r>
              <a:rPr lang="en-US" altLang="zh-TW" sz="2100" dirty="0"/>
              <a:t>Object-oriented </a:t>
            </a:r>
            <a:r>
              <a:rPr lang="en-US" altLang="zh-TW" sz="2100" dirty="0" smtClean="0"/>
              <a:t>programming</a:t>
            </a:r>
            <a:endParaRPr lang="en-US" altLang="zh-TW" sz="2100" dirty="0"/>
          </a:p>
          <a:p>
            <a:pPr lvl="2"/>
            <a:r>
              <a:rPr lang="en-US" altLang="zh-TW" sz="1900" dirty="0" smtClean="0"/>
              <a:t>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Encapsulation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Inheritance</a:t>
            </a:r>
            <a:r>
              <a:rPr lang="zh-TW" altLang="en-US" sz="1900" dirty="0" smtClean="0"/>
              <a:t> </a:t>
            </a:r>
            <a:endParaRPr lang="en-US" altLang="zh-TW" sz="1900" dirty="0" smtClean="0"/>
          </a:p>
          <a:p>
            <a:pPr lvl="2"/>
            <a:r>
              <a:rPr lang="en-US" altLang="zh-TW" sz="1900" dirty="0" smtClean="0"/>
              <a:t>Abstract Class</a:t>
            </a:r>
            <a:r>
              <a:rPr lang="zh-TW" altLang="en-US" sz="1900" dirty="0" smtClean="0"/>
              <a:t> </a:t>
            </a:r>
            <a:endParaRPr lang="en-US" altLang="zh-TW" sz="1900" dirty="0"/>
          </a:p>
          <a:p>
            <a:pPr lvl="2"/>
            <a:r>
              <a:rPr lang="en-US" altLang="zh-TW" sz="1900" dirty="0" smtClean="0"/>
              <a:t>Polymorphism</a:t>
            </a:r>
            <a:r>
              <a:rPr lang="zh-TW" altLang="en-US" sz="1900" dirty="0" smtClean="0"/>
              <a:t> </a:t>
            </a:r>
            <a:endParaRPr lang="en-US" altLang="zh-TW" sz="1800" dirty="0"/>
          </a:p>
          <a:p>
            <a:r>
              <a:rPr lang="en-US" altLang="zh-TW" sz="2400" dirty="0"/>
              <a:t>Reference</a:t>
            </a:r>
          </a:p>
          <a:p>
            <a:pPr marL="57150" indent="0">
              <a:buNone/>
            </a:pPr>
            <a:endParaRPr lang="en-US" altLang="zh-TW" dirty="0" smtClean="0"/>
          </a:p>
          <a:p>
            <a:pPr marL="57150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6140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Common(Keyword)</a:t>
            </a:r>
            <a:endParaRPr lang="en-US" altLang="zh-TW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60677"/>
              </p:ext>
            </p:extLst>
          </p:nvPr>
        </p:nvGraphicFramePr>
        <p:xfrm>
          <a:off x="1416549" y="1518557"/>
          <a:ext cx="8072505" cy="32004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14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45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Return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lambda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Try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nonlocal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While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global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With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Yield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Pass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41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break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Raise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416549" y="515921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variable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83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Common(Built-in functions)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018900" y="6222993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Don’t used to name the function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48347"/>
              </p:ext>
            </p:extLst>
          </p:nvPr>
        </p:nvGraphicFramePr>
        <p:xfrm>
          <a:off x="1018900" y="1078301"/>
          <a:ext cx="9749250" cy="5120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94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abs()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delattr()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hash()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memoryview()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all()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help()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any()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hex()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next()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slice()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ascii()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divmod()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object()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sorted()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bin()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enumerate()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input()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oct()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staticmethod()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bool()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eval()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open()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4697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breakpoint()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exec()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isinstance()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ord()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sum()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4372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bytearray()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filter()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issubclass()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pow()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super()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960000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bytes()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float()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iter()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print()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tuple()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callable()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format()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len()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property()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type()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chr()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frozenset()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list()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range()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vars()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classmethod()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getattr()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locals()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repr()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zip()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compile()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globals()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map()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reversed()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__import__()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321"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complex()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hasattr()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max()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u="none" strike="noStrike">
                          <a:solidFill>
                            <a:schemeClr val="tx1"/>
                          </a:solidFill>
                          <a:effectLst/>
                        </a:rPr>
                        <a:t>round()</a:t>
                      </a:r>
                      <a:endParaRPr 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2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Common(Variable name)</a:t>
            </a:r>
            <a:endParaRPr lang="en-US" altLang="zh-TW" sz="20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86849" y="2191419"/>
            <a:ext cx="9037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First word should be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 or </a:t>
            </a:r>
            <a:r>
              <a:rPr lang="en-US" altLang="zh-TW" sz="2400" b="1" i="1" dirty="0" smtClean="0"/>
              <a:t>_</a:t>
            </a:r>
            <a:r>
              <a:rPr lang="en-US" altLang="zh-TW" sz="2400" dirty="0" smtClean="0"/>
              <a:t>.</a:t>
            </a:r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r>
              <a:rPr lang="en-US" altLang="zh-TW" sz="2400" dirty="0" smtClean="0"/>
              <a:t>2. After the first word that can used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English</a:t>
            </a:r>
            <a:r>
              <a:rPr lang="en-US" altLang="zh-TW" sz="2400" dirty="0" smtClean="0"/>
              <a:t>,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numeric</a:t>
            </a:r>
            <a:r>
              <a:rPr lang="en-US" altLang="zh-TW" sz="2400" dirty="0" smtClean="0"/>
              <a:t> or _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. 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4790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Data Type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 Type 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632857" y="1078301"/>
            <a:ext cx="753762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altLang="zh-TW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Numeric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Integer (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Floating-point (float)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Boolean (bool)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2400" dirty="0"/>
              <a:t>Text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String (</a:t>
            </a:r>
            <a:r>
              <a:rPr lang="en-US" altLang="zh-TW" sz="2400" dirty="0" err="1"/>
              <a:t>str</a:t>
            </a:r>
            <a:r>
              <a:rPr lang="en-US" altLang="zh-TW" sz="2400" dirty="0"/>
              <a:t>)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3. Sequence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List[]</a:t>
            </a:r>
            <a:endParaRPr lang="en-US" altLang="zh-TW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Tuple()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err="1" smtClean="0"/>
              <a:t>Dict</a:t>
            </a:r>
            <a:r>
              <a:rPr lang="en-US" altLang="zh-TW" sz="2400" dirty="0" smtClean="0"/>
              <a:t>{}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/>
              <a:t>Set{}</a:t>
            </a:r>
            <a:endParaRPr lang="en-US" altLang="zh-TW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63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028099" y="1679769"/>
            <a:ext cx="6724016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x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99" y="3850897"/>
            <a:ext cx="6724016" cy="102484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59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 (Float)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16230" y="1666702"/>
            <a:ext cx="696201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1">
                    <a:lumMod val="50000"/>
                  </a:schemeClr>
                </a:solidFill>
              </a:rPr>
              <a:t>1.5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1.5 to x 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  <a:b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altLang="zh-TW" sz="2400" dirty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230" y="3720260"/>
            <a:ext cx="6962010" cy="104768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2286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21513"/>
              </p:ext>
            </p:extLst>
          </p:nvPr>
        </p:nvGraphicFramePr>
        <p:xfrm>
          <a:off x="1856785" y="1605212"/>
          <a:ext cx="7890564" cy="37321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3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加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smtClean="0">
                          <a:solidFill>
                            <a:schemeClr val="tx1"/>
                          </a:solidFill>
                          <a:effectLst/>
                        </a:rPr>
                        <a:t>a+b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減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a-b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乘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a*b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除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a/b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746428"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2800" smtClean="0">
                          <a:solidFill>
                            <a:schemeClr val="tx1"/>
                          </a:solidFill>
                          <a:effectLst/>
                        </a:rPr>
                        <a:t>取餘數</a:t>
                      </a:r>
                      <a:endParaRPr lang="en-US" sz="2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8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a%b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8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(Arithmetic </a:t>
            </a:r>
            <a:r>
              <a:rPr lang="en-US" altLang="zh-TW" sz="4000" dirty="0">
                <a:solidFill>
                  <a:schemeClr val="tx1"/>
                </a:solidFill>
              </a:rPr>
              <a:t>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 smtClean="0"/>
              <a:t>("a + b = ", a +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+ b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- b = ", a - b</a:t>
            </a:r>
            <a:r>
              <a:rPr lang="en-US" altLang="zh-TW" sz="2400" dirty="0" smtClean="0"/>
              <a:t>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- b</a:t>
            </a:r>
            <a:endParaRPr lang="en-US" altLang="zh-TW" sz="2400" dirty="0"/>
          </a:p>
          <a:p>
            <a:r>
              <a:rPr lang="en-US" altLang="zh-TW" sz="2400" dirty="0"/>
              <a:t>print("a * b = ", a * 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* b</a:t>
            </a:r>
            <a:endParaRPr lang="en-US" altLang="zh-TW" sz="2400" dirty="0"/>
          </a:p>
          <a:p>
            <a:r>
              <a:rPr lang="en-US" altLang="zh-TW" sz="2400" dirty="0"/>
              <a:t>print("a / b = ", a / 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/ b</a:t>
            </a:r>
            <a:endParaRPr lang="en-US" altLang="zh-TW" sz="2400" dirty="0"/>
          </a:p>
          <a:p>
            <a:r>
              <a:rPr lang="en-US" altLang="zh-TW" sz="2400" dirty="0"/>
              <a:t>print("a mod b = ", a % b</a:t>
            </a:r>
            <a:r>
              <a:rPr lang="en-US" altLang="zh-TW" sz="2400" dirty="0" smtClean="0"/>
              <a:t>)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mod b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4792645"/>
            <a:ext cx="6857507" cy="1555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137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/>
              <a:t>Type</a:t>
            </a:r>
            <a:r>
              <a:rPr lang="en-US" altLang="zh-TW" sz="4000" dirty="0" smtClean="0">
                <a:solidFill>
                  <a:schemeClr val="tx1"/>
                </a:solidFill>
              </a:rPr>
              <a:t>(Comparison </a:t>
            </a:r>
            <a:r>
              <a:rPr lang="en-US" altLang="zh-TW" sz="4000" dirty="0">
                <a:solidFill>
                  <a:schemeClr val="tx1"/>
                </a:solidFill>
              </a:rPr>
              <a:t>operator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424436"/>
              </p:ext>
            </p:extLst>
          </p:nvPr>
        </p:nvGraphicFramePr>
        <p:xfrm>
          <a:off x="2024147" y="1566023"/>
          <a:ext cx="7370019" cy="39893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45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6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898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effectLst/>
                        </a:rPr>
                        <a:t>&lt;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&lt; </a:t>
                      </a:r>
                      <a:r>
                        <a:rPr lang="en-US" sz="2400" smtClean="0">
                          <a:effectLst/>
                        </a:rPr>
                        <a:t>b 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685575891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 </a:t>
                      </a:r>
                      <a:r>
                        <a:rPr lang="en-US" sz="2400" smtClean="0">
                          <a:effectLst/>
                        </a:rPr>
                        <a:t>b</a:t>
                      </a:r>
                      <a:endParaRPr lang="en-US" sz="2400">
                        <a:effectLst/>
                      </a:endParaRP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126014138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&lt;=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小於等於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&lt;=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921447676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&gt;=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大於等於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&gt;=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405320584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==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 ==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4096435165"/>
                  </a:ext>
                </a:extLst>
              </a:tr>
              <a:tr h="664898">
                <a:tc>
                  <a:txBody>
                    <a:bodyPr/>
                    <a:lstStyle/>
                    <a:p>
                      <a:r>
                        <a:rPr lang="en-US" altLang="zh-TW" sz="2400">
                          <a:effectLst/>
                        </a:rPr>
                        <a:t>!=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zh-TW" altLang="en-US" sz="2400">
                          <a:effectLst/>
                        </a:rPr>
                        <a:t>不相等</a:t>
                      </a:r>
                    </a:p>
                  </a:txBody>
                  <a:tcPr marT="3810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a != b</a:t>
                      </a:r>
                    </a:p>
                  </a:txBody>
                  <a:tcPr marT="38100" anchor="ctr"/>
                </a:tc>
                <a:extLst>
                  <a:ext uri="{0D108BD9-81ED-4DB2-BD59-A6C34878D82A}">
                    <a16:rowId xmlns:a16="http://schemas.microsoft.com/office/drawing/2014/main" val="325278761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719017" y="5859161"/>
            <a:ext cx="6967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 smtClean="0">
                <a:solidFill>
                  <a:srgbClr val="FF0000"/>
                </a:solidFill>
              </a:rPr>
              <a:t>* It will </a:t>
            </a:r>
            <a:r>
              <a:rPr lang="en-US" altLang="zh-TW" sz="2800" b="1" i="1" dirty="0">
                <a:solidFill>
                  <a:srgbClr val="FF0000"/>
                </a:solidFill>
              </a:rPr>
              <a:t>r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eturn the Boolean type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6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>
                <a:solidFill>
                  <a:schemeClr val="tx1"/>
                </a:solidFill>
              </a:rPr>
              <a:t>Python I</a:t>
            </a:r>
            <a:r>
              <a:rPr lang="en-US" altLang="zh-TW" sz="6600" smtClean="0">
                <a:solidFill>
                  <a:schemeClr val="tx1"/>
                </a:solidFill>
              </a:rPr>
              <a:t>nstall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9053510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/>
              <a:t>Data</a:t>
            </a:r>
            <a:r>
              <a:rPr lang="en-US" altLang="zh-TW" sz="2000" dirty="0"/>
              <a:t> </a:t>
            </a:r>
            <a:r>
              <a:rPr lang="en-US" altLang="zh-TW" sz="4000" dirty="0" smtClean="0"/>
              <a:t>Type</a:t>
            </a:r>
            <a:r>
              <a:rPr lang="en-US" altLang="zh-TW" sz="4000" dirty="0">
                <a:solidFill>
                  <a:schemeClr val="tx1"/>
                </a:solidFill>
              </a:rPr>
              <a:t>(Comparison operator)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948225" y="904148"/>
            <a:ext cx="5680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37853" y="1227313"/>
            <a:ext cx="6962010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= </a:t>
            </a:r>
            <a:r>
              <a:rPr lang="en-US" altLang="zh-TW" sz="2400" dirty="0" smtClean="0"/>
              <a:t>6</a:t>
            </a:r>
            <a:r>
              <a:rPr lang="zh-TW" altLang="en-US" sz="2400" dirty="0" smtClean="0"/>
              <a:t>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6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endParaRPr lang="en-US" altLang="zh-TW" sz="2400" dirty="0"/>
          </a:p>
          <a:p>
            <a:r>
              <a:rPr lang="en-US" altLang="zh-TW" sz="2400" dirty="0"/>
              <a:t>b = </a:t>
            </a:r>
            <a:r>
              <a:rPr lang="en-US" altLang="zh-TW" sz="2400" dirty="0" smtClean="0"/>
              <a:t>3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3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 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print("a &lt; b  ", a &lt; b)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 &lt; b ?</a:t>
            </a:r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&lt;=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&lt;= b ?</a:t>
            </a:r>
            <a:endParaRPr lang="en-US" altLang="zh-TW" sz="2400" dirty="0"/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&gt;=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&gt;= b ?</a:t>
            </a:r>
          </a:p>
          <a:p>
            <a:r>
              <a:rPr lang="en-US" altLang="zh-TW" sz="2400" dirty="0"/>
              <a:t>print("a 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=</a:t>
            </a:r>
            <a:r>
              <a:rPr lang="en-US" altLang="zh-TW" sz="2400" dirty="0" smtClean="0"/>
              <a:t>= </a:t>
            </a:r>
            <a:r>
              <a:rPr lang="en-US" altLang="zh-TW" sz="2400" dirty="0"/>
              <a:t>b)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=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?</a:t>
            </a:r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smtClean="0"/>
              <a:t>a != </a:t>
            </a:r>
            <a:r>
              <a:rPr lang="en-US" altLang="zh-TW" sz="2400" dirty="0"/>
              <a:t>b 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", a </a:t>
            </a:r>
            <a:r>
              <a:rPr lang="en-US" altLang="zh-TW" sz="2400" dirty="0" smtClean="0"/>
              <a:t>!= 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!= b ? </a:t>
            </a:r>
            <a:endParaRPr lang="en-US" altLang="zh-TW" sz="2400" dirty="0"/>
          </a:p>
          <a:p>
            <a:endParaRPr lang="en-US" altLang="zh-TW" sz="2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853" y="5012964"/>
            <a:ext cx="6962010" cy="161984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7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smtClean="0"/>
              <a:t>(Str)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4414" y="1718957"/>
            <a:ext cx="7396069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</a:t>
            </a:r>
            <a:r>
              <a:rPr lang="en-US" altLang="zh-TW" sz="2400" dirty="0" smtClean="0"/>
              <a:t>=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 "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“string”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 smtClean="0"/>
              <a:t>print(x)</a:t>
            </a:r>
            <a:r>
              <a:rPr lang="zh-TW" altLang="en-US" sz="2400" dirty="0" smtClean="0"/>
              <a:t>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/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14" y="3929274"/>
            <a:ext cx="7396068" cy="10167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6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smtClean="0"/>
              <a:t>Type (bool)</a:t>
            </a:r>
            <a:r>
              <a:rPr lang="en-US" altLang="zh-TW" sz="200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286704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True</a:t>
            </a:r>
            <a:r>
              <a:rPr lang="en-US" altLang="zh-TW" sz="2400" dirty="0" smtClean="0"/>
              <a:t>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Assign “True”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“False”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bool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print(x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</a:p>
          <a:p>
            <a:r>
              <a:rPr lang="en-US" altLang="zh-TW" sz="2400" dirty="0" smtClean="0"/>
              <a:t>print(y</a:t>
            </a:r>
            <a:r>
              <a:rPr lang="en-US" altLang="zh-TW" sz="2400" dirty="0" smtClean="0"/>
              <a:t>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print(type(y</a:t>
            </a:r>
            <a:r>
              <a:rPr lang="en-US" altLang="zh-TW" sz="2400" dirty="0" smtClean="0"/>
              <a:t>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463267"/>
            <a:ext cx="7602855" cy="12630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5328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(Float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10.5                  </a:t>
            </a:r>
            <a:r>
              <a:rPr lang="zh-TW" altLang="en-US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float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float 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9229" cy="132819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57923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</a:t>
            </a:r>
            <a:r>
              <a:rPr lang="en-US" altLang="zh-TW" sz="4000" dirty="0"/>
              <a:t>(Integer </a:t>
            </a:r>
            <a:r>
              <a:rPr lang="en-US" altLang="zh-TW" sz="4000" dirty="0" smtClean="0"/>
              <a:t>transfer to String)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10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type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Integer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7" y="4376567"/>
            <a:ext cx="7594790" cy="13009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1243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"10"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of the Integer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376566"/>
            <a:ext cx="7599229" cy="124417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7003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5528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Data</a:t>
            </a:r>
            <a:r>
              <a:rPr lang="en-US" altLang="zh-TW" sz="2000" dirty="0" smtClean="0"/>
              <a:t> </a:t>
            </a:r>
            <a:r>
              <a:rPr lang="en-US" altLang="zh-TW" sz="4000" dirty="0" smtClean="0"/>
              <a:t>Type (</a:t>
            </a:r>
            <a:r>
              <a:rPr lang="en-US" altLang="zh-TW" sz="4000" dirty="0"/>
              <a:t>String</a:t>
            </a:r>
            <a:r>
              <a:rPr lang="en-US" altLang="zh-TW" sz="4000" dirty="0" smtClean="0"/>
              <a:t> transfer to Integer)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79457" y="1388606"/>
            <a:ext cx="7599229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 = </a:t>
            </a:r>
            <a:r>
              <a:rPr lang="en-US" altLang="zh-TW" sz="2400" dirty="0" smtClean="0"/>
              <a:t>"string"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type </a:t>
            </a: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 type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</a:t>
            </a:r>
            <a:r>
              <a:rPr lang="en-US" altLang="zh-TW" sz="2400" dirty="0">
                <a:solidFill>
                  <a:srgbClr val="0070C0"/>
                </a:solidFill>
              </a:rPr>
              <a:t>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int</a:t>
            </a:r>
            <a:r>
              <a:rPr lang="en-US" altLang="zh-TW" sz="2400" dirty="0" smtClean="0">
                <a:solidFill>
                  <a:srgbClr val="0070C0"/>
                </a:solidFill>
              </a:rPr>
              <a:t>(x)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String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transfer 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</a:t>
            </a:r>
            <a:r>
              <a:rPr lang="zh-TW" altLang="en-US" sz="2400" dirty="0" smtClean="0"/>
              <a:t>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/>
          </a:p>
          <a:p>
            <a:r>
              <a:rPr lang="en-US" altLang="zh-TW" sz="2400" dirty="0" smtClean="0"/>
              <a:t>print(type(x)) </a:t>
            </a:r>
            <a:r>
              <a:rPr lang="zh-TW" altLang="en-US" sz="2400" dirty="0" smtClean="0"/>
              <a:t>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print x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456" y="4226441"/>
            <a:ext cx="7599229" cy="140970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>
                <a:solidFill>
                  <a:srgbClr val="FF0000"/>
                </a:solidFill>
              </a:rPr>
              <a:t>Only String type of the Integer can be transfer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smtClean="0">
                <a:solidFill>
                  <a:schemeClr val="tx1"/>
                </a:solidFill>
              </a:rPr>
              <a:t>Data Structure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79144" y="1347383"/>
            <a:ext cx="8920262" cy="304698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x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= 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, “string”,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False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bool x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y</a:t>
            </a:r>
            <a:r>
              <a:rPr lang="en-US" altLang="zh-TW" sz="2400" dirty="0" smtClean="0"/>
              <a:t> = (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)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y</a:t>
            </a: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print(y)  </a:t>
            </a:r>
            <a:r>
              <a:rPr lang="en-US" altLang="zh-TW" sz="2400" dirty="0"/>
              <a:t>	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print(type(y))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y type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44" y="4663452"/>
            <a:ext cx="8920262" cy="150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7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(Tuple)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6" y="1338955"/>
            <a:ext cx="868428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(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/>
              <a:t>)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#Assign (1, “string”, False) to tuple x</a:t>
            </a: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2 to x[0]  </a:t>
            </a:r>
            <a:endParaRPr lang="en-US" altLang="zh-TW" sz="24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2886" y="5863357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Tuple object doesn’t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6" y="3907933"/>
            <a:ext cx="8684288" cy="13129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55886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652560"/>
          </a:xfrm>
        </p:spPr>
        <p:txBody>
          <a:bodyPr>
            <a:no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Python I</a:t>
            </a:r>
            <a:r>
              <a:rPr lang="en-US" altLang="zh-TW" sz="4000" dirty="0" smtClean="0">
                <a:solidFill>
                  <a:schemeClr val="tx1"/>
                </a:solidFill>
              </a:rPr>
              <a:t>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90" y="2205262"/>
            <a:ext cx="5214015" cy="38361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205" y="2187079"/>
            <a:ext cx="5583633" cy="385428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矩形 5"/>
          <p:cNvSpPr/>
          <p:nvPr/>
        </p:nvSpPr>
        <p:spPr>
          <a:xfrm>
            <a:off x="677334" y="1393508"/>
            <a:ext cx="5394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Download : </a:t>
            </a:r>
            <a:r>
              <a:rPr lang="en-US" altLang="zh-TW" b="1" i="1" smtClean="0">
                <a:solidFill>
                  <a:srgbClr val="0070C0"/>
                </a:solidFill>
                <a:hlinkClick r:id="rId4"/>
              </a:rPr>
              <a:t>https</a:t>
            </a:r>
            <a:r>
              <a:rPr lang="en-US" altLang="zh-TW" b="1" i="1" dirty="0">
                <a:solidFill>
                  <a:srgbClr val="0070C0"/>
                </a:solidFill>
                <a:hlinkClick r:id="rId4"/>
              </a:rPr>
              <a:t>://www.python.org/downloads/</a:t>
            </a:r>
            <a:endParaRPr lang="en-US" altLang="zh-TW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98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</a:t>
            </a:r>
            <a:r>
              <a:rPr lang="en-US" altLang="zh-TW" sz="4000">
                <a:solidFill>
                  <a:schemeClr val="tx1"/>
                </a:solidFill>
              </a:rPr>
              <a:t>(List)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66426" y="1764226"/>
            <a:ext cx="8404567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1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[1, “string”, False] to list x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 </a:t>
            </a: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26" y="4246921"/>
            <a:ext cx="8404568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18374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5" y="1338955"/>
            <a:ext cx="887290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</a:t>
            </a:r>
            <a:r>
              <a:rPr lang="zh-TW" altLang="en-US" sz="2400" dirty="0" smtClean="0"/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(1, “string”, False) to tuple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</a:p>
          <a:p>
            <a:r>
              <a:rPr lang="en-US" altLang="zh-TW" sz="2400" dirty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#print(x)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x[0] = 2                    </a:t>
            </a:r>
            <a:r>
              <a:rPr lang="zh-TW" altLang="en-US" sz="2400" dirty="0" smtClean="0"/>
              <a:t>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#Assign 2 to x[0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</a:t>
            </a:r>
            <a:r>
              <a:rPr lang="en-US" altLang="zh-TW" sz="2400" dirty="0"/>
              <a:t>)  	 </a:t>
            </a:r>
            <a:r>
              <a:rPr lang="en-US" altLang="zh-TW" sz="2400" dirty="0" smtClean="0"/>
              <a:t>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r>
              <a:rPr lang="en-US" altLang="zh-TW" sz="2400" dirty="0"/>
              <a:t>print(type(x</a:t>
            </a:r>
            <a:r>
              <a:rPr lang="en-US" altLang="zh-TW" sz="2400" dirty="0" smtClean="0"/>
              <a:t>))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#print x type</a:t>
            </a:r>
          </a:p>
          <a:p>
            <a:endParaRPr lang="en-US" altLang="zh-TW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244325" y="571966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List object support item assignment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25" y="3907933"/>
            <a:ext cx="8781468" cy="126875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9639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ist.append)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49330" y="1481874"/>
            <a:ext cx="833209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,"string",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[1, “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string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”,False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to list x  </a:t>
            </a:r>
          </a:p>
          <a:p>
            <a:r>
              <a:rPr lang="en-US" altLang="zh-TW" sz="2400" dirty="0"/>
              <a:t>print(x) </a:t>
            </a:r>
            <a:r>
              <a:rPr lang="en-US" altLang="zh-TW" sz="2400" dirty="0" smtClean="0"/>
              <a:t>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append</a:t>
            </a:r>
            <a:r>
              <a:rPr lang="en-US" altLang="zh-TW" sz="2400" dirty="0"/>
              <a:t>("Python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#add “python” to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print(x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29" y="4193771"/>
            <a:ext cx="8290003" cy="1174642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6" name="文字方塊 5"/>
          <p:cNvSpPr txBox="1"/>
          <p:nvPr/>
        </p:nvSpPr>
        <p:spPr>
          <a:xfrm>
            <a:off x="1421306" y="5771986"/>
            <a:ext cx="885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1" dirty="0" smtClean="0">
                <a:solidFill>
                  <a:srgbClr val="FF0000"/>
                </a:solidFill>
              </a:rPr>
              <a:t>* 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 append() function add to end of the List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4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l</a:t>
            </a:r>
            <a:r>
              <a:rPr lang="en-US" altLang="zh-TW" sz="4000" smtClean="0">
                <a:solidFill>
                  <a:schemeClr val="tx1"/>
                </a:solidFill>
              </a:rPr>
              <a:t>ist.insert)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96578" y="1597417"/>
            <a:ext cx="8595002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</a:t>
            </a:r>
            <a:r>
              <a:rPr lang="en-US" altLang="zh-TW" sz="2400" dirty="0"/>
              <a:t>",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[ 1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x.</a:t>
            </a:r>
            <a:r>
              <a:rPr lang="en-US" altLang="zh-TW" sz="2400" dirty="0" err="1">
                <a:solidFill>
                  <a:srgbClr val="7030A0"/>
                </a:solidFill>
              </a:rPr>
              <a:t>insert</a:t>
            </a:r>
            <a:r>
              <a:rPr lang="en-US" altLang="zh-TW" sz="2400" dirty="0"/>
              <a:t>(0</a:t>
            </a:r>
            <a:r>
              <a:rPr lang="en-US" altLang="zh-TW" sz="2400" dirty="0" smtClean="0"/>
              <a:t>, "</a:t>
            </a:r>
            <a:r>
              <a:rPr lang="en-US" altLang="zh-TW" sz="2400" dirty="0"/>
              <a:t>python</a:t>
            </a:r>
            <a:r>
              <a:rPr lang="en-US" altLang="zh-TW" sz="2400" dirty="0" smtClean="0"/>
              <a:t>")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#insert “python” to list x[0]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578" y="4460463"/>
            <a:ext cx="8595002" cy="126190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7276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(list.remove)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40270" y="1417333"/>
            <a:ext cx="8500564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x </a:t>
            </a:r>
            <a:r>
              <a:rPr lang="en-US" altLang="zh-TW" sz="2400" dirty="0"/>
              <a:t>= [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1 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"string"</a:t>
            </a:r>
            <a:r>
              <a:rPr lang="en-US" altLang="zh-TW" sz="2400" dirty="0"/>
              <a:t>,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False</a:t>
            </a:r>
            <a:r>
              <a:rPr lang="en-US" altLang="zh-TW" sz="2400" dirty="0" smtClean="0"/>
              <a:t>]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Assign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[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1 ,"string", False] to list x  </a:t>
            </a:r>
          </a:p>
          <a:p>
            <a:r>
              <a:rPr lang="en-US" altLang="zh-TW" sz="2400" dirty="0"/>
              <a:t>print(x)                   </a:t>
            </a:r>
            <a:r>
              <a:rPr lang="en-US" altLang="zh-TW" sz="2400" dirty="0" smtClean="0"/>
              <a:t>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</a:t>
            </a:r>
          </a:p>
          <a:p>
            <a:r>
              <a:rPr lang="en-US" altLang="zh-TW" sz="2400" dirty="0"/>
              <a:t>print(type(x))             </a:t>
            </a:r>
            <a:r>
              <a:rPr lang="en-US" altLang="zh-TW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x type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x.</a:t>
            </a:r>
            <a:r>
              <a:rPr lang="en-US" altLang="zh-TW" sz="2400" dirty="0" err="1" smtClean="0">
                <a:solidFill>
                  <a:srgbClr val="7030A0"/>
                </a:solidFill>
              </a:rPr>
              <a:t>remove</a:t>
            </a:r>
            <a:r>
              <a:rPr lang="en-US" altLang="zh-TW" sz="2400" dirty="0" smtClean="0"/>
              <a:t>(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en-US" altLang="zh-TW" sz="2400" dirty="0" smtClean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/>
              <a:t>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#remove from list x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print(x)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#print x</a:t>
            </a:r>
          </a:p>
          <a:p>
            <a:endParaRPr lang="en-US" altLang="zh-TW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269" y="4434021"/>
            <a:ext cx="8500565" cy="12441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4592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5" y="281796"/>
            <a:ext cx="970665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</a:t>
            </a:r>
            <a:r>
              <a:rPr lang="en-US" altLang="zh-TW" sz="4000">
                <a:solidFill>
                  <a:schemeClr val="tx1"/>
                </a:solidFill>
              </a:rPr>
              <a:t>T</a:t>
            </a:r>
            <a:r>
              <a:rPr lang="en-US" altLang="zh-TW" sz="4000" smtClean="0">
                <a:solidFill>
                  <a:schemeClr val="tx1"/>
                </a:solidFill>
              </a:rPr>
              <a:t>wo-dimensional List)</a:t>
            </a:r>
            <a:r>
              <a:rPr lang="en-US" altLang="zh-TW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152887" y="1467681"/>
            <a:ext cx="874876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/>
              <a:t> = [[1,2,3</a:t>
            </a:r>
            <a:r>
              <a:rPr lang="en-US" altLang="zh-TW" sz="2400" dirty="0" smtClean="0"/>
              <a:t>],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1~9 to two-dimensional list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4,5,6],</a:t>
            </a:r>
          </a:p>
          <a:p>
            <a:r>
              <a:rPr lang="en-US" altLang="zh-TW" sz="2400" dirty="0"/>
              <a:t>         </a:t>
            </a:r>
            <a:r>
              <a:rPr lang="en-US" altLang="zh-TW" sz="2400" dirty="0" smtClean="0"/>
              <a:t>  [</a:t>
            </a:r>
            <a:r>
              <a:rPr lang="en-US" altLang="zh-TW" sz="2400" dirty="0"/>
              <a:t>7,8,9</a:t>
            </a:r>
            <a:r>
              <a:rPr lang="en-US" altLang="zh-TW" sz="2400" dirty="0" smtClean="0"/>
              <a:t>]]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 smtClean="0">
                <a:solidFill>
                  <a:srgbClr val="00B050"/>
                </a:solidFill>
              </a:rPr>
              <a:t>[1]</a:t>
            </a:r>
            <a:r>
              <a:rPr lang="en-US" altLang="zh-TW" sz="2400" dirty="0" smtClean="0">
                <a:solidFill>
                  <a:srgbClr val="7030A0"/>
                </a:solidFill>
              </a:rPr>
              <a:t>[0]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list[1][0]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list1</a:t>
            </a:r>
            <a:r>
              <a:rPr lang="en-US" altLang="zh-TW" sz="2400" dirty="0">
                <a:solidFill>
                  <a:srgbClr val="00B050"/>
                </a:solidFill>
              </a:rPr>
              <a:t>[1</a:t>
            </a:r>
            <a:r>
              <a:rPr lang="en-US" altLang="zh-TW" sz="2400" dirty="0" smtClean="0">
                <a:solidFill>
                  <a:srgbClr val="00B050"/>
                </a:solidFill>
              </a:rPr>
              <a:t>]</a:t>
            </a:r>
            <a:r>
              <a:rPr lang="en-US" altLang="zh-TW" sz="2400" dirty="0" smtClean="0">
                <a:solidFill>
                  <a:srgbClr val="7030A0"/>
                </a:solidFill>
              </a:rPr>
              <a:t>[1]</a:t>
            </a:r>
            <a:r>
              <a:rPr lang="en-US" altLang="zh-TW" sz="2400" dirty="0" smtClean="0"/>
              <a:t>)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Print list[1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][1]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888" y="4393482"/>
            <a:ext cx="8748760" cy="116666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4473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(Set)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05138" y="1289221"/>
            <a:ext cx="8688126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set1 = </a:t>
            </a:r>
            <a:r>
              <a:rPr lang="en-US" altLang="zh-TW" sz="2000" dirty="0">
                <a:solidFill>
                  <a:srgbClr val="7030A0"/>
                </a:solidFill>
              </a:rPr>
              <a:t>{"A","B","C",1 ,2</a:t>
            </a:r>
            <a:r>
              <a:rPr lang="en-US" altLang="zh-TW" sz="2000" dirty="0" smtClean="0">
                <a:solidFill>
                  <a:srgbClr val="7030A0"/>
                </a:solidFill>
              </a:rPr>
              <a:t>}</a:t>
            </a:r>
            <a:endParaRPr lang="en-US" altLang="zh-TW" sz="2000" dirty="0">
              <a:solidFill>
                <a:srgbClr val="7030A0"/>
              </a:solidFill>
            </a:endParaRPr>
          </a:p>
          <a:p>
            <a:r>
              <a:rPr lang="en-US" altLang="zh-TW" sz="2000" dirty="0"/>
              <a:t>set2 =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{"A","B","D",1 ,3}</a:t>
            </a:r>
          </a:p>
          <a:p>
            <a:endParaRPr lang="en-US" altLang="zh-TW" sz="2000" dirty="0"/>
          </a:p>
          <a:p>
            <a:r>
              <a:rPr lang="en-US" altLang="zh-TW" sz="2000" dirty="0"/>
              <a:t>print("A" in set1)  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"A"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in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set1 or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not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|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Union 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聯集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</a:t>
            </a:r>
            <a:r>
              <a:rPr lang="en-US" altLang="zh-TW" sz="2000" dirty="0" smtClean="0"/>
              <a:t>&amp; </a:t>
            </a:r>
            <a:r>
              <a:rPr lang="en-US" altLang="zh-TW" sz="2000" dirty="0"/>
              <a:t>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Intersection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交集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print(set1 - set2)  </a:t>
            </a:r>
            <a:r>
              <a:rPr lang="en-US" altLang="zh-TW" sz="2000" dirty="0" smtClean="0"/>
              <a:t>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Subtraction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差集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print(set1 ^ set2)  </a:t>
            </a:r>
            <a:r>
              <a:rPr lang="en-US" altLang="zh-TW" sz="2000" dirty="0" smtClean="0"/>
              <a:t>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XOR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互斥或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138" y="5182554"/>
            <a:ext cx="8688126" cy="147662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033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Data </a:t>
            </a:r>
            <a:r>
              <a:rPr lang="en-US" altLang="zh-TW" sz="4000" smtClean="0">
                <a:solidFill>
                  <a:schemeClr val="tx1"/>
                </a:solidFill>
              </a:rPr>
              <a:t>Structure (Dict)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 smtClean="0">
                <a:solidFill>
                  <a:srgbClr val="7030A0"/>
                </a:solidFill>
              </a:rPr>
              <a:t>, "</a:t>
            </a:r>
            <a:r>
              <a:rPr lang="en-US" altLang="zh-TW" sz="2400" dirty="0">
                <a:solidFill>
                  <a:srgbClr val="7030A0"/>
                </a:solidFill>
              </a:rPr>
              <a:t>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["Name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["Age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["Weight</a:t>
            </a:r>
            <a:r>
              <a:rPr lang="en-US" altLang="zh-TW" sz="2400" dirty="0" smtClean="0"/>
              <a:t>"])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["Height"])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38360"/>
            <a:ext cx="9388840" cy="162351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69591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Data </a:t>
            </a:r>
            <a:r>
              <a:rPr lang="en-US" altLang="zh-TW" sz="4000" dirty="0" smtClean="0">
                <a:solidFill>
                  <a:schemeClr val="tx1"/>
                </a:solidFill>
              </a:rPr>
              <a:t>Structure (</a:t>
            </a:r>
            <a:r>
              <a:rPr lang="en-US" altLang="zh-TW" sz="4000" dirty="0" err="1">
                <a:solidFill>
                  <a:schemeClr val="tx1"/>
                </a:solidFill>
              </a:rPr>
              <a:t>d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ict.clean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dict.clear</a:t>
            </a:r>
            <a:r>
              <a:rPr lang="en-US" altLang="zh-TW" sz="2400" dirty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dict</a:t>
            </a:r>
            <a:r>
              <a:rPr lang="en-US" altLang="zh-TW" sz="2400" dirty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207463"/>
            <a:ext cx="9388840" cy="1337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02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dict.copy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dict2 = </a:t>
            </a:r>
            <a:r>
              <a:rPr lang="en-US" altLang="zh-TW" sz="2400" dirty="0" err="1" smtClean="0"/>
              <a:t>dict.copy</a:t>
            </a:r>
            <a:r>
              <a:rPr lang="en-US" altLang="zh-TW" sz="2400" dirty="0" smtClean="0"/>
              <a:t>()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: ", </a:t>
            </a:r>
            <a:r>
              <a:rPr lang="en-US" altLang="zh-TW" sz="2400" dirty="0" err="1"/>
              <a:t>dict</a:t>
            </a:r>
            <a:r>
              <a:rPr lang="en-US" altLang="zh-TW" sz="2400" dirty="0" smtClean="0"/>
              <a:t>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print("dict2 : ", dict2)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079004"/>
            <a:ext cx="9349813" cy="108293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26621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</a:rPr>
              <a:t>Python </a:t>
            </a:r>
            <a:r>
              <a:rPr lang="en-US" altLang="zh-TW" sz="4000" smtClean="0">
                <a:solidFill>
                  <a:schemeClr val="tx1"/>
                </a:solidFill>
              </a:rPr>
              <a:t>Install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75" y="1632124"/>
            <a:ext cx="4878435" cy="3972651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410" y="1632124"/>
            <a:ext cx="6290667" cy="3972651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325473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dict.get</a:t>
            </a:r>
            <a:r>
              <a:rPr lang="en-US" altLang="zh-TW" sz="4000" dirty="0" smtClean="0">
                <a:solidFill>
                  <a:schemeClr val="tx1"/>
                </a:solidFill>
              </a:rPr>
              <a:t>())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("Name</a:t>
            </a:r>
            <a:r>
              <a:rPr lang="en-US" altLang="zh-TW" sz="2400" dirty="0" smtClean="0"/>
              <a:t>"))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print(</a:t>
            </a:r>
            <a:r>
              <a:rPr lang="en-US" altLang="zh-TW" sz="2400" dirty="0" err="1"/>
              <a:t>dict.get</a:t>
            </a:r>
            <a:r>
              <a:rPr lang="en-US" altLang="zh-TW" sz="2400" dirty="0"/>
              <a:t>("Age"))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3897260"/>
            <a:ext cx="9388840" cy="123517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3319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Data Structure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dict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compare)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304054"/>
            <a:ext cx="9388840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dict</a:t>
            </a:r>
            <a:r>
              <a:rPr lang="en-US" altLang="zh-TW" sz="2400" dirty="0"/>
              <a:t> 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"David"</a:t>
            </a:r>
            <a:r>
              <a:rPr lang="en-US" altLang="zh-TW" sz="2400" dirty="0">
                <a:solidFill>
                  <a:srgbClr val="7030A0"/>
                </a:solidFill>
              </a:rPr>
              <a:t>, 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 smtClean="0">
                <a:solidFill>
                  <a:srgbClr val="7030A0"/>
                </a:solidFill>
              </a:rPr>
              <a:t>}</a:t>
            </a:r>
          </a:p>
          <a:p>
            <a:r>
              <a:rPr lang="en-US" altLang="zh-TW" sz="2400" dirty="0" smtClean="0"/>
              <a:t>dict2 </a:t>
            </a:r>
            <a:r>
              <a:rPr lang="en-US" altLang="zh-TW" sz="2400" dirty="0"/>
              <a:t>= </a:t>
            </a:r>
            <a:r>
              <a:rPr lang="en-US" altLang="zh-TW" sz="2400" dirty="0">
                <a:solidFill>
                  <a:srgbClr val="7030A0"/>
                </a:solidFill>
              </a:rPr>
              <a:t>{"Name"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Ricky"</a:t>
            </a:r>
            <a:r>
              <a:rPr lang="en-US" altLang="zh-TW" sz="2400" dirty="0" smtClean="0">
                <a:solidFill>
                  <a:srgbClr val="7030A0"/>
                </a:solidFill>
              </a:rPr>
              <a:t>, </a:t>
            </a:r>
            <a:r>
              <a:rPr lang="en-US" altLang="zh-TW" sz="2400" dirty="0">
                <a:solidFill>
                  <a:srgbClr val="7030A0"/>
                </a:solidFill>
              </a:rPr>
              <a:t>"Age"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28</a:t>
            </a:r>
            <a:r>
              <a:rPr lang="en-US" altLang="zh-TW" sz="2400" dirty="0">
                <a:solidFill>
                  <a:srgbClr val="7030A0"/>
                </a:solidFill>
              </a:rPr>
              <a:t>, "Weight"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70</a:t>
            </a:r>
            <a:r>
              <a:rPr lang="en-US" altLang="zh-TW" sz="2400" dirty="0">
                <a:solidFill>
                  <a:srgbClr val="7030A0"/>
                </a:solidFill>
              </a:rPr>
              <a:t>, "Height" : </a:t>
            </a:r>
            <a:r>
              <a:rPr lang="en-US" altLang="zh-TW" sz="2400" dirty="0">
                <a:solidFill>
                  <a:schemeClr val="accent4">
                    <a:lumMod val="75000"/>
                  </a:schemeClr>
                </a:solidFill>
              </a:rPr>
              <a:t>176</a:t>
            </a:r>
            <a:r>
              <a:rPr lang="en-US" altLang="zh-TW" sz="2400" dirty="0">
                <a:solidFill>
                  <a:srgbClr val="7030A0"/>
                </a:solidFill>
              </a:rPr>
              <a:t>}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== dict2)</a:t>
            </a:r>
          </a:p>
          <a:p>
            <a:endParaRPr lang="en-US" altLang="zh-TW" sz="2400" dirty="0" smtClean="0"/>
          </a:p>
          <a:p>
            <a:r>
              <a:rPr lang="en-US" altLang="zh-TW" sz="2400" dirty="0"/>
              <a:t>d</a:t>
            </a:r>
            <a:r>
              <a:rPr lang="en-US" altLang="zh-TW" sz="2400" dirty="0" smtClean="0"/>
              <a:t>ict2[</a:t>
            </a:r>
            <a:r>
              <a:rPr lang="en-US" altLang="zh-TW" sz="2400" dirty="0" smtClean="0">
                <a:solidFill>
                  <a:srgbClr val="7030A0"/>
                </a:solidFill>
              </a:rPr>
              <a:t>"</a:t>
            </a:r>
            <a:r>
              <a:rPr lang="en-US" altLang="zh-TW" sz="2400" dirty="0">
                <a:solidFill>
                  <a:srgbClr val="7030A0"/>
                </a:solidFill>
              </a:rPr>
              <a:t>Name" </a:t>
            </a:r>
            <a:r>
              <a:rPr lang="en-US" altLang="zh-TW" sz="2400" dirty="0" smtClean="0"/>
              <a:t>] = </a:t>
            </a:r>
            <a:r>
              <a:rPr lang="en-US" altLang="zh-TW" sz="2400" dirty="0">
                <a:solidFill>
                  <a:srgbClr val="7030A0"/>
                </a:solidFill>
              </a:rPr>
              <a:t> </a:t>
            </a:r>
            <a:r>
              <a:rPr lang="en-US" altLang="zh-TW" sz="2400" dirty="0" smtClean="0">
                <a:solidFill>
                  <a:schemeClr val="accent4">
                    <a:lumMod val="75000"/>
                  </a:schemeClr>
                </a:solidFill>
              </a:rPr>
              <a:t>"David"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print</a:t>
            </a:r>
            <a:r>
              <a:rPr lang="en-US" altLang="zh-TW" sz="2400" dirty="0"/>
              <a:t>("Compare Result", </a:t>
            </a:r>
            <a:r>
              <a:rPr lang="en-US" altLang="zh-TW" sz="2400" dirty="0" err="1"/>
              <a:t>dict</a:t>
            </a:r>
            <a:r>
              <a:rPr lang="en-US" altLang="zh-TW" sz="2400" dirty="0"/>
              <a:t> == dict2)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854348"/>
            <a:ext cx="9388840" cy="116762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048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61867" y="2743166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control </a:t>
            </a:r>
            <a:r>
              <a:rPr lang="en-US" altLang="zh-TW" sz="6600"/>
              <a:t/>
            </a:r>
            <a:br>
              <a:rPr lang="en-US" altLang="zh-TW" sz="6600"/>
            </a:b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8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52" y="1356171"/>
            <a:ext cx="8637223" cy="503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(If_else)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112370" y="1237475"/>
            <a:ext cx="8656961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x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an integer: </a:t>
            </a:r>
            <a:r>
              <a:rPr lang="en-US" altLang="zh-TW" sz="2000" dirty="0" smtClean="0"/>
              <a:t>"))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input number to 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if</a:t>
            </a:r>
            <a:r>
              <a:rPr lang="en-US" altLang="zh-TW" sz="2000" dirty="0"/>
              <a:t> x &lt; 50:</a:t>
            </a:r>
          </a:p>
          <a:p>
            <a:r>
              <a:rPr lang="en-US" altLang="zh-TW" sz="2000" dirty="0"/>
              <a:t>     print("The Integer is small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&lt;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 err="1">
                <a:solidFill>
                  <a:srgbClr val="0070C0"/>
                </a:solidFill>
              </a:rPr>
              <a:t>elif</a:t>
            </a:r>
            <a:r>
              <a:rPr lang="en-US" altLang="zh-TW" sz="2000" dirty="0"/>
              <a:t> x &gt; 50:</a:t>
            </a:r>
          </a:p>
          <a:p>
            <a:r>
              <a:rPr lang="en-US" altLang="zh-TW" sz="2000" dirty="0"/>
              <a:t>     print("The Integer is more than 50</a:t>
            </a:r>
            <a:r>
              <a:rPr lang="en-US" altLang="zh-TW" sz="2000" dirty="0" smtClean="0"/>
              <a:t>")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x &gt; 50, print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 print("The Integer is  50</a:t>
            </a:r>
            <a:r>
              <a:rPr lang="en-US" altLang="zh-TW" sz="2000" dirty="0" smtClean="0"/>
              <a:t>")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If not meets above, print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70" y="4558209"/>
            <a:ext cx="8547824" cy="20259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7874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954" y="1504851"/>
            <a:ext cx="7807235" cy="439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94283" y="1928902"/>
            <a:ext cx="8814074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words = ["Python", "Java", "C</a:t>
            </a:r>
            <a:r>
              <a:rPr lang="en-US" altLang="zh-TW" sz="2000" dirty="0" smtClean="0"/>
              <a:t>++"]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List[] to words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for</a:t>
            </a:r>
            <a:r>
              <a:rPr lang="en-US" altLang="zh-TW" sz="2000" dirty="0"/>
              <a:t> w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/>
              <a:t>words</a:t>
            </a:r>
            <a:r>
              <a:rPr lang="en-US" altLang="zh-TW" sz="2000" dirty="0" smtClean="0"/>
              <a:t>:              </a:t>
            </a:r>
            <a:endParaRPr lang="en-US" altLang="zh-TW" sz="2000" dirty="0"/>
          </a:p>
          <a:p>
            <a:r>
              <a:rPr lang="en-US" altLang="zh-TW" sz="2000" dirty="0"/>
              <a:t>    print(w, </a:t>
            </a:r>
            <a:r>
              <a:rPr lang="en-US" altLang="zh-TW" sz="2000" dirty="0" err="1"/>
              <a:t>len</a:t>
            </a:r>
            <a:r>
              <a:rPr lang="en-US" altLang="zh-TW" sz="2000" dirty="0"/>
              <a:t>(w</a:t>
            </a:r>
            <a:r>
              <a:rPr lang="en-US" altLang="zh-TW" sz="2000" dirty="0" smtClean="0"/>
              <a:t>))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w in words[] and count it.</a:t>
            </a:r>
          </a:p>
          <a:p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82" y="3987843"/>
            <a:ext cx="8814075" cy="132768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2689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(for_range)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88073" y="1735043"/>
            <a:ext cx="8091417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70C0"/>
                </a:solidFill>
              </a:rPr>
              <a:t>for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in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0070C0"/>
                </a:solidFill>
              </a:rPr>
              <a:t>range</a:t>
            </a:r>
            <a:r>
              <a:rPr lang="en-US" altLang="zh-TW" sz="2400" dirty="0"/>
              <a:t>(10):</a:t>
            </a:r>
          </a:p>
          <a:p>
            <a:r>
              <a:rPr lang="en-US" altLang="zh-TW" sz="2400" dirty="0"/>
              <a:t>    print(</a:t>
            </a:r>
            <a:r>
              <a:rPr lang="en-US" altLang="zh-TW" sz="2400" dirty="0" err="1"/>
              <a:t>i</a:t>
            </a:r>
            <a:r>
              <a:rPr lang="en-US" altLang="zh-TW" sz="2400" dirty="0" smtClean="0"/>
              <a:t>)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from 0 to 9</a:t>
            </a:r>
          </a:p>
          <a:p>
            <a:endParaRPr lang="en-US" altLang="zh-TW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72" y="3215763"/>
            <a:ext cx="8091417" cy="259510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0167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/>
              <a:t>nested_loops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1438" y="1507302"/>
            <a:ext cx="848714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ords = </a:t>
            </a:r>
            <a:r>
              <a:rPr lang="en-US" altLang="zh-TW" sz="2000" dirty="0"/>
              <a:t>["A", "B", "C", "D"]    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#Assign “A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”, “B”, “C”, “D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” to words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i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range</a:t>
            </a:r>
            <a:r>
              <a:rPr lang="en-US" altLang="zh-TW" sz="2000" dirty="0" smtClean="0"/>
              <a:t>(5):                           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  <a:r>
              <a:rPr lang="en-US" altLang="zh-TW" sz="2000" dirty="0" smtClean="0">
                <a:solidFill>
                  <a:srgbClr val="0070C0"/>
                </a:solidFill>
              </a:rPr>
              <a:t>for</a:t>
            </a:r>
            <a:r>
              <a:rPr lang="en-US" altLang="zh-TW" sz="2000" dirty="0" smtClean="0"/>
              <a:t> j </a:t>
            </a:r>
            <a:r>
              <a:rPr lang="en-US" altLang="zh-TW" sz="2000" dirty="0" smtClean="0">
                <a:solidFill>
                  <a:srgbClr val="0070C0"/>
                </a:solidFill>
              </a:rPr>
              <a:t>in </a:t>
            </a:r>
            <a:r>
              <a:rPr lang="en-US" altLang="zh-TW" sz="2000" dirty="0" smtClean="0">
                <a:solidFill>
                  <a:srgbClr val="0070C0"/>
                </a:solidFill>
              </a:rPr>
              <a:t>words</a:t>
            </a:r>
            <a:r>
              <a:rPr lang="en-US" altLang="zh-TW" sz="2000" dirty="0" smtClean="0"/>
              <a:t>:</a:t>
            </a:r>
          </a:p>
          <a:p>
            <a:r>
              <a:rPr lang="zh-TW" altLang="en-US" sz="2000" dirty="0"/>
              <a:t> </a:t>
            </a:r>
            <a:r>
              <a:rPr lang="zh-TW" altLang="en-US" sz="2000" dirty="0" smtClean="0"/>
              <a:t>           </a:t>
            </a:r>
            <a:r>
              <a:rPr lang="en-US" altLang="zh-TW" sz="2000" dirty="0" smtClean="0"/>
              <a:t>print(j</a:t>
            </a:r>
            <a:r>
              <a:rPr lang="en-US" altLang="zh-TW" sz="2000" dirty="0" smtClean="0"/>
              <a:t>)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j 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38" y="3453311"/>
            <a:ext cx="8487145" cy="316871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963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(break)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82822" y="1625926"/>
            <a:ext cx="9857469" cy="221599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		</a:t>
            </a:r>
            <a:r>
              <a:rPr lang="zh-TW" altLang="en-US" sz="2400" dirty="0" smtClean="0"/>
              <a:t>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3:</a:t>
            </a:r>
            <a:r>
              <a:rPr lang="zh-TW" altLang="en-US" sz="2400" dirty="0" smtClean="0"/>
              <a:t> 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3</a:t>
            </a:r>
            <a:endParaRPr lang="en-US" sz="2400" dirty="0" smtClean="0"/>
          </a:p>
          <a:p>
            <a:r>
              <a:rPr lang="zh-TW" altLang="en-US" sz="2400" dirty="0" smtClean="0"/>
              <a:t>        </a:t>
            </a:r>
            <a:r>
              <a:rPr lang="en-US" sz="2400" dirty="0" smtClean="0"/>
              <a:t>print("Loop Break")</a:t>
            </a:r>
            <a:r>
              <a:rPr lang="zh-TW" altLang="en-US" sz="2400" dirty="0" smtClean="0"/>
              <a:t>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“Loop Break” then break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break</a:t>
            </a:r>
          </a:p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22" y="4357824"/>
            <a:ext cx="9004512" cy="160695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37344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1766180"/>
            <a:ext cx="11404120" cy="1646302"/>
          </a:xfrm>
        </p:spPr>
        <p:txBody>
          <a:bodyPr/>
          <a:lstStyle/>
          <a:p>
            <a:pPr algn="ctr"/>
            <a:r>
              <a:rPr lang="en-US" altLang="zh-TW" sz="6600" dirty="0" smtClean="0">
                <a:solidFill>
                  <a:schemeClr val="tx1"/>
                </a:solidFill>
              </a:rPr>
              <a:t>Anaconda(</a:t>
            </a:r>
            <a:r>
              <a:rPr lang="en-US" altLang="zh-TW" sz="66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6600" dirty="0">
                <a:solidFill>
                  <a:schemeClr val="tx1"/>
                </a:solidFill>
              </a:rPr>
              <a:t>)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(continue)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66750" y="1679994"/>
            <a:ext cx="8186701" cy="184665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range(5</a:t>
            </a:r>
            <a:r>
              <a:rPr lang="en-US" sz="2400" dirty="0" smtClean="0"/>
              <a:t>):</a:t>
            </a:r>
          </a:p>
          <a:p>
            <a:r>
              <a:rPr lang="zh-TW" altLang="en-US" sz="2400" dirty="0" smtClean="0"/>
              <a:t>    </a:t>
            </a:r>
            <a:r>
              <a:rPr lang="en-US" sz="2400" dirty="0" smtClean="0"/>
              <a:t>if </a:t>
            </a:r>
            <a:r>
              <a:rPr lang="en-US" sz="2400" dirty="0" err="1"/>
              <a:t>i</a:t>
            </a:r>
            <a:r>
              <a:rPr lang="en-US" sz="2400" dirty="0"/>
              <a:t> == </a:t>
            </a:r>
            <a:r>
              <a:rPr lang="en-US" sz="2400" dirty="0" smtClean="0"/>
              <a:t>3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#if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    </a:t>
            </a:r>
            <a:r>
              <a:rPr lang="en-US" sz="2400" dirty="0" smtClean="0">
                <a:solidFill>
                  <a:srgbClr val="0070C0"/>
                </a:solidFill>
              </a:rPr>
              <a:t>continue</a:t>
            </a:r>
            <a:r>
              <a:rPr lang="zh-TW" altLang="en-US" sz="2400" dirty="0" smtClean="0"/>
              <a:t>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#Bypass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then continue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loop</a:t>
            </a:r>
          </a:p>
          <a:p>
            <a:r>
              <a:rPr lang="zh-TW" altLang="en-US" sz="2400" dirty="0"/>
              <a:t> </a:t>
            </a:r>
            <a:r>
              <a:rPr lang="zh-TW" altLang="en-US" sz="2400" dirty="0" smtClean="0"/>
              <a:t>   </a:t>
            </a:r>
            <a:r>
              <a:rPr lang="en-US" sz="2400" dirty="0" smtClean="0"/>
              <a:t>print(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  <a:r>
              <a:rPr lang="zh-TW" altLang="en-US" sz="2400" dirty="0" smtClean="0"/>
              <a:t>                 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i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50" y="3769596"/>
            <a:ext cx="8186701" cy="159881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15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5" y="1373526"/>
            <a:ext cx="7776240" cy="44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>
                <a:solidFill>
                  <a:schemeClr val="tx1"/>
                </a:solidFill>
              </a:rPr>
              <a:t>Flow </a:t>
            </a:r>
            <a:r>
              <a:rPr lang="en-US" altLang="zh-TW" sz="4000" smtClean="0">
                <a:solidFill>
                  <a:schemeClr val="tx1"/>
                </a:solidFill>
              </a:rPr>
              <a:t>control (while_loop)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i &lt; 10: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if i &lt; 10 is true</a:t>
            </a:r>
          </a:p>
          <a:p>
            <a:r>
              <a:rPr lang="nn-NO" altLang="zh-TW" sz="2400" dirty="0"/>
              <a:t>    print(i)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4" y="3852247"/>
            <a:ext cx="8109229" cy="275160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7222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infinite_loop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500435" y="1396497"/>
            <a:ext cx="810922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nn-NO" altLang="zh-TW" sz="2400" dirty="0"/>
              <a:t>i = 0                                 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# assign 0 to i </a:t>
            </a:r>
          </a:p>
          <a:p>
            <a:r>
              <a:rPr lang="nn-NO" altLang="zh-TW" sz="2400" dirty="0">
                <a:solidFill>
                  <a:srgbClr val="0070C0"/>
                </a:solidFill>
              </a:rPr>
              <a:t>while</a:t>
            </a:r>
            <a:r>
              <a:rPr lang="nn-NO" altLang="zh-TW" sz="2400" dirty="0"/>
              <a:t> </a:t>
            </a:r>
            <a:r>
              <a:rPr lang="nn-NO" altLang="zh-TW" sz="2400" dirty="0" smtClean="0"/>
              <a:t>True: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>
                <a:solidFill>
                  <a:schemeClr val="accent5">
                    <a:lumMod val="75000"/>
                  </a:schemeClr>
                </a:solidFill>
              </a:rPr>
              <a:t>infinite_loop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nn-NO" altLang="zh-TW" sz="2400" dirty="0" smtClean="0"/>
              <a:t>    </a:t>
            </a:r>
            <a:r>
              <a:rPr lang="nn-NO" altLang="zh-TW" sz="2400" dirty="0"/>
              <a:t>print(i)                         </a:t>
            </a:r>
            <a:r>
              <a:rPr lang="nn-NO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nn-NO" altLang="zh-TW" sz="2400" dirty="0">
                <a:solidFill>
                  <a:schemeClr val="accent5">
                    <a:lumMod val="75000"/>
                  </a:schemeClr>
                </a:solidFill>
              </a:rPr>
              <a:t>print i </a:t>
            </a:r>
          </a:p>
          <a:p>
            <a:r>
              <a:rPr lang="nn-NO" altLang="zh-TW" sz="2400" dirty="0"/>
              <a:t>    i += 1</a:t>
            </a:r>
            <a:r>
              <a:rPr lang="zh-TW" altLang="en-US" sz="2400" dirty="0"/>
              <a:t> </a:t>
            </a:r>
            <a:r>
              <a:rPr lang="en-US" altLang="zh-TW" sz="2400" dirty="0"/>
              <a:t>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I + 1</a:t>
            </a:r>
          </a:p>
          <a:p>
            <a:r>
              <a:rPr lang="en-US" altLang="zh-TW" sz="2400" dirty="0"/>
              <a:t>else:</a:t>
            </a:r>
          </a:p>
          <a:p>
            <a:r>
              <a:rPr lang="en-US" altLang="zh-TW" sz="2400" dirty="0"/>
              <a:t>    print("finished")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if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i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&lt; 10 is false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35" y="3704821"/>
            <a:ext cx="8109228" cy="2976198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5446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12" y="1671420"/>
            <a:ext cx="7686048" cy="40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3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(function)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15504" y="1755090"/>
            <a:ext cx="7547030" cy="228133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n</a:t>
            </a:r>
          </a:p>
          <a:p>
            <a:endParaRPr lang="en-US" altLang="zh-TW" sz="2400" dirty="0"/>
          </a:p>
          <a:p>
            <a:r>
              <a:rPr lang="en-US" altLang="zh-TW" sz="2400" dirty="0">
                <a:solidFill>
                  <a:srgbClr val="0070C0"/>
                </a:solidFill>
              </a:rPr>
              <a:t>e</a:t>
            </a:r>
            <a:r>
              <a:rPr lang="en-US" altLang="zh-TW" sz="2400" dirty="0" smtClean="0">
                <a:solidFill>
                  <a:srgbClr val="0070C0"/>
                </a:solidFill>
              </a:rPr>
              <a:t>xample</a:t>
            </a:r>
            <a:r>
              <a:rPr lang="en-US" altLang="zh-TW" sz="2400" dirty="0" smtClean="0"/>
              <a:t>(10)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504" y="4380271"/>
            <a:ext cx="7547030" cy="8849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6101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548613"/>
            <a:ext cx="7547030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 smtClean="0"/>
              <a:t>       return n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n to this function</a:t>
            </a:r>
          </a:p>
          <a:p>
            <a:endParaRPr lang="en-US" altLang="zh-TW" sz="2400" dirty="0"/>
          </a:p>
          <a:p>
            <a:r>
              <a:rPr lang="en-US" altLang="zh-TW" sz="2400" dirty="0"/>
              <a:t>x = </a:t>
            </a:r>
            <a:r>
              <a:rPr lang="en-US" altLang="zh-TW" sz="2400" dirty="0" smtClean="0">
                <a:solidFill>
                  <a:srgbClr val="0070C0"/>
                </a:solidFill>
              </a:rPr>
              <a:t>example</a:t>
            </a:r>
            <a:r>
              <a:rPr lang="en-US" altLang="zh-TW" sz="2400" dirty="0" smtClean="0"/>
              <a:t>(10)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x</a:t>
            </a:r>
          </a:p>
          <a:p>
            <a:r>
              <a:rPr lang="en-US" altLang="zh-TW" sz="2400" dirty="0"/>
              <a:t>print(x)</a:t>
            </a:r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60" y="4374484"/>
            <a:ext cx="7547030" cy="90543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519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(return &amp; print)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2460" y="1271723"/>
            <a:ext cx="7710160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d</a:t>
            </a:r>
            <a:r>
              <a:rPr lang="en-US" altLang="zh-TW" sz="2400" dirty="0" err="1" smtClean="0"/>
              <a:t>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example</a:t>
            </a:r>
            <a:r>
              <a:rPr lang="en-US" altLang="zh-TW" sz="2400" dirty="0" smtClean="0"/>
              <a:t>(n):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function example()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n+=5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n = n + 5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/>
              <a:t>x = 100</a:t>
            </a:r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print(n)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n on console only</a:t>
            </a:r>
          </a:p>
          <a:p>
            <a:r>
              <a:rPr lang="en-US" altLang="zh-TW" sz="2400" dirty="0" smtClean="0"/>
              <a:t>       </a:t>
            </a:r>
            <a:r>
              <a:rPr lang="en-US" altLang="zh-TW" sz="2400" dirty="0" smtClean="0">
                <a:solidFill>
                  <a:srgbClr val="0070C0"/>
                </a:solidFill>
              </a:rPr>
              <a:t>return x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return x to this function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result </a:t>
            </a:r>
            <a:r>
              <a:rPr lang="en-US" altLang="zh-TW" sz="2400" dirty="0"/>
              <a:t>= example</a:t>
            </a:r>
            <a:r>
              <a:rPr lang="en-US" altLang="zh-TW" sz="2400" dirty="0" smtClean="0"/>
              <a:t>(10)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assign to result</a:t>
            </a:r>
          </a:p>
          <a:p>
            <a:r>
              <a:rPr lang="en-US" altLang="zh-TW" sz="2400" dirty="0" smtClean="0"/>
              <a:t>print(result + 100)</a:t>
            </a:r>
            <a:endParaRPr lang="en-US" altLang="zh-TW" sz="2400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59" y="4595710"/>
            <a:ext cx="7710161" cy="1008677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1259230" y="5760119"/>
            <a:ext cx="8856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 smtClean="0">
                <a:solidFill>
                  <a:srgbClr val="FF0000"/>
                </a:solidFill>
              </a:rPr>
              <a:t>Return is return the result to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i="1" dirty="0">
                <a:solidFill>
                  <a:srgbClr val="FF0000"/>
                </a:solidFill>
              </a:rPr>
              <a:t>P</a:t>
            </a:r>
            <a:r>
              <a:rPr lang="en-US" altLang="zh-TW" sz="2800" b="1" i="1" dirty="0" smtClean="0">
                <a:solidFill>
                  <a:srgbClr val="FF0000"/>
                </a:solidFill>
              </a:rPr>
              <a:t>rint is print the result on console only </a:t>
            </a:r>
            <a:endParaRPr lang="zh-TW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56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(global/local variable)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19550" y="1282941"/>
            <a:ext cx="7740272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</a:rPr>
              <a:t>g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obal_x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1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1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gobal_x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err="1" smtClean="0"/>
              <a:t>def</a:t>
            </a:r>
            <a:r>
              <a:rPr lang="en-US" altLang="zh-TW" sz="2000" dirty="0" smtClean="0"/>
              <a:t> example():            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F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unction example()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</a:t>
            </a:r>
            <a:r>
              <a:rPr lang="en-US" altLang="zh-TW" sz="2000" dirty="0" err="1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>
                <a:solidFill>
                  <a:srgbClr val="0070C0"/>
                </a:solidFill>
              </a:rPr>
              <a:t> = 2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2 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local_x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       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>
                <a:solidFill>
                  <a:srgbClr val="0070C0"/>
                </a:solidFill>
              </a:rPr>
              <a:t> = 6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Assign 6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local_y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</a:t>
            </a:r>
            <a:r>
              <a:rPr lang="en-US" altLang="zh-TW" sz="2000" dirty="0"/>
              <a:t>print("global x:",</a:t>
            </a:r>
            <a:r>
              <a:rPr lang="en-US" altLang="zh-TW" sz="2000" dirty="0" err="1">
                <a:solidFill>
                  <a:srgbClr val="0070C0"/>
                </a:solidFill>
              </a:rPr>
              <a:t>gobal_x</a:t>
            </a:r>
            <a:r>
              <a:rPr lang="en-US" altLang="zh-TW" sz="2000" dirty="0"/>
              <a:t>)      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global_x</a:t>
            </a:r>
            <a:endParaRPr lang="en-US" altLang="zh-TW" sz="2000" dirty="0" smtClean="0"/>
          </a:p>
          <a:p>
            <a:r>
              <a:rPr lang="en-US" altLang="zh-TW" sz="2000" dirty="0" smtClean="0"/>
              <a:t>       print("local x:",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local_x</a:t>
            </a:r>
            <a:r>
              <a:rPr lang="en-US" altLang="zh-TW" sz="2000" dirty="0" smtClean="0"/>
              <a:t>)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local_x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000" dirty="0" smtClean="0"/>
              <a:t>       print("local y: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,</a:t>
            </a:r>
            <a:r>
              <a:rPr lang="en-US" altLang="zh-TW" sz="2000" dirty="0" smtClean="0">
                <a:solidFill>
                  <a:srgbClr val="0070C0"/>
                </a:solidFill>
              </a:rPr>
              <a:t>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local_y</a:t>
            </a:r>
            <a:endParaRPr lang="en-US" altLang="zh-TW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example()                     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call function example()</a:t>
            </a:r>
          </a:p>
          <a:p>
            <a:r>
              <a:rPr lang="en-US" altLang="zh-TW" sz="2000" dirty="0" smtClean="0"/>
              <a:t>print</a:t>
            </a:r>
            <a:r>
              <a:rPr lang="en-US" altLang="zh-TW" sz="2000" dirty="0"/>
              <a:t>("</a:t>
            </a:r>
            <a:r>
              <a:rPr lang="en-US" altLang="zh-TW" sz="2000" dirty="0" smtClean="0"/>
              <a:t>local y</a:t>
            </a:r>
            <a:r>
              <a:rPr lang="en-US" altLang="zh-TW" sz="2000" dirty="0"/>
              <a:t>:"</a:t>
            </a:r>
            <a:r>
              <a:rPr lang="en-US" altLang="zh-TW" sz="2000" dirty="0" smtClean="0"/>
              <a:t>, </a:t>
            </a:r>
            <a:r>
              <a:rPr lang="en-US" altLang="zh-TW" sz="2000" dirty="0" err="1">
                <a:solidFill>
                  <a:srgbClr val="0070C0"/>
                </a:solidFill>
              </a:rPr>
              <a:t>local_y</a:t>
            </a:r>
            <a:r>
              <a:rPr lang="en-US" altLang="zh-TW" sz="2000" dirty="0" smtClean="0"/>
              <a:t>)                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print </a:t>
            </a:r>
            <a:r>
              <a:rPr lang="en-US" altLang="zh-TW" sz="2000" dirty="0" err="1" smtClean="0">
                <a:solidFill>
                  <a:schemeClr val="accent5">
                    <a:lumMod val="75000"/>
                  </a:schemeClr>
                </a:solidFill>
              </a:rPr>
              <a:t>local_</a:t>
            </a:r>
            <a:r>
              <a:rPr lang="en-US" altLang="zh-TW" sz="2000" dirty="0" err="1">
                <a:solidFill>
                  <a:schemeClr val="accent5">
                    <a:lumMod val="75000"/>
                  </a:schemeClr>
                </a:solidFill>
              </a:rPr>
              <a:t>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50" y="4453040"/>
            <a:ext cx="7740272" cy="21683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1329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write)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74960" y="1583291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</a:t>
            </a:r>
            <a:r>
              <a:rPr lang="en-US" altLang="zh-TW" sz="2400" dirty="0" err="1"/>
              <a:t>Testfile.txt","</a:t>
            </a:r>
            <a:r>
              <a:rPr lang="en-US" altLang="zh-TW" sz="2400" dirty="0" err="1">
                <a:solidFill>
                  <a:srgbClr val="0070C0"/>
                </a:solidFill>
              </a:rPr>
              <a:t>w</a:t>
            </a:r>
            <a:r>
              <a:rPr lang="en-US" altLang="zh-TW" sz="2400" dirty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 err="1"/>
              <a:t>file.</a:t>
            </a:r>
            <a:r>
              <a:rPr lang="en-US" altLang="zh-TW" sz="2400" dirty="0" err="1">
                <a:solidFill>
                  <a:srgbClr val="0070C0"/>
                </a:solidFill>
              </a:rPr>
              <a:t>write</a:t>
            </a:r>
            <a:r>
              <a:rPr lang="en-US" altLang="zh-TW" sz="2400" dirty="0"/>
              <a:t>("Code by David</a:t>
            </a:r>
            <a:r>
              <a:rPr lang="en-US" altLang="zh-TW" sz="2400" dirty="0" smtClean="0"/>
              <a:t>")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797" y="4027273"/>
            <a:ext cx="6374845" cy="19837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1814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65190" y="480204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75" y="2439359"/>
            <a:ext cx="5489416" cy="3434600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164" y="2439359"/>
            <a:ext cx="4718013" cy="3629241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2" name="矩形 1"/>
          <p:cNvSpPr/>
          <p:nvPr/>
        </p:nvSpPr>
        <p:spPr>
          <a:xfrm>
            <a:off x="565190" y="1658516"/>
            <a:ext cx="7197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i="1" dirty="0">
                <a:hlinkClick r:id="rId4"/>
              </a:rPr>
              <a:t>https://www.anaconda.com/products/individual</a:t>
            </a:r>
            <a:endParaRPr lang="en-US" altLang="zh-TW" sz="2400" b="1" i="1" dirty="0"/>
          </a:p>
        </p:txBody>
      </p:sp>
    </p:spTree>
    <p:extLst>
      <p:ext uri="{BB962C8B-B14F-4D97-AF65-F5344CB8AC3E}">
        <p14:creationId xmlns:p14="http://schemas.microsoft.com/office/powerpoint/2010/main" val="35118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file </a:t>
            </a:r>
            <a:r>
              <a:rPr lang="en-US" altLang="zh-TW" sz="4000" dirty="0" smtClean="0">
                <a:solidFill>
                  <a:schemeClr val="tx1"/>
                </a:solidFill>
              </a:rPr>
              <a:t>read)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5904" y="1549714"/>
            <a:ext cx="938884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file = </a:t>
            </a:r>
            <a:r>
              <a:rPr lang="en-US" altLang="zh-TW" sz="2400" dirty="0">
                <a:solidFill>
                  <a:srgbClr val="0070C0"/>
                </a:solidFill>
              </a:rPr>
              <a:t>open</a:t>
            </a:r>
            <a:r>
              <a:rPr lang="en-US" altLang="zh-TW" sz="2400" dirty="0"/>
              <a:t>("Testfile.txt</a:t>
            </a:r>
            <a:r>
              <a:rPr lang="en-US" altLang="zh-TW" sz="2400" dirty="0" smtClean="0"/>
              <a:t>",</a:t>
            </a:r>
            <a:r>
              <a:rPr lang="en-US" altLang="zh-TW" sz="2400" dirty="0"/>
              <a:t> "</a:t>
            </a:r>
            <a:r>
              <a:rPr lang="en-US" altLang="zh-TW" sz="2400" dirty="0" smtClean="0">
                <a:solidFill>
                  <a:srgbClr val="0070C0"/>
                </a:solidFill>
              </a:rPr>
              <a:t>r</a:t>
            </a:r>
            <a:r>
              <a:rPr lang="en-US" altLang="zh-TW" sz="2400" dirty="0" smtClean="0"/>
              <a:t>")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Open file</a:t>
            </a:r>
          </a:p>
          <a:p>
            <a:endParaRPr lang="en-US" altLang="zh-TW" sz="2400" dirty="0"/>
          </a:p>
          <a:p>
            <a:r>
              <a:rPr lang="en-US" altLang="zh-TW" sz="2400" dirty="0"/>
              <a:t>p</a:t>
            </a:r>
            <a:r>
              <a:rPr lang="en-US" altLang="zh-TW" sz="2400" dirty="0" smtClean="0"/>
              <a:t>rint(</a:t>
            </a:r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read</a:t>
            </a:r>
            <a:r>
              <a:rPr lang="en-US" altLang="zh-TW" sz="2400" dirty="0" smtClean="0"/>
              <a:t>())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endParaRPr lang="en-US" altLang="zh-TW" sz="2400" dirty="0"/>
          </a:p>
          <a:p>
            <a:r>
              <a:rPr lang="en-US" altLang="zh-TW" sz="2400" dirty="0" err="1" smtClean="0"/>
              <a:t>file.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close</a:t>
            </a:r>
            <a:r>
              <a:rPr lang="en-US" altLang="zh-TW" sz="2400" dirty="0" smtClean="0"/>
              <a:t>          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stream close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4" y="4386474"/>
            <a:ext cx="9388840" cy="97709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3820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Flow </a:t>
            </a:r>
            <a:r>
              <a:rPr lang="en-US" altLang="zh-TW" sz="4000" dirty="0" smtClean="0">
                <a:solidFill>
                  <a:schemeClr val="tx1"/>
                </a:solidFill>
              </a:rPr>
              <a:t>control (</a:t>
            </a:r>
            <a:r>
              <a:rPr lang="en-US" altLang="zh-TW" sz="4000" dirty="0">
                <a:solidFill>
                  <a:schemeClr val="tx1"/>
                </a:solidFill>
              </a:rPr>
              <a:t>with </a:t>
            </a:r>
            <a:r>
              <a:rPr lang="en-US" altLang="zh-TW" sz="4000" dirty="0" smtClean="0">
                <a:solidFill>
                  <a:schemeClr val="tx1"/>
                </a:solidFill>
              </a:rPr>
              <a:t>as)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06617" y="1137897"/>
            <a:ext cx="10025135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txtfile</a:t>
            </a:r>
            <a:r>
              <a:rPr lang="en-US" altLang="zh-TW" sz="2400" dirty="0"/>
              <a:t>= "Code by David.\n Hello ASUS"</a:t>
            </a:r>
          </a:p>
          <a:p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Testfile.txt","w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        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Open file and stream close</a:t>
            </a:r>
          </a:p>
          <a:p>
            <a:r>
              <a:rPr lang="en-US" altLang="zh-TW" sz="2400" dirty="0"/>
              <a:t>    </a:t>
            </a:r>
            <a:r>
              <a:rPr lang="en-US" altLang="zh-TW" sz="2400" dirty="0" err="1"/>
              <a:t>file.write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txtfile</a:t>
            </a:r>
            <a:r>
              <a:rPr lang="en-US" altLang="zh-TW" sz="2400" dirty="0"/>
              <a:t>)                              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Write file</a:t>
            </a:r>
          </a:p>
          <a:p>
            <a:r>
              <a:rPr lang="en-US" altLang="zh-TW" sz="2400" dirty="0"/>
              <a:t>    </a:t>
            </a:r>
          </a:p>
          <a:p>
            <a:r>
              <a:rPr lang="en-US" altLang="zh-TW" sz="2400" dirty="0">
                <a:solidFill>
                  <a:srgbClr val="0070C0"/>
                </a:solidFill>
              </a:rPr>
              <a:t>with</a:t>
            </a:r>
            <a:r>
              <a:rPr lang="en-US" altLang="zh-TW" sz="2400" dirty="0"/>
              <a:t> open("</a:t>
            </a:r>
            <a:r>
              <a:rPr lang="en-US" altLang="zh-TW" sz="2400" dirty="0" err="1"/>
              <a:t>Testfile.txt","r</a:t>
            </a:r>
            <a:r>
              <a:rPr lang="en-US" altLang="zh-TW" sz="2400" dirty="0"/>
              <a:t>") </a:t>
            </a:r>
            <a:r>
              <a:rPr lang="en-US" altLang="zh-TW" sz="2400" dirty="0">
                <a:solidFill>
                  <a:srgbClr val="0070C0"/>
                </a:solidFill>
              </a:rPr>
              <a:t>as</a:t>
            </a:r>
            <a:r>
              <a:rPr lang="en-US" altLang="zh-TW" sz="2400" dirty="0"/>
              <a:t> file:</a:t>
            </a:r>
          </a:p>
          <a:p>
            <a:r>
              <a:rPr lang="en-US" altLang="zh-TW" sz="2400" dirty="0"/>
              <a:t>    print(</a:t>
            </a:r>
            <a:r>
              <a:rPr lang="en-US" altLang="zh-TW" sz="2400" dirty="0" err="1"/>
              <a:t>file.read</a:t>
            </a:r>
            <a:r>
              <a:rPr lang="en-US" altLang="zh-TW" sz="2400" dirty="0"/>
              <a:t>())                                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Read file</a:t>
            </a:r>
          </a:p>
          <a:p>
            <a:r>
              <a:rPr lang="en-US" altLang="zh-TW" dirty="0"/>
              <a:t/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17" y="4805078"/>
            <a:ext cx="10025135" cy="150678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596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</a:t>
            </a:r>
            <a:endParaRPr lang="en-US" altLang="zh-TW" sz="66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Module(Import)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402784" y="1474146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5623451" y="1504924"/>
            <a:ext cx="3960495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 smtClean="0"/>
              <a:t>Import </a:t>
            </a:r>
            <a:r>
              <a:rPr lang="en-US" altLang="zh-TW" sz="2000" dirty="0" err="1" smtClean="0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util.example2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84" y="4772379"/>
            <a:ext cx="8181162" cy="105521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86291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1" y="290334"/>
            <a:ext cx="956296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Module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(Different Folder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565" y="1987339"/>
            <a:ext cx="7328535" cy="464076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文字方塊 6"/>
          <p:cNvSpPr txBox="1"/>
          <p:nvPr/>
        </p:nvSpPr>
        <p:spPr>
          <a:xfrm>
            <a:off x="339635" y="1987339"/>
            <a:ext cx="434993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Add Project package path as below with 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.</a:t>
            </a:r>
            <a:r>
              <a:rPr lang="en-US" altLang="zh-TW" b="1" i="1" u="sng" dirty="0" err="1" smtClean="0">
                <a:solidFill>
                  <a:srgbClr val="0070C0"/>
                </a:solidFill>
              </a:rPr>
              <a:t>pth</a:t>
            </a:r>
            <a:r>
              <a:rPr lang="en-US" altLang="zh-TW" b="1" i="1" u="sng" dirty="0" smtClean="0">
                <a:solidFill>
                  <a:srgbClr val="0070C0"/>
                </a:solidFill>
              </a:rPr>
              <a:t>  </a:t>
            </a:r>
            <a:r>
              <a:rPr lang="en-US" altLang="zh-TW" dirty="0" smtClean="0"/>
              <a:t>file </a:t>
            </a:r>
            <a:r>
              <a:rPr lang="en-US" altLang="zh-TW" dirty="0"/>
              <a:t>for python to </a:t>
            </a:r>
            <a:r>
              <a:rPr lang="en-US" altLang="zh-TW" dirty="0" smtClean="0"/>
              <a:t>Identify your package module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sz="1600" dirty="0" smtClean="0"/>
              <a:t>*</a:t>
            </a:r>
            <a:r>
              <a:rPr lang="en-US" altLang="zh-TW" sz="1600" i="1" dirty="0" err="1" smtClean="0">
                <a:solidFill>
                  <a:schemeClr val="accent5">
                    <a:lumMod val="75000"/>
                  </a:schemeClr>
                </a:solidFill>
              </a:rPr>
              <a:t>AppData</a:t>
            </a:r>
            <a:r>
              <a:rPr lang="en-US" altLang="zh-TW" sz="1600" i="1" dirty="0" smtClean="0">
                <a:solidFill>
                  <a:schemeClr val="accent5">
                    <a:lumMod val="75000"/>
                  </a:schemeClr>
                </a:solidFill>
              </a:rPr>
              <a:t>\Local\Programs\Python\Python310\Lib\site-packages </a:t>
            </a:r>
            <a:endParaRPr lang="zh-TW" altLang="en-US" sz="16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Module(Different Folder</a:t>
            </a:r>
            <a:r>
              <a:rPr lang="zh-TW" altLang="en-US" sz="4000" dirty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Import) 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959002" y="1474145"/>
            <a:ext cx="4031858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#util.py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6990860" y="1504923"/>
            <a:ext cx="4343509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#Demo.py</a:t>
            </a:r>
            <a:endParaRPr lang="en-US" altLang="zh-TW" sz="20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000" dirty="0"/>
          </a:p>
          <a:p>
            <a:r>
              <a:rPr lang="en-US" altLang="zh-TW" sz="2000" dirty="0"/>
              <a:t>from </a:t>
            </a:r>
            <a:r>
              <a:rPr lang="en-US" altLang="zh-TW" sz="2000" dirty="0" err="1"/>
              <a:t>Demo_File.tool</a:t>
            </a:r>
            <a:r>
              <a:rPr lang="en-US" altLang="zh-TW" sz="2000" dirty="0"/>
              <a:t> import </a:t>
            </a:r>
            <a:r>
              <a:rPr lang="en-US" altLang="zh-TW" sz="2000" dirty="0" err="1"/>
              <a:t>util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util.example1()</a:t>
            </a:r>
          </a:p>
          <a:p>
            <a:endParaRPr lang="en-US" altLang="zh-TW" sz="2000" dirty="0"/>
          </a:p>
          <a:p>
            <a:r>
              <a:rPr lang="en-US" altLang="zh-TW" sz="2000" dirty="0"/>
              <a:t>util.example2()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002" y="4863819"/>
            <a:ext cx="8181162" cy="1055215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03" y="1504922"/>
            <a:ext cx="2114686" cy="307776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009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10162682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>
                <a:solidFill>
                  <a:schemeClr val="tx1"/>
                </a:solidFill>
              </a:rPr>
              <a:t>(if __name__ == "__main__":)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607500" y="1127168"/>
            <a:ext cx="4329849" cy="34470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#Test.py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("example1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example2():</a:t>
            </a:r>
          </a:p>
          <a:p>
            <a:r>
              <a:rPr lang="en-US" altLang="zh-TW" sz="2000" dirty="0"/>
              <a:t>    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example2 function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 </a:t>
            </a:r>
            <a:r>
              <a:rPr lang="en-US" altLang="zh-TW" sz="2000" dirty="0"/>
              <a:t>print("Under 'Test.py' module</a:t>
            </a:r>
            <a:r>
              <a:rPr lang="en-US" altLang="zh-TW" sz="2000" dirty="0" smtClean="0"/>
              <a:t>")</a:t>
            </a:r>
          </a:p>
          <a:p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37350" y="1127167"/>
            <a:ext cx="4189289" cy="3447099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#import.py</a:t>
            </a:r>
          </a:p>
          <a:p>
            <a:endParaRPr lang="en-US" altLang="zh-TW" sz="2000" dirty="0"/>
          </a:p>
          <a:p>
            <a:r>
              <a:rPr lang="en-US" altLang="zh-TW" sz="2000" dirty="0"/>
              <a:t>import </a:t>
            </a:r>
            <a:r>
              <a:rPr lang="en-US" altLang="zh-TW" sz="2000" dirty="0" smtClean="0"/>
              <a:t>Test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smtClean="0"/>
              <a:t>Test.example1</a:t>
            </a:r>
            <a:r>
              <a:rPr lang="en-US" altLang="zh-TW" sz="2000" dirty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/>
              <a:t>Test.example2</a:t>
            </a:r>
            <a:r>
              <a:rPr lang="en-US" altLang="zh-TW" sz="2000" dirty="0"/>
              <a:t>()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35" y="4772244"/>
            <a:ext cx="8360306" cy="164220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22931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900125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>
                <a:solidFill>
                  <a:schemeClr val="tx1"/>
                </a:solidFill>
              </a:rPr>
              <a:t>M</a:t>
            </a:r>
            <a:r>
              <a:rPr lang="en-US" altLang="zh-TW" sz="4000" dirty="0" smtClean="0">
                <a:solidFill>
                  <a:schemeClr val="tx1"/>
                </a:solidFill>
              </a:rPr>
              <a:t>odule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en-US" altLang="zh-TW" sz="4000" dirty="0">
                <a:solidFill>
                  <a:schemeClr val="tx1"/>
                </a:solidFill>
              </a:rPr>
              <a:t>L</a:t>
            </a:r>
            <a:r>
              <a:rPr lang="en-US" altLang="zh-TW" sz="4000" dirty="0" smtClean="0">
                <a:solidFill>
                  <a:schemeClr val="tx1"/>
                </a:solidFill>
              </a:rPr>
              <a:t>ibrary </a:t>
            </a:r>
            <a:r>
              <a:rPr lang="en-US" altLang="zh-TW" sz="4000" dirty="0">
                <a:solidFill>
                  <a:schemeClr val="tx1"/>
                </a:solidFill>
              </a:rPr>
              <a:t>modules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012377" y="1808271"/>
            <a:ext cx="3816197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#temp.py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import sys</a:t>
            </a:r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example1(n</a:t>
            </a:r>
            <a:r>
              <a:rPr lang="en-US" altLang="zh-TW" sz="2000" dirty="0" smtClean="0"/>
              <a:t>):</a:t>
            </a:r>
            <a:endParaRPr lang="en-US" altLang="zh-TW" sz="2000" dirty="0"/>
          </a:p>
          <a:p>
            <a:r>
              <a:rPr lang="en-US" altLang="zh-TW" sz="2000" dirty="0"/>
              <a:t>       </a:t>
            </a:r>
            <a:r>
              <a:rPr lang="en-US" altLang="zh-TW" sz="2000" dirty="0" smtClean="0"/>
              <a:t>print(n)</a:t>
            </a:r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 err="1"/>
              <a:t>def</a:t>
            </a:r>
            <a:r>
              <a:rPr lang="en-US" altLang="zh-TW" sz="2000" dirty="0"/>
              <a:t> example2(m</a:t>
            </a:r>
            <a:r>
              <a:rPr lang="en-US" altLang="zh-TW" sz="2000" dirty="0" smtClean="0"/>
              <a:t>):</a:t>
            </a:r>
          </a:p>
          <a:p>
            <a:r>
              <a:rPr lang="en-US" altLang="zh-TW" sz="2000" dirty="0"/>
              <a:t> </a:t>
            </a:r>
            <a:r>
              <a:rPr lang="en-US" altLang="zh-TW" sz="2000" dirty="0" smtClean="0"/>
              <a:t>      print(m)</a:t>
            </a:r>
            <a:endParaRPr lang="en-US" altLang="zh-TW" sz="2000" dirty="0"/>
          </a:p>
          <a:p>
            <a:r>
              <a:rPr lang="en-US" altLang="zh-TW" sz="2000" dirty="0"/>
              <a:t>   </a:t>
            </a:r>
          </a:p>
          <a:p>
            <a:r>
              <a:rPr lang="en-US" altLang="zh-TW" sz="2000" dirty="0">
                <a:solidFill>
                  <a:srgbClr val="FF0000"/>
                </a:solidFill>
              </a:rPr>
              <a:t>if __name__ == "__main__":</a:t>
            </a:r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    example1(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str</a:t>
            </a:r>
            <a:r>
              <a:rPr lang="en-US" altLang="zh-TW" sz="2000" dirty="0" smtClean="0">
                <a:solidFill>
                  <a:srgbClr val="0070C0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70C0"/>
                </a:solidFill>
              </a:rPr>
              <a:t>sys.argv</a:t>
            </a:r>
            <a:r>
              <a:rPr lang="en-US" altLang="zh-TW" sz="2000" dirty="0" smtClean="0">
                <a:solidFill>
                  <a:srgbClr val="0070C0"/>
                </a:solidFill>
              </a:rPr>
              <a:t>[1</a:t>
            </a:r>
            <a:r>
              <a:rPr lang="en-US" altLang="zh-TW" sz="2000" dirty="0">
                <a:solidFill>
                  <a:srgbClr val="0070C0"/>
                </a:solidFill>
              </a:rPr>
              <a:t>]))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    example2(</a:t>
            </a:r>
            <a:r>
              <a:rPr lang="en-US" altLang="zh-TW" sz="2000" dirty="0" err="1">
                <a:solidFill>
                  <a:srgbClr val="0070C0"/>
                </a:solidFill>
              </a:rPr>
              <a:t>str</a:t>
            </a:r>
            <a:r>
              <a:rPr lang="en-US" altLang="zh-TW" sz="2000" dirty="0">
                <a:solidFill>
                  <a:srgbClr val="0070C0"/>
                </a:solidFill>
              </a:rPr>
              <a:t>(</a:t>
            </a:r>
            <a:r>
              <a:rPr lang="en-US" altLang="zh-TW" sz="2000" dirty="0" err="1">
                <a:solidFill>
                  <a:srgbClr val="0070C0"/>
                </a:solidFill>
              </a:rPr>
              <a:t>sys.argv</a:t>
            </a:r>
            <a:r>
              <a:rPr lang="en-US" altLang="zh-TW" sz="2000" dirty="0">
                <a:solidFill>
                  <a:srgbClr val="0070C0"/>
                </a:solidFill>
              </a:rPr>
              <a:t>[2]))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156" y="1808271"/>
            <a:ext cx="5610225" cy="378565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1244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-389163" y="2197255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6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Exception </a:t>
            </a:r>
            <a:r>
              <a:rPr lang="en-US" altLang="zh-TW"/>
              <a:t/>
            </a:r>
            <a:br>
              <a:rPr lang="en-US" altLang="zh-TW"/>
            </a:br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</a:t>
            </a:r>
            <a:r>
              <a:rPr lang="en-US" altLang="zh-TW" sz="4000" dirty="0"/>
              <a:t>T</a:t>
            </a:r>
            <a:r>
              <a:rPr lang="en-US" altLang="zh-TW" sz="4000" dirty="0" smtClean="0"/>
              <a:t>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5018" y="1962125"/>
            <a:ext cx="8359874" cy="350865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  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         # EX : </a:t>
            </a:r>
            <a:r>
              <a:rPr lang="en-US" altLang="zh-TW" sz="2400" dirty="0" err="1"/>
              <a:t>ValueError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NameError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TypeError</a:t>
            </a:r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Runtime Exception (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unchecking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EX : </a:t>
            </a:r>
            <a:r>
              <a:rPr lang="en-US" altLang="zh-TW" sz="2400" dirty="0"/>
              <a:t>OS crash, HW component error ……. </a:t>
            </a:r>
          </a:p>
          <a:p>
            <a:r>
              <a:rPr lang="en-US" altLang="zh-TW" sz="2400" dirty="0"/>
              <a:t> </a:t>
            </a:r>
            <a:r>
              <a:rPr lang="en-US" altLang="zh-TW" sz="2400" dirty="0" smtClean="0"/>
              <a:t>        # Can’t be catch by python.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556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274" y="1507705"/>
            <a:ext cx="8583530" cy="4976123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4" name="文字方塊 3"/>
          <p:cNvSpPr txBox="1"/>
          <p:nvPr/>
        </p:nvSpPr>
        <p:spPr>
          <a:xfrm>
            <a:off x="224287" y="1708030"/>
            <a:ext cx="33988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Browse tabs </a:t>
            </a:r>
          </a:p>
          <a:p>
            <a:endParaRPr lang="en-US" altLang="zh-TW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50"/>
                </a:solidFill>
              </a:rPr>
              <a:t>Variables explorer  </a:t>
            </a:r>
          </a:p>
          <a:p>
            <a:endParaRPr lang="en-US" altLang="zh-TW" sz="24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B0F0"/>
                </a:solidFill>
              </a:rPr>
              <a:t>Console </a:t>
            </a:r>
            <a:r>
              <a:rPr lang="zh-TW" altLang="en-US" dirty="0" smtClean="0">
                <a:solidFill>
                  <a:srgbClr val="00B0F0"/>
                </a:solidFill>
              </a:rPr>
              <a:t>　</a:t>
            </a:r>
            <a:endParaRPr lang="zh-TW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11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 Type)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22" y="1603873"/>
            <a:ext cx="8563229" cy="38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30570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Exception (Error)</a:t>
            </a:r>
            <a:r>
              <a:rPr lang="en-US" altLang="zh-TW" sz="4000" dirty="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06281" y="1700866"/>
            <a:ext cx="8399421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 Exception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error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2400" dirty="0"/>
          </a:p>
          <a:p>
            <a:r>
              <a:rPr lang="en-US" altLang="zh-TW" sz="2400" dirty="0"/>
              <a:t>Number = </a:t>
            </a:r>
            <a:r>
              <a:rPr lang="en-US" altLang="zh-TW" sz="2400" dirty="0" err="1"/>
              <a:t>int</a:t>
            </a:r>
            <a:r>
              <a:rPr lang="en-US" altLang="zh-TW" sz="2400" dirty="0"/>
              <a:t>(input</a:t>
            </a:r>
            <a:r>
              <a:rPr lang="en-US" altLang="zh-TW" sz="2400" dirty="0" smtClean="0"/>
              <a:t>( </a:t>
            </a:r>
            <a:r>
              <a:rPr lang="en-US" altLang="zh-TW" sz="2400" dirty="0" smtClean="0">
                <a:solidFill>
                  <a:srgbClr val="0070C0"/>
                </a:solidFill>
              </a:rPr>
              <a:t>"</a:t>
            </a:r>
            <a:r>
              <a:rPr lang="en-US" altLang="zh-TW" sz="2400" dirty="0">
                <a:solidFill>
                  <a:srgbClr val="0070C0"/>
                </a:solidFill>
              </a:rPr>
              <a:t>Please enter a </a:t>
            </a:r>
            <a:r>
              <a:rPr lang="en-US" altLang="zh-TW" sz="2400" dirty="0" smtClean="0">
                <a:solidFill>
                  <a:srgbClr val="0070C0"/>
                </a:solidFill>
              </a:rPr>
              <a:t>number : 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>
                <a:solidFill>
                  <a:srgbClr val="0070C0"/>
                </a:solidFill>
              </a:rPr>
              <a:t>))</a:t>
            </a:r>
          </a:p>
          <a:p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36" y="3479253"/>
            <a:ext cx="8377466" cy="1761487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8843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Exception (try_catch)</a:t>
            </a:r>
            <a:r>
              <a:rPr lang="en-US" altLang="zh-TW" sz="4000" smtClean="0">
                <a:solidFill>
                  <a:schemeClr val="tx1"/>
                </a:solidFill>
              </a:rPr>
              <a:t>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72488" y="1000533"/>
            <a:ext cx="7406850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Exception error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try:</a:t>
            </a:r>
          </a:p>
          <a:p>
            <a:r>
              <a:rPr lang="en-US" altLang="zh-TW" sz="2000" dirty="0"/>
              <a:t>    Number = </a:t>
            </a:r>
            <a:r>
              <a:rPr lang="en-US" altLang="zh-TW" sz="2000" dirty="0" err="1"/>
              <a:t>int</a:t>
            </a:r>
            <a:r>
              <a:rPr lang="en-US" altLang="zh-TW" sz="2000" dirty="0"/>
              <a:t>(input("Please enter a number: "))</a:t>
            </a:r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except </a:t>
            </a:r>
            <a:r>
              <a:rPr lang="en-US" altLang="zh-TW" sz="2000" dirty="0" err="1">
                <a:solidFill>
                  <a:srgbClr val="0070C0"/>
                </a:solidFill>
              </a:rPr>
              <a:t>ValueError</a:t>
            </a:r>
            <a:r>
              <a:rPr lang="en-US" altLang="zh-TW" sz="2000" dirty="0">
                <a:solidFill>
                  <a:srgbClr val="0070C0"/>
                </a:solidFill>
              </a:rPr>
              <a:t>: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smtClean="0"/>
              <a:t>print("Oops!  That was no valid number.  Try again...")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else:</a:t>
            </a:r>
          </a:p>
          <a:p>
            <a:r>
              <a:rPr lang="en-US" altLang="zh-TW" sz="2000" dirty="0"/>
              <a:t>    print("Input successfully</a:t>
            </a:r>
            <a:r>
              <a:rPr lang="en-US" altLang="zh-TW" sz="2000" dirty="0" smtClean="0"/>
              <a:t>")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>
                <a:solidFill>
                  <a:srgbClr val="0070C0"/>
                </a:solidFill>
              </a:rPr>
              <a:t>finally:</a:t>
            </a:r>
            <a:endParaRPr lang="en-US" altLang="zh-TW" sz="2000" dirty="0">
              <a:solidFill>
                <a:srgbClr val="0070C0"/>
              </a:solidFill>
            </a:endParaRPr>
          </a:p>
          <a:p>
            <a:r>
              <a:rPr lang="en-US" altLang="zh-TW" sz="2000" dirty="0"/>
              <a:t>    print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"</a:t>
            </a:r>
            <a:r>
              <a:rPr lang="en-US" altLang="zh-TW" sz="2000" dirty="0" smtClean="0"/>
              <a:t>Code by David")</a:t>
            </a:r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336" y="5401738"/>
            <a:ext cx="7407002" cy="136207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889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24300"/>
            <a:ext cx="11404120" cy="1646302"/>
          </a:xfrm>
        </p:spPr>
        <p:txBody>
          <a:bodyPr/>
          <a:lstStyle/>
          <a:p>
            <a:pPr lvl="1" algn="ctr" defTabSz="457200" rtl="0">
              <a:spcBef>
                <a:spcPct val="0"/>
              </a:spcBef>
            </a:pPr>
            <a:r>
              <a:rPr lang="en-US" altLang="zh-TW" sz="6000" smtClean="0">
                <a:solidFill>
                  <a:schemeClr val="tx1"/>
                </a:solidFill>
              </a:rPr>
              <a:t>Object-oriented Programming</a:t>
            </a:r>
            <a:r>
              <a:rPr lang="en-US" altLang="zh-TW" sz="60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altLang="zh-TW" sz="6000" dirty="0">
              <a:solidFill>
                <a:schemeClr val="tx1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1" y="5218611"/>
            <a:ext cx="1739972" cy="14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2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75964" y="266003"/>
            <a:ext cx="71881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Object-oriented Programming </a:t>
            </a:r>
            <a:endParaRPr lang="zh-TW" altLang="en-US" sz="4000"/>
          </a:p>
        </p:txBody>
      </p:sp>
      <p:sp>
        <p:nvSpPr>
          <p:cNvPr id="5" name="文字方塊 4"/>
          <p:cNvSpPr txBox="1"/>
          <p:nvPr/>
        </p:nvSpPr>
        <p:spPr>
          <a:xfrm>
            <a:off x="919327" y="1708700"/>
            <a:ext cx="84050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400" dirty="0" smtClean="0"/>
              <a:t>Encapsulation</a:t>
            </a:r>
            <a:r>
              <a:rPr lang="zh-TW" altLang="en-US" sz="2400" dirty="0" smtClean="0"/>
              <a:t> 封裝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一種將函式介面的實作細節部份包裝、隱藏起來的方法，它也是一種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防止外界呼叫端，去存取物件內部實作細節的手段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Inheritance</a:t>
            </a:r>
            <a:r>
              <a:rPr lang="zh-TW" altLang="en-US" sz="2400" dirty="0" smtClean="0"/>
              <a:t>  繼承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繼承</a:t>
            </a:r>
            <a:r>
              <a:rPr lang="zh-TW" altLang="en-US" sz="2000" dirty="0"/>
              <a:t>可以使得</a:t>
            </a:r>
            <a:r>
              <a:rPr lang="zh-TW" altLang="en-US" sz="2000" b="1" i="1" dirty="0">
                <a:solidFill>
                  <a:srgbClr val="FF0000"/>
                </a:solidFill>
              </a:rPr>
              <a:t>子類具有父類別別的各種屬性和方法</a:t>
            </a:r>
            <a:r>
              <a:rPr lang="zh-TW" altLang="en-US" sz="2000" dirty="0"/>
              <a:t>，而不需要再次編寫相同的代碼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endParaRPr lang="en-US" altLang="zh-TW" sz="2400" dirty="0"/>
          </a:p>
          <a:p>
            <a:pPr marL="342900" indent="-342900">
              <a:buAutoNum type="arabicPeriod"/>
            </a:pPr>
            <a:endParaRPr lang="en-US" altLang="zh-TW" sz="2400" dirty="0" smtClean="0"/>
          </a:p>
          <a:p>
            <a:pPr marL="342900" indent="-342900">
              <a:buAutoNum type="arabicPeriod"/>
            </a:pPr>
            <a:r>
              <a:rPr lang="en-US" altLang="zh-TW" sz="2400" dirty="0" smtClean="0"/>
              <a:t>Polymorphism</a:t>
            </a:r>
            <a:r>
              <a:rPr lang="zh-TW" altLang="en-US" sz="2400" dirty="0" smtClean="0"/>
              <a:t> 多型 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000" dirty="0" smtClean="0"/>
              <a:t>指</a:t>
            </a:r>
            <a:r>
              <a:rPr lang="zh-TW" altLang="en-US" sz="2000" dirty="0"/>
              <a:t>為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不同資料類型的</a:t>
            </a:r>
            <a:r>
              <a:rPr lang="zh-TW" altLang="en-US" sz="2000" b="1" i="1" dirty="0">
                <a:solidFill>
                  <a:srgbClr val="FF0000"/>
                </a:solidFill>
              </a:rPr>
              <a:t>實體提供統一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的介面</a:t>
            </a:r>
            <a:r>
              <a:rPr lang="zh-TW" altLang="en-US" sz="2000" dirty="0" smtClean="0">
                <a:solidFill>
                  <a:srgbClr val="FF0000"/>
                </a:solidFill>
              </a:rPr>
              <a:t>。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8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09867" y="35857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181381" y="1922935"/>
            <a:ext cx="6374792" cy="332398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# Class sample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baseC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lassName</a:t>
            </a:r>
            <a:r>
              <a:rPr lang="en-US" altLang="zh-TW" sz="2400" dirty="0"/>
              <a:t>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&lt;statement-N&gt;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6318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</a:t>
            </a:r>
            <a:r>
              <a:rPr lang="zh-TW" altLang="en-US" sz="4000" smtClean="0">
                <a:solidFill>
                  <a:schemeClr val="tx1"/>
                </a:solidFill>
              </a:rPr>
              <a:t> </a:t>
            </a:r>
            <a:r>
              <a:rPr lang="en-US" altLang="zh-TW" sz="4000" smtClean="0">
                <a:solidFill>
                  <a:schemeClr val="tx1"/>
                </a:solidFill>
              </a:rPr>
              <a:t>(</a:t>
            </a:r>
            <a:r>
              <a:rPr lang="zh-TW" altLang="en-US" sz="4000" smtClean="0">
                <a:solidFill>
                  <a:schemeClr val="tx1"/>
                </a:solidFill>
              </a:rPr>
              <a:t>類別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06265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X =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</a:rPr>
              <a:t>                </a:t>
            </a:r>
            <a:r>
              <a:rPr lang="en-US" altLang="zh-TW" sz="2400" b="1" i="1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zh-TW" altLang="en-US" sz="2400" b="1" i="1" dirty="0" smtClean="0">
                <a:solidFill>
                  <a:schemeClr val="accent5">
                    <a:lumMod val="75000"/>
                  </a:schemeClr>
                </a:solidFill>
              </a:rPr>
              <a:t>實例化</a:t>
            </a:r>
            <a:endParaRPr lang="en-US" altLang="zh-TW" sz="2400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/>
              <a:t>X.string</a:t>
            </a:r>
            <a:r>
              <a:rPr lang="en-US" altLang="zh-TW" sz="2400" dirty="0" smtClean="0"/>
              <a:t>)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>
                <a:solidFill>
                  <a:srgbClr val="0070C0"/>
                </a:solidFill>
              </a:rPr>
              <a:t>X.animal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374236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4841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482571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>
                <a:solidFill>
                  <a:schemeClr val="tx1"/>
                </a:solidFill>
              </a:rPr>
              <a:t>Class</a:t>
            </a:r>
            <a:r>
              <a:rPr lang="zh-TW" altLang="en-US" sz="4000" dirty="0" smtClean="0">
                <a:solidFill>
                  <a:schemeClr val="tx1"/>
                </a:solidFill>
              </a:rPr>
              <a:t> </a:t>
            </a:r>
            <a:r>
              <a:rPr lang="en-US" altLang="zh-TW" sz="4000" dirty="0" smtClean="0">
                <a:solidFill>
                  <a:schemeClr val="tx1"/>
                </a:solidFill>
              </a:rPr>
              <a:t>(</a:t>
            </a:r>
            <a:r>
              <a:rPr lang="zh-TW" altLang="en-US" sz="4000" dirty="0" smtClean="0">
                <a:solidFill>
                  <a:schemeClr val="tx1"/>
                </a:solidFill>
              </a:rPr>
              <a:t>匿名物件</a:t>
            </a:r>
            <a:r>
              <a:rPr lang="en-US" altLang="zh-TW" sz="4000" dirty="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384544" y="1086839"/>
            <a:ext cx="7624180" cy="4431983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:</a:t>
            </a:r>
            <a:r>
              <a:rPr lang="en-US" altLang="zh-TW" sz="2400" dirty="0" smtClean="0"/>
              <a:t>                </a:t>
            </a:r>
            <a:r>
              <a:rPr lang="zh-TW" altLang="en-US" sz="2400" dirty="0" smtClean="0"/>
              <a:t>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en-US" altLang="zh-TW" sz="2400" dirty="0" err="1" smtClean="0">
                <a:solidFill>
                  <a:schemeClr val="accent5">
                    <a:lumMod val="75000"/>
                  </a:schemeClr>
                </a:solidFill>
              </a:rPr>
              <a:t>baseAnimal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 class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string </a:t>
            </a:r>
            <a:r>
              <a:rPr lang="en-US" altLang="zh-TW" sz="2400" dirty="0"/>
              <a:t>= "Is not a animal"</a:t>
            </a:r>
          </a:p>
          <a:p>
            <a:r>
              <a:rPr lang="en-US" altLang="zh-TW" sz="2400" dirty="0"/>
              <a:t>    </a:t>
            </a:r>
            <a:endParaRPr lang="en-US" altLang="zh-TW" sz="2400" dirty="0" smtClean="0"/>
          </a:p>
          <a:p>
            <a:r>
              <a:rPr lang="zh-TW" altLang="en-US" sz="2400" dirty="0"/>
              <a:t>    </a:t>
            </a:r>
            <a:r>
              <a:rPr lang="en-US" altLang="zh-TW" sz="2400" dirty="0" err="1" smtClean="0"/>
              <a:t>def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animal(self):</a:t>
            </a:r>
          </a:p>
          <a:p>
            <a:r>
              <a:rPr lang="en-US" altLang="zh-TW" sz="2400" dirty="0"/>
              <a:t>        print("Is a animal")</a:t>
            </a:r>
          </a:p>
          <a:p>
            <a:r>
              <a:rPr lang="en-US" altLang="zh-TW" dirty="0" smtClean="0">
                <a:solidFill>
                  <a:schemeClr val="accent2">
                    <a:lumMod val="50000"/>
                  </a:schemeClr>
                </a:solidFill>
              </a:rPr>
              <a:t>        </a:t>
            </a:r>
            <a:endParaRPr lang="en-US" altLang="zh-TW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TW" sz="2400" dirty="0" smtClean="0"/>
              <a:t>print(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</a:t>
            </a:r>
            <a:r>
              <a:rPr lang="en-US" altLang="zh-TW" sz="2400" dirty="0" smtClean="0"/>
              <a:t>.string)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Call string</a:t>
            </a:r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().</a:t>
            </a:r>
            <a:r>
              <a:rPr lang="en-US" altLang="zh-TW" sz="2400" dirty="0">
                <a:solidFill>
                  <a:srgbClr val="0070C0"/>
                </a:solidFill>
              </a:rPr>
              <a:t>animal</a:t>
            </a:r>
            <a:r>
              <a:rPr lang="en-US" altLang="zh-TW" sz="2400" dirty="0" smtClean="0">
                <a:solidFill>
                  <a:srgbClr val="0070C0"/>
                </a:solidFill>
              </a:rPr>
              <a:t>()              </a:t>
            </a:r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Call animal method</a:t>
            </a:r>
          </a:p>
          <a:p>
            <a:endParaRPr lang="en-US" altLang="zh-TW" sz="24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以匿名物件的方式省略實例化的動作來使用物件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544" y="5731613"/>
            <a:ext cx="7624180" cy="91738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224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782822" y="290334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>
                <a:solidFill>
                  <a:schemeClr val="tx1"/>
                </a:solidFill>
              </a:rPr>
              <a:t>Class ( __init__ </a:t>
            </a:r>
            <a:r>
              <a:rPr lang="zh-TW" altLang="en-US" sz="4000" smtClean="0">
                <a:solidFill>
                  <a:schemeClr val="tx1"/>
                </a:solidFill>
              </a:rPr>
              <a:t>建</a:t>
            </a:r>
            <a:r>
              <a:rPr lang="zh-TW" altLang="en-US" sz="4000">
                <a:solidFill>
                  <a:schemeClr val="tx1"/>
                </a:solidFill>
              </a:rPr>
              <a:t>構子</a:t>
            </a:r>
            <a:r>
              <a:rPr lang="en-US" altLang="zh-TW" sz="4000" smtClean="0">
                <a:solidFill>
                  <a:schemeClr val="tx1"/>
                </a:solidFill>
              </a:rPr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6557" y="1214717"/>
            <a:ext cx="6454869" cy="5632311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/>
              <a:t>:</a:t>
            </a:r>
            <a:r>
              <a:rPr lang="zh-TW" altLang="en-US" sz="2000" dirty="0"/>
              <a:t> </a:t>
            </a:r>
            <a:endParaRPr lang="en-US" altLang="zh-TW" sz="2000" dirty="0"/>
          </a:p>
          <a:p>
            <a:r>
              <a:rPr lang="en-US" altLang="zh-TW" sz="2000" dirty="0"/>
              <a:t>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>
                <a:solidFill>
                  <a:srgbClr val="0070C0"/>
                </a:solidFill>
              </a:rPr>
              <a:t>def</a:t>
            </a:r>
            <a:r>
              <a:rPr lang="en-US" altLang="zh-TW" sz="2000" dirty="0">
                <a:solidFill>
                  <a:srgbClr val="0070C0"/>
                </a:solidFill>
              </a:rPr>
              <a:t> __</a:t>
            </a:r>
            <a:r>
              <a:rPr lang="en-US" altLang="zh-TW" sz="2000" dirty="0" err="1">
                <a:solidFill>
                  <a:srgbClr val="0070C0"/>
                </a:solidFill>
              </a:rPr>
              <a:t>init</a:t>
            </a:r>
            <a:r>
              <a:rPr lang="en-US" altLang="zh-TW" sz="2000" dirty="0">
                <a:solidFill>
                  <a:srgbClr val="0070C0"/>
                </a:solidFill>
              </a:rPr>
              <a:t>__(self, name, species):</a:t>
            </a:r>
          </a:p>
          <a:p>
            <a:r>
              <a:rPr lang="en-US" altLang="zh-TW" sz="2000" dirty="0"/>
              <a:t>        self.name = name</a:t>
            </a:r>
          </a:p>
          <a:p>
            <a:r>
              <a:rPr lang="en-US" altLang="zh-TW" sz="2000" dirty="0"/>
              <a:t>        </a:t>
            </a:r>
            <a:r>
              <a:rPr lang="en-US" altLang="zh-TW" sz="2000" dirty="0" err="1"/>
              <a:t>self.species</a:t>
            </a:r>
            <a:r>
              <a:rPr lang="en-US" altLang="zh-TW" sz="2000" dirty="0"/>
              <a:t> = species</a:t>
            </a:r>
          </a:p>
          <a:p>
            <a:r>
              <a:rPr lang="en-US" altLang="zh-TW" sz="2000" dirty="0"/>
              <a:t>     </a:t>
            </a:r>
          </a:p>
          <a:p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animal(self):</a:t>
            </a:r>
          </a:p>
          <a:p>
            <a:r>
              <a:rPr lang="en-US" altLang="zh-TW" sz="2000" dirty="0"/>
              <a:t>        print("Is a animal")</a:t>
            </a:r>
          </a:p>
          <a:p>
            <a:endParaRPr lang="en-US" altLang="zh-TW" sz="2000" dirty="0"/>
          </a:p>
          <a:p>
            <a:r>
              <a:rPr lang="en-US" altLang="zh-TW" sz="2000" dirty="0">
                <a:solidFill>
                  <a:srgbClr val="0070C0"/>
                </a:solidFill>
              </a:rPr>
              <a:t>X =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('</a:t>
            </a:r>
            <a:r>
              <a:rPr lang="en-US" altLang="zh-TW" sz="2000" dirty="0" err="1">
                <a:solidFill>
                  <a:srgbClr val="0070C0"/>
                </a:solidFill>
              </a:rPr>
              <a:t>LaLa</a:t>
            </a:r>
            <a:r>
              <a:rPr lang="en-US" altLang="zh-TW" sz="2000" dirty="0">
                <a:solidFill>
                  <a:srgbClr val="0070C0"/>
                </a:solidFill>
              </a:rPr>
              <a:t>', 'Cat')</a:t>
            </a:r>
          </a:p>
          <a:p>
            <a:r>
              <a:rPr lang="en-US" altLang="zh-TW" sz="2000" dirty="0"/>
              <a:t>print(X.name)</a:t>
            </a:r>
          </a:p>
          <a:p>
            <a:r>
              <a:rPr lang="en-US" altLang="zh-TW" sz="2000" dirty="0"/>
              <a:t>print(</a:t>
            </a:r>
            <a:r>
              <a:rPr lang="en-US" altLang="zh-TW" sz="2000" dirty="0" err="1"/>
              <a:t>X.species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 err="1"/>
              <a:t>X.animal</a:t>
            </a:r>
            <a:r>
              <a:rPr lang="en-US" altLang="zh-TW" sz="2000" dirty="0" smtClean="0"/>
              <a:t>()</a:t>
            </a:r>
          </a:p>
          <a:p>
            <a:endParaRPr lang="en-US" altLang="zh-TW" sz="2000" dirty="0"/>
          </a:p>
          <a:p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 smtClean="0">
                <a:solidFill>
                  <a:srgbClr val="FF0000"/>
                </a:solidFill>
              </a:rPr>
              <a:t>init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 作為設</a:t>
            </a:r>
            <a:r>
              <a:rPr lang="zh-TW" altLang="en-US" sz="2000" b="1" i="1" dirty="0">
                <a:solidFill>
                  <a:srgbClr val="FF0000"/>
                </a:solidFill>
              </a:rPr>
              <a:t>定物件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初始化資料使用</a:t>
            </a:r>
            <a:endParaRPr lang="en-US" altLang="zh-TW" sz="2000" b="1" i="1" dirty="0" smtClean="0">
              <a:solidFill>
                <a:srgbClr val="FF0000"/>
              </a:solidFill>
            </a:endParaRPr>
          </a:p>
          <a:p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en-US" altLang="zh-TW" sz="2000" b="1" i="1" dirty="0" err="1">
                <a:solidFill>
                  <a:srgbClr val="FF0000"/>
                </a:solidFill>
              </a:rPr>
              <a:t>init</a:t>
            </a:r>
            <a:r>
              <a:rPr lang="en-US" altLang="zh-TW" sz="2000" b="1" i="1" dirty="0">
                <a:solidFill>
                  <a:srgbClr val="FF0000"/>
                </a:solidFill>
              </a:rPr>
              <a:t>__</a:t>
            </a:r>
            <a:r>
              <a:rPr lang="zh-TW" altLang="en-US" sz="2000" b="1" i="1" dirty="0">
                <a:solidFill>
                  <a:srgbClr val="FF0000"/>
                </a:solidFill>
              </a:rPr>
              <a:t> 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附帶宣告的變數會成為實例化時需要的參數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332" y="2176766"/>
            <a:ext cx="4695754" cy="2154356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6616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89854" y="1628786"/>
            <a:ext cx="5341935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class </a:t>
            </a:r>
            <a:r>
              <a:rPr lang="en-US" altLang="zh-TW" dirty="0" err="1">
                <a:solidFill>
                  <a:srgbClr val="0070C0"/>
                </a:solidFill>
              </a:rPr>
              <a:t>baseAnimal</a:t>
            </a:r>
            <a:r>
              <a:rPr lang="en-US" altLang="zh-TW" dirty="0" smtClean="0"/>
              <a:t>:</a:t>
            </a:r>
            <a:endParaRPr lang="en-US" altLang="zh-TW" sz="1400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animal(self):</a:t>
            </a:r>
          </a:p>
          <a:p>
            <a:r>
              <a:rPr lang="en-US" altLang="zh-TW" dirty="0"/>
              <a:t>        print("Is a animal")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/>
              <a:t>('</a:t>
            </a:r>
            <a:r>
              <a:rPr lang="en-US" altLang="zh-TW" dirty="0" err="1"/>
              <a:t>LaLa</a:t>
            </a:r>
            <a:r>
              <a:rPr lang="en-US" altLang="zh-TW" dirty="0"/>
              <a:t>', 'Cat')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X.__name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X.__species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TW" dirty="0" err="1"/>
              <a:t>X.animal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透過</a:t>
            </a:r>
            <a:r>
              <a:rPr lang="zh-TW" altLang="en-US" sz="2000" b="1" i="1" dirty="0">
                <a:solidFill>
                  <a:srgbClr val="FF0000"/>
                </a:solidFill>
              </a:rPr>
              <a:t>封裝防止內部資料直接被外部呼叫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431" y="2549072"/>
            <a:ext cx="5602571" cy="144972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70046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30684" y="27317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>
                <a:solidFill>
                  <a:schemeClr val="tx1"/>
                </a:solidFill>
              </a:rPr>
              <a:t>Anaconda (</a:t>
            </a:r>
            <a:r>
              <a:rPr lang="en-US" altLang="zh-TW" sz="4000" dirty="0" err="1" smtClean="0">
                <a:solidFill>
                  <a:schemeClr val="tx1"/>
                </a:solidFill>
              </a:rPr>
              <a:t>Spyder</a:t>
            </a:r>
            <a:r>
              <a:rPr lang="en-US" altLang="zh-TW" sz="4000" dirty="0" smtClean="0">
                <a:solidFill>
                  <a:schemeClr val="tx1"/>
                </a:solidFill>
              </a:rPr>
              <a:t>) 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549" y="1483744"/>
            <a:ext cx="7678000" cy="4986067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5" name="文字方塊 4"/>
          <p:cNvSpPr txBox="1"/>
          <p:nvPr/>
        </p:nvSpPr>
        <p:spPr>
          <a:xfrm>
            <a:off x="132847" y="1593970"/>
            <a:ext cx="483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Debug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By step to execute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 smtClean="0">
                <a:solidFill>
                  <a:srgbClr val="0070C0"/>
                </a:solidFill>
              </a:rPr>
              <a:t>View all of the variables </a:t>
            </a:r>
          </a:p>
        </p:txBody>
      </p:sp>
    </p:spTree>
    <p:extLst>
      <p:ext uri="{BB962C8B-B14F-4D97-AF65-F5344CB8AC3E}">
        <p14:creationId xmlns:p14="http://schemas.microsoft.com/office/powerpoint/2010/main" val="30099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619049" y="222095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Encapsulation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封裝</a:t>
            </a:r>
            <a:r>
              <a:rPr lang="en-US" altLang="zh-TW" sz="4000" smtClean="0"/>
              <a:t>)</a:t>
            </a:r>
            <a:endParaRPr lang="en-US" altLang="zh-TW" sz="4000"/>
          </a:p>
        </p:txBody>
      </p:sp>
      <p:sp>
        <p:nvSpPr>
          <p:cNvPr id="4" name="文字方塊 3"/>
          <p:cNvSpPr txBox="1"/>
          <p:nvPr/>
        </p:nvSpPr>
        <p:spPr>
          <a:xfrm>
            <a:off x="998611" y="1230738"/>
            <a:ext cx="5177903" cy="538609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/>
              <a:t>class </a:t>
            </a:r>
            <a:r>
              <a:rPr lang="en-US" altLang="zh-TW" dirty="0" err="1"/>
              <a:t>baseAnimal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def</a:t>
            </a:r>
            <a:r>
              <a:rPr lang="en-US" altLang="zh-TW" dirty="0"/>
              <a:t> __</a:t>
            </a:r>
            <a:r>
              <a:rPr lang="en-US" altLang="zh-TW" dirty="0" err="1"/>
              <a:t>init</a:t>
            </a:r>
            <a:r>
              <a:rPr lang="en-US" altLang="zh-TW" dirty="0"/>
              <a:t>__(self, name, species):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self._</a:t>
            </a:r>
            <a:r>
              <a:rPr lang="en-US" altLang="zh-TW" dirty="0" err="1">
                <a:solidFill>
                  <a:srgbClr val="0070C0"/>
                </a:solidFill>
              </a:rPr>
              <a:t>_name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name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self</a:t>
            </a:r>
            <a:r>
              <a:rPr lang="en-US" altLang="zh-TW" dirty="0" err="1">
                <a:solidFill>
                  <a:srgbClr val="0070C0"/>
                </a:solidFill>
              </a:rPr>
              <a:t>.__species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/>
              <a:t>= species</a:t>
            </a:r>
          </a:p>
          <a:p>
            <a:r>
              <a:rPr lang="en-US" altLang="zh-TW" dirty="0"/>
              <a:t> 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getAnimalName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getname</a:t>
            </a:r>
            <a:r>
              <a:rPr lang="en-US" altLang="zh-TW" dirty="0">
                <a:solidFill>
                  <a:srgbClr val="0070C0"/>
                </a:solidFill>
              </a:rPr>
              <a:t>.__name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</a:t>
            </a:r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getAnimalSpecies</a:t>
            </a:r>
            <a:r>
              <a:rPr lang="en-US" altLang="zh-TW" dirty="0">
                <a:solidFill>
                  <a:srgbClr val="0070C0"/>
                </a:solidFill>
              </a:rPr>
              <a:t>(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       return </a:t>
            </a:r>
            <a:r>
              <a:rPr lang="en-US" altLang="zh-TW" dirty="0" err="1">
                <a:solidFill>
                  <a:srgbClr val="0070C0"/>
                </a:solidFill>
              </a:rPr>
              <a:t>getspecies</a:t>
            </a:r>
            <a:r>
              <a:rPr lang="en-US" altLang="zh-TW" dirty="0">
                <a:solidFill>
                  <a:srgbClr val="0070C0"/>
                </a:solidFill>
              </a:rPr>
              <a:t>.__species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baseAnimal</a:t>
            </a:r>
            <a:r>
              <a:rPr lang="en-US" altLang="zh-TW" dirty="0" smtClean="0"/>
              <a:t>("</a:t>
            </a:r>
            <a:r>
              <a:rPr lang="en-US" altLang="zh-TW" dirty="0" err="1"/>
              <a:t>LaLa</a:t>
            </a:r>
            <a:r>
              <a:rPr lang="en-US" altLang="zh-TW" dirty="0"/>
              <a:t>","Cat")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X.getAnimalName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</a:t>
            </a:r>
            <a:r>
              <a:rPr lang="en-US" altLang="zh-TW" dirty="0" err="1">
                <a:solidFill>
                  <a:srgbClr val="0070C0"/>
                </a:solidFill>
              </a:rPr>
              <a:t>X.getAnimalSpecies</a:t>
            </a:r>
            <a:r>
              <a:rPr lang="en-US" altLang="zh-TW" dirty="0">
                <a:solidFill>
                  <a:srgbClr val="0070C0"/>
                </a:solidFill>
              </a:rPr>
              <a:t>())</a:t>
            </a:r>
          </a:p>
          <a:p>
            <a:endParaRPr lang="en-US" altLang="zh-TW" dirty="0" smtClean="0"/>
          </a:p>
          <a:p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b="1" i="1" dirty="0">
                <a:solidFill>
                  <a:srgbClr val="FF0000"/>
                </a:solidFill>
              </a:rPr>
              <a:t>透過 </a:t>
            </a:r>
            <a:r>
              <a:rPr lang="en-US" altLang="zh-TW" b="1" i="1" dirty="0">
                <a:solidFill>
                  <a:srgbClr val="FF0000"/>
                </a:solidFill>
              </a:rPr>
              <a:t>Method </a:t>
            </a:r>
            <a:r>
              <a:rPr lang="zh-TW" altLang="en-US" b="1" i="1" dirty="0">
                <a:solidFill>
                  <a:srgbClr val="FF0000"/>
                </a:solidFill>
              </a:rPr>
              <a:t>回傳被封裝的</a:t>
            </a:r>
            <a:r>
              <a:rPr lang="zh-TW" altLang="en-US" b="1" i="1" dirty="0" smtClean="0">
                <a:solidFill>
                  <a:srgbClr val="FF0000"/>
                </a:solidFill>
              </a:rPr>
              <a:t>資料</a:t>
            </a:r>
            <a:endParaRPr lang="en-US" altLang="zh-TW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64" y="2225651"/>
            <a:ext cx="5326850" cy="143194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93509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84539" y="424862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84297" y="1936491"/>
            <a:ext cx="7079713" cy="360098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400" dirty="0" smtClean="0">
                <a:solidFill>
                  <a:schemeClr val="accent5">
                    <a:lumMod val="75000"/>
                  </a:schemeClr>
                </a:solidFill>
              </a:rPr>
              <a:t># Inheritance</a:t>
            </a:r>
          </a:p>
          <a:p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sz="2400" dirty="0" smtClean="0">
                <a:solidFill>
                  <a:srgbClr val="0070C0"/>
                </a:solidFill>
              </a:rPr>
              <a:t>class 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DerivedClassName</a:t>
            </a:r>
            <a:r>
              <a:rPr lang="en-US" altLang="zh-TW" sz="2400" dirty="0" smtClean="0">
                <a:solidFill>
                  <a:srgbClr val="0070C0"/>
                </a:solidFill>
              </a:rPr>
              <a:t>(</a:t>
            </a:r>
            <a:r>
              <a:rPr lang="en-US" altLang="zh-TW" sz="2400" dirty="0" err="1" smtClean="0">
                <a:solidFill>
                  <a:srgbClr val="0070C0"/>
                </a:solidFill>
              </a:rPr>
              <a:t>BaseClassName</a:t>
            </a:r>
            <a:r>
              <a:rPr lang="en-US" altLang="zh-TW" sz="2400" dirty="0">
                <a:solidFill>
                  <a:srgbClr val="0070C0"/>
                </a:solidFill>
              </a:rPr>
              <a:t>):</a:t>
            </a:r>
          </a:p>
          <a:p>
            <a:r>
              <a:rPr lang="en-US" altLang="zh-TW" sz="2400" dirty="0"/>
              <a:t>    &lt;statement-1&gt;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smtClean="0"/>
              <a:t>.</a:t>
            </a:r>
            <a:endParaRPr lang="en-US" altLang="zh-TW" sz="2400" dirty="0"/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.</a:t>
            </a:r>
          </a:p>
          <a:p>
            <a:r>
              <a:rPr lang="en-US" altLang="zh-TW" sz="2400" dirty="0"/>
              <a:t>    &lt;statement-N</a:t>
            </a:r>
            <a:r>
              <a:rPr lang="en-US" altLang="zh-TW" sz="2400" dirty="0" smtClean="0"/>
              <a:t>&gt;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298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smtClean="0"/>
              <a:t>Inheritance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繼承</a:t>
            </a:r>
            <a:r>
              <a:rPr lang="en-US" altLang="zh-TW" sz="4000" smtClean="0"/>
              <a:t>)</a:t>
            </a:r>
            <a:endParaRPr lang="en-US" altLang="zh-TW" sz="400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744896" y="1047113"/>
            <a:ext cx="5604145" cy="55092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600" dirty="0" smtClean="0"/>
          </a:p>
          <a:p>
            <a:r>
              <a:rPr lang="en-US" altLang="zh-TW" sz="1600" dirty="0" smtClean="0"/>
              <a:t>class </a:t>
            </a:r>
            <a:r>
              <a:rPr lang="en-US" altLang="zh-TW" sz="1600" dirty="0" err="1" smtClean="0"/>
              <a:t>baseAnimal</a:t>
            </a:r>
            <a:r>
              <a:rPr lang="en-US" altLang="zh-TW" sz="1600" dirty="0" smtClean="0"/>
              <a:t>:</a:t>
            </a:r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__</a:t>
            </a:r>
            <a:r>
              <a:rPr lang="en-US" altLang="zh-TW" sz="1600" dirty="0" err="1" smtClean="0"/>
              <a:t>init</a:t>
            </a:r>
            <a:r>
              <a:rPr lang="en-US" altLang="zh-TW" sz="1600" dirty="0" smtClean="0"/>
              <a:t>__(self, name, species):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self.__name</a:t>
            </a:r>
            <a:r>
              <a:rPr lang="en-US" altLang="zh-TW" sz="1600" dirty="0" smtClean="0"/>
              <a:t> = name</a:t>
            </a:r>
          </a:p>
          <a:p>
            <a:r>
              <a:rPr lang="en-US" altLang="zh-TW" sz="1600" dirty="0" smtClean="0"/>
              <a:t>        </a:t>
            </a:r>
            <a:r>
              <a:rPr lang="en-US" altLang="zh-TW" sz="1600" dirty="0" err="1" smtClean="0"/>
              <a:t>self.__species</a:t>
            </a:r>
            <a:r>
              <a:rPr lang="en-US" altLang="zh-TW" sz="1600" dirty="0" smtClean="0"/>
              <a:t> = species</a:t>
            </a:r>
          </a:p>
          <a:p>
            <a:r>
              <a:rPr lang="en-US" altLang="zh-TW" sz="1600" dirty="0" smtClean="0"/>
              <a:t> 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getAnimalName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self.__name</a:t>
            </a:r>
            <a:endParaRPr lang="en-US" altLang="zh-TW" sz="1600" dirty="0" smtClean="0"/>
          </a:p>
          <a:p>
            <a:r>
              <a:rPr lang="en-US" altLang="zh-TW" sz="1600" dirty="0" smtClean="0"/>
              <a:t>    </a:t>
            </a:r>
          </a:p>
          <a:p>
            <a:r>
              <a:rPr lang="en-US" altLang="zh-TW" sz="1600" dirty="0" smtClean="0"/>
              <a:t>    </a:t>
            </a:r>
            <a:r>
              <a:rPr lang="en-US" altLang="zh-TW" sz="1600" dirty="0" err="1" smtClean="0"/>
              <a:t>def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getAnimalSpecies</a:t>
            </a:r>
            <a:r>
              <a:rPr lang="en-US" altLang="zh-TW" sz="1600" dirty="0" smtClean="0"/>
              <a:t>(self):</a:t>
            </a:r>
          </a:p>
          <a:p>
            <a:r>
              <a:rPr lang="en-US" altLang="zh-TW" sz="1600" dirty="0" smtClean="0"/>
              <a:t>        return </a:t>
            </a:r>
            <a:r>
              <a:rPr lang="en-US" altLang="zh-TW" sz="1600" dirty="0" err="1" smtClean="0"/>
              <a:t>self.__species</a:t>
            </a:r>
            <a:endParaRPr lang="en-US" altLang="zh-TW" sz="1600" dirty="0" smtClean="0"/>
          </a:p>
          <a:p>
            <a:endParaRPr lang="en-US" altLang="zh-TW" sz="1600" dirty="0" smtClean="0"/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class cat(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baseAnimal</a:t>
            </a:r>
            <a:r>
              <a:rPr lang="en-US" altLang="zh-TW" sz="1600" dirty="0" smtClean="0">
                <a:solidFill>
                  <a:srgbClr val="0070C0"/>
                </a:solidFill>
              </a:rPr>
              <a:t>):</a:t>
            </a:r>
            <a:r>
              <a:rPr lang="zh-TW" altLang="en-US" sz="1600" dirty="0" smtClean="0">
                <a:solidFill>
                  <a:srgbClr val="0070C0"/>
                </a:solidFill>
              </a:rPr>
              <a:t> </a:t>
            </a:r>
            <a:endParaRPr lang="en-US" altLang="zh-TW" sz="1600" dirty="0" smtClean="0">
              <a:solidFill>
                <a:srgbClr val="0070C0"/>
              </a:solidFill>
            </a:endParaRPr>
          </a:p>
          <a:p>
            <a:r>
              <a:rPr lang="en-US" altLang="zh-TW" sz="1600" dirty="0"/>
              <a:t>    </a:t>
            </a:r>
            <a:r>
              <a:rPr lang="en-US" altLang="zh-TW" sz="1600" dirty="0" err="1"/>
              <a:t>def</a:t>
            </a:r>
            <a:r>
              <a:rPr lang="en-US" altLang="zh-TW" sz="1600" dirty="0"/>
              <a:t> update(self):</a:t>
            </a:r>
          </a:p>
          <a:p>
            <a:r>
              <a:rPr lang="en-US" altLang="zh-TW" sz="1600" dirty="0"/>
              <a:t>        return "</a:t>
            </a:r>
            <a:r>
              <a:rPr lang="zh-TW" altLang="en-US" sz="1600" dirty="0"/>
              <a:t>喵喵叫</a:t>
            </a:r>
            <a:r>
              <a:rPr lang="en-US" altLang="zh-TW" sz="1600" dirty="0"/>
              <a:t>"</a:t>
            </a:r>
          </a:p>
          <a:p>
            <a:endParaRPr lang="en-US" altLang="zh-TW" sz="1600" dirty="0"/>
          </a:p>
          <a:p>
            <a:r>
              <a:rPr lang="en-US" altLang="zh-TW" sz="1600" dirty="0"/>
              <a:t>X = cat("</a:t>
            </a:r>
            <a:r>
              <a:rPr lang="en-US" altLang="zh-TW" sz="1600" dirty="0" err="1"/>
              <a:t>LaLa</a:t>
            </a:r>
            <a:r>
              <a:rPr lang="en-US" altLang="zh-TW" sz="1600" dirty="0"/>
              <a:t>","Cat")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600" dirty="0">
                <a:solidFill>
                  <a:srgbClr val="0070C0"/>
                </a:solidFill>
              </a:rPr>
              <a:t>()) </a:t>
            </a:r>
            <a:r>
              <a:rPr lang="zh-TW" altLang="en-US" sz="1600" dirty="0" smtClean="0">
                <a:solidFill>
                  <a:srgbClr val="0070C0"/>
                </a:solidFill>
              </a:rPr>
              <a:t>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6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en-US" altLang="zh-TW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600" dirty="0" smtClean="0">
                <a:solidFill>
                  <a:srgbClr val="0070C0"/>
                </a:solidFill>
              </a:rPr>
              <a:t>())</a:t>
            </a:r>
            <a:r>
              <a:rPr lang="zh-TW" altLang="en-US" sz="1600" dirty="0" smtClean="0">
                <a:solidFill>
                  <a:srgbClr val="0070C0"/>
                </a:solidFill>
              </a:rPr>
              <a:t>              </a:t>
            </a:r>
            <a:r>
              <a:rPr lang="en-US" altLang="zh-TW" sz="16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6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6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6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41" y="1939331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5626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多重繼承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37325" y="796505"/>
            <a:ext cx="6172974" cy="586314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.__name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name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name</a:t>
            </a:r>
            <a:endParaRPr lang="en-US" altLang="zh-TW" sz="1500" dirty="0"/>
          </a:p>
          <a:p>
            <a:endParaRPr lang="en-US" altLang="zh-TW" sz="1500" dirty="0"/>
          </a:p>
          <a:p>
            <a:r>
              <a:rPr lang="en-US" altLang="zh-TW" sz="1500" dirty="0" smtClean="0"/>
              <a:t>class baseAnimal2: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species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self</a:t>
            </a:r>
            <a:r>
              <a:rPr lang="en-US" altLang="zh-TW" sz="1500" dirty="0" err="1"/>
              <a:t>.__species</a:t>
            </a:r>
            <a:r>
              <a:rPr lang="en-US" altLang="zh-TW" sz="1500" dirty="0"/>
              <a:t> = </a:t>
            </a:r>
            <a:r>
              <a:rPr lang="en-US" altLang="zh-TW" sz="1500" dirty="0" smtClean="0"/>
              <a:t>species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 err="1"/>
              <a:t>self.__</a:t>
            </a:r>
            <a:r>
              <a:rPr lang="en-US" altLang="zh-TW" sz="1500" dirty="0" err="1" smtClean="0"/>
              <a:t>species</a:t>
            </a:r>
            <a:endParaRPr lang="en-US" altLang="zh-TW" sz="1500" dirty="0"/>
          </a:p>
          <a:p>
            <a:endParaRPr lang="en-US" altLang="zh-TW" sz="1500" dirty="0">
              <a:solidFill>
                <a:srgbClr val="0070C0"/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class </a:t>
            </a:r>
            <a:r>
              <a:rPr lang="en-US" altLang="zh-TW" sz="1500" dirty="0">
                <a:solidFill>
                  <a:srgbClr val="0070C0"/>
                </a:solidFill>
              </a:rPr>
              <a:t>cat(</a:t>
            </a:r>
            <a:r>
              <a:rPr lang="en-US" altLang="zh-TW" sz="1500" dirty="0" err="1">
                <a:solidFill>
                  <a:srgbClr val="0070C0"/>
                </a:solidFill>
              </a:rPr>
              <a:t>baseAnimal</a:t>
            </a:r>
            <a:r>
              <a:rPr lang="en-US" altLang="zh-TW" sz="1500" dirty="0">
                <a:solidFill>
                  <a:srgbClr val="0070C0"/>
                </a:solidFill>
              </a:rPr>
              <a:t>, baseAnimal2</a:t>
            </a:r>
            <a:r>
              <a:rPr lang="en-US" altLang="zh-TW" sz="1500" dirty="0" smtClean="0">
                <a:solidFill>
                  <a:srgbClr val="0070C0"/>
                </a:solidFill>
              </a:rPr>
              <a:t>):</a:t>
            </a:r>
          </a:p>
          <a:p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__(self, name, specie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/>
              <a:t>.__</a:t>
            </a:r>
            <a:r>
              <a:rPr lang="en-US" altLang="zh-TW" sz="1500" dirty="0" err="1"/>
              <a:t>init</a:t>
            </a:r>
            <a:r>
              <a:rPr lang="en-US" altLang="zh-TW" sz="1500" dirty="0"/>
              <a:t>__(</a:t>
            </a:r>
            <a:r>
              <a:rPr lang="en-US" altLang="zh-TW" sz="1500" dirty="0" err="1" smtClean="0"/>
              <a:t>self,name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baseAnimal2</a:t>
            </a:r>
            <a:r>
              <a:rPr lang="en-US" altLang="zh-TW" sz="1500" dirty="0"/>
              <a:t>.__init__(</a:t>
            </a:r>
            <a:r>
              <a:rPr lang="en-US" altLang="zh-TW" sz="1500" dirty="0" err="1" smtClean="0"/>
              <a:t>self,specie</a:t>
            </a:r>
            <a:r>
              <a:rPr lang="en-US" altLang="zh-TW" sz="1500" dirty="0" smtClean="0"/>
              <a:t>)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/>
              <a:t>update(self</a:t>
            </a:r>
            <a:r>
              <a:rPr lang="en-US" altLang="zh-TW" sz="1500" dirty="0" smtClean="0"/>
              <a:t>):</a:t>
            </a: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</a:t>
            </a:r>
            <a:r>
              <a:rPr lang="en-US" altLang="zh-TW" sz="1500" dirty="0"/>
              <a:t>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>
                <a:solidFill>
                  <a:srgbClr val="0070C0"/>
                </a:solidFill>
              </a:rPr>
              <a:t>X.getAnimalName</a:t>
            </a:r>
            <a:r>
              <a:rPr lang="en-US" altLang="zh-TW" sz="1500" dirty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透過多重繼承取得兩個父類別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>
                <a:solidFill>
                  <a:srgbClr val="FF0000"/>
                </a:solidFill>
              </a:rPr>
              <a:t>多重繼承後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99" y="2631662"/>
            <a:ext cx="5339773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4867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覆寫</a:t>
            </a:r>
            <a:r>
              <a:rPr lang="en-US" altLang="zh-TW" sz="4000" dirty="0" smtClean="0"/>
              <a:t>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35890" y="741241"/>
            <a:ext cx="5786803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def</a:t>
            </a:r>
            <a:r>
              <a:rPr lang="en-US" altLang="zh-TW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(self):</a:t>
            </a:r>
            <a:r>
              <a:rPr lang="zh-TW" altLang="en-US" sz="1500" dirty="0" smtClean="0">
                <a:solidFill>
                  <a:srgbClr val="0070C0"/>
                </a:solidFill>
              </a:rPr>
              <a:t>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 smtClean="0"/>
              <a:t>return "</a:t>
            </a:r>
            <a:r>
              <a:rPr lang="zh-TW" altLang="en-US" sz="1500" dirty="0" smtClean="0"/>
              <a:t>我是貓咪</a:t>
            </a:r>
            <a:r>
              <a:rPr lang="en-US" altLang="zh-TW" sz="1500" dirty="0" smtClean="0"/>
              <a:t>"</a:t>
            </a:r>
            <a:endParaRPr lang="zh-TW" altLang="en-US" sz="1500" dirty="0" smtClean="0"/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693" y="2202316"/>
            <a:ext cx="5081743" cy="1585913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07650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982724" y="0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 algn="ctr"/>
            <a:r>
              <a:rPr lang="en-US" altLang="zh-TW" sz="4000" dirty="0" smtClean="0"/>
              <a:t>Inheritance</a:t>
            </a:r>
            <a:r>
              <a:rPr lang="zh-TW" altLang="en-US" sz="4000" dirty="0" smtClean="0"/>
              <a:t> </a:t>
            </a:r>
            <a:r>
              <a:rPr lang="en-US" altLang="zh-TW" sz="4000" dirty="0" smtClean="0"/>
              <a:t>(super</a:t>
            </a:r>
            <a:r>
              <a:rPr lang="zh-TW" altLang="en-US" sz="4000" dirty="0"/>
              <a:t> </a:t>
            </a:r>
            <a:r>
              <a:rPr lang="en-US" altLang="zh-TW" sz="4000" dirty="0" smtClean="0"/>
              <a:t>())</a:t>
            </a:r>
            <a:endParaRPr lang="en-US" altLang="zh-TW" sz="40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6883" y="796505"/>
            <a:ext cx="6622557" cy="609397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r>
              <a:rPr lang="en-US" altLang="zh-TW" sz="1500" dirty="0" smtClean="0">
                <a:solidFill>
                  <a:schemeClr val="accent5">
                    <a:lumMod val="75000"/>
                  </a:schemeClr>
                </a:solidFill>
              </a:rPr>
              <a:t># Animal Class </a:t>
            </a:r>
          </a:p>
          <a:p>
            <a:endParaRPr lang="en-US" altLang="zh-TW" sz="1500" dirty="0" smtClean="0"/>
          </a:p>
          <a:p>
            <a:r>
              <a:rPr lang="en-US" altLang="zh-TW" sz="1500" dirty="0" smtClean="0"/>
              <a:t>class </a:t>
            </a:r>
            <a:r>
              <a:rPr lang="en-US" altLang="zh-TW" sz="1500" dirty="0" err="1" smtClean="0"/>
              <a:t>baseAnimal</a:t>
            </a:r>
            <a:r>
              <a:rPr lang="en-US" altLang="zh-TW" sz="1500" dirty="0" smtClean="0"/>
              <a:t>:</a:t>
            </a:r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__</a:t>
            </a:r>
            <a:r>
              <a:rPr lang="en-US" altLang="zh-TW" sz="1500" dirty="0" err="1" smtClean="0"/>
              <a:t>init</a:t>
            </a:r>
            <a:r>
              <a:rPr lang="en-US" altLang="zh-TW" sz="1500" dirty="0" smtClean="0"/>
              <a:t>__(self, name, species):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self.__name</a:t>
            </a:r>
            <a:r>
              <a:rPr lang="en-US" altLang="zh-TW" sz="1500" dirty="0" smtClean="0"/>
              <a:t> = name</a:t>
            </a:r>
          </a:p>
          <a:p>
            <a:r>
              <a:rPr lang="en-US" altLang="zh-TW" sz="1500" dirty="0" smtClean="0"/>
              <a:t>        </a:t>
            </a:r>
            <a:r>
              <a:rPr lang="en-US" altLang="zh-TW" sz="1500" dirty="0" err="1" smtClean="0"/>
              <a:t>self.__species</a:t>
            </a:r>
            <a:r>
              <a:rPr lang="en-US" altLang="zh-TW" sz="1500" dirty="0" smtClean="0"/>
              <a:t> = species</a:t>
            </a:r>
          </a:p>
          <a:p>
            <a:r>
              <a:rPr lang="en-US" altLang="zh-TW" sz="1500" dirty="0" smtClean="0"/>
              <a:t> 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getAnimalName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self.__name</a:t>
            </a:r>
            <a:endParaRPr lang="en-US" altLang="zh-TW" sz="1500" dirty="0" smtClean="0"/>
          </a:p>
          <a:p>
            <a:r>
              <a:rPr lang="en-US" altLang="zh-TW" sz="1500" dirty="0" smtClean="0"/>
              <a:t>    </a:t>
            </a:r>
          </a:p>
          <a:p>
            <a:r>
              <a:rPr lang="en-US" altLang="zh-TW" sz="1500" dirty="0" smtClean="0"/>
              <a:t>    </a:t>
            </a:r>
            <a:r>
              <a:rPr lang="en-US" altLang="zh-TW" sz="1500" dirty="0" err="1" smtClean="0"/>
              <a:t>def</a:t>
            </a:r>
            <a:r>
              <a:rPr lang="en-US" altLang="zh-TW" sz="1500" dirty="0" smtClean="0"/>
              <a:t> </a:t>
            </a:r>
            <a:r>
              <a:rPr lang="en-US" altLang="zh-TW" sz="1500" dirty="0" err="1" smtClean="0"/>
              <a:t>getAnimalSpecies</a:t>
            </a:r>
            <a:r>
              <a:rPr lang="en-US" altLang="zh-TW" sz="1500" dirty="0" smtClean="0"/>
              <a:t>(self):</a:t>
            </a:r>
          </a:p>
          <a:p>
            <a:r>
              <a:rPr lang="en-US" altLang="zh-TW" sz="1500" dirty="0" smtClean="0"/>
              <a:t>        return </a:t>
            </a:r>
            <a:r>
              <a:rPr lang="en-US" altLang="zh-TW" sz="1500" dirty="0" err="1" smtClean="0"/>
              <a:t>self.__species</a:t>
            </a:r>
            <a:endParaRPr lang="en-US" altLang="zh-TW" sz="1500" dirty="0" smtClean="0"/>
          </a:p>
          <a:p>
            <a:endParaRPr lang="en-US" altLang="zh-TW" sz="1500" dirty="0" smtClean="0"/>
          </a:p>
          <a:p>
            <a:r>
              <a:rPr lang="en-US" altLang="zh-TW" sz="1500" dirty="0"/>
              <a:t>class cat(</a:t>
            </a:r>
            <a:r>
              <a:rPr lang="en-US" altLang="zh-TW" sz="1500" dirty="0" err="1"/>
              <a:t>baseAnimal</a:t>
            </a:r>
            <a:r>
              <a:rPr lang="en-US" altLang="zh-TW" sz="1500" dirty="0"/>
              <a:t>):</a:t>
            </a:r>
            <a:r>
              <a:rPr lang="zh-TW" altLang="en-US" sz="1500" dirty="0"/>
              <a:t> </a:t>
            </a:r>
            <a:endParaRPr lang="en-US" altLang="zh-TW" sz="1500" dirty="0"/>
          </a:p>
          <a:p>
            <a:r>
              <a:rPr lang="en-US" altLang="zh-TW" sz="1500" dirty="0"/>
              <a:t> 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update(self):</a:t>
            </a:r>
          </a:p>
          <a:p>
            <a:r>
              <a:rPr lang="en-US" altLang="zh-TW" sz="1500" dirty="0"/>
              <a:t>        return "</a:t>
            </a:r>
            <a:r>
              <a:rPr lang="zh-TW" altLang="en-US" sz="1500" dirty="0"/>
              <a:t>喵喵</a:t>
            </a:r>
            <a:r>
              <a:rPr lang="zh-TW" altLang="en-US" sz="1500" dirty="0" smtClean="0"/>
              <a:t>叫</a:t>
            </a:r>
            <a:r>
              <a:rPr lang="en-US" altLang="zh-TW" sz="1500" dirty="0"/>
              <a:t>"</a:t>
            </a:r>
            <a:endParaRPr lang="en-US" altLang="zh-TW" sz="1500" dirty="0" smtClean="0"/>
          </a:p>
          <a:p>
            <a:r>
              <a:rPr lang="zh-TW" altLang="en-US" sz="1500" dirty="0" smtClean="0"/>
              <a:t>    </a:t>
            </a:r>
            <a:endParaRPr lang="en-US" altLang="zh-TW" sz="1500" dirty="0" smtClean="0"/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</a:t>
            </a:r>
            <a:r>
              <a:rPr lang="en-US" altLang="zh-TW" sz="1500" dirty="0" err="1"/>
              <a:t>def</a:t>
            </a:r>
            <a:r>
              <a:rPr lang="en-US" altLang="zh-TW" sz="1500" dirty="0"/>
              <a:t> </a:t>
            </a:r>
            <a:r>
              <a:rPr lang="en-US" altLang="zh-TW" sz="1500" dirty="0" err="1"/>
              <a:t>getAnimalSpecies</a:t>
            </a:r>
            <a:r>
              <a:rPr lang="en-US" altLang="zh-TW" sz="1500" dirty="0"/>
              <a:t>(self):</a:t>
            </a:r>
            <a:r>
              <a:rPr lang="zh-TW" altLang="en-US" sz="1500" dirty="0"/>
              <a:t> </a:t>
            </a:r>
            <a:r>
              <a:rPr lang="zh-TW" altLang="en-US" sz="1500" dirty="0" smtClean="0"/>
              <a:t>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以相同名稱的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覆寫父類別</a:t>
            </a:r>
            <a:endParaRPr lang="en-US" altLang="zh-TW" sz="1500" dirty="0" smtClean="0">
              <a:solidFill>
                <a:srgbClr val="0070C0"/>
              </a:solidFill>
            </a:endParaRPr>
          </a:p>
          <a:p>
            <a:r>
              <a:rPr lang="zh-TW" altLang="en-US" sz="1500" dirty="0"/>
              <a:t> </a:t>
            </a:r>
            <a:r>
              <a:rPr lang="zh-TW" altLang="en-US" sz="1500" dirty="0" smtClean="0"/>
              <a:t>       </a:t>
            </a:r>
            <a:r>
              <a:rPr lang="en-US" altLang="zh-TW" sz="1500" dirty="0">
                <a:solidFill>
                  <a:srgbClr val="0070C0"/>
                </a:solidFill>
              </a:rPr>
              <a:t>return super</a:t>
            </a:r>
            <a:r>
              <a:rPr lang="en-US" altLang="zh-TW" sz="1500" dirty="0" smtClean="0">
                <a:solidFill>
                  <a:srgbClr val="0070C0"/>
                </a:solidFill>
              </a:rPr>
              <a:t>().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</a:t>
            </a:r>
            <a:r>
              <a:rPr lang="zh-TW" altLang="en-US" sz="1500" dirty="0" smtClean="0">
                <a:solidFill>
                  <a:srgbClr val="0070C0"/>
                </a:solidFill>
              </a:rPr>
              <a:t>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super() 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指定父類別 </a:t>
            </a:r>
            <a:r>
              <a:rPr lang="en-US" altLang="zh-TW" sz="1500" b="1" i="1" dirty="0">
                <a:solidFill>
                  <a:srgbClr val="FF0000"/>
                </a:solidFill>
              </a:rPr>
              <a:t>M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ethod</a:t>
            </a:r>
            <a:endParaRPr lang="en-US" altLang="zh-TW" sz="1500" dirty="0">
              <a:solidFill>
                <a:srgbClr val="0070C0"/>
              </a:solidFill>
            </a:endParaRPr>
          </a:p>
          <a:p>
            <a:endParaRPr lang="en-US" altLang="zh-TW" sz="1500" dirty="0"/>
          </a:p>
          <a:p>
            <a:r>
              <a:rPr lang="en-US" altLang="zh-TW" sz="1500" dirty="0"/>
              <a:t>X = cat("</a:t>
            </a:r>
            <a:r>
              <a:rPr lang="en-US" altLang="zh-TW" sz="1500" dirty="0" err="1"/>
              <a:t>LaLa</a:t>
            </a:r>
            <a:r>
              <a:rPr lang="en-US" altLang="zh-TW" sz="1500" dirty="0"/>
              <a:t>","Cat")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X.getAnimalName</a:t>
            </a:r>
            <a:r>
              <a:rPr lang="en-US" altLang="zh-TW" sz="1500" dirty="0" smtClean="0">
                <a:solidFill>
                  <a:srgbClr val="0070C0"/>
                </a:solidFill>
              </a:rPr>
              <a:t>()) </a:t>
            </a:r>
            <a:r>
              <a:rPr lang="zh-TW" altLang="en-US" sz="1500" dirty="0" smtClean="0">
                <a:solidFill>
                  <a:srgbClr val="0070C0"/>
                </a:solidFill>
              </a:rPr>
              <a:t>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透過繼承取得父類別 </a:t>
            </a:r>
            <a:r>
              <a:rPr lang="en-US" altLang="zh-TW" sz="1500" b="1" i="1" dirty="0" smtClean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X.getAnimalSpecies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en-US" altLang="zh-TW" sz="15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zh-TW" sz="15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TW" sz="1500" dirty="0" smtClean="0">
                <a:solidFill>
                  <a:srgbClr val="0070C0"/>
                </a:solidFill>
              </a:rPr>
              <a:t>print(</a:t>
            </a:r>
            <a:r>
              <a:rPr lang="en-US" altLang="zh-TW" sz="1500" dirty="0" err="1" smtClean="0">
                <a:solidFill>
                  <a:srgbClr val="0070C0"/>
                </a:solidFill>
              </a:rPr>
              <a:t>X.update</a:t>
            </a:r>
            <a:r>
              <a:rPr lang="en-US" altLang="zh-TW" sz="1500" dirty="0" smtClean="0">
                <a:solidFill>
                  <a:srgbClr val="0070C0"/>
                </a:solidFill>
              </a:rPr>
              <a:t>())</a:t>
            </a:r>
            <a:r>
              <a:rPr lang="zh-TW" altLang="en-US" sz="1500" dirty="0" smtClean="0">
                <a:solidFill>
                  <a:srgbClr val="0070C0"/>
                </a:solidFill>
              </a:rPr>
              <a:t>               </a:t>
            </a:r>
            <a:r>
              <a:rPr lang="en-US" altLang="zh-TW" sz="15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500" b="1" i="1" dirty="0" smtClean="0">
                <a:solidFill>
                  <a:srgbClr val="FF0000"/>
                </a:solidFill>
              </a:rPr>
              <a:t>依然</a:t>
            </a:r>
            <a:r>
              <a:rPr lang="zh-TW" altLang="en-US" sz="1500" b="1" i="1" dirty="0">
                <a:solidFill>
                  <a:srgbClr val="FF0000"/>
                </a:solidFill>
              </a:rPr>
              <a:t>可使用自己類別的 </a:t>
            </a:r>
            <a:r>
              <a:rPr lang="en-US" altLang="zh-TW" sz="1500" b="1" i="1" dirty="0">
                <a:solidFill>
                  <a:srgbClr val="FF0000"/>
                </a:solidFill>
              </a:rPr>
              <a:t>Method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855" y="2553285"/>
            <a:ext cx="5003074" cy="1636382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427755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29948" y="176083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222493" y="972588"/>
            <a:ext cx="8235406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20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from </a:t>
            </a:r>
            <a:r>
              <a:rPr lang="en-US" altLang="zh-TW" sz="2000" dirty="0" err="1">
                <a:solidFill>
                  <a:srgbClr val="0070C0"/>
                </a:solidFill>
              </a:rPr>
              <a:t>abc</a:t>
            </a:r>
            <a:r>
              <a:rPr lang="en-US" altLang="zh-TW" sz="2000" dirty="0">
                <a:solidFill>
                  <a:srgbClr val="0070C0"/>
                </a:solidFill>
              </a:rPr>
              <a:t> import ABC, 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endParaRPr lang="en-US" altLang="zh-TW" sz="2000" dirty="0"/>
          </a:p>
          <a:p>
            <a:pPr marL="0" lvl="2"/>
            <a:r>
              <a:rPr lang="en-US" altLang="zh-TW" sz="2000" dirty="0">
                <a:solidFill>
                  <a:srgbClr val="0070C0"/>
                </a:solidFill>
              </a:rPr>
              <a:t>class </a:t>
            </a:r>
            <a:r>
              <a:rPr lang="en-US" altLang="zh-TW" sz="2000" dirty="0" err="1">
                <a:solidFill>
                  <a:srgbClr val="0070C0"/>
                </a:solidFill>
              </a:rPr>
              <a:t>baseAnimal</a:t>
            </a:r>
            <a:r>
              <a:rPr lang="en-US" altLang="zh-TW" sz="2000" dirty="0">
                <a:solidFill>
                  <a:srgbClr val="0070C0"/>
                </a:solidFill>
              </a:rPr>
              <a:t>(ABC): </a:t>
            </a:r>
            <a:r>
              <a:rPr lang="zh-TW" altLang="en-US" sz="2000" dirty="0" smtClean="0">
                <a:solidFill>
                  <a:srgbClr val="0070C0"/>
                </a:solidFill>
              </a:rPr>
              <a:t>       </a:t>
            </a:r>
            <a:r>
              <a:rPr lang="en-US" altLang="zh-TW" sz="2000" b="1" i="1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 smtClean="0">
                <a:solidFill>
                  <a:srgbClr val="FF0000"/>
                </a:solidFill>
              </a:rPr>
              <a:t>繼承於內建的抽象類別</a:t>
            </a:r>
            <a:endParaRPr lang="en-US" altLang="zh-TW" sz="2000" b="1" i="1" dirty="0">
              <a:solidFill>
                <a:srgbClr val="FF000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getAnimalName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getname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    </a:t>
            </a: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>
                <a:solidFill>
                  <a:srgbClr val="0070C0"/>
                </a:solidFill>
              </a:rPr>
              <a:t>@</a:t>
            </a:r>
            <a:r>
              <a:rPr lang="en-US" altLang="zh-TW" sz="2000" dirty="0" err="1">
                <a:solidFill>
                  <a:srgbClr val="0070C0"/>
                </a:solidFill>
              </a:rPr>
              <a:t>abstractmethod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 marL="0" lvl="2"/>
            <a:r>
              <a:rPr lang="en-US" altLang="zh-TW" sz="2000" dirty="0"/>
              <a:t>    </a:t>
            </a:r>
            <a:r>
              <a:rPr lang="en-US" altLang="zh-TW" sz="2000" dirty="0" err="1"/>
              <a:t>def</a:t>
            </a:r>
            <a:r>
              <a:rPr lang="en-US" altLang="zh-TW" sz="2000" dirty="0"/>
              <a:t> </a:t>
            </a:r>
            <a:r>
              <a:rPr lang="en-US" altLang="zh-TW" sz="2000" dirty="0" err="1"/>
              <a:t>getAnimalSpecies</a:t>
            </a:r>
            <a:r>
              <a:rPr lang="en-US" altLang="zh-TW" sz="2000" dirty="0"/>
              <a:t>(</a:t>
            </a:r>
            <a:r>
              <a:rPr lang="en-US" altLang="zh-TW" sz="2000" dirty="0" err="1"/>
              <a:t>getspecies</a:t>
            </a:r>
            <a:r>
              <a:rPr lang="en-US" altLang="zh-TW" sz="2000" dirty="0"/>
              <a:t>):</a:t>
            </a:r>
          </a:p>
          <a:p>
            <a:pPr marL="0" lvl="2"/>
            <a:r>
              <a:rPr lang="en-US" altLang="zh-TW" sz="2000" dirty="0"/>
              <a:t>        pass</a:t>
            </a:r>
          </a:p>
          <a:p>
            <a:pPr marL="0" lvl="2"/>
            <a:r>
              <a:rPr lang="en-US" altLang="zh-TW" sz="2000" dirty="0"/>
              <a:t>  </a:t>
            </a:r>
          </a:p>
          <a:p>
            <a:pPr marL="0" lvl="2"/>
            <a:r>
              <a:rPr lang="en-US" altLang="zh-TW" sz="2000" dirty="0"/>
              <a:t>animal = </a:t>
            </a:r>
            <a:r>
              <a:rPr lang="en-US" altLang="zh-TW" sz="2000" dirty="0" err="1"/>
              <a:t>baseAnimal</a:t>
            </a:r>
            <a:r>
              <a:rPr lang="en-US" altLang="zh-TW" sz="2000" dirty="0"/>
              <a:t>()</a:t>
            </a:r>
            <a:r>
              <a:rPr lang="zh-TW" altLang="en-US" sz="2000" dirty="0"/>
              <a:t> </a:t>
            </a:r>
            <a:endParaRPr lang="en-US" altLang="zh-TW" sz="2000" dirty="0" smtClean="0"/>
          </a:p>
          <a:p>
            <a:pPr marL="0" lvl="2"/>
            <a:r>
              <a:rPr lang="en-US" altLang="zh-TW" sz="20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2000" b="1" i="1" dirty="0">
                <a:solidFill>
                  <a:srgbClr val="FF0000"/>
                </a:solidFill>
              </a:rPr>
              <a:t>抽象類別無法被直接實例化</a:t>
            </a:r>
            <a:endParaRPr lang="en-US" altLang="zh-TW" sz="2000" b="1" i="1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493" y="5470134"/>
            <a:ext cx="8235406" cy="116950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38526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Abstract Class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抽象類別</a:t>
            </a:r>
            <a:r>
              <a:rPr lang="en-US" altLang="zh-TW" sz="4000" smtClean="0"/>
              <a:t>)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5664" y="796505"/>
            <a:ext cx="5764191" cy="6340197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smtClean="0"/>
              <a:t>@</a:t>
            </a:r>
            <a:r>
              <a:rPr lang="en-US" altLang="zh-TW" sz="1400" dirty="0" err="1"/>
              <a:t>abstractmethod</a:t>
            </a:r>
            <a:r>
              <a:rPr lang="en-US" altLang="zh-TW" sz="1400" dirty="0"/>
              <a:t>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__</a:t>
            </a:r>
            <a:r>
              <a:rPr lang="en-US" altLang="zh-TW" sz="1400" dirty="0" err="1">
                <a:solidFill>
                  <a:srgbClr val="0070C0"/>
                </a:solidFill>
              </a:rPr>
              <a:t>init</a:t>
            </a:r>
            <a:r>
              <a:rPr lang="en-US" altLang="zh-TW" sz="1400" dirty="0">
                <a:solidFill>
                  <a:srgbClr val="0070C0"/>
                </a:solidFill>
              </a:rPr>
              <a:t>__(</a:t>
            </a:r>
            <a:r>
              <a:rPr lang="en-US" altLang="zh-TW" sz="1400" dirty="0" err="1">
                <a:solidFill>
                  <a:srgbClr val="0070C0"/>
                </a:solidFill>
              </a:rPr>
              <a:t>self,name,species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getAnimalName</a:t>
            </a:r>
            <a:r>
              <a:rPr lang="en-US" altLang="zh-TW" sz="1400" dirty="0">
                <a:solidFill>
                  <a:srgbClr val="0070C0"/>
                </a:solidFill>
              </a:rPr>
              <a:t>(self</a:t>
            </a:r>
            <a:r>
              <a:rPr lang="en-US" altLang="zh-TW" sz="1400" dirty="0" smtClean="0">
                <a:solidFill>
                  <a:srgbClr val="0070C0"/>
                </a:solidFill>
              </a:rPr>
              <a:t>):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zh-TW" altLang="en-US" sz="1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sz="1400" dirty="0" smtClean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以相同的</a:t>
            </a:r>
            <a:r>
              <a:rPr lang="en-US" altLang="zh-TW" sz="1400" b="1" i="1" dirty="0">
                <a:solidFill>
                  <a:srgbClr val="FF0000"/>
                </a:solidFill>
              </a:rPr>
              <a:t>Function</a:t>
            </a:r>
            <a:r>
              <a:rPr lang="zh-TW" altLang="en-US" sz="1400" b="1" i="1" dirty="0">
                <a:solidFill>
                  <a:srgbClr val="FF0000"/>
                </a:solidFill>
              </a:rPr>
              <a:t>名稱實現 </a:t>
            </a:r>
            <a:r>
              <a:rPr lang="en-US" altLang="zh-TW" sz="1400" b="1" i="1" dirty="0">
                <a:solidFill>
                  <a:srgbClr val="FF0000"/>
                </a:solidFill>
              </a:rPr>
              <a:t>overwrite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self.name 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>
                <a:solidFill>
                  <a:srgbClr val="0070C0"/>
                </a:solidFill>
              </a:rPr>
              <a:t>def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getAnimalSpecies</a:t>
            </a:r>
            <a:r>
              <a:rPr lang="en-US" altLang="zh-TW" sz="1400" dirty="0">
                <a:solidFill>
                  <a:srgbClr val="0070C0"/>
                </a:solidFill>
              </a:rPr>
              <a:t>(self):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smtClean="0"/>
              <a:t>return </a:t>
            </a:r>
            <a:r>
              <a:rPr lang="en-US" altLang="zh-TW" sz="1400" dirty="0" err="1" smtClean="0"/>
              <a:t>self.species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cat1 = cat("</a:t>
            </a:r>
            <a:r>
              <a:rPr lang="en-US" altLang="zh-TW" sz="1400" dirty="0" err="1"/>
              <a:t>Lala</a:t>
            </a:r>
            <a:r>
              <a:rPr lang="en-US" altLang="zh-TW" sz="1400" dirty="0"/>
              <a:t>","</a:t>
            </a:r>
            <a:r>
              <a:rPr lang="zh-TW" altLang="en-US" sz="1400" dirty="0"/>
              <a:t>橘貓</a:t>
            </a:r>
            <a:r>
              <a:rPr lang="en-US" altLang="zh-TW" sz="1400" dirty="0"/>
              <a:t>")</a:t>
            </a:r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rint(cat1.getAnimalName())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p</a:t>
            </a:r>
            <a:r>
              <a:rPr lang="en-US" altLang="zh-TW" sz="1400" dirty="0" smtClean="0"/>
              <a:t>rint(cat1.getAnimalSpecies())</a:t>
            </a:r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抽象類別需透過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繼承來實現，並 </a:t>
            </a:r>
            <a:r>
              <a:rPr lang="en-US" altLang="zh-TW" sz="1400" b="1" i="1" dirty="0" smtClean="0">
                <a:solidFill>
                  <a:srgbClr val="FF0000"/>
                </a:solidFill>
              </a:rPr>
              <a:t>overwrite</a:t>
            </a:r>
            <a:r>
              <a:rPr lang="zh-TW" altLang="en-US" sz="1400" b="1" i="1" dirty="0" smtClean="0">
                <a:solidFill>
                  <a:srgbClr val="FF0000"/>
                </a:solidFill>
              </a:rPr>
              <a:t> 抽象方法</a:t>
            </a:r>
            <a:endParaRPr lang="en-US" altLang="zh-TW" sz="1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855" y="2062421"/>
            <a:ext cx="5213446" cy="1499645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965049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-418011" y="0"/>
            <a:ext cx="11226623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2" algn="ctr"/>
            <a:r>
              <a:rPr lang="en-US" altLang="zh-TW" sz="4000" smtClean="0"/>
              <a:t>Polymorphism</a:t>
            </a:r>
            <a:r>
              <a:rPr lang="zh-TW" altLang="en-US" sz="4000" smtClean="0"/>
              <a:t> </a:t>
            </a:r>
            <a:r>
              <a:rPr lang="en-US" altLang="zh-TW" sz="4000" smtClean="0"/>
              <a:t>(</a:t>
            </a:r>
            <a:r>
              <a:rPr lang="zh-TW" altLang="en-US" sz="4000" smtClean="0"/>
              <a:t>多型</a:t>
            </a:r>
            <a:r>
              <a:rPr lang="en-US" altLang="zh-TW" sz="4000" smtClean="0"/>
              <a:t>)</a:t>
            </a:r>
            <a:r>
              <a:rPr lang="zh-TW" altLang="en-US" sz="4000" smtClean="0"/>
              <a:t> </a:t>
            </a:r>
            <a:endParaRPr lang="en-US" altLang="zh-TW" sz="4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946768" y="801480"/>
            <a:ext cx="3528475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 Abstract Class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from </a:t>
            </a:r>
            <a:r>
              <a:rPr lang="en-US" altLang="zh-TW" sz="1400" dirty="0" err="1"/>
              <a:t>abc</a:t>
            </a:r>
            <a:r>
              <a:rPr lang="en-US" altLang="zh-TW" sz="1400" dirty="0"/>
              <a:t> import ABC, 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class </a:t>
            </a:r>
            <a:r>
              <a:rPr lang="en-US" altLang="zh-TW" sz="1400" dirty="0" err="1"/>
              <a:t>baseAnimal</a:t>
            </a:r>
            <a:r>
              <a:rPr lang="en-US" altLang="zh-TW" sz="1400" dirty="0"/>
              <a:t>(ABC):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getname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  </a:t>
            </a:r>
          </a:p>
          <a:p>
            <a:pPr marL="0" lvl="2"/>
            <a:r>
              <a:rPr lang="en-US" altLang="zh-TW" sz="1400" dirty="0"/>
              <a:t>    @</a:t>
            </a:r>
            <a:r>
              <a:rPr lang="en-US" altLang="zh-TW" sz="1400" dirty="0" err="1"/>
              <a:t>abstractmethod</a:t>
            </a:r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</a:t>
            </a:r>
            <a:r>
              <a:rPr lang="en-US" altLang="zh-TW" sz="1400" dirty="0" err="1"/>
              <a:t>getspecies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pass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cat(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r>
              <a:rPr lang="en-US" altLang="zh-TW" sz="1400" dirty="0"/>
              <a:t>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475243" y="801480"/>
            <a:ext cx="550551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softEdge rad="76200"/>
          </a:effectLst>
        </p:spPr>
        <p:txBody>
          <a:bodyPr wrap="square" rtlCol="0">
            <a:spAutoFit/>
          </a:bodyPr>
          <a:lstStyle/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class dog(</a:t>
            </a:r>
            <a:r>
              <a:rPr lang="en-US" altLang="zh-TW" sz="1400" dirty="0" err="1">
                <a:solidFill>
                  <a:srgbClr val="0070C0"/>
                </a:solidFill>
              </a:rPr>
              <a:t>baseAnimal</a:t>
            </a:r>
            <a:r>
              <a:rPr lang="en-US" altLang="zh-TW" sz="1400" dirty="0">
                <a:solidFill>
                  <a:srgbClr val="0070C0"/>
                </a:solidFill>
              </a:rPr>
              <a:t>):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__</a:t>
            </a:r>
            <a:r>
              <a:rPr lang="en-US" altLang="zh-TW" sz="1400" dirty="0" err="1"/>
              <a:t>init</a:t>
            </a:r>
            <a:r>
              <a:rPr lang="en-US" altLang="zh-TW" sz="1400" dirty="0"/>
              <a:t>__(</a:t>
            </a:r>
            <a:r>
              <a:rPr lang="en-US" altLang="zh-TW" sz="1400" dirty="0" err="1"/>
              <a:t>self,name,species</a:t>
            </a:r>
            <a:r>
              <a:rPr lang="en-US" altLang="zh-TW" sz="1400" dirty="0"/>
              <a:t>):</a:t>
            </a:r>
          </a:p>
          <a:p>
            <a:pPr marL="0" lvl="2"/>
            <a:r>
              <a:rPr lang="en-US" altLang="zh-TW" sz="1400" dirty="0"/>
              <a:t>        self.name = name</a:t>
            </a:r>
          </a:p>
          <a:p>
            <a:pPr marL="0" lvl="2"/>
            <a:r>
              <a:rPr lang="en-US" altLang="zh-TW" sz="1400" dirty="0"/>
              <a:t>        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 = species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getAnimalName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print(self.name)    </a:t>
            </a:r>
          </a:p>
          <a:p>
            <a:pPr marL="0" lvl="2"/>
            <a:r>
              <a:rPr lang="en-US" altLang="zh-TW" sz="1400" dirty="0"/>
              <a:t>        </a:t>
            </a:r>
          </a:p>
          <a:p>
            <a:pPr marL="0" lvl="2"/>
            <a:r>
              <a:rPr lang="en-US" altLang="zh-TW" sz="1400" dirty="0"/>
              <a:t>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getAnimalSpecies</a:t>
            </a:r>
            <a:r>
              <a:rPr lang="en-US" altLang="zh-TW" sz="1400" dirty="0"/>
              <a:t>(self):</a:t>
            </a:r>
          </a:p>
          <a:p>
            <a:pPr marL="0" lvl="2"/>
            <a:r>
              <a:rPr lang="en-US" altLang="zh-TW" sz="1400" dirty="0"/>
              <a:t>        print(</a:t>
            </a:r>
            <a:r>
              <a:rPr lang="en-US" altLang="zh-TW" sz="1400" dirty="0" err="1"/>
              <a:t>self.species</a:t>
            </a:r>
            <a:r>
              <a:rPr lang="en-US" altLang="zh-TW" sz="1400" dirty="0"/>
              <a:t>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 = cat("</a:t>
            </a:r>
            <a:r>
              <a:rPr lang="en-US" altLang="zh-TW" sz="1400" dirty="0" err="1">
                <a:solidFill>
                  <a:srgbClr val="0070C0"/>
                </a:solidFill>
              </a:rPr>
              <a:t>Lala</a:t>
            </a:r>
            <a:r>
              <a:rPr lang="en-US" altLang="zh-TW" sz="1400" dirty="0">
                <a:solidFill>
                  <a:srgbClr val="0070C0"/>
                </a:solidFill>
              </a:rPr>
              <a:t>","</a:t>
            </a:r>
            <a:r>
              <a:rPr lang="zh-TW" altLang="en-US" sz="1400" dirty="0">
                <a:solidFill>
                  <a:srgbClr val="0070C0"/>
                </a:solidFill>
              </a:rPr>
              <a:t>橘貓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 = dog("</a:t>
            </a:r>
            <a:r>
              <a:rPr lang="en-US" altLang="zh-TW" sz="1400" dirty="0" err="1">
                <a:solidFill>
                  <a:srgbClr val="0070C0"/>
                </a:solidFill>
              </a:rPr>
              <a:t>RuRu</a:t>
            </a:r>
            <a:r>
              <a:rPr lang="en-US" altLang="zh-TW" sz="1400" dirty="0">
                <a:solidFill>
                  <a:srgbClr val="0070C0"/>
                </a:solidFill>
              </a:rPr>
              <a:t>", "</a:t>
            </a:r>
            <a:r>
              <a:rPr lang="zh-TW" altLang="en-US" sz="1400" dirty="0">
                <a:solidFill>
                  <a:srgbClr val="0070C0"/>
                </a:solidFill>
              </a:rPr>
              <a:t>柴犬</a:t>
            </a:r>
            <a:r>
              <a:rPr lang="en-US" altLang="zh-TW" sz="1400" dirty="0">
                <a:solidFill>
                  <a:srgbClr val="0070C0"/>
                </a:solidFill>
              </a:rPr>
              <a:t>")</a:t>
            </a: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cat1.getAnimalSpecies()</a:t>
            </a:r>
          </a:p>
          <a:p>
            <a:pPr marL="0" lvl="2"/>
            <a:endParaRPr lang="en-US" altLang="zh-TW" sz="1400" dirty="0"/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dog1.getAnimalName()</a:t>
            </a:r>
            <a:r>
              <a:rPr lang="zh-TW" altLang="en-US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zh-TW" altLang="en-US" sz="1400" b="1" i="1" dirty="0">
                <a:solidFill>
                  <a:srgbClr val="FF0000"/>
                </a:solidFill>
              </a:rPr>
              <a:t>透過不同的實例化物件來呼叫 </a:t>
            </a:r>
            <a:r>
              <a:rPr lang="en-US" altLang="zh-TW" sz="1400" b="1" i="1" dirty="0">
                <a:solidFill>
                  <a:srgbClr val="FF0000"/>
                </a:solidFill>
              </a:rPr>
              <a:t>Method</a:t>
            </a:r>
          </a:p>
          <a:p>
            <a:pPr marL="0" lvl="2"/>
            <a:r>
              <a:rPr lang="en-US" altLang="zh-TW" sz="1400" dirty="0">
                <a:solidFill>
                  <a:srgbClr val="0070C0"/>
                </a:solidFill>
              </a:rPr>
              <a:t>dog1.getAnimalSpecies</a:t>
            </a:r>
            <a:r>
              <a:rPr lang="en-US" altLang="zh-TW" sz="1400" dirty="0" smtClean="0">
                <a:solidFill>
                  <a:srgbClr val="0070C0"/>
                </a:solidFill>
              </a:rPr>
              <a:t>()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0" lvl="2"/>
            <a:endParaRPr lang="en-US" altLang="zh-TW" sz="1400" dirty="0" smtClean="0"/>
          </a:p>
          <a:p>
            <a:pPr marL="0" lvl="2"/>
            <a:endParaRPr lang="en-US" altLang="zh-TW" sz="14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77" y="5810250"/>
            <a:ext cx="8984784" cy="104775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61571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 txBox="1">
            <a:spLocks/>
          </p:cNvSpPr>
          <p:nvPr/>
        </p:nvSpPr>
        <p:spPr>
          <a:xfrm>
            <a:off x="573816" y="281796"/>
            <a:ext cx="8596668" cy="7965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TW" sz="3600" dirty="0" smtClean="0">
                <a:solidFill>
                  <a:schemeClr val="tx1"/>
                </a:solidFill>
              </a:rPr>
              <a:t>Reference</a:t>
            </a:r>
            <a:endParaRPr lang="en-US" altLang="zh-TW" sz="3600" dirty="0">
              <a:solidFill>
                <a:schemeClr val="tx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97147" y="1199384"/>
            <a:ext cx="827333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Python download</a:t>
            </a:r>
          </a:p>
          <a:p>
            <a:r>
              <a:rPr lang="en-US" altLang="zh-TW" dirty="0" smtClean="0">
                <a:hlinkClick r:id="rId2"/>
              </a:rPr>
              <a:t>https://www.python.org/downloads/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Visual Studio Code download</a:t>
            </a:r>
          </a:p>
          <a:p>
            <a:r>
              <a:rPr lang="en-US" altLang="zh-TW" dirty="0">
                <a:hlinkClick r:id="rId3"/>
              </a:rPr>
              <a:t>https://</a:t>
            </a:r>
            <a:r>
              <a:rPr lang="en-US" altLang="zh-TW" dirty="0" smtClean="0">
                <a:hlinkClick r:id="rId3"/>
              </a:rPr>
              <a:t>code.visualstudio.com/download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Anaconda download</a:t>
            </a:r>
          </a:p>
          <a:p>
            <a:r>
              <a:rPr lang="en-US" altLang="zh-TW" dirty="0">
                <a:hlinkClick r:id="rId4"/>
              </a:rPr>
              <a:t>https://</a:t>
            </a:r>
            <a:r>
              <a:rPr lang="en-US" altLang="zh-TW" dirty="0" smtClean="0">
                <a:hlinkClick r:id="rId4"/>
              </a:rPr>
              <a:t>www.anaconda.com/products/individual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Python Document</a:t>
            </a:r>
          </a:p>
          <a:p>
            <a:r>
              <a:rPr lang="en-US" altLang="zh-TW" dirty="0">
                <a:hlinkClick r:id="rId5"/>
              </a:rPr>
              <a:t>https://</a:t>
            </a:r>
            <a:r>
              <a:rPr lang="en-US" altLang="zh-TW" dirty="0" smtClean="0">
                <a:hlinkClick r:id="rId5"/>
              </a:rPr>
              <a:t>docs.python.org/zh-tw/3/tutorial/index.html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Python Learn by example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https://</a:t>
            </a:r>
            <a:r>
              <a:rPr lang="en-US" altLang="zh-TW" dirty="0" smtClean="0">
                <a:hlinkClick r:id="rId6"/>
              </a:rPr>
              <a:t>www.learnbyexample.org/python-introduction/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02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20972</TotalTime>
  <Words>4033</Words>
  <Application>Microsoft Office PowerPoint</Application>
  <PresentationFormat>寬螢幕</PresentationFormat>
  <Paragraphs>950</Paragraphs>
  <Slides>100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05" baseType="lpstr">
      <vt:lpstr>微軟正黑體</vt:lpstr>
      <vt:lpstr>Arial</vt:lpstr>
      <vt:lpstr>Trebuchet MS</vt:lpstr>
      <vt:lpstr>Wingdings 3</vt:lpstr>
      <vt:lpstr>多面向</vt:lpstr>
      <vt:lpstr>Python Introduction</vt:lpstr>
      <vt:lpstr>Directory</vt:lpstr>
      <vt:lpstr>Python Install </vt:lpstr>
      <vt:lpstr>Python Install </vt:lpstr>
      <vt:lpstr>Python Install </vt:lpstr>
      <vt:lpstr>Anaconda(Spyder) </vt:lpstr>
      <vt:lpstr>Anaconda (Spyder) </vt:lpstr>
      <vt:lpstr>Anaconda (Spyder) </vt:lpstr>
      <vt:lpstr>Anaconda (Spyder) </vt:lpstr>
      <vt:lpstr>Visual Studio Code </vt:lpstr>
      <vt:lpstr>Visual Studio Code</vt:lpstr>
      <vt:lpstr>Visual Studio Code (Extensions)</vt:lpstr>
      <vt:lpstr>Visual Studio Code</vt:lpstr>
      <vt:lpstr>Visual Studio Code</vt:lpstr>
      <vt:lpstr>Package Install</vt:lpstr>
      <vt:lpstr>Package Install (Python) </vt:lpstr>
      <vt:lpstr>Package Install (requirements.txt) </vt:lpstr>
      <vt:lpstr>Package Install (VS code) </vt:lpstr>
      <vt:lpstr>Common</vt:lpstr>
      <vt:lpstr>PowerPoint 簡報</vt:lpstr>
      <vt:lpstr>PowerPoint 簡報</vt:lpstr>
      <vt:lpstr>PowerPoint 簡報</vt:lpstr>
      <vt:lpstr>Data Type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Data Structure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Flow control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Module </vt:lpstr>
      <vt:lpstr>PowerPoint 簡報</vt:lpstr>
      <vt:lpstr>PowerPoint 簡報</vt:lpstr>
      <vt:lpstr>PowerPoint 簡報</vt:lpstr>
      <vt:lpstr>PowerPoint 簡報</vt:lpstr>
      <vt:lpstr>PowerPoint 簡報</vt:lpstr>
      <vt:lpstr>Exception  </vt:lpstr>
      <vt:lpstr>PowerPoint 簡報</vt:lpstr>
      <vt:lpstr>PowerPoint 簡報</vt:lpstr>
      <vt:lpstr>PowerPoint 簡報</vt:lpstr>
      <vt:lpstr>PowerPoint 簡報</vt:lpstr>
      <vt:lpstr>Object-oriented Programming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Lee. Vincent (PCP)</dc:creator>
  <cp:lastModifiedBy>David</cp:lastModifiedBy>
  <cp:revision>1021</cp:revision>
  <dcterms:created xsi:type="dcterms:W3CDTF">2020-11-02T07:48:36Z</dcterms:created>
  <dcterms:modified xsi:type="dcterms:W3CDTF">2022-05-18T19:42:49Z</dcterms:modified>
</cp:coreProperties>
</file>