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94" r:id="rId13"/>
    <p:sldId id="312" r:id="rId14"/>
    <p:sldId id="315" r:id="rId15"/>
    <p:sldId id="316" r:id="rId16"/>
    <p:sldId id="307" r:id="rId17"/>
    <p:sldId id="317" r:id="rId18"/>
    <p:sldId id="382" r:id="rId19"/>
    <p:sldId id="319" r:id="rId20"/>
    <p:sldId id="343" r:id="rId21"/>
    <p:sldId id="362" r:id="rId22"/>
    <p:sldId id="344" r:id="rId23"/>
    <p:sldId id="342" r:id="rId24"/>
    <p:sldId id="294" r:id="rId25"/>
    <p:sldId id="321" r:id="rId26"/>
    <p:sldId id="320" r:id="rId27"/>
    <p:sldId id="363" r:id="rId28"/>
    <p:sldId id="395" r:id="rId29"/>
    <p:sldId id="364" r:id="rId30"/>
    <p:sldId id="396" r:id="rId31"/>
    <p:sldId id="322" r:id="rId32"/>
    <p:sldId id="323" r:id="rId33"/>
    <p:sldId id="390" r:id="rId34"/>
    <p:sldId id="391" r:id="rId35"/>
    <p:sldId id="392" r:id="rId36"/>
    <p:sldId id="393" r:id="rId37"/>
    <p:sldId id="324" r:id="rId38"/>
    <p:sldId id="377" r:id="rId39"/>
    <p:sldId id="370" r:id="rId40"/>
    <p:sldId id="326" r:id="rId41"/>
    <p:sldId id="372" r:id="rId42"/>
    <p:sldId id="327" r:id="rId43"/>
    <p:sldId id="328" r:id="rId44"/>
    <p:sldId id="329" r:id="rId45"/>
    <p:sldId id="375" r:id="rId46"/>
    <p:sldId id="330" r:id="rId47"/>
    <p:sldId id="331" r:id="rId48"/>
    <p:sldId id="383" r:id="rId49"/>
    <p:sldId id="384" r:id="rId50"/>
    <p:sldId id="385" r:id="rId51"/>
    <p:sldId id="397" r:id="rId52"/>
    <p:sldId id="332" r:id="rId53"/>
    <p:sldId id="333" r:id="rId54"/>
    <p:sldId id="368" r:id="rId55"/>
    <p:sldId id="334" r:id="rId56"/>
    <p:sldId id="367" r:id="rId57"/>
    <p:sldId id="335" r:id="rId58"/>
    <p:sldId id="336" r:id="rId59"/>
    <p:sldId id="337" r:id="rId60"/>
    <p:sldId id="338" r:id="rId61"/>
    <p:sldId id="373" r:id="rId62"/>
    <p:sldId id="374" r:id="rId63"/>
    <p:sldId id="386" r:id="rId64"/>
    <p:sldId id="339" r:id="rId65"/>
    <p:sldId id="369" r:id="rId66"/>
    <p:sldId id="387" r:id="rId67"/>
    <p:sldId id="388" r:id="rId68"/>
    <p:sldId id="340" r:id="rId69"/>
    <p:sldId id="398" r:id="rId70"/>
    <p:sldId id="399" r:id="rId71"/>
    <p:sldId id="400" r:id="rId72"/>
    <p:sldId id="350" r:id="rId73"/>
    <p:sldId id="408" r:id="rId74"/>
    <p:sldId id="407" r:id="rId75"/>
    <p:sldId id="405" r:id="rId76"/>
    <p:sldId id="389" r:id="rId77"/>
    <p:sldId id="345" r:id="rId78"/>
    <p:sldId id="351" r:id="rId79"/>
    <p:sldId id="347" r:id="rId80"/>
    <p:sldId id="366" r:id="rId81"/>
    <p:sldId id="348" r:id="rId82"/>
    <p:sldId id="346" r:id="rId83"/>
    <p:sldId id="352" r:id="rId84"/>
    <p:sldId id="349" r:id="rId85"/>
    <p:sldId id="365" r:id="rId86"/>
    <p:sldId id="354" r:id="rId87"/>
    <p:sldId id="401" r:id="rId88"/>
    <p:sldId id="355" r:id="rId89"/>
    <p:sldId id="356" r:id="rId90"/>
    <p:sldId id="357" r:id="rId91"/>
    <p:sldId id="353" r:id="rId92"/>
    <p:sldId id="358" r:id="rId93"/>
    <p:sldId id="402" r:id="rId94"/>
    <p:sldId id="403" r:id="rId95"/>
    <p:sldId id="404" r:id="rId96"/>
    <p:sldId id="359" r:id="rId97"/>
    <p:sldId id="360" r:id="rId98"/>
    <p:sldId id="361" r:id="rId99"/>
    <p:sldId id="318" r:id="rId100"/>
    <p:sldId id="304" r:id="rId10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arnbyexample.org/python-introduction/" TargetMode="External"/><Relationship Id="rId5" Type="http://schemas.openxmlformats.org/officeDocument/2006/relationships/hyperlink" Target="https://docs.python.org/zh-tw/3/tutorial/index.html" TargetMode="External"/><Relationship Id="rId4" Type="http://schemas.openxmlformats.org/officeDocument/2006/relationships/hyperlink" Target="https://www.anaconda.com/products/individu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2022/5/10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Visual Studio </a:t>
            </a:r>
            <a:r>
              <a:rPr lang="en-US" altLang="zh-TW" sz="4000" dirty="0" smtClean="0">
                <a:solidFill>
                  <a:schemeClr val="tx1"/>
                </a:solidFill>
              </a:rPr>
              <a:t>Code (Extensions)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8" y="1234138"/>
            <a:ext cx="10180519" cy="54191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80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32857" y="1078301"/>
            <a:ext cx="75376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Integer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String 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3. 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List[]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Tuple()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400" dirty="0" smtClean="0"/>
              <a:t>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Set{}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9" y="3850897"/>
            <a:ext cx="6724016" cy="102484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696201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b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0" y="3720260"/>
            <a:ext cx="6962010" cy="104768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print("a + b = ", a +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+ b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- b = ", a - b</a:t>
            </a:r>
            <a:r>
              <a:rPr lang="en-US" altLang="zh-TW" sz="2400" dirty="0" smtClean="0"/>
              <a:t>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- b</a:t>
            </a:r>
            <a:endParaRPr lang="en-US" altLang="zh-TW" sz="2400" dirty="0"/>
          </a:p>
          <a:p>
            <a:r>
              <a:rPr lang="en-US" altLang="zh-TW" sz="2400" dirty="0"/>
              <a:t>print("a * b = ", a * 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* b</a:t>
            </a:r>
            <a:endParaRPr lang="en-US" altLang="zh-TW" sz="2400" dirty="0"/>
          </a:p>
          <a:p>
            <a:r>
              <a:rPr lang="en-US" altLang="zh-TW" sz="2400" dirty="0"/>
              <a:t>print("a / b = ", a / 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/ b</a:t>
            </a:r>
            <a:endParaRPr lang="en-US" altLang="zh-TW" sz="2400" dirty="0"/>
          </a:p>
          <a:p>
            <a:r>
              <a:rPr lang="en-US" altLang="zh-TW" sz="2400" dirty="0"/>
              <a:t>print("a mod b = ", a % b</a:t>
            </a:r>
            <a:r>
              <a:rPr lang="en-US" altLang="zh-TW" sz="2400" dirty="0" smtClean="0"/>
              <a:t>)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mod b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4792645"/>
            <a:ext cx="6857507" cy="1555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77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</a:t>
            </a:r>
            <a:r>
              <a:rPr lang="en-US" altLang="zh-TW" sz="4000" dirty="0">
                <a:solidFill>
                  <a:schemeClr val="tx1"/>
                </a:solidFill>
              </a:rPr>
              <a:t>(Comparison 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print("a &lt; b  ", a &lt;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&lt; b ?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&lt;=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&gt;= b ?</a:t>
            </a:r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=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b)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smtClean="0"/>
              <a:t>a !=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!=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!= b ? 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5012964"/>
            <a:ext cx="6962010" cy="1619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352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“string”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14" y="3929274"/>
            <a:ext cx="7396068" cy="10167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Assign “True”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“False”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bool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745899"/>
            <a:ext cx="7602855" cy="12630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(Float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10.5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float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float 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9229" cy="13281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579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dirty="0"/>
              <a:t>(Integer </a:t>
            </a:r>
            <a:r>
              <a:rPr lang="en-US" altLang="zh-TW" sz="4000" dirty="0" smtClean="0"/>
              <a:t>transfer to String)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4790" cy="13009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24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"10"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of the Integer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376566"/>
            <a:ext cx="7599229" cy="12441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700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"string"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226441"/>
            <a:ext cx="7599229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>
                <a:solidFill>
                  <a:srgbClr val="FF0000"/>
                </a:solidFill>
              </a:rPr>
              <a:t>Only String type of the Integer can be transfer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9144" y="1347383"/>
            <a:ext cx="892026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, “string”,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)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y</a:t>
            </a: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print(y)  </a:t>
            </a:r>
            <a:r>
              <a:rPr lang="en-US" altLang="zh-TW" sz="2400" dirty="0"/>
              <a:t>	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print(type(y))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 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4" y="4663452"/>
            <a:ext cx="8920262" cy="15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68428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(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/>
              <a:t>)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2 to x[0]  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6" y="3907933"/>
            <a:ext cx="8684288" cy="1312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[1, “string”, False] to list x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26" y="4246921"/>
            <a:ext cx="8404568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5" y="1338955"/>
            <a:ext cx="88729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(1, “string”, False) to tuple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#print(x)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2 to x[0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25" y="3907933"/>
            <a:ext cx="8781468" cy="12687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30" y="1481874"/>
            <a:ext cx="833209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[1, “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”,False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list x  </a:t>
            </a:r>
          </a:p>
          <a:p>
            <a:r>
              <a:rPr lang="en-US" altLang="zh-TW" sz="2400" dirty="0"/>
              <a:t>print(x) </a:t>
            </a:r>
            <a:r>
              <a:rPr lang="en-US" altLang="zh-TW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#add “python” to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29" y="4193771"/>
            <a:ext cx="8290003" cy="11746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421306" y="577198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append() function add to end of the List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95002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[ 1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</a:t>
            </a:r>
            <a:r>
              <a:rPr lang="en-US" altLang="zh-TW" sz="2400" dirty="0" smtClean="0"/>
              <a:t>, "</a:t>
            </a:r>
            <a:r>
              <a:rPr lang="en-US" altLang="zh-TW" sz="2400" dirty="0"/>
              <a:t>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#insert “python” to list x[0]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78" y="4460463"/>
            <a:ext cx="8595002" cy="126190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"string"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[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/>
              <a:t>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#remove from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69" y="4434021"/>
            <a:ext cx="8500565" cy="12441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1~9 to two-dimensional list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list[1][0]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list[1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][1]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8" y="4393482"/>
            <a:ext cx="8748760" cy="11666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print("A" in set1)  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"A"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set1 or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Union 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聯集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Intersection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交集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Subtraction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差集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XOR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互斥或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8" y="5182554"/>
            <a:ext cx="8688126" cy="147662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38360"/>
            <a:ext cx="9388840" cy="162351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Data </a:t>
            </a:r>
            <a:r>
              <a:rPr lang="en-US" altLang="zh-TW" sz="4000" dirty="0" smtClean="0">
                <a:solidFill>
                  <a:schemeClr val="tx1"/>
                </a:solidFill>
              </a:rPr>
              <a:t>Structure (</a:t>
            </a:r>
            <a:r>
              <a:rPr lang="en-US" altLang="zh-TW" sz="4000" dirty="0" err="1">
                <a:solidFill>
                  <a:schemeClr val="tx1"/>
                </a:solidFill>
              </a:rPr>
              <a:t>d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ict.clean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dict.clear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207463"/>
            <a:ext cx="9388840" cy="1337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0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dict.copy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  <a:endParaRPr lang="en-US" altLang="zh-TW" sz="2400" dirty="0"/>
          </a:p>
          <a:p>
            <a:r>
              <a:rPr lang="en-US" altLang="zh-TW" sz="2400" dirty="0" smtClean="0"/>
              <a:t>dict2 = </a:t>
            </a:r>
            <a:r>
              <a:rPr lang="en-US" altLang="zh-TW" sz="2400" dirty="0" err="1" smtClean="0"/>
              <a:t>dict.copy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: 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print("dict2 : ", dict2)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079004"/>
            <a:ext cx="9349813" cy="1082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662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dict.get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("Name</a:t>
            </a:r>
            <a:r>
              <a:rPr lang="en-US" altLang="zh-TW" sz="2400" dirty="0" smtClean="0"/>
              <a:t>"))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("Age"))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3897260"/>
            <a:ext cx="9388840" cy="12351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33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compare)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TW" sz="2400" dirty="0" smtClean="0"/>
              <a:t>dict2 </a:t>
            </a:r>
            <a:r>
              <a:rPr lang="en-US" altLang="zh-TW" sz="2400" dirty="0"/>
              <a:t>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Ricky"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>
                <a:solidFill>
                  <a:srgbClr val="7030A0"/>
                </a:solidFill>
              </a:rPr>
              <a:t>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== dict2)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d</a:t>
            </a:r>
            <a:r>
              <a:rPr lang="en-US" altLang="zh-TW" sz="2400" dirty="0" smtClean="0"/>
              <a:t>ict2[</a:t>
            </a:r>
            <a:r>
              <a:rPr lang="en-US" altLang="zh-TW" sz="2400" dirty="0" smtClean="0">
                <a:solidFill>
                  <a:srgbClr val="7030A0"/>
                </a:solidFill>
              </a:rPr>
              <a:t>"</a:t>
            </a:r>
            <a:r>
              <a:rPr lang="en-US" altLang="zh-TW" sz="2400" dirty="0">
                <a:solidFill>
                  <a:srgbClr val="7030A0"/>
                </a:solidFill>
              </a:rPr>
              <a:t>Name" </a:t>
            </a:r>
            <a:r>
              <a:rPr lang="en-US" altLang="zh-TW" sz="2400" dirty="0" smtClean="0"/>
              <a:t>] = 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== dict2)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54348"/>
            <a:ext cx="9388840" cy="116762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048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12370" y="1237475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input number to 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&lt;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&gt;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not meets above, print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0" y="4558209"/>
            <a:ext cx="8547824" cy="20259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List[] to words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82" y="3987843"/>
            <a:ext cx="8814075" cy="132768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from 0 to 9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2" y="3215763"/>
            <a:ext cx="8091417" cy="25951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</a:t>
            </a:r>
            <a:r>
              <a:rPr lang="en-US" altLang="zh-TW" sz="2000" dirty="0"/>
              <a:t>["A", "B", "C", "D"]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#Assign “A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”, “B”, “C”, “D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 </a:t>
            </a:r>
            <a:r>
              <a:rPr lang="en-US" altLang="zh-TW" sz="2000" dirty="0" smtClean="0">
                <a:solidFill>
                  <a:srgbClr val="0070C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rgbClr val="0070C0"/>
                </a:solidFill>
              </a:rPr>
              <a:t>in words</a:t>
            </a:r>
            <a:r>
              <a:rPr lang="en-US" altLang="zh-TW" sz="2000" dirty="0" smtClean="0"/>
              <a:t>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  print(j)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j 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38" y="3453311"/>
            <a:ext cx="8487145" cy="31687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</a:t>
            </a:r>
            <a:r>
              <a:rPr lang="en-US" altLang="zh-TW" sz="2000" dirty="0"/>
              <a:t>("Loop Break")</a:t>
            </a:r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0070C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2" y="3908937"/>
            <a:ext cx="9004512" cy="16069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0" y="1679994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continue</a:t>
            </a:r>
            <a:r>
              <a:rPr lang="en-US" altLang="zh-TW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#Bypass then continue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0" y="3769596"/>
            <a:ext cx="8186701" cy="15988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i &lt; 10: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if i &lt; 10 is true</a:t>
            </a:r>
          </a:p>
          <a:p>
            <a:r>
              <a:rPr lang="nn-NO" altLang="zh-TW" sz="2400" dirty="0"/>
              <a:t>    print(i)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4" y="3852247"/>
            <a:ext cx="8109229" cy="27516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infinite_loop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</a:t>
            </a:r>
            <a:r>
              <a:rPr lang="nn-NO" altLang="zh-TW" sz="2400" dirty="0" smtClean="0"/>
              <a:t>True: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infinite_loop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n-NO" altLang="zh-TW" sz="2400" dirty="0" smtClean="0"/>
              <a:t>    </a:t>
            </a:r>
            <a:r>
              <a:rPr lang="nn-NO" altLang="zh-TW" sz="2400" dirty="0"/>
              <a:t>print(i)  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5" y="3704821"/>
            <a:ext cx="8109228" cy="29761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44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547030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</a:rPr>
              <a:t>xample</a:t>
            </a:r>
            <a:r>
              <a:rPr lang="en-US" altLang="zh-TW" sz="2400" dirty="0" smtClean="0"/>
              <a:t>(10)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4" y="4380271"/>
            <a:ext cx="7547030" cy="884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548613"/>
            <a:ext cx="754703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return n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n to this function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(10)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x</a:t>
            </a:r>
          </a:p>
          <a:p>
            <a:r>
              <a:rPr lang="en-US" altLang="zh-TW" sz="2400" dirty="0"/>
              <a:t>print(x)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60" y="4374484"/>
            <a:ext cx="7547030" cy="9054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51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 &amp; print)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271723"/>
            <a:ext cx="771016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/>
              <a:t>x = 100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 on console only</a:t>
            </a:r>
          </a:p>
          <a:p>
            <a:r>
              <a:rPr lang="en-US" altLang="zh-TW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return x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x to this function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result </a:t>
            </a:r>
            <a:r>
              <a:rPr lang="en-US" altLang="zh-TW" sz="2400" dirty="0"/>
              <a:t>= example</a:t>
            </a:r>
            <a:r>
              <a:rPr lang="en-US" altLang="zh-TW" sz="2400" dirty="0" smtClean="0"/>
              <a:t>(10)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result</a:t>
            </a:r>
          </a:p>
          <a:p>
            <a:r>
              <a:rPr lang="en-US" altLang="zh-TW" sz="2400" dirty="0" smtClean="0"/>
              <a:t>print(result + 100)</a:t>
            </a:r>
            <a:endParaRPr lang="en-US" altLang="zh-TW" sz="2400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59" y="4595710"/>
            <a:ext cx="7710161" cy="100867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1259230" y="5760119"/>
            <a:ext cx="8856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Return is return the result to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>
                <a:solidFill>
                  <a:srgbClr val="FF0000"/>
                </a:solidFill>
              </a:rPr>
              <a:t>P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rint is print the result on console only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19550" y="1282941"/>
            <a:ext cx="7740272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70C0"/>
                </a:solidFill>
              </a:rPr>
              <a:t>g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obal_x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1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1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gobal_x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unction example()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2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2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local_x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>
                <a:solidFill>
                  <a:srgbClr val="0070C0"/>
                </a:solidFill>
              </a:rPr>
              <a:t> = 6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6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local_y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/>
              <a:t>print("global x:",</a:t>
            </a:r>
            <a:r>
              <a:rPr lang="en-US" altLang="zh-TW" sz="2000" dirty="0" err="1">
                <a:solidFill>
                  <a:srgbClr val="0070C0"/>
                </a:solidFill>
              </a:rPr>
              <a:t>gobal_x</a:t>
            </a:r>
            <a:r>
              <a:rPr lang="en-US" altLang="zh-TW" sz="2000" dirty="0"/>
              <a:t>)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global_x</a:t>
            </a:r>
            <a:endParaRPr lang="en-US" altLang="zh-TW" sz="2000" dirty="0" smtClean="0"/>
          </a:p>
          <a:p>
            <a:r>
              <a:rPr lang="en-US" altLang="zh-TW" sz="2000" dirty="0" smtClean="0"/>
              <a:t>       print("local x:",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/>
              <a:t>)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local_x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print("local y: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local_y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r>
              <a:rPr lang="en-US" altLang="zh-TW" sz="2000" dirty="0" smtClean="0"/>
              <a:t>print</a:t>
            </a:r>
            <a:r>
              <a:rPr lang="en-US" altLang="zh-TW" sz="2000" dirty="0"/>
              <a:t>("</a:t>
            </a:r>
            <a:r>
              <a:rPr lang="en-US" altLang="zh-TW" sz="2000" dirty="0" smtClean="0"/>
              <a:t>local y</a:t>
            </a:r>
            <a:r>
              <a:rPr lang="en-US" altLang="zh-TW" sz="2000" dirty="0"/>
              <a:t>:"</a:t>
            </a:r>
            <a:r>
              <a:rPr lang="en-US" altLang="zh-TW" sz="2000" dirty="0" smtClean="0"/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50" y="4453040"/>
            <a:ext cx="7740272" cy="21683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write)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60" y="1583291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Testfile.txt","</a:t>
            </a:r>
            <a:r>
              <a:rPr lang="en-US" altLang="zh-TW" sz="2400" dirty="0" err="1">
                <a:solidFill>
                  <a:srgbClr val="0070C0"/>
                </a:solidFill>
              </a:rPr>
              <a:t>w</a:t>
            </a:r>
            <a:r>
              <a:rPr lang="en-US" altLang="zh-TW" sz="2400" dirty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file.</a:t>
            </a:r>
            <a:r>
              <a:rPr lang="en-US" altLang="zh-TW" sz="2400" dirty="0" err="1">
                <a:solidFill>
                  <a:srgbClr val="0070C0"/>
                </a:solidFill>
              </a:rPr>
              <a:t>write</a:t>
            </a:r>
            <a:r>
              <a:rPr lang="en-US" altLang="zh-TW" sz="2400" dirty="0"/>
              <a:t>("Code by David</a:t>
            </a:r>
            <a:r>
              <a:rPr lang="en-US" altLang="zh-TW" sz="2400" dirty="0" smtClean="0"/>
              <a:t>")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97" y="4027273"/>
            <a:ext cx="6374845" cy="198378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181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read)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54971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("Testfile.txt</a:t>
            </a:r>
            <a:r>
              <a:rPr lang="en-US" altLang="zh-TW" sz="2400" dirty="0" smtClean="0"/>
              <a:t>",</a:t>
            </a:r>
            <a:r>
              <a:rPr lang="en-US" altLang="zh-TW" sz="2400" dirty="0"/>
              <a:t> "</a:t>
            </a:r>
            <a:r>
              <a:rPr lang="en-US" altLang="zh-TW" sz="2400" dirty="0" smtClean="0">
                <a:solidFill>
                  <a:srgbClr val="0070C0"/>
                </a:solidFill>
              </a:rPr>
              <a:t>r</a:t>
            </a:r>
            <a:r>
              <a:rPr lang="en-US" altLang="zh-TW" sz="2400" dirty="0" smtClean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/>
              <a:t>p</a:t>
            </a:r>
            <a:r>
              <a:rPr lang="en-US" altLang="zh-TW" sz="2400" dirty="0" smtClean="0"/>
              <a:t>rint(</a:t>
            </a:r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read</a:t>
            </a:r>
            <a:r>
              <a:rPr lang="en-US" altLang="zh-TW" sz="2400" dirty="0" smtClean="0"/>
              <a:t>())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386474"/>
            <a:ext cx="9388840" cy="9770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82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with </a:t>
            </a:r>
            <a:r>
              <a:rPr lang="en-US" altLang="zh-TW" sz="4000" dirty="0" smtClean="0">
                <a:solidFill>
                  <a:schemeClr val="tx1"/>
                </a:solidFill>
              </a:rPr>
              <a:t>as)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6617" y="1137897"/>
            <a:ext cx="10025135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txtfile</a:t>
            </a:r>
            <a:r>
              <a:rPr lang="en-US" altLang="zh-TW" sz="2400" dirty="0"/>
              <a:t>= "Code by David.\n Hello ASUS"</a:t>
            </a:r>
          </a:p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Testfile.txt","w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        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Open file and stream close</a:t>
            </a:r>
          </a:p>
          <a:p>
            <a:r>
              <a:rPr lang="en-US" altLang="zh-TW" sz="2400" dirty="0"/>
              <a:t>    </a:t>
            </a:r>
            <a:r>
              <a:rPr lang="en-US" altLang="zh-TW" sz="2400" dirty="0" err="1"/>
              <a:t>file.write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txtfile</a:t>
            </a:r>
            <a:r>
              <a:rPr lang="en-US" altLang="zh-TW" sz="2400" dirty="0"/>
              <a:t>)                              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r>
              <a:rPr lang="en-US" altLang="zh-TW" sz="2400" dirty="0"/>
              <a:t>    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Testfile.txt","r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</a:t>
            </a:r>
          </a:p>
          <a:p>
            <a:r>
              <a:rPr lang="en-US" altLang="zh-TW" sz="2400" dirty="0"/>
              <a:t>    print(</a:t>
            </a:r>
            <a:r>
              <a:rPr lang="en-US" altLang="zh-TW" sz="2400" dirty="0" err="1"/>
              <a:t>file.read</a:t>
            </a:r>
            <a:r>
              <a:rPr lang="en-US" altLang="zh-TW" sz="2400" dirty="0"/>
              <a:t>())                                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7" y="4805078"/>
            <a:ext cx="10025135" cy="15067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9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Module(Import)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#util.py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Demo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.py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util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util</a:t>
            </a:r>
            <a:r>
              <a:rPr lang="en-US" altLang="zh-TW" sz="2000" dirty="0" smtClean="0"/>
              <a:t>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util</a:t>
            </a:r>
            <a:r>
              <a:rPr lang="en-US" altLang="zh-TW" sz="2000" dirty="0" smtClean="0"/>
              <a:t>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84" y="4772379"/>
            <a:ext cx="8181162" cy="10552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6291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1" y="290334"/>
            <a:ext cx="956296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Module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(Different Folder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Import)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565" y="1987339"/>
            <a:ext cx="7328535" cy="464076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339635" y="1987339"/>
            <a:ext cx="43499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Project package path as below with </a:t>
            </a:r>
            <a:r>
              <a:rPr lang="en-US" altLang="zh-TW" b="1" i="1" u="sng" dirty="0" smtClean="0">
                <a:solidFill>
                  <a:srgbClr val="0070C0"/>
                </a:solidFill>
              </a:rPr>
              <a:t>.</a:t>
            </a:r>
            <a:r>
              <a:rPr lang="en-US" altLang="zh-TW" b="1" i="1" u="sng" dirty="0" err="1" smtClean="0">
                <a:solidFill>
                  <a:srgbClr val="0070C0"/>
                </a:solidFill>
              </a:rPr>
              <a:t>pth</a:t>
            </a:r>
            <a:r>
              <a:rPr lang="en-US" altLang="zh-TW" b="1" i="1" u="sng" dirty="0" smtClean="0">
                <a:solidFill>
                  <a:srgbClr val="0070C0"/>
                </a:solidFill>
              </a:rPr>
              <a:t>  </a:t>
            </a:r>
            <a:r>
              <a:rPr lang="en-US" altLang="zh-TW" dirty="0" smtClean="0"/>
              <a:t>file </a:t>
            </a:r>
            <a:r>
              <a:rPr lang="en-US" altLang="zh-TW" dirty="0"/>
              <a:t>for python to </a:t>
            </a:r>
            <a:r>
              <a:rPr lang="en-US" altLang="zh-TW" dirty="0" smtClean="0"/>
              <a:t>Identify your package module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1600" dirty="0" smtClean="0"/>
              <a:t>*</a:t>
            </a:r>
            <a:r>
              <a:rPr lang="en-US" altLang="zh-TW" sz="1600" i="1" dirty="0" err="1" smtClean="0">
                <a:solidFill>
                  <a:schemeClr val="accent5">
                    <a:lumMod val="75000"/>
                  </a:schemeClr>
                </a:solidFill>
              </a:rPr>
              <a:t>AppData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</a:rPr>
              <a:t>\Local\Programs\Python\Python310\Lib\site-packages </a:t>
            </a:r>
            <a:endParaRPr lang="zh-TW" altLang="en-US" sz="16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Module(Different Folder</a:t>
            </a:r>
            <a:r>
              <a:rPr lang="zh-TW" altLang="en-US" sz="4000" dirty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Import)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59002" y="1474145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#util.py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90860" y="1504923"/>
            <a:ext cx="4343509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Demo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.py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from </a:t>
            </a:r>
            <a:r>
              <a:rPr lang="en-US" altLang="zh-TW" sz="2000" dirty="0" err="1"/>
              <a:t>Demo_File.tool</a:t>
            </a:r>
            <a:r>
              <a:rPr lang="en-US" altLang="zh-TW" sz="2000" dirty="0"/>
              <a:t> import </a:t>
            </a:r>
            <a:r>
              <a:rPr lang="en-US" altLang="zh-TW" sz="2000" dirty="0" err="1"/>
              <a:t>util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util.example1()</a:t>
            </a:r>
          </a:p>
          <a:p>
            <a:endParaRPr lang="en-US" altLang="zh-TW" sz="2000" dirty="0"/>
          </a:p>
          <a:p>
            <a:r>
              <a:rPr lang="en-US" altLang="zh-TW" sz="2000" dirty="0"/>
              <a:t>util.example2()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02" y="4863819"/>
            <a:ext cx="8181162" cy="105521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3" y="1504922"/>
            <a:ext cx="2114686" cy="307776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009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1016268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(if __name__ == "__main__":)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07500" y="1127168"/>
            <a:ext cx="4329849" cy="34470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</a:t>
            </a:r>
            <a:r>
              <a:rPr lang="en-US" altLang="zh-TW" sz="2000" dirty="0"/>
              <a:t>print("Under 'Test.py' module</a:t>
            </a:r>
            <a:r>
              <a:rPr lang="en-US" altLang="zh-TW" sz="2000" dirty="0" smtClean="0"/>
              <a:t>")</a:t>
            </a:r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7350" y="1127167"/>
            <a:ext cx="4189289" cy="3447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35" y="4772244"/>
            <a:ext cx="8360306" cy="16422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293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900125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en-US" altLang="zh-TW" sz="4000" dirty="0">
                <a:solidFill>
                  <a:schemeClr val="tx1"/>
                </a:solidFill>
              </a:rPr>
              <a:t>L</a:t>
            </a:r>
            <a:r>
              <a:rPr lang="en-US" altLang="zh-TW" sz="4000" dirty="0" smtClean="0">
                <a:solidFill>
                  <a:schemeClr val="tx1"/>
                </a:solidFill>
              </a:rPr>
              <a:t>ibrary </a:t>
            </a:r>
            <a:r>
              <a:rPr lang="en-US" altLang="zh-TW" sz="4000" dirty="0">
                <a:solidFill>
                  <a:schemeClr val="tx1"/>
                </a:solidFill>
              </a:rPr>
              <a:t>modules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2377" y="1808271"/>
            <a:ext cx="3816197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#temp.py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</a:t>
            </a:r>
            <a:r>
              <a:rPr lang="en-US" altLang="zh-TW" sz="2000" dirty="0" smtClean="0"/>
              <a:t>):</a:t>
            </a:r>
            <a:endParaRPr lang="en-US" altLang="zh-TW" sz="2000" dirty="0"/>
          </a:p>
          <a:p>
            <a:r>
              <a:rPr lang="en-US" altLang="zh-TW" sz="2000" dirty="0"/>
              <a:t>       </a:t>
            </a:r>
            <a:r>
              <a:rPr lang="en-US" altLang="zh-TW" sz="2000" dirty="0" smtClean="0"/>
              <a:t>print(n)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</a:t>
            </a:r>
            <a:r>
              <a:rPr lang="en-US" altLang="zh-TW" sz="2000" dirty="0" smtClean="0"/>
              <a:t>):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 smtClean="0"/>
              <a:t>print(m)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sys.argv</a:t>
            </a:r>
            <a:r>
              <a:rPr lang="en-US" altLang="zh-TW" sz="2000" dirty="0" smtClean="0">
                <a:solidFill>
                  <a:srgbClr val="0070C0"/>
                </a:solidFill>
              </a:rPr>
              <a:t>[1</a:t>
            </a:r>
            <a:r>
              <a:rPr lang="en-US" altLang="zh-TW" sz="2000" dirty="0">
                <a:solidFill>
                  <a:srgbClr val="0070C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example2(</a:t>
            </a:r>
            <a:r>
              <a:rPr lang="en-US" altLang="zh-TW" sz="2000" dirty="0" err="1">
                <a:solidFill>
                  <a:srgbClr val="0070C0"/>
                </a:solidFill>
              </a:rPr>
              <a:t>str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sys.argv</a:t>
            </a:r>
            <a:r>
              <a:rPr lang="en-US" altLang="zh-TW" sz="2000" dirty="0">
                <a:solidFill>
                  <a:srgbClr val="0070C0"/>
                </a:solidFill>
              </a:rPr>
              <a:t>[2]))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156" y="1808271"/>
            <a:ext cx="5610225" cy="378565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 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/>
              <a:t>ValueError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NameError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TypeError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Runtime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unchecking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/>
              <a:t>OS crash, HW component error 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Exception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error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70C0"/>
                </a:solidFill>
              </a:rPr>
              <a:t>"</a:t>
            </a:r>
            <a:r>
              <a:rPr lang="en-US" altLang="zh-TW" sz="2400" dirty="0">
                <a:solidFill>
                  <a:srgbClr val="0070C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70C0"/>
                </a:solidFill>
              </a:rPr>
              <a:t>number : 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en-US" altLang="zh-TW" sz="2400" dirty="0" smtClean="0">
                <a:solidFill>
                  <a:srgbClr val="0070C0"/>
                </a:solidFill>
              </a:rPr>
              <a:t>))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36" y="3479253"/>
            <a:ext cx="8377466" cy="17614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000533"/>
            <a:ext cx="740685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except </a:t>
            </a:r>
            <a:r>
              <a:rPr lang="en-US" altLang="zh-TW" sz="2000" dirty="0" err="1">
                <a:solidFill>
                  <a:srgbClr val="0070C0"/>
                </a:solidFill>
              </a:rPr>
              <a:t>ValueError</a:t>
            </a:r>
            <a:r>
              <a:rPr lang="en-US" altLang="zh-TW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finally: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Code by David")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6" y="5401738"/>
            <a:ext cx="7407002" cy="13620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1381" y="1922935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Class sample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baseC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lassName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TW" alt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實例化</a:t>
            </a:r>
            <a:endParaRPr lang="en-US" altLang="zh-TW" sz="24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X.string</a:t>
            </a:r>
            <a:r>
              <a:rPr lang="en-US" altLang="zh-TW" sz="2400" dirty="0" smtClean="0"/>
              <a:t>)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X.animal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374236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Class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zh-TW" altLang="en-US" sz="4000" dirty="0" smtClean="0">
                <a:solidFill>
                  <a:schemeClr val="tx1"/>
                </a:solidFill>
              </a:rPr>
              <a:t>匿名物件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43198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zh-TW" altLang="en-US" sz="2400" dirty="0" smtClean="0"/>
              <a:t>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en-US" altLang="zh-TW" sz="2400" dirty="0" smtClean="0"/>
              <a:t>.string)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().</a:t>
            </a:r>
            <a:r>
              <a:rPr lang="en-US" altLang="zh-TW" sz="2400" dirty="0">
                <a:solidFill>
                  <a:srgbClr val="0070C0"/>
                </a:solidFill>
              </a:rPr>
              <a:t>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以匿名物件的方式省略實例化的動作來使用物件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731613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24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7" y="1214717"/>
            <a:ext cx="6454869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def</a:t>
            </a:r>
            <a:r>
              <a:rPr lang="en-US" altLang="zh-TW" sz="2000" dirty="0">
                <a:solidFill>
                  <a:srgbClr val="0070C0"/>
                </a:solidFill>
              </a:rPr>
              <a:t> __</a:t>
            </a:r>
            <a:r>
              <a:rPr lang="en-US" altLang="zh-TW" sz="2000" dirty="0" err="1">
                <a:solidFill>
                  <a:srgbClr val="0070C0"/>
                </a:solidFill>
              </a:rPr>
              <a:t>init</a:t>
            </a:r>
            <a:r>
              <a:rPr lang="en-US" altLang="zh-TW" sz="2000" dirty="0">
                <a:solidFill>
                  <a:srgbClr val="0070C0"/>
                </a:solidFill>
              </a:rPr>
              <a:t>__(self, name, species):</a:t>
            </a:r>
          </a:p>
          <a:p>
            <a:r>
              <a:rPr lang="en-US" altLang="zh-TW" sz="2000" dirty="0"/>
              <a:t>        self.name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self.species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animal(self):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X =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('</a:t>
            </a:r>
            <a:r>
              <a:rPr lang="en-US" altLang="zh-TW" sz="2000" dirty="0" err="1">
                <a:solidFill>
                  <a:srgbClr val="0070C0"/>
                </a:solidFill>
              </a:rPr>
              <a:t>LaLa</a:t>
            </a:r>
            <a:r>
              <a:rPr lang="en-US" altLang="zh-TW" sz="2000" dirty="0">
                <a:solidFill>
                  <a:srgbClr val="0070C0"/>
                </a:solidFill>
              </a:rPr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</a:t>
            </a:r>
            <a:r>
              <a:rPr lang="zh-TW" altLang="en-US" sz="2000" b="1" i="1" dirty="0">
                <a:solidFill>
                  <a:srgbClr val="FF0000"/>
                </a:solidFill>
              </a:rPr>
              <a:t>定物件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初始化資料使用</a:t>
            </a:r>
            <a:endParaRPr lang="en-US" altLang="zh-TW" sz="2000" b="1" i="1" dirty="0" smtClean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init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>
                <a:solidFill>
                  <a:srgbClr val="FF0000"/>
                </a:solidFill>
              </a:rPr>
              <a:t> 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附帶宣告的變數會成為實例化時需要的參數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32" y="2176766"/>
            <a:ext cx="4695754" cy="215435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dirty="0" err="1">
                <a:solidFill>
                  <a:srgbClr val="0070C0"/>
                </a:solidFill>
              </a:rPr>
              <a:t>baseAnimal</a:t>
            </a:r>
            <a:r>
              <a:rPr lang="en-US" altLang="zh-TW" dirty="0" smtClean="0"/>
              <a:t>: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animal(self):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X.__name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X.__species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透過</a:t>
            </a:r>
            <a:r>
              <a:rPr lang="zh-TW" altLang="en-US" sz="2000" b="1" i="1" dirty="0">
                <a:solidFill>
                  <a:srgbClr val="FF0000"/>
                </a:solidFill>
              </a:rPr>
              <a:t>封裝防止內部資料直接被外部呼叫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31" y="2549072"/>
            <a:ext cx="5602571" cy="14497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/>
              <a:t>class </a:t>
            </a:r>
            <a:r>
              <a:rPr lang="en-US" altLang="zh-TW" dirty="0" err="1"/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self._</a:t>
            </a:r>
            <a:r>
              <a:rPr lang="en-US" altLang="zh-TW" dirty="0" err="1">
                <a:solidFill>
                  <a:srgbClr val="0070C0"/>
                </a:solidFill>
              </a:rPr>
              <a:t>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getAnimalName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.__name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getAnimalSpecies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.__species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 smtClean="0"/>
              <a:t>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X.getAnimalName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X.getAnimalSpecies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64" y="2225651"/>
            <a:ext cx="5326850" cy="143194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DerivedClassName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BaseClassName</a:t>
            </a:r>
            <a:r>
              <a:rPr lang="en-US" altLang="zh-TW" sz="2400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class </a:t>
            </a:r>
            <a:r>
              <a:rPr lang="en-US" altLang="zh-TW" sz="1600" dirty="0" err="1" smtClean="0"/>
              <a:t>baseAnimal</a:t>
            </a:r>
            <a:r>
              <a:rPr lang="en-US" altLang="zh-TW" sz="1600" dirty="0" smtClean="0"/>
              <a:t>:</a:t>
            </a:r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__</a:t>
            </a:r>
            <a:r>
              <a:rPr lang="en-US" altLang="zh-TW" sz="1600" dirty="0" err="1" smtClean="0"/>
              <a:t>init</a:t>
            </a:r>
            <a:r>
              <a:rPr lang="en-US" altLang="zh-TW" sz="1600" dirty="0" smtClean="0"/>
              <a:t>__(self, name, species):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self.__name</a:t>
            </a:r>
            <a:r>
              <a:rPr lang="en-US" altLang="zh-TW" sz="1600" dirty="0" smtClean="0"/>
              <a:t> = name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self.__species</a:t>
            </a:r>
            <a:r>
              <a:rPr lang="en-US" altLang="zh-TW" sz="1600" dirty="0" smtClean="0"/>
              <a:t> = species</a:t>
            </a:r>
          </a:p>
          <a:p>
            <a:r>
              <a:rPr lang="en-US" altLang="zh-TW" sz="1600" dirty="0" smtClean="0"/>
              <a:t> 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getAnimalName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self.__name</a:t>
            </a:r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getAnimalSpecies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self.__species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class cat(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1600" dirty="0" smtClean="0">
                <a:solidFill>
                  <a:srgbClr val="0070C0"/>
                </a:solidFill>
              </a:rPr>
              <a:t>):</a:t>
            </a:r>
            <a:r>
              <a:rPr lang="zh-TW" altLang="en-US" sz="1600" dirty="0" smtClean="0">
                <a:solidFill>
                  <a:srgbClr val="0070C0"/>
                </a:solidFill>
              </a:rPr>
              <a:t> </a:t>
            </a:r>
            <a:endParaRPr lang="en-US" altLang="zh-TW" sz="1600" dirty="0" smtClean="0">
              <a:solidFill>
                <a:srgbClr val="0070C0"/>
              </a:solidFill>
            </a:endParaRP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update(self):</a:t>
            </a:r>
          </a:p>
          <a:p>
            <a:r>
              <a:rPr lang="en-US" altLang="zh-TW" sz="1600" dirty="0"/>
              <a:t>        return "</a:t>
            </a:r>
            <a:r>
              <a:rPr lang="zh-TW" altLang="en-US" sz="1600" dirty="0"/>
              <a:t>喵喵叫</a:t>
            </a:r>
            <a:r>
              <a:rPr lang="en-US" altLang="zh-TW" sz="1600" dirty="0"/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cat("</a:t>
            </a:r>
            <a:r>
              <a:rPr lang="en-US" altLang="zh-TW" sz="1600" dirty="0" err="1"/>
              <a:t>LaLa</a:t>
            </a:r>
            <a:r>
              <a:rPr lang="en-US" altLang="zh-TW" sz="1600" dirty="0"/>
              <a:t>","Cat")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600" dirty="0">
                <a:solidFill>
                  <a:srgbClr val="0070C0"/>
                </a:solidFill>
              </a:rPr>
              <a:t>()) </a:t>
            </a:r>
            <a:r>
              <a:rPr lang="zh-TW" altLang="en-US" sz="1600" dirty="0" smtClean="0">
                <a:solidFill>
                  <a:srgbClr val="0070C0"/>
                </a:solidFill>
              </a:rPr>
              <a:t>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zh-TW" altLang="en-US" sz="1600" dirty="0" smtClean="0">
                <a:solidFill>
                  <a:srgbClr val="0070C0"/>
                </a:solidFill>
              </a:rPr>
              <a:t>           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6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6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1939331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多重繼承</a:t>
            </a:r>
            <a:r>
              <a:rPr lang="en-US" altLang="zh-TW" sz="4000" dirty="0" smtClean="0"/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9136" y="796505"/>
            <a:ext cx="6113104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1500" dirty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: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name):</a:t>
            </a:r>
          </a:p>
          <a:p>
            <a:r>
              <a:rPr lang="en-US" altLang="zh-TW" sz="1500" dirty="0"/>
              <a:t>        </a:t>
            </a:r>
            <a:r>
              <a:rPr lang="en-US" altLang="zh-TW" sz="1500" dirty="0" err="1"/>
              <a:t>self.__name</a:t>
            </a:r>
            <a:r>
              <a:rPr lang="en-US" altLang="zh-TW" sz="1500" dirty="0"/>
              <a:t> = name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getAnimalName</a:t>
            </a:r>
            <a:r>
              <a:rPr lang="en-US" altLang="zh-TW" sz="1500" dirty="0"/>
              <a:t>(self):</a:t>
            </a:r>
          </a:p>
          <a:p>
            <a:r>
              <a:rPr lang="en-US" altLang="zh-TW" sz="1500" dirty="0"/>
              <a:t>        return </a:t>
            </a:r>
            <a:r>
              <a:rPr lang="en-US" altLang="zh-TW" sz="1500" dirty="0" err="1"/>
              <a:t>self.__name</a:t>
            </a:r>
            <a:endParaRPr lang="en-US" altLang="zh-TW" sz="1500" dirty="0"/>
          </a:p>
          <a:p>
            <a:r>
              <a:rPr lang="en-US" altLang="zh-TW" sz="1500" dirty="0"/>
              <a:t>    </a:t>
            </a:r>
          </a:p>
          <a:p>
            <a:r>
              <a:rPr lang="en-US" altLang="zh-TW" sz="1500" dirty="0"/>
              <a:t>class baseAnimal2: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species):</a:t>
            </a:r>
          </a:p>
          <a:p>
            <a:r>
              <a:rPr lang="en-US" altLang="zh-TW" sz="1500" dirty="0"/>
              <a:t>        </a:t>
            </a:r>
            <a:r>
              <a:rPr lang="en-US" altLang="zh-TW" sz="1500" dirty="0" err="1"/>
              <a:t>self.__species</a:t>
            </a:r>
            <a:r>
              <a:rPr lang="en-US" altLang="zh-TW" sz="1500" dirty="0"/>
              <a:t> = species    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getAnimalSpecies</a:t>
            </a:r>
            <a:r>
              <a:rPr lang="en-US" altLang="zh-TW" sz="1500" dirty="0"/>
              <a:t>(self):</a:t>
            </a:r>
          </a:p>
          <a:p>
            <a:r>
              <a:rPr lang="en-US" altLang="zh-TW" sz="1500" dirty="0"/>
              <a:t>        return </a:t>
            </a:r>
            <a:r>
              <a:rPr lang="en-US" altLang="zh-TW" sz="1500" dirty="0" err="1"/>
              <a:t>self.__species</a:t>
            </a:r>
            <a:endParaRPr lang="en-US" altLang="zh-TW" sz="1500" dirty="0"/>
          </a:p>
          <a:p>
            <a:r>
              <a:rPr lang="en-US" altLang="zh-TW" sz="1500" dirty="0"/>
              <a:t/>
            </a:r>
            <a:br>
              <a:rPr lang="en-US" altLang="zh-TW" sz="1500" dirty="0"/>
            </a:br>
            <a:r>
              <a:rPr lang="en-US" altLang="zh-TW" sz="1500" dirty="0">
                <a:solidFill>
                  <a:srgbClr val="0070C0"/>
                </a:solidFill>
              </a:rPr>
              <a:t>class cat(</a:t>
            </a:r>
            <a:r>
              <a:rPr lang="en-US" altLang="zh-TW" sz="1500" dirty="0" err="1">
                <a:solidFill>
                  <a:srgbClr val="0070C0"/>
                </a:solidFill>
              </a:rPr>
              <a:t>baseAnimal</a:t>
            </a:r>
            <a:r>
              <a:rPr lang="en-US" altLang="zh-TW" sz="1500" dirty="0">
                <a:solidFill>
                  <a:srgbClr val="0070C0"/>
                </a:solidFill>
              </a:rPr>
              <a:t>, baseAnimal2):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name, specie):</a:t>
            </a:r>
          </a:p>
          <a:p>
            <a:r>
              <a:rPr lang="en-US" altLang="zh-TW" sz="1500" dirty="0"/>
              <a:t>        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.__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</a:t>
            </a:r>
            <a:r>
              <a:rPr lang="en-US" altLang="zh-TW" sz="1500" dirty="0" err="1"/>
              <a:t>self,name</a:t>
            </a:r>
            <a:r>
              <a:rPr lang="en-US" altLang="zh-TW" sz="1500" dirty="0"/>
              <a:t>)</a:t>
            </a:r>
          </a:p>
          <a:p>
            <a:r>
              <a:rPr lang="en-US" altLang="zh-TW" sz="1500" dirty="0"/>
              <a:t>        baseAnimal2.__init__(</a:t>
            </a:r>
            <a:r>
              <a:rPr lang="en-US" altLang="zh-TW" sz="1500" dirty="0" err="1"/>
              <a:t>self,specie</a:t>
            </a:r>
            <a:r>
              <a:rPr lang="en-US" altLang="zh-TW" sz="1500" dirty="0"/>
              <a:t>) 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        return "</a:t>
            </a:r>
            <a:r>
              <a:rPr lang="zh-TW" altLang="en-US" sz="1500" dirty="0"/>
              <a:t>喵喵叫</a:t>
            </a:r>
            <a:r>
              <a:rPr lang="en-US" altLang="zh-TW" sz="1500" dirty="0"/>
              <a:t>"</a:t>
            </a:r>
            <a:endParaRPr lang="zh-TW" altLang="en-US" sz="1500" dirty="0"/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500" dirty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透過多重繼承取得兩個父類別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>
                <a:solidFill>
                  <a:srgbClr val="FF0000"/>
                </a:solidFill>
              </a:rPr>
              <a:t>多重繼承後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24" y="2840667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867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覆寫</a:t>
            </a:r>
            <a:r>
              <a:rPr lang="en-US" altLang="zh-TW" sz="4000" dirty="0" smtClean="0"/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5890" y="741241"/>
            <a:ext cx="5786803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500" dirty="0" smtClean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__</a:t>
            </a:r>
            <a:r>
              <a:rPr lang="en-US" altLang="zh-TW" sz="1500" dirty="0" err="1" smtClean="0"/>
              <a:t>init</a:t>
            </a:r>
            <a:r>
              <a:rPr lang="en-US" altLang="zh-TW" sz="1500" dirty="0" smtClean="0"/>
              <a:t>__(self, name, species):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self.__name</a:t>
            </a:r>
            <a:r>
              <a:rPr lang="en-US" altLang="zh-TW" sz="1500" dirty="0" smtClean="0"/>
              <a:t> = name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self.__species</a:t>
            </a:r>
            <a:r>
              <a:rPr lang="en-US" altLang="zh-TW" sz="1500" dirty="0" smtClean="0"/>
              <a:t> = species</a:t>
            </a:r>
          </a:p>
          <a:p>
            <a:r>
              <a:rPr lang="en-US" altLang="zh-TW" sz="1500" dirty="0" smtClean="0"/>
              <a:t> 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self.__name</a:t>
            </a:r>
            <a:endParaRPr lang="en-US" altLang="zh-TW" sz="1500" dirty="0" smtClean="0"/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getAnimalSpecies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self.__species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1500" dirty="0"/>
              <a:t>class cat(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):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/>
              <a:t> 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        return 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r>
              <a:rPr lang="zh-TW" altLang="en-US" sz="1500" dirty="0" smtClean="0"/>
              <a:t>    </a:t>
            </a:r>
            <a:endParaRPr lang="en-US" altLang="zh-TW" sz="1500" dirty="0" smtClean="0"/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(self):</a:t>
            </a:r>
            <a:r>
              <a:rPr lang="zh-TW" altLang="en-US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以相同名稱的 </a:t>
            </a:r>
            <a:r>
              <a:rPr lang="en-US" altLang="zh-TW" sz="1500" b="1" i="1" dirty="0">
                <a:solidFill>
                  <a:srgbClr val="FF0000"/>
                </a:solidFill>
              </a:rPr>
              <a:t>M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ethod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覆寫父類別</a:t>
            </a:r>
            <a:endParaRPr lang="en-US" altLang="zh-TW" sz="1500" dirty="0" smtClean="0">
              <a:solidFill>
                <a:srgbClr val="0070C0"/>
              </a:solidFill>
            </a:endParaRP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"</a:t>
            </a:r>
            <a:r>
              <a:rPr lang="zh-TW" altLang="en-US" sz="1500" dirty="0" smtClean="0"/>
              <a:t>我是貓咪</a:t>
            </a:r>
            <a:r>
              <a:rPr lang="en-US" altLang="zh-TW" sz="1500" dirty="0" smtClean="0"/>
              <a:t>"</a:t>
            </a:r>
            <a:endParaRPr lang="zh-TW" altLang="en-US" sz="1500" dirty="0" smtClean="0"/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3" y="2202316"/>
            <a:ext cx="5081743" cy="158591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765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(super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())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6883" y="796505"/>
            <a:ext cx="6309047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500" dirty="0" smtClean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__</a:t>
            </a:r>
            <a:r>
              <a:rPr lang="en-US" altLang="zh-TW" sz="1500" dirty="0" err="1" smtClean="0"/>
              <a:t>init</a:t>
            </a:r>
            <a:r>
              <a:rPr lang="en-US" altLang="zh-TW" sz="1500" dirty="0" smtClean="0"/>
              <a:t>__(self, name, species):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self.__name</a:t>
            </a:r>
            <a:r>
              <a:rPr lang="en-US" altLang="zh-TW" sz="1500" dirty="0" smtClean="0"/>
              <a:t> = name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self.__species</a:t>
            </a:r>
            <a:r>
              <a:rPr lang="en-US" altLang="zh-TW" sz="1500" dirty="0" smtClean="0"/>
              <a:t> = species</a:t>
            </a:r>
          </a:p>
          <a:p>
            <a:r>
              <a:rPr lang="en-US" altLang="zh-TW" sz="1500" dirty="0" smtClean="0"/>
              <a:t> 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self.__name</a:t>
            </a:r>
            <a:endParaRPr lang="en-US" altLang="zh-TW" sz="1500" dirty="0" smtClean="0"/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getAnimalSpecies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self.__species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1500" dirty="0"/>
              <a:t>class cat(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):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/>
              <a:t> 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        return 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r>
              <a:rPr lang="zh-TW" altLang="en-US" sz="1500" dirty="0" smtClean="0"/>
              <a:t>    </a:t>
            </a:r>
            <a:endParaRPr lang="en-US" altLang="zh-TW" sz="1500" dirty="0" smtClean="0"/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getAnimalSpecies</a:t>
            </a:r>
            <a:r>
              <a:rPr lang="en-US" altLang="zh-TW" sz="1500" dirty="0"/>
              <a:t>(self):</a:t>
            </a:r>
            <a:r>
              <a:rPr lang="zh-TW" altLang="en-US" sz="1500" dirty="0"/>
              <a:t> </a:t>
            </a:r>
            <a:r>
              <a:rPr lang="zh-TW" altLang="en-US" sz="1500" dirty="0" smtClean="0"/>
              <a:t>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以相同名稱的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覆寫父類別</a:t>
            </a:r>
            <a:endParaRPr lang="en-US" altLang="zh-TW" sz="1500" dirty="0" smtClean="0">
              <a:solidFill>
                <a:srgbClr val="0070C0"/>
              </a:solidFill>
            </a:endParaRP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>
                <a:solidFill>
                  <a:srgbClr val="0070C0"/>
                </a:solidFill>
              </a:rPr>
              <a:t>return super().</a:t>
            </a:r>
            <a:r>
              <a:rPr lang="en-US" altLang="zh-TW" sz="1500" dirty="0" err="1">
                <a:solidFill>
                  <a:srgbClr val="0070C0"/>
                </a:solidFill>
              </a:rPr>
              <a:t>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</a:t>
            </a:r>
            <a:r>
              <a:rPr lang="zh-TW" altLang="en-US" sz="1500" dirty="0" smtClean="0">
                <a:solidFill>
                  <a:srgbClr val="0070C0"/>
                </a:solidFill>
              </a:rPr>
              <a:t>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super() 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指定父類別 </a:t>
            </a:r>
            <a:r>
              <a:rPr lang="en-US" altLang="zh-TW" sz="1500" b="1" i="1" dirty="0">
                <a:solidFill>
                  <a:srgbClr val="FF0000"/>
                </a:solidFill>
              </a:rPr>
              <a:t>M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ethod</a:t>
            </a:r>
            <a:endParaRPr lang="en-US" altLang="zh-TW" sz="1500" dirty="0">
              <a:solidFill>
                <a:srgbClr val="0070C0"/>
              </a:solidFill>
            </a:endParaRPr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94" y="2346007"/>
            <a:ext cx="5081743" cy="158591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5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22493" y="972588"/>
            <a:ext cx="823540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from </a:t>
            </a:r>
            <a:r>
              <a:rPr lang="en-US" altLang="zh-TW" sz="2000" dirty="0" err="1">
                <a:solidFill>
                  <a:srgbClr val="0070C0"/>
                </a:solidFill>
              </a:rPr>
              <a:t>abc</a:t>
            </a:r>
            <a:r>
              <a:rPr lang="en-US" altLang="zh-TW" sz="2000" dirty="0">
                <a:solidFill>
                  <a:srgbClr val="0070C0"/>
                </a:solidFill>
              </a:rPr>
              <a:t> import ABC, 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(ABC): </a:t>
            </a:r>
            <a:r>
              <a:rPr lang="zh-TW" altLang="en-US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TW" sz="20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繼承於內建的抽象類別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getAnimalName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    </a:t>
            </a: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getAnimalSpecies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getspecies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</a:t>
            </a:r>
          </a:p>
          <a:p>
            <a:pPr marL="0" lvl="2"/>
            <a:r>
              <a:rPr lang="en-US" altLang="zh-TW" sz="2000" dirty="0"/>
              <a:t>  </a:t>
            </a:r>
          </a:p>
          <a:p>
            <a:pPr marL="0" lvl="2"/>
            <a:r>
              <a:rPr lang="en-US" altLang="zh-TW" sz="2000" dirty="0"/>
              <a:t>animal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()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抽象類別無法被直接實例化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3" y="5470134"/>
            <a:ext cx="8235406" cy="11695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64" y="796505"/>
            <a:ext cx="5764191" cy="63401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smtClean="0"/>
              <a:t>@</a:t>
            </a:r>
            <a:r>
              <a:rPr lang="en-US" altLang="zh-TW" sz="1400" dirty="0" err="1"/>
              <a:t>abstractmethod</a:t>
            </a:r>
            <a:r>
              <a:rPr lang="en-US" altLang="zh-TW" sz="1400" dirty="0"/>
              <a:t>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__</a:t>
            </a:r>
            <a:r>
              <a:rPr lang="en-US" altLang="zh-TW" sz="1400" dirty="0" err="1">
                <a:solidFill>
                  <a:srgbClr val="0070C0"/>
                </a:solidFill>
              </a:rPr>
              <a:t>init</a:t>
            </a:r>
            <a:r>
              <a:rPr lang="en-US" altLang="zh-TW" sz="1400" dirty="0">
                <a:solidFill>
                  <a:srgbClr val="0070C0"/>
                </a:solidFill>
              </a:rPr>
              <a:t>__(</a:t>
            </a:r>
            <a:r>
              <a:rPr lang="en-US" altLang="zh-TW" sz="1400" dirty="0" err="1">
                <a:solidFill>
                  <a:srgbClr val="0070C0"/>
                </a:solidFill>
              </a:rPr>
              <a:t>self,name,species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getAnimalName</a:t>
            </a:r>
            <a:r>
              <a:rPr lang="en-US" altLang="zh-TW" sz="1400" dirty="0">
                <a:solidFill>
                  <a:srgbClr val="0070C0"/>
                </a:solidFill>
              </a:rPr>
              <a:t>(self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以相同的</a:t>
            </a:r>
            <a:r>
              <a:rPr lang="en-US" altLang="zh-TW" sz="1400" b="1" i="1" dirty="0">
                <a:solidFill>
                  <a:srgbClr val="FF0000"/>
                </a:solidFill>
              </a:rPr>
              <a:t>Function</a:t>
            </a:r>
            <a:r>
              <a:rPr lang="zh-TW" altLang="en-US" sz="1400" b="1" i="1" dirty="0">
                <a:solidFill>
                  <a:srgbClr val="FF0000"/>
                </a:solidFill>
              </a:rPr>
              <a:t>名稱實現 </a:t>
            </a:r>
            <a:r>
              <a:rPr lang="en-US" altLang="zh-TW" sz="1400" b="1" i="1" dirty="0">
                <a:solidFill>
                  <a:srgbClr val="FF0000"/>
                </a:solidFill>
              </a:rPr>
              <a:t>overwrite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self.name 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getAnimalSpecies</a:t>
            </a:r>
            <a:r>
              <a:rPr lang="en-US" altLang="zh-TW" sz="1400" dirty="0">
                <a:solidFill>
                  <a:srgbClr val="0070C0"/>
                </a:solidFill>
              </a:rPr>
              <a:t>(self):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</a:t>
            </a:r>
            <a:r>
              <a:rPr lang="en-US" altLang="zh-TW" sz="1400" dirty="0" err="1" smtClean="0"/>
              <a:t>self.species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cat("</a:t>
            </a:r>
            <a:r>
              <a:rPr lang="en-US" altLang="zh-TW" sz="1400" dirty="0" err="1"/>
              <a:t>Lala</a:t>
            </a:r>
            <a:r>
              <a:rPr lang="en-US" altLang="zh-TW" sz="1400" dirty="0"/>
              <a:t>","</a:t>
            </a:r>
            <a:r>
              <a:rPr lang="zh-TW" altLang="en-US" sz="1400" dirty="0"/>
              <a:t>橘貓</a:t>
            </a:r>
            <a:r>
              <a:rPr lang="en-US" altLang="zh-TW" sz="1400" dirty="0"/>
              <a:t>")</a:t>
            </a:r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rint(cat1.getAnimalName())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rint(cat1.getAnimalSpecies())</a:t>
            </a:r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抽象類別需透過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繼承來實現，並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overwrite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 抽象方法</a:t>
            </a:r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55" y="2062421"/>
            <a:ext cx="5213446" cy="14996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01480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75243" y="801480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dog(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 = cat("</a:t>
            </a:r>
            <a:r>
              <a:rPr lang="en-US" altLang="zh-TW" sz="1400" dirty="0" err="1">
                <a:solidFill>
                  <a:srgbClr val="0070C0"/>
                </a:solidFill>
              </a:rPr>
              <a:t>Lala</a:t>
            </a:r>
            <a:r>
              <a:rPr lang="en-US" altLang="zh-TW" sz="1400" dirty="0">
                <a:solidFill>
                  <a:srgbClr val="0070C0"/>
                </a:solidFill>
              </a:rPr>
              <a:t>","</a:t>
            </a:r>
            <a:r>
              <a:rPr lang="zh-TW" altLang="en-US" sz="1400" dirty="0">
                <a:solidFill>
                  <a:srgbClr val="0070C0"/>
                </a:solidFill>
              </a:rPr>
              <a:t>橘貓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 = dog("</a:t>
            </a:r>
            <a:r>
              <a:rPr lang="en-US" altLang="zh-TW" sz="1400" dirty="0" err="1">
                <a:solidFill>
                  <a:srgbClr val="0070C0"/>
                </a:solidFill>
              </a:rPr>
              <a:t>RuRu</a:t>
            </a:r>
            <a:r>
              <a:rPr lang="en-US" altLang="zh-TW" sz="1400" dirty="0">
                <a:solidFill>
                  <a:srgbClr val="0070C0"/>
                </a:solidFill>
              </a:rPr>
              <a:t>", "</a:t>
            </a:r>
            <a:r>
              <a:rPr lang="zh-TW" altLang="en-US" sz="1400" dirty="0">
                <a:solidFill>
                  <a:srgbClr val="0070C0"/>
                </a:solidFill>
              </a:rPr>
              <a:t>柴犬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cat1.getAnimalSpecies()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()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77" y="5810250"/>
            <a:ext cx="8984784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 smtClean="0">
                <a:hlinkClick r:id="rId2"/>
              </a:rPr>
              <a:t>https://www.python.org/downloads/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Visual Studio Code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code.visualstudio.com/download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20944</TotalTime>
  <Words>4367</Words>
  <Application>Microsoft Office PowerPoint</Application>
  <PresentationFormat>寬螢幕</PresentationFormat>
  <Paragraphs>942</Paragraphs>
  <Slides>100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05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 (Extensions)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PowerPoint 簡報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1012</cp:revision>
  <dcterms:created xsi:type="dcterms:W3CDTF">2020-11-02T07:48:36Z</dcterms:created>
  <dcterms:modified xsi:type="dcterms:W3CDTF">2022-05-15T05:33:48Z</dcterms:modified>
</cp:coreProperties>
</file>