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3" r:id="rId4"/>
    <p:sldId id="259" r:id="rId5"/>
    <p:sldId id="309" r:id="rId6"/>
    <p:sldId id="378" r:id="rId7"/>
    <p:sldId id="379" r:id="rId8"/>
    <p:sldId id="380" r:id="rId9"/>
    <p:sldId id="381" r:id="rId10"/>
    <p:sldId id="314" r:id="rId11"/>
    <p:sldId id="305" r:id="rId12"/>
    <p:sldId id="312" r:id="rId13"/>
    <p:sldId id="315" r:id="rId14"/>
    <p:sldId id="316" r:id="rId15"/>
    <p:sldId id="307" r:id="rId16"/>
    <p:sldId id="317" r:id="rId17"/>
    <p:sldId id="382" r:id="rId18"/>
    <p:sldId id="319" r:id="rId19"/>
    <p:sldId id="343" r:id="rId20"/>
    <p:sldId id="362" r:id="rId21"/>
    <p:sldId id="344" r:id="rId22"/>
    <p:sldId id="363" r:id="rId23"/>
    <p:sldId id="364" r:id="rId24"/>
    <p:sldId id="342" r:id="rId25"/>
    <p:sldId id="294" r:id="rId26"/>
    <p:sldId id="321" r:id="rId27"/>
    <p:sldId id="320" r:id="rId28"/>
    <p:sldId id="322" r:id="rId29"/>
    <p:sldId id="323" r:id="rId30"/>
    <p:sldId id="324" r:id="rId31"/>
    <p:sldId id="377" r:id="rId32"/>
    <p:sldId id="370" r:id="rId33"/>
    <p:sldId id="326" r:id="rId34"/>
    <p:sldId id="372" r:id="rId35"/>
    <p:sldId id="327" r:id="rId36"/>
    <p:sldId id="328" r:id="rId37"/>
    <p:sldId id="329" r:id="rId38"/>
    <p:sldId id="375" r:id="rId39"/>
    <p:sldId id="330" r:id="rId40"/>
    <p:sldId id="331" r:id="rId41"/>
    <p:sldId id="332" r:id="rId42"/>
    <p:sldId id="333" r:id="rId43"/>
    <p:sldId id="368" r:id="rId44"/>
    <p:sldId id="334" r:id="rId45"/>
    <p:sldId id="367" r:id="rId46"/>
    <p:sldId id="335" r:id="rId47"/>
    <p:sldId id="336" r:id="rId48"/>
    <p:sldId id="337" r:id="rId49"/>
    <p:sldId id="338" r:id="rId50"/>
    <p:sldId id="373" r:id="rId51"/>
    <p:sldId id="374" r:id="rId52"/>
    <p:sldId id="339" r:id="rId53"/>
    <p:sldId id="369" r:id="rId54"/>
    <p:sldId id="340" r:id="rId55"/>
    <p:sldId id="350" r:id="rId56"/>
    <p:sldId id="341" r:id="rId57"/>
    <p:sldId id="345" r:id="rId58"/>
    <p:sldId id="351" r:id="rId59"/>
    <p:sldId id="347" r:id="rId60"/>
    <p:sldId id="366" r:id="rId61"/>
    <p:sldId id="348" r:id="rId62"/>
    <p:sldId id="346" r:id="rId63"/>
    <p:sldId id="352" r:id="rId64"/>
    <p:sldId id="349" r:id="rId65"/>
    <p:sldId id="365" r:id="rId66"/>
    <p:sldId id="354" r:id="rId67"/>
    <p:sldId id="355" r:id="rId68"/>
    <p:sldId id="356" r:id="rId69"/>
    <p:sldId id="357" r:id="rId70"/>
    <p:sldId id="353" r:id="rId71"/>
    <p:sldId id="358" r:id="rId72"/>
    <p:sldId id="359" r:id="rId73"/>
    <p:sldId id="360" r:id="rId74"/>
    <p:sldId id="361" r:id="rId75"/>
    <p:sldId id="318" r:id="rId76"/>
    <p:sldId id="304" r:id="rId7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8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5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11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1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3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earnbyexample.org/python-introduction/" TargetMode="External"/><Relationship Id="rId4" Type="http://schemas.openxmlformats.org/officeDocument/2006/relationships/hyperlink" Target="https://docs.python.org/zh-tw/3/tutorial/index.html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737" y="1986277"/>
            <a:ext cx="8129275" cy="1187997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Python 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675119" y="4262057"/>
            <a:ext cx="3004457" cy="1681543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/>
              <a:t>David_Chu</a:t>
            </a:r>
            <a:endParaRPr lang="en-US" altLang="zh-TW" sz="2800" dirty="0" smtClean="0"/>
          </a:p>
          <a:p>
            <a:r>
              <a:rPr lang="en-US" altLang="zh-TW" sz="2800" dirty="0" smtClean="0"/>
              <a:t>2022/4/29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" y="5287622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Visual Studio Code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</a:t>
            </a:r>
            <a:r>
              <a:rPr lang="en-US" altLang="zh-TW" sz="4000" smtClean="0">
                <a:solidFill>
                  <a:schemeClr val="tx1"/>
                </a:solidFill>
              </a:rPr>
              <a:t>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328" y="1473850"/>
            <a:ext cx="49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Download : </a:t>
            </a:r>
            <a:r>
              <a:rPr lang="zh-TW" altLang="en-US" b="1" i="1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zh-TW" altLang="en-US" b="1" i="1">
                <a:solidFill>
                  <a:srgbClr val="0070C0"/>
                </a:solidFill>
                <a:hlinkClick r:id="rId2"/>
              </a:rPr>
              <a:t>://code.visualstudio.com/</a:t>
            </a:r>
            <a:endParaRPr lang="zh-TW" altLang="en-US" b="1" i="1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6" y="2249580"/>
            <a:ext cx="8336415" cy="431895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473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FF0000"/>
                </a:solidFill>
              </a:rPr>
              <a:t>Explorer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B050"/>
                </a:solidFill>
              </a:rPr>
              <a:t>Code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2" y="1415862"/>
            <a:ext cx="8105600" cy="505025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8957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2034" y="1198099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1198099"/>
            <a:ext cx="7188926" cy="4926929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598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Package Install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(Python) </a:t>
            </a:r>
            <a:endParaRPr lang="en-US" altLang="zh-TW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" y="2050565"/>
            <a:ext cx="7940455" cy="426443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requirements.txt)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9861" y="1306410"/>
            <a:ext cx="5132927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 </a:t>
            </a:r>
            <a:r>
              <a:rPr lang="en-US" altLang="zh-TW" sz="2400" b="1" dirty="0">
                <a:solidFill>
                  <a:srgbClr val="FF0000"/>
                </a:solidFill>
              </a:rPr>
              <a:t>pip install 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 requirements.txt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" y="1927623"/>
            <a:ext cx="8285511" cy="453583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3026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(VS code)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96" y="2001474"/>
            <a:ext cx="9163050" cy="4657725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9096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Common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Common(Keyword)</a:t>
            </a:r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0677"/>
              </p:ext>
            </p:extLst>
          </p:nvPr>
        </p:nvGraphicFramePr>
        <p:xfrm>
          <a:off x="1416549" y="1518557"/>
          <a:ext cx="8072505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Return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Try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While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With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Yield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Pass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Raise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16549" y="515921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variable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99711"/>
            <a:ext cx="8596668" cy="132080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09451"/>
            <a:ext cx="8205409" cy="6439989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Python install for Windows</a:t>
            </a:r>
          </a:p>
          <a:p>
            <a:r>
              <a:rPr lang="en-US" altLang="zh-TW" sz="2400" dirty="0" smtClean="0"/>
              <a:t>Visual </a:t>
            </a:r>
            <a:r>
              <a:rPr lang="en-US" altLang="zh-TW" sz="2400" dirty="0"/>
              <a:t>Studio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Anaconda </a:t>
            </a:r>
            <a:r>
              <a:rPr lang="en-US" altLang="zh-TW" sz="2400" dirty="0" err="1" smtClean="0"/>
              <a:t>Spyder</a:t>
            </a:r>
            <a:endParaRPr lang="en-US" altLang="zh-TW" sz="2400" dirty="0" smtClean="0"/>
          </a:p>
          <a:p>
            <a:r>
              <a:rPr lang="en-US" altLang="zh-TW" sz="2400" dirty="0"/>
              <a:t>Package Install (Pip install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Python </a:t>
            </a:r>
            <a:r>
              <a:rPr lang="en-US" altLang="zh-TW" sz="2000" dirty="0" smtClean="0"/>
              <a:t> </a:t>
            </a:r>
          </a:p>
          <a:p>
            <a:pPr lvl="1"/>
            <a:r>
              <a:rPr lang="en-US" altLang="zh-TW" sz="2000" dirty="0" smtClean="0"/>
              <a:t>Common</a:t>
            </a:r>
            <a:endParaRPr lang="en-US" altLang="zh-TW" sz="2000" dirty="0"/>
          </a:p>
          <a:p>
            <a:pPr lvl="1"/>
            <a:r>
              <a:rPr lang="en-US" altLang="zh-TW" sz="2000" dirty="0"/>
              <a:t>Data Type </a:t>
            </a:r>
          </a:p>
          <a:p>
            <a:pPr lvl="1"/>
            <a:r>
              <a:rPr lang="en-US" altLang="zh-TW" sz="2000" dirty="0"/>
              <a:t>Data Structure </a:t>
            </a:r>
            <a:r>
              <a:rPr lang="en-US" altLang="zh-TW" sz="2000" dirty="0" smtClean="0"/>
              <a:t>(Tuple(),List</a:t>
            </a:r>
            <a:r>
              <a:rPr lang="en-US" altLang="zh-TW" sz="2000" dirty="0"/>
              <a:t>[], </a:t>
            </a:r>
            <a:r>
              <a:rPr lang="en-US" altLang="zh-TW" sz="2000" dirty="0" smtClean="0"/>
              <a:t>Set{}, 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{})</a:t>
            </a:r>
          </a:p>
          <a:p>
            <a:pPr lvl="1"/>
            <a:r>
              <a:rPr lang="en-US" altLang="zh-TW" sz="2000" dirty="0"/>
              <a:t>Flow control </a:t>
            </a:r>
          </a:p>
          <a:p>
            <a:pPr lvl="1"/>
            <a:r>
              <a:rPr lang="en-US" altLang="zh-TW" sz="2000" dirty="0"/>
              <a:t>Module</a:t>
            </a:r>
          </a:p>
          <a:p>
            <a:pPr lvl="1"/>
            <a:r>
              <a:rPr lang="en-US" altLang="zh-TW" sz="2000" dirty="0"/>
              <a:t>Exception </a:t>
            </a:r>
            <a:endParaRPr lang="en-US" altLang="zh-TW" sz="2000" dirty="0" smtClean="0"/>
          </a:p>
          <a:p>
            <a:pPr lvl="1"/>
            <a:r>
              <a:rPr lang="en-US" altLang="zh-TW" sz="2100" dirty="0"/>
              <a:t>Object-oriented </a:t>
            </a:r>
            <a:r>
              <a:rPr lang="en-US" altLang="zh-TW" sz="2100" dirty="0" smtClean="0"/>
              <a:t>programming</a:t>
            </a:r>
            <a:endParaRPr lang="en-US" altLang="zh-TW" sz="2100" dirty="0"/>
          </a:p>
          <a:p>
            <a:pPr lvl="2"/>
            <a:r>
              <a:rPr lang="en-US" altLang="zh-TW" sz="1900" dirty="0" smtClean="0"/>
              <a:t>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Encapsulation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Inheritance</a:t>
            </a:r>
            <a:r>
              <a:rPr lang="zh-TW" altLang="en-US" sz="1900" dirty="0" smtClean="0"/>
              <a:t> </a:t>
            </a:r>
            <a:endParaRPr lang="en-US" altLang="zh-TW" sz="1900" dirty="0" smtClean="0"/>
          </a:p>
          <a:p>
            <a:pPr lvl="2"/>
            <a:r>
              <a:rPr lang="en-US" altLang="zh-TW" sz="1900" dirty="0" smtClean="0"/>
              <a:t>Abstract 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Polymorphism</a:t>
            </a:r>
            <a:r>
              <a:rPr lang="zh-TW" altLang="en-US" sz="1900" dirty="0" smtClean="0"/>
              <a:t> </a:t>
            </a:r>
            <a:endParaRPr lang="en-US" altLang="zh-TW" sz="1800" dirty="0"/>
          </a:p>
          <a:p>
            <a:r>
              <a:rPr lang="en-US" altLang="zh-TW" sz="2400" dirty="0"/>
              <a:t>Reference</a:t>
            </a:r>
          </a:p>
          <a:p>
            <a:pPr marL="57150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14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Common(Built-in functions)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8900" y="622299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function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48347"/>
              </p:ext>
            </p:extLst>
          </p:nvPr>
        </p:nvGraphicFramePr>
        <p:xfrm>
          <a:off x="1018900" y="1078301"/>
          <a:ext cx="9749250" cy="512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abs()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delattr()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memoryview()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ascii()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divmod()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enumerate()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input()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staticmethod()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eval()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4697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breakpoint()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exec()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isinstance()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ord()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4372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bytearray()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filter()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issubclass()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60000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callable()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chr()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frozenset()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vars()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classmethod()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repr()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globals()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__import__()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hasattr()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Common(Variable name)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86849" y="2191419"/>
            <a:ext cx="9037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First word should be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 or </a:t>
            </a:r>
            <a:r>
              <a:rPr lang="en-US" altLang="zh-TW" sz="2400" b="1" i="1" dirty="0" smtClean="0"/>
              <a:t>_</a:t>
            </a:r>
            <a:r>
              <a:rPr lang="en-US" altLang="zh-TW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r>
              <a:rPr lang="en-US" altLang="zh-TW" sz="2400" dirty="0" smtClean="0"/>
              <a:t>2. After the first word that can used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,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numeric</a:t>
            </a:r>
            <a:r>
              <a:rPr lang="en-US" altLang="zh-TW" sz="2400" dirty="0" smtClean="0"/>
              <a:t> or _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9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21513"/>
              </p:ext>
            </p:extLst>
          </p:nvPr>
        </p:nvGraphicFramePr>
        <p:xfrm>
          <a:off x="1856785" y="1605212"/>
          <a:ext cx="7890564" cy="37321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減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a-b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乘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a*b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除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a/b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取餘數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Common(Comparison </a:t>
            </a:r>
            <a:r>
              <a:rPr lang="en-US" altLang="zh-TW" sz="4000" dirty="0">
                <a:solidFill>
                  <a:schemeClr val="tx1"/>
                </a:solidFill>
              </a:rPr>
              <a:t>operator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24436"/>
              </p:ext>
            </p:extLst>
          </p:nvPr>
        </p:nvGraphicFramePr>
        <p:xfrm>
          <a:off x="2024147" y="1566023"/>
          <a:ext cx="7370019" cy="3989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89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effectLst/>
                        </a:rPr>
                        <a:t>&lt;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&lt; </a:t>
                      </a:r>
                      <a:r>
                        <a:rPr lang="en-US" sz="2400" smtClean="0">
                          <a:effectLst/>
                        </a:rPr>
                        <a:t>b 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 </a:t>
                      </a:r>
                      <a:r>
                        <a:rPr lang="en-US" sz="2400" smtClean="0">
                          <a:effectLst/>
                        </a:rPr>
                        <a:t>b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126014138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&lt;=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&lt;=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==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==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!=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不相等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!=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19017" y="5859161"/>
            <a:ext cx="69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It will </a:t>
            </a:r>
            <a:r>
              <a:rPr lang="en-US" altLang="zh-TW" sz="2800" b="1" i="1" dirty="0">
                <a:solidFill>
                  <a:srgbClr val="FF0000"/>
                </a:solidFill>
              </a:rPr>
              <a:t>r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eturn the Boolean type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Data Type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 Type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262908" y="1078301"/>
            <a:ext cx="9770277" cy="477053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TW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/>
              <a:t>Numeric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Integer 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Floating-point (float)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Boolean (bool)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/>
              <a:t>Text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String (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/>
              <a:t>Sequence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Tuple</a:t>
            </a:r>
          </a:p>
          <a:p>
            <a:pPr lvl="1"/>
            <a:endParaRPr lang="en-US" altLang="zh-TW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r>
              <a:rPr lang="en-US" altLang="zh-TW" sz="2400" dirty="0" smtClean="0"/>
              <a:t>4</a:t>
            </a:r>
            <a:r>
              <a:rPr lang="en-US" altLang="zh-TW" sz="2400" dirty="0"/>
              <a:t>. Set type </a:t>
            </a:r>
            <a:endParaRPr lang="en-US" altLang="zh-TW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</a:t>
            </a:r>
          </a:p>
          <a:p>
            <a:endParaRPr lang="en-US" altLang="zh-TW" sz="2400" dirty="0"/>
          </a:p>
          <a:p>
            <a:pPr marL="457200" indent="-457200">
              <a:buAutoNum type="arabicPeriod" startAt="5"/>
            </a:pPr>
            <a:r>
              <a:rPr lang="en-US" altLang="zh-TW" sz="2400" dirty="0" smtClean="0"/>
              <a:t>Mapping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dict</a:t>
            </a:r>
            <a:r>
              <a:rPr lang="en-US" altLang="zh-TW" sz="2000" dirty="0" smtClean="0"/>
              <a:t>      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400" dirty="0" smtClean="0"/>
              <a:t>           </a:t>
            </a:r>
            <a:r>
              <a:rPr lang="en-US" altLang="zh-TW" sz="2400" dirty="0" smtClean="0"/>
              <a:t> 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5163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28099" y="1679769"/>
            <a:ext cx="672401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      </a:t>
            </a:r>
            <a:r>
              <a:rPr lang="en-US" altLang="zh-TW" sz="2400" dirty="0" smtClean="0"/>
              <a:t># Assign 1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/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00" y="3850897"/>
            <a:ext cx="6724016" cy="103461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059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(Float)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16230" y="1666702"/>
            <a:ext cx="714489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FF0000"/>
                </a:solidFill>
              </a:rPr>
              <a:t>1.5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/>
              <a:t># Assign 1.5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30" y="3824763"/>
            <a:ext cx="7144890" cy="112086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228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smtClean="0"/>
              <a:t>(Str)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4414" y="1718957"/>
            <a:ext cx="739606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“string” </a:t>
            </a:r>
            <a:r>
              <a:rPr lang="zh-TW" altLang="en-US" sz="2400" dirty="0" smtClean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altLang="zh-TW" sz="2400" dirty="0" smtClean="0"/>
              <a:t># Assign “string”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13" y="3829103"/>
            <a:ext cx="7396069" cy="109559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smtClean="0"/>
              <a:t>Type (bool)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286704"/>
            <a:ext cx="759922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True</a:t>
            </a:r>
            <a:r>
              <a:rPr lang="en-US" altLang="zh-TW" sz="2400" dirty="0" smtClean="0"/>
              <a:t>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# </a:t>
            </a:r>
            <a:r>
              <a:rPr lang="en-US" altLang="zh-TW" sz="2400" dirty="0" smtClean="0"/>
              <a:t>Assign “True” </a:t>
            </a:r>
            <a:r>
              <a:rPr lang="en-US" altLang="zh-TW" sz="2400" dirty="0"/>
              <a:t>to </a:t>
            </a:r>
            <a:r>
              <a:rPr lang="en-US" altLang="zh-TW" sz="2400" dirty="0" smtClean="0"/>
              <a:t>bool x </a:t>
            </a: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7030A0"/>
                </a:solidFill>
              </a:rPr>
              <a:t>False  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Assign </a:t>
            </a:r>
            <a:r>
              <a:rPr lang="en-US" altLang="zh-TW" sz="2400" dirty="0" smtClean="0"/>
              <a:t>“False” </a:t>
            </a:r>
            <a:r>
              <a:rPr lang="en-US" altLang="zh-TW" sz="2400" dirty="0"/>
              <a:t>to bool </a:t>
            </a:r>
            <a:r>
              <a:rPr lang="en-US" altLang="zh-TW" sz="2400" dirty="0" smtClean="0"/>
              <a:t>y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print(y)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/>
              <a:t># print x</a:t>
            </a:r>
            <a:br>
              <a:rPr lang="en-US" altLang="zh-TW" sz="2400" dirty="0"/>
            </a:br>
            <a:r>
              <a:rPr lang="en-US" altLang="zh-TW" sz="2400" dirty="0" smtClean="0"/>
              <a:t>print(type(y)) </a:t>
            </a:r>
            <a:r>
              <a:rPr lang="zh-TW" altLang="en-US" sz="2400" dirty="0" smtClean="0"/>
              <a:t>         </a:t>
            </a:r>
            <a:r>
              <a:rPr lang="en-US" altLang="zh-TW" sz="2400" dirty="0"/>
              <a:t># print x </a:t>
            </a:r>
            <a:r>
              <a:rPr lang="en-US" altLang="zh-TW" sz="2400" dirty="0" smtClean="0"/>
              <a:t>type</a:t>
            </a:r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57" y="4703025"/>
            <a:ext cx="7589591" cy="157423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532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Python I</a:t>
            </a:r>
            <a:r>
              <a:rPr lang="en-US" altLang="zh-TW" sz="6600" smtClean="0">
                <a:solidFill>
                  <a:schemeClr val="tx1"/>
                </a:solidFill>
              </a:rPr>
              <a:t>nstall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smtClean="0">
                <a:solidFill>
                  <a:schemeClr val="tx1"/>
                </a:solidFill>
              </a:rPr>
              <a:t>Data Structure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730841"/>
            <a:ext cx="8539753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(1, “string”, y) to tuple x 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4125277"/>
            <a:ext cx="8568865" cy="104761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880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53975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(1, “string”, y)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#</a:t>
            </a:r>
            <a:r>
              <a:rPr lang="en-US" altLang="zh-TW" sz="2400" dirty="0"/>
              <a:t>Assign 2 to x[0]   </a:t>
            </a:r>
            <a:endParaRPr lang="en-US" altLang="zh-TW" sz="2400" dirty="0" smtClean="0"/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6" y="3907933"/>
            <a:ext cx="8631194" cy="169477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文字方塊 2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Tuple object doesn’t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</a:t>
            </a:r>
            <a:r>
              <a:rPr lang="en-US" altLang="zh-TW" sz="4000">
                <a:solidFill>
                  <a:schemeClr val="tx1"/>
                </a:solidFill>
              </a:rPr>
              <a:t>(List)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66426" y="1764226"/>
            <a:ext cx="840456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[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[1, “string”, y] to list x 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26" y="4562533"/>
            <a:ext cx="8370372" cy="111981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83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53975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/>
              <a:t>]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(1, “string”, y)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#</a:t>
            </a:r>
            <a:r>
              <a:rPr lang="en-US" altLang="zh-TW" sz="2400" dirty="0"/>
              <a:t>Assign 2 to x[0]   </a:t>
            </a:r>
            <a:endParaRPr lang="en-US" altLang="zh-TW" sz="2400" dirty="0" smtClean="0"/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44325" y="571966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List object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3917117"/>
            <a:ext cx="8554611" cy="13864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963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ist.append)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9329" y="1481874"/>
            <a:ext cx="8195561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en-US" altLang="zh-TW" sz="2400" dirty="0"/>
              <a:t>             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“False” to bool y </a:t>
            </a:r>
          </a:p>
          <a:p>
            <a:r>
              <a:rPr lang="en-US" altLang="zh-TW" sz="2400" dirty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>
                <a:solidFill>
                  <a:srgbClr val="7030A0"/>
                </a:solidFill>
              </a:rPr>
              <a:t>y</a:t>
            </a:r>
            <a:r>
              <a:rPr lang="en-US" altLang="zh-TW" sz="2400" dirty="0"/>
              <a:t>]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[1, “string”, y]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#</a:t>
            </a:r>
            <a:r>
              <a:rPr lang="en-US" altLang="zh-TW" sz="2400" dirty="0"/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#</a:t>
            </a:r>
            <a:r>
              <a:rPr lang="en-US" altLang="zh-TW" sz="2400" dirty="0"/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append</a:t>
            </a:r>
            <a:r>
              <a:rPr lang="en-US" altLang="zh-TW" sz="2400" dirty="0"/>
              <a:t>("Python</a:t>
            </a:r>
            <a:r>
              <a:rPr lang="en-US" altLang="zh-TW" sz="2400" dirty="0" smtClean="0"/>
              <a:t>")       #add “python” to list x</a:t>
            </a:r>
            <a:endParaRPr lang="en-US" altLang="zh-TW" sz="2400" dirty="0"/>
          </a:p>
          <a:p>
            <a:r>
              <a:rPr lang="en-US" altLang="zh-TW" sz="2400" dirty="0"/>
              <a:t>print(x</a:t>
            </a:r>
            <a:r>
              <a:rPr lang="en-US" altLang="zh-TW" sz="2400" dirty="0" smtClean="0"/>
              <a:t>)                         #</a:t>
            </a:r>
            <a:r>
              <a:rPr lang="en-US" altLang="zh-TW" sz="2400" dirty="0"/>
              <a:t>print x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29" y="4932435"/>
            <a:ext cx="8195561" cy="122017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004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ist.insert)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6578" y="1597417"/>
            <a:ext cx="8539753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 dirty="0"/>
              <a:t>              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“False” to bool y </a:t>
            </a:r>
          </a:p>
          <a:p>
            <a:r>
              <a:rPr lang="en-US" altLang="zh-TW" sz="2400" dirty="0"/>
              <a:t>x = [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/>
              <a:t>", </a:t>
            </a:r>
            <a:r>
              <a:rPr lang="en-US" altLang="zh-TW" sz="2400" dirty="0">
                <a:solidFill>
                  <a:srgbClr val="7030A0"/>
                </a:solidFill>
              </a:rPr>
              <a:t>y</a:t>
            </a:r>
            <a:r>
              <a:rPr lang="en-US" altLang="zh-TW" sz="2400" dirty="0"/>
              <a:t>]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[1, “string”, y]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#</a:t>
            </a:r>
            <a:r>
              <a:rPr lang="en-US" altLang="zh-TW" sz="2400" dirty="0"/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#</a:t>
            </a:r>
            <a:r>
              <a:rPr lang="en-US" altLang="zh-TW" sz="2400" dirty="0"/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insert</a:t>
            </a:r>
            <a:r>
              <a:rPr lang="en-US" altLang="zh-TW" sz="2400" dirty="0"/>
              <a:t>(0,"python</a:t>
            </a:r>
            <a:r>
              <a:rPr lang="en-US" altLang="zh-TW" sz="2400" dirty="0" smtClean="0"/>
              <a:t>")       #insert “python” to list x[0]</a:t>
            </a:r>
            <a:endParaRPr lang="en-US" altLang="zh-TW" sz="2400" dirty="0"/>
          </a:p>
          <a:p>
            <a:r>
              <a:rPr lang="en-US" altLang="zh-TW" sz="2400" dirty="0" smtClean="0"/>
              <a:t>print(x)                         #print x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78" y="5072081"/>
            <a:ext cx="8562590" cy="136790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727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(list.remove)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40270" y="1417333"/>
            <a:ext cx="8500564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 dirty="0"/>
              <a:t>              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“False” to bool y </a:t>
            </a:r>
          </a:p>
          <a:p>
            <a:r>
              <a:rPr lang="en-US" altLang="zh-TW" sz="2400" dirty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/>
              <a:t>",</a:t>
            </a:r>
            <a:r>
              <a:rPr lang="en-US" altLang="zh-TW" sz="2400" dirty="0">
                <a:solidFill>
                  <a:srgbClr val="7030A0"/>
                </a:solidFill>
              </a:rPr>
              <a:t> y</a:t>
            </a:r>
            <a:r>
              <a:rPr lang="en-US" altLang="zh-TW" sz="2400" dirty="0"/>
              <a:t>]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[1, “string”, y]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#</a:t>
            </a:r>
            <a:r>
              <a:rPr lang="en-US" altLang="zh-TW" sz="2400" dirty="0"/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#</a:t>
            </a:r>
            <a:r>
              <a:rPr lang="en-US" altLang="zh-TW" sz="2400" dirty="0"/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x.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remove</a:t>
            </a:r>
            <a:r>
              <a:rPr lang="en-US" altLang="zh-TW" sz="2400" dirty="0" smtClean="0"/>
              <a:t>(y)                  #remove y from list x</a:t>
            </a:r>
            <a:endParaRPr lang="en-US" altLang="zh-TW" sz="2400" dirty="0"/>
          </a:p>
          <a:p>
            <a:r>
              <a:rPr lang="en-US" altLang="zh-TW" sz="2400" dirty="0" smtClean="0"/>
              <a:t>print(x)                         #print x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69" y="4912451"/>
            <a:ext cx="8500565" cy="133567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459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70665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T</a:t>
            </a:r>
            <a:r>
              <a:rPr lang="en-US" altLang="zh-TW" sz="4000" smtClean="0">
                <a:solidFill>
                  <a:schemeClr val="tx1"/>
                </a:solidFill>
              </a:rPr>
              <a:t>wo-dimensional 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7" y="1467681"/>
            <a:ext cx="874876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/>
              <a:t> = [[1,2,3</a:t>
            </a:r>
            <a:r>
              <a:rPr lang="en-US" altLang="zh-TW" sz="2400" dirty="0" smtClean="0"/>
              <a:t>],               # Assign 1~9 to two-dimensional list </a:t>
            </a:r>
            <a:endParaRPr lang="en-US" altLang="zh-TW" sz="2400" dirty="0"/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4,5,6],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7,8,9</a:t>
            </a:r>
            <a:r>
              <a:rPr lang="en-US" altLang="zh-TW" sz="2400" dirty="0" smtClean="0"/>
              <a:t>]]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 smtClean="0">
                <a:solidFill>
                  <a:srgbClr val="00B050"/>
                </a:solidFill>
              </a:rPr>
              <a:t>[1]</a:t>
            </a:r>
            <a:r>
              <a:rPr lang="en-US" altLang="zh-TW" sz="2400" dirty="0" smtClean="0">
                <a:solidFill>
                  <a:srgbClr val="7030A0"/>
                </a:solidFill>
              </a:rPr>
              <a:t>[0]</a:t>
            </a:r>
            <a:r>
              <a:rPr lang="en-US" altLang="zh-TW" sz="2400" dirty="0" smtClean="0"/>
              <a:t>)             # Print list[1][0]</a:t>
            </a:r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>
                <a:solidFill>
                  <a:srgbClr val="00B050"/>
                </a:solidFill>
              </a:rPr>
              <a:t>[1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  <a:r>
              <a:rPr lang="en-US" altLang="zh-TW" sz="2400" dirty="0" smtClean="0">
                <a:solidFill>
                  <a:srgbClr val="7030A0"/>
                </a:solidFill>
              </a:rPr>
              <a:t>[1]</a:t>
            </a:r>
            <a:r>
              <a:rPr lang="en-US" altLang="zh-TW" sz="2400" dirty="0" smtClean="0"/>
              <a:t>)             # </a:t>
            </a:r>
            <a:r>
              <a:rPr lang="en-US" altLang="zh-TW" sz="2400" dirty="0"/>
              <a:t>Print list[1</a:t>
            </a:r>
            <a:r>
              <a:rPr lang="en-US" altLang="zh-TW" sz="2400" dirty="0" smtClean="0"/>
              <a:t>][1]</a:t>
            </a:r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4534717"/>
            <a:ext cx="8748762" cy="127825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44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(Set)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05138" y="1289221"/>
            <a:ext cx="8688126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set1 = </a:t>
            </a:r>
            <a:r>
              <a:rPr lang="en-US" altLang="zh-TW" sz="2000" dirty="0">
                <a:solidFill>
                  <a:srgbClr val="7030A0"/>
                </a:solidFill>
              </a:rPr>
              <a:t>{"A","B","C",1 ,2</a:t>
            </a:r>
            <a:r>
              <a:rPr lang="en-US" altLang="zh-TW" sz="2000" dirty="0" smtClean="0">
                <a:solidFill>
                  <a:srgbClr val="7030A0"/>
                </a:solidFill>
              </a:rPr>
              <a:t>}</a:t>
            </a:r>
            <a:endParaRPr lang="en-US" altLang="zh-TW" sz="2000" dirty="0">
              <a:solidFill>
                <a:srgbClr val="7030A0"/>
              </a:solidFill>
            </a:endParaRPr>
          </a:p>
          <a:p>
            <a:r>
              <a:rPr lang="en-US" altLang="zh-TW" sz="2000" dirty="0"/>
              <a:t>set2 =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{"A","B","D",1 ,3}</a:t>
            </a:r>
          </a:p>
          <a:p>
            <a:endParaRPr lang="en-US" altLang="zh-TW" sz="2000" dirty="0"/>
          </a:p>
          <a:p>
            <a:r>
              <a:rPr lang="en-US" altLang="zh-TW" sz="2000" dirty="0"/>
              <a:t>print</a:t>
            </a:r>
            <a:r>
              <a:rPr lang="en-US" altLang="zh-TW" sz="2000" dirty="0" smtClean="0"/>
              <a:t>(“A” </a:t>
            </a:r>
            <a:r>
              <a:rPr lang="en-US" altLang="zh-TW" sz="2000" dirty="0"/>
              <a:t>in set1) </a:t>
            </a:r>
            <a:r>
              <a:rPr lang="en-US" altLang="zh-TW" sz="2000" dirty="0" smtClean="0"/>
              <a:t>           # “A” </a:t>
            </a:r>
            <a:r>
              <a:rPr lang="en-US" altLang="zh-TW" sz="2000" dirty="0"/>
              <a:t>in set1 or </a:t>
            </a:r>
            <a:r>
              <a:rPr lang="en-US" altLang="zh-TW" sz="2000" dirty="0" smtClean="0"/>
              <a:t>not</a:t>
            </a:r>
            <a:r>
              <a:rPr lang="zh-TW" altLang="en-US" sz="2000" dirty="0" smtClean="0"/>
              <a:t> 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| set2)  </a:t>
            </a:r>
            <a:r>
              <a:rPr lang="en-US" altLang="zh-TW" sz="2000" dirty="0" smtClean="0"/>
              <a:t>          # Union (</a:t>
            </a:r>
            <a:r>
              <a:rPr lang="zh-TW" altLang="en-US" sz="2000" dirty="0" smtClean="0"/>
              <a:t>聯集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</a:t>
            </a:r>
            <a:r>
              <a:rPr lang="en-US" altLang="zh-TW" sz="2000" dirty="0" smtClean="0"/>
              <a:t>&amp; </a:t>
            </a:r>
            <a:r>
              <a:rPr lang="en-US" altLang="zh-TW" sz="2000" dirty="0"/>
              <a:t>set2)  </a:t>
            </a:r>
            <a:r>
              <a:rPr lang="en-US" altLang="zh-TW" sz="2000" dirty="0" smtClean="0"/>
              <a:t>         # Intersection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交集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print(set1 - set2)  </a:t>
            </a:r>
            <a:r>
              <a:rPr lang="en-US" altLang="zh-TW" sz="2000" dirty="0" smtClean="0"/>
              <a:t>          # Subtraction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差集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^ set2)  </a:t>
            </a:r>
            <a:r>
              <a:rPr lang="en-US" altLang="zh-TW" sz="2000" dirty="0" smtClean="0"/>
              <a:t>         # XOR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互斥或</a:t>
            </a:r>
            <a:r>
              <a:rPr lang="en-US" altLang="zh-TW" sz="2000" dirty="0" smtClean="0"/>
              <a:t>)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38" y="5146103"/>
            <a:ext cx="8688126" cy="142451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03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65256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Python I</a:t>
            </a:r>
            <a:r>
              <a:rPr lang="en-US" altLang="zh-TW" sz="4000" dirty="0" smtClean="0">
                <a:solidFill>
                  <a:schemeClr val="tx1"/>
                </a:solidFill>
              </a:rPr>
              <a:t>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2205262"/>
            <a:ext cx="5214015" cy="38361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05" y="2187079"/>
            <a:ext cx="5583633" cy="385428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6" name="矩形 5"/>
          <p:cNvSpPr/>
          <p:nvPr/>
        </p:nvSpPr>
        <p:spPr>
          <a:xfrm>
            <a:off x="677334" y="1393508"/>
            <a:ext cx="539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Download : </a:t>
            </a:r>
            <a:r>
              <a:rPr lang="en-US" altLang="zh-TW" b="1" i="1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altLang="zh-TW" b="1" i="1" dirty="0">
                <a:solidFill>
                  <a:srgbClr val="0070C0"/>
                </a:solidFill>
                <a:hlinkClick r:id="rId4"/>
              </a:rPr>
              <a:t>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(Dict)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 smtClean="0">
                <a:solidFill>
                  <a:srgbClr val="7030A0"/>
                </a:solidFill>
              </a:rPr>
              <a:t>, "</a:t>
            </a:r>
            <a:r>
              <a:rPr lang="en-US" altLang="zh-TW" sz="2400" dirty="0">
                <a:solidFill>
                  <a:srgbClr val="7030A0"/>
                </a:solidFill>
              </a:rPr>
              <a:t>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["Name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["Age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["Weight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["Height"])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04" y="4946127"/>
            <a:ext cx="9388840" cy="136323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959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1867" y="2743166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control </a:t>
            </a:r>
            <a:r>
              <a:rPr lang="en-US" altLang="zh-TW" sz="6600"/>
              <a:t/>
            </a:r>
            <a:br>
              <a:rPr lang="en-US" altLang="zh-TW" sz="6600"/>
            </a:b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2" y="1356171"/>
            <a:ext cx="8637223" cy="5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27119" y="1591436"/>
            <a:ext cx="8656961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an integer: </a:t>
            </a:r>
            <a:r>
              <a:rPr lang="en-US" altLang="zh-TW" sz="2000" dirty="0" smtClean="0"/>
              <a:t>"))    # Assign input number to x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US" altLang="zh-TW" sz="2000" dirty="0"/>
              <a:t> x &lt; 50:</a:t>
            </a:r>
          </a:p>
          <a:p>
            <a:r>
              <a:rPr lang="en-US" altLang="zh-TW" sz="2000" dirty="0"/>
              <a:t>     print("The Integer is small than 50</a:t>
            </a:r>
            <a:r>
              <a:rPr lang="en-US" altLang="zh-TW" sz="2000" dirty="0" smtClean="0"/>
              <a:t>")       # If x &lt; 50, print</a:t>
            </a:r>
            <a:endParaRPr lang="en-US" altLang="zh-TW" sz="2000" dirty="0"/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elif</a:t>
            </a:r>
            <a:r>
              <a:rPr lang="en-US" altLang="zh-TW" sz="2000" dirty="0"/>
              <a:t> x &gt; 50:</a:t>
            </a:r>
          </a:p>
          <a:p>
            <a:r>
              <a:rPr lang="en-US" altLang="zh-TW" sz="2000" dirty="0"/>
              <a:t>     print("The Integer is more than 50</a:t>
            </a:r>
            <a:r>
              <a:rPr lang="en-US" altLang="zh-TW" sz="2000" dirty="0" smtClean="0"/>
              <a:t>")       # If x &gt; 50, print</a:t>
            </a:r>
            <a:endParaRPr lang="en-US" altLang="zh-TW" sz="2000" dirty="0"/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else:</a:t>
            </a:r>
          </a:p>
          <a:p>
            <a:r>
              <a:rPr lang="en-US" altLang="zh-TW" sz="2000" dirty="0"/>
              <a:t>     print("The Integer is  50</a:t>
            </a:r>
            <a:r>
              <a:rPr lang="en-US" altLang="zh-TW" sz="2000" dirty="0" smtClean="0"/>
              <a:t>")                       # If not meets above, print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19" y="5102046"/>
            <a:ext cx="8656961" cy="11001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74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1504851"/>
            <a:ext cx="7807235" cy="43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4283" y="1928902"/>
            <a:ext cx="8814074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words = ["Python", "Java", "C</a:t>
            </a:r>
            <a:r>
              <a:rPr lang="en-US" altLang="zh-TW" sz="2000" dirty="0" smtClean="0"/>
              <a:t>++"]     # Assign List[] to words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for</a:t>
            </a:r>
            <a:r>
              <a:rPr lang="en-US" altLang="zh-TW" sz="2000" dirty="0"/>
              <a:t> w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in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/>
              <a:t>words</a:t>
            </a:r>
            <a:r>
              <a:rPr lang="en-US" altLang="zh-TW" sz="2000" dirty="0" smtClean="0"/>
              <a:t>:              </a:t>
            </a:r>
            <a:endParaRPr lang="en-US" altLang="zh-TW" sz="2000" dirty="0"/>
          </a:p>
          <a:p>
            <a:r>
              <a:rPr lang="en-US" altLang="zh-TW" sz="2000" dirty="0"/>
              <a:t>    print(w,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(w</a:t>
            </a:r>
            <a:r>
              <a:rPr lang="en-US" altLang="zh-TW" sz="2000" dirty="0" smtClean="0"/>
              <a:t>))                           # Print w in words[] and count it.</a:t>
            </a:r>
          </a:p>
          <a:p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3" y="4402181"/>
            <a:ext cx="8814074" cy="126709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268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(for_range)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8073" y="1735043"/>
            <a:ext cx="809141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in range</a:t>
            </a:r>
            <a:r>
              <a:rPr lang="en-US" altLang="zh-TW" sz="2400" dirty="0"/>
              <a:t>(10):</a:t>
            </a:r>
          </a:p>
          <a:p>
            <a:r>
              <a:rPr lang="en-US" altLang="zh-TW" sz="2400" dirty="0"/>
              <a:t>    print(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)                         # Print 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 from 0 to 9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73" y="3583576"/>
            <a:ext cx="8091417" cy="193202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016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/>
              <a:t>nested_loops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1438" y="1507302"/>
            <a:ext cx="8487145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</a:t>
            </a:r>
            <a:r>
              <a:rPr lang="en-US" altLang="zh-TW" sz="2000" dirty="0" smtClean="0"/>
              <a:t>ords = [“A”, “B”, “C”, “D”]      #Assign “A</a:t>
            </a:r>
            <a:r>
              <a:rPr lang="en-US" altLang="zh-TW" sz="2000" dirty="0"/>
              <a:t>”, “B”, “C”, “D</a:t>
            </a:r>
            <a:r>
              <a:rPr lang="en-US" altLang="zh-TW" sz="2000" dirty="0" smtClean="0"/>
              <a:t>” to words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for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in </a:t>
            </a:r>
            <a:r>
              <a:rPr lang="en-US" altLang="zh-TW" sz="2000" dirty="0" smtClean="0">
                <a:solidFill>
                  <a:srgbClr val="FF0000"/>
                </a:solidFill>
              </a:rPr>
              <a:t>range</a:t>
            </a:r>
            <a:r>
              <a:rPr lang="en-US" altLang="zh-TW" sz="2000" dirty="0" smtClean="0"/>
              <a:t>(5):                           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US" altLang="zh-TW" sz="2000" dirty="0" smtClean="0"/>
              <a:t> j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altLang="zh-TW" sz="2000" dirty="0" smtClean="0"/>
              <a:t>words: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7030A0"/>
                </a:solidFill>
              </a:rPr>
              <a:t>print(j)                           </a:t>
            </a:r>
            <a:r>
              <a:rPr lang="en-US" altLang="zh-TW" sz="2000" dirty="0" smtClean="0"/>
              <a:t>#Print j 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38" y="3528203"/>
            <a:ext cx="8487145" cy="296131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96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(break)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2823" y="1889909"/>
            <a:ext cx="9001258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</a:t>
            </a:r>
            <a:r>
              <a:rPr lang="en-US" altLang="zh-TW" sz="2000" dirty="0" smtClean="0"/>
              <a:t>or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in range(5):                      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print(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                                #Print </a:t>
            </a:r>
            <a:r>
              <a:rPr lang="en-US" altLang="zh-TW" sz="2000" dirty="0" err="1" smtClean="0"/>
              <a:t>i</a:t>
            </a:r>
            <a:endParaRPr lang="en-US" altLang="zh-TW" sz="2000" dirty="0" smtClean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== 3:       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print(“Loop Break”)       #if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 3, print “Loop Break” then break loop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FF0000"/>
                </a:solidFill>
              </a:rPr>
              <a:t>break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4223402"/>
            <a:ext cx="9001259" cy="152425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73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(continue)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6751" y="1694742"/>
            <a:ext cx="8186701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or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in range(5):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== 3:               #if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 3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>
                <a:solidFill>
                  <a:srgbClr val="FF0000"/>
                </a:solidFill>
              </a:rPr>
              <a:t>continue</a:t>
            </a:r>
            <a:r>
              <a:rPr lang="en-US" altLang="zh-TW" sz="2400" dirty="0" smtClean="0"/>
              <a:t>            #Bypass then continue </a:t>
            </a:r>
            <a:r>
              <a:rPr lang="en-US" altLang="zh-TW" sz="2400" dirty="0"/>
              <a:t>l</a:t>
            </a:r>
            <a:r>
              <a:rPr lang="en-US" altLang="zh-TW" sz="2400" dirty="0" smtClean="0"/>
              <a:t>oop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print(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                #Print </a:t>
            </a:r>
            <a:r>
              <a:rPr lang="en-US" altLang="zh-TW" sz="2400" dirty="0" err="1" smtClean="0"/>
              <a:t>i</a:t>
            </a:r>
            <a:endParaRPr lang="en-US" altLang="zh-TW" sz="2400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50" y="4149304"/>
            <a:ext cx="8186701" cy="144144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1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Python </a:t>
            </a:r>
            <a:r>
              <a:rPr lang="en-US" altLang="zh-TW" sz="4000" smtClean="0">
                <a:solidFill>
                  <a:schemeClr val="tx1"/>
                </a:solidFill>
              </a:rPr>
              <a:t>Install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5" y="1632124"/>
            <a:ext cx="4878435" cy="397265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10" y="1632124"/>
            <a:ext cx="6290667" cy="397265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54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5" y="1373526"/>
            <a:ext cx="7776240" cy="44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598938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</a:t>
            </a:r>
            <a:r>
              <a:rPr lang="nn-NO" altLang="zh-TW" sz="2400" dirty="0" smtClean="0">
                <a:solidFill>
                  <a:schemeClr val="accent3">
                    <a:lumMod val="75000"/>
                  </a:schemeClr>
                </a:solidFill>
              </a:rPr>
              <a:t>0                                  </a:t>
            </a:r>
            <a:r>
              <a:rPr lang="nn-NO" altLang="zh-TW" sz="2400" dirty="0" smtClean="0"/>
              <a:t># </a:t>
            </a:r>
            <a:r>
              <a:rPr lang="nn-NO" altLang="zh-TW" sz="2400" dirty="0"/>
              <a:t>a</a:t>
            </a:r>
            <a:r>
              <a:rPr lang="nn-NO" altLang="zh-TW" sz="2400" dirty="0" smtClean="0"/>
              <a:t>ssign 0 to i </a:t>
            </a:r>
            <a:endParaRPr lang="nn-NO" altLang="zh-TW" sz="2400" dirty="0"/>
          </a:p>
          <a:p>
            <a:r>
              <a:rPr lang="nn-NO" altLang="zh-TW" sz="2400" dirty="0">
                <a:solidFill>
                  <a:srgbClr val="7030A0"/>
                </a:solidFill>
              </a:rPr>
              <a:t>while</a:t>
            </a:r>
            <a:r>
              <a:rPr lang="nn-NO" altLang="zh-TW" sz="2400" dirty="0"/>
              <a:t> i &lt; </a:t>
            </a:r>
            <a:r>
              <a:rPr lang="nn-NO" altLang="zh-TW" sz="2400" dirty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nn-NO" altLang="zh-TW" sz="2400" dirty="0" smtClean="0"/>
              <a:t>:                      # if i &lt; 10 is true</a:t>
            </a:r>
            <a:endParaRPr lang="nn-NO" altLang="zh-TW" sz="2400" dirty="0"/>
          </a:p>
          <a:p>
            <a:r>
              <a:rPr lang="nn-NO" altLang="zh-TW" sz="2400" dirty="0"/>
              <a:t>    print(i</a:t>
            </a:r>
            <a:r>
              <a:rPr lang="nn-NO" altLang="zh-TW" sz="2400" dirty="0" smtClean="0"/>
              <a:t>)                          # print i </a:t>
            </a:r>
            <a:endParaRPr lang="nn-NO" altLang="zh-TW" sz="2400" dirty="0"/>
          </a:p>
          <a:p>
            <a:r>
              <a:rPr lang="nn-NO" altLang="zh-TW" sz="2400" dirty="0"/>
              <a:t>    i += </a:t>
            </a:r>
            <a:r>
              <a:rPr lang="nn-NO" altLang="zh-TW" sz="2400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zh-TW" alt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                          </a:t>
            </a:r>
            <a:r>
              <a:rPr lang="en-US" altLang="zh-TW" sz="2400" dirty="0" smtClean="0"/>
              <a:t># I + 1</a:t>
            </a:r>
          </a:p>
          <a:p>
            <a:r>
              <a:rPr lang="en-US" altLang="zh-TW" sz="2400" dirty="0">
                <a:solidFill>
                  <a:srgbClr val="7030A0"/>
                </a:solidFill>
              </a:rPr>
              <a:t>e</a:t>
            </a:r>
            <a:r>
              <a:rPr lang="en-US" altLang="zh-TW" sz="2400" dirty="0" smtClean="0">
                <a:solidFill>
                  <a:srgbClr val="7030A0"/>
                </a:solidFill>
              </a:rPr>
              <a:t>lse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 smtClean="0"/>
              <a:t>    print(</a:t>
            </a:r>
            <a:r>
              <a:rPr lang="en-US" altLang="zh-TW" sz="2400" dirty="0" smtClean="0">
                <a:solidFill>
                  <a:srgbClr val="00B050"/>
                </a:solidFill>
              </a:rPr>
              <a:t>“finished”</a:t>
            </a:r>
            <a:r>
              <a:rPr lang="en-US" altLang="zh-TW" sz="2400" dirty="0" smtClean="0"/>
              <a:t>)            #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&lt; 10 is false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35" y="4219710"/>
            <a:ext cx="8109228" cy="211577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722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2" y="1671420"/>
            <a:ext cx="7686048" cy="40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504" y="1755090"/>
            <a:ext cx="7172099" cy="228133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7030A0"/>
                </a:solidFill>
              </a:rPr>
              <a:t>example</a:t>
            </a:r>
            <a:r>
              <a:rPr lang="en-US" altLang="zh-TW" sz="2400" dirty="0" smtClean="0"/>
              <a:t>(n):         # function example()</a:t>
            </a:r>
            <a:endParaRPr lang="en-US" altLang="zh-TW" sz="2400" dirty="0"/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# n = n + 5</a:t>
            </a:r>
          </a:p>
          <a:p>
            <a:r>
              <a:rPr lang="en-US" altLang="zh-TW" sz="2400" dirty="0" smtClean="0"/>
              <a:t>       print(n)               # print n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7030A0"/>
                </a:solidFill>
              </a:rPr>
              <a:t>e</a:t>
            </a:r>
            <a:r>
              <a:rPr lang="en-US" altLang="zh-TW" sz="2400" dirty="0" smtClean="0">
                <a:solidFill>
                  <a:srgbClr val="7030A0"/>
                </a:solidFill>
              </a:rPr>
              <a:t>xample</a:t>
            </a:r>
            <a:r>
              <a:rPr lang="en-US" altLang="zh-TW" sz="2400" dirty="0" smtClean="0"/>
              <a:t>(10)               # call function example()</a:t>
            </a: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04" y="4597386"/>
            <a:ext cx="7172098" cy="96341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10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(global/local variable)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07391" y="1479044"/>
            <a:ext cx="6440220" cy="325452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x</a:t>
            </a:r>
            <a:r>
              <a:rPr lang="en-US" altLang="zh-TW" sz="2000" dirty="0" smtClean="0">
                <a:solidFill>
                  <a:srgbClr val="FF0000"/>
                </a:solidFill>
              </a:rPr>
              <a:t>1 = 1                              </a:t>
            </a:r>
            <a:r>
              <a:rPr lang="en-US" altLang="zh-TW" sz="2000" dirty="0" smtClean="0"/>
              <a:t># Assign 1 to x1</a:t>
            </a:r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example():                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#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F</a:t>
            </a:r>
            <a:r>
              <a:rPr lang="en-US" altLang="zh-TW" sz="2000" dirty="0" smtClean="0"/>
              <a:t>unction example()</a:t>
            </a:r>
            <a:endParaRPr lang="en-US" altLang="zh-TW" sz="2000" dirty="0"/>
          </a:p>
          <a:p>
            <a:r>
              <a:rPr lang="en-US" altLang="zh-TW" sz="2000" dirty="0" smtClean="0"/>
              <a:t>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x1 = 2                       </a:t>
            </a:r>
            <a:r>
              <a:rPr lang="en-US" altLang="zh-TW" sz="2000" dirty="0" smtClean="0"/>
              <a:t># Assign 2 to x1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       x2 = 6                       </a:t>
            </a:r>
            <a:r>
              <a:rPr lang="en-US" altLang="zh-TW" sz="2000" dirty="0" smtClean="0"/>
              <a:t># Assign 6 to x2</a:t>
            </a:r>
          </a:p>
          <a:p>
            <a:r>
              <a:rPr lang="en-US" altLang="zh-TW" sz="2000" dirty="0" smtClean="0"/>
              <a:t>       print(x1,“local x1”)   # print local x1</a:t>
            </a:r>
          </a:p>
          <a:p>
            <a:r>
              <a:rPr lang="en-US" altLang="zh-TW" sz="2000" dirty="0" smtClean="0"/>
              <a:t>       print(x2,”local x2”)   # print local x2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example()                         # call function example()</a:t>
            </a:r>
          </a:p>
          <a:p>
            <a:r>
              <a:rPr lang="en-US" altLang="zh-TW" sz="2000" dirty="0" smtClean="0"/>
              <a:t>print(x1, ”global x1”)        # print global x1</a:t>
            </a:r>
          </a:p>
          <a:p>
            <a:r>
              <a:rPr lang="en-US" altLang="zh-TW" sz="2000" dirty="0" smtClean="0"/>
              <a:t>print(x2, “global x2”)        #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print global x2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91" y="4916451"/>
            <a:ext cx="6440220" cy="16575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132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2784" y="1474146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#temp.py</a:t>
            </a:r>
          </a:p>
          <a:p>
            <a:endParaRPr lang="en-US" altLang="zh-TW" sz="2000" dirty="0"/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ef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example1()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print(“example1 function”)</a:t>
            </a:r>
          </a:p>
          <a:p>
            <a:endParaRPr lang="en-US" altLang="zh-TW" sz="2000" dirty="0" smtClean="0"/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ef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example2()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print(“example2 function”)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23451" y="1504924"/>
            <a:ext cx="3960495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7030A0"/>
                </a:solidFill>
              </a:rPr>
              <a:t>i</a:t>
            </a:r>
            <a:r>
              <a:rPr lang="en-US" altLang="zh-TW" sz="2000" dirty="0" smtClean="0">
                <a:solidFill>
                  <a:srgbClr val="7030A0"/>
                </a:solidFill>
              </a:rPr>
              <a:t>mport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example1()</a:t>
            </a:r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example2()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84" y="5191622"/>
            <a:ext cx="8181162" cy="109161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7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en-US" altLang="zh-TW" sz="4000">
                <a:solidFill>
                  <a:schemeClr val="tx1"/>
                </a:solidFill>
              </a:rPr>
              <a:t>U</a:t>
            </a:r>
            <a:r>
              <a:rPr lang="en-US" altLang="zh-TW" sz="4000" smtClean="0">
                <a:solidFill>
                  <a:schemeClr val="tx1"/>
                </a:solidFill>
              </a:rPr>
              <a:t>sed by CMD)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86251" y="1455573"/>
            <a:ext cx="3816197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#temp.py</a:t>
            </a:r>
          </a:p>
          <a:p>
            <a:r>
              <a:rPr lang="en-US" altLang="zh-TW" sz="2000" dirty="0">
                <a:solidFill>
                  <a:srgbClr val="7030A0"/>
                </a:solidFill>
              </a:rPr>
              <a:t>import sys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example1(n):</a:t>
            </a:r>
          </a:p>
          <a:p>
            <a:r>
              <a:rPr lang="en-US" altLang="zh-TW" sz="2000" dirty="0"/>
              <a:t>   print("example1 function")</a:t>
            </a:r>
          </a:p>
          <a:p>
            <a:r>
              <a:rPr lang="en-US" altLang="zh-TW" sz="2000" dirty="0"/>
              <a:t>   if n == "Yes":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Yes")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example2(m):</a:t>
            </a:r>
          </a:p>
          <a:p>
            <a:r>
              <a:rPr lang="en-US" altLang="zh-TW" sz="2000" dirty="0"/>
              <a:t>   print("example2 function")</a:t>
            </a:r>
          </a:p>
          <a:p>
            <a:r>
              <a:rPr lang="en-US" altLang="zh-TW" sz="2000" dirty="0"/>
              <a:t>   if m == "No" 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No")</a:t>
            </a:r>
          </a:p>
          <a:p>
            <a:r>
              <a:rPr lang="en-US" altLang="zh-TW" sz="2000" dirty="0"/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 smtClean="0">
                <a:solidFill>
                  <a:srgbClr val="7030A0"/>
                </a:solidFill>
              </a:rPr>
              <a:t>    example1(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str</a:t>
            </a:r>
            <a:r>
              <a:rPr lang="en-US" altLang="zh-TW" sz="2000" dirty="0" smtClean="0">
                <a:solidFill>
                  <a:srgbClr val="7030A0"/>
                </a:solidFill>
              </a:rPr>
              <a:t>(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sys.argv</a:t>
            </a:r>
            <a:r>
              <a:rPr lang="en-US" altLang="zh-TW" sz="2000" dirty="0" smtClean="0">
                <a:solidFill>
                  <a:srgbClr val="7030A0"/>
                </a:solidFill>
              </a:rPr>
              <a:t>[1</a:t>
            </a:r>
            <a:r>
              <a:rPr lang="en-US" altLang="zh-TW" sz="2000" dirty="0">
                <a:solidFill>
                  <a:srgbClr val="7030A0"/>
                </a:solidFill>
              </a:rPr>
              <a:t>]))</a:t>
            </a:r>
          </a:p>
          <a:p>
            <a:r>
              <a:rPr lang="en-US" altLang="zh-TW" sz="2000" dirty="0">
                <a:solidFill>
                  <a:srgbClr val="7030A0"/>
                </a:solidFill>
              </a:rPr>
              <a:t>    example2(</a:t>
            </a:r>
            <a:r>
              <a:rPr lang="en-US" altLang="zh-TW" sz="2000" dirty="0" err="1">
                <a:solidFill>
                  <a:srgbClr val="7030A0"/>
                </a:solidFill>
              </a:rPr>
              <a:t>str</a:t>
            </a:r>
            <a:r>
              <a:rPr lang="en-US" altLang="zh-TW" sz="2000" dirty="0">
                <a:solidFill>
                  <a:srgbClr val="7030A0"/>
                </a:solidFill>
              </a:rPr>
              <a:t>(</a:t>
            </a:r>
            <a:r>
              <a:rPr lang="en-US" altLang="zh-TW" sz="2000" dirty="0" err="1">
                <a:solidFill>
                  <a:srgbClr val="7030A0"/>
                </a:solidFill>
              </a:rPr>
              <a:t>sys.argv</a:t>
            </a:r>
            <a:r>
              <a:rPr lang="en-US" altLang="zh-TW" sz="2000" dirty="0">
                <a:solidFill>
                  <a:srgbClr val="7030A0"/>
                </a:solidFill>
              </a:rPr>
              <a:t>[2]))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1455573"/>
            <a:ext cx="5865223" cy="501675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124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</a:t>
            </a:r>
            <a:r>
              <a:rPr lang="en-US" altLang="zh-TW"/>
              <a:t/>
            </a:r>
            <a:br>
              <a:rPr lang="en-US" altLang="zh-TW"/>
            </a:b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</a:t>
            </a:r>
            <a:r>
              <a:rPr lang="en-US" altLang="zh-TW" sz="4000" dirty="0"/>
              <a:t>T</a:t>
            </a:r>
            <a:r>
              <a:rPr lang="en-US" altLang="zh-TW" sz="4000" dirty="0" smtClean="0"/>
              <a:t>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5018" y="1962125"/>
            <a:ext cx="8359874" cy="350865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Exception (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checking</a:t>
            </a:r>
            <a:r>
              <a:rPr lang="en-US" altLang="zh-TW" sz="2400" dirty="0" smtClean="0"/>
              <a:t>)  </a:t>
            </a:r>
            <a:endParaRPr lang="en-US" altLang="zh-TW" sz="2400" dirty="0"/>
          </a:p>
          <a:p>
            <a:r>
              <a:rPr lang="en-US" altLang="zh-TW" sz="2400" dirty="0" smtClean="0"/>
              <a:t>         # EX :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ValueError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NameError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 err="1">
                <a:solidFill>
                  <a:srgbClr val="7030A0"/>
                </a:solidFill>
              </a:rPr>
              <a:t>TypeError</a:t>
            </a:r>
            <a:endParaRPr lang="en-US" altLang="zh-TW" sz="2400" dirty="0" smtClean="0">
              <a:solidFill>
                <a:srgbClr val="7030A0"/>
              </a:solidFill>
            </a:endParaRP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# Runtime Exception (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unchecking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EX :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OS crash, HW component error </a:t>
            </a:r>
            <a:r>
              <a:rPr lang="en-US" altLang="zh-TW" sz="2400" dirty="0" smtClean="0"/>
              <a:t>…….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Can’t be catch by python.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5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Anaconda(</a:t>
            </a:r>
            <a:r>
              <a:rPr lang="en-US" altLang="zh-TW" sz="66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6600" dirty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Type)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1603873"/>
            <a:ext cx="8563229" cy="3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30570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6281" y="1700866"/>
            <a:ext cx="8399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 Exception error </a:t>
            </a:r>
          </a:p>
          <a:p>
            <a:endParaRPr lang="en-US" altLang="zh-TW" sz="2400" dirty="0"/>
          </a:p>
          <a:p>
            <a:r>
              <a:rPr lang="en-US" altLang="zh-TW" sz="2400" dirty="0"/>
              <a:t>Number =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(input</a:t>
            </a:r>
            <a:r>
              <a:rPr lang="en-US" altLang="zh-TW" sz="2400" dirty="0" smtClean="0"/>
              <a:t>( </a:t>
            </a:r>
            <a:r>
              <a:rPr lang="en-US" altLang="zh-TW" sz="2400" dirty="0" smtClean="0">
                <a:solidFill>
                  <a:srgbClr val="00B050"/>
                </a:solidFill>
              </a:rPr>
              <a:t>"</a:t>
            </a:r>
            <a:r>
              <a:rPr lang="en-US" altLang="zh-TW" sz="2400" dirty="0">
                <a:solidFill>
                  <a:srgbClr val="00B050"/>
                </a:solidFill>
              </a:rPr>
              <a:t>Please enter a </a:t>
            </a:r>
            <a:r>
              <a:rPr lang="en-US" altLang="zh-TW" sz="2400" dirty="0" smtClean="0">
                <a:solidFill>
                  <a:srgbClr val="00B050"/>
                </a:solidFill>
              </a:rPr>
              <a:t>number : </a:t>
            </a:r>
            <a:r>
              <a:rPr lang="en-US" altLang="zh-TW" sz="2400" dirty="0">
                <a:solidFill>
                  <a:srgbClr val="00B050"/>
                </a:solidFill>
              </a:rPr>
              <a:t>"</a:t>
            </a:r>
            <a:r>
              <a:rPr lang="en-US" altLang="zh-TW" sz="2400" dirty="0" smtClean="0"/>
              <a:t>))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66" y="3792221"/>
            <a:ext cx="8415436" cy="204955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884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Exception (try_catch)</a:t>
            </a:r>
            <a:r>
              <a:rPr lang="en-US" altLang="zh-TW" sz="400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488" y="1504924"/>
            <a:ext cx="7289078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 Exception error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try:</a:t>
            </a:r>
          </a:p>
          <a:p>
            <a:r>
              <a:rPr lang="en-US" altLang="zh-TW" sz="2000" dirty="0"/>
              <a:t>    Number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 number: "))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except </a:t>
            </a:r>
            <a:r>
              <a:rPr lang="en-US" altLang="zh-TW" sz="2000" dirty="0" err="1">
                <a:solidFill>
                  <a:srgbClr val="7030A0"/>
                </a:solidFill>
              </a:rPr>
              <a:t>ValueError</a:t>
            </a:r>
            <a:r>
              <a:rPr lang="en-US" altLang="zh-TW" sz="20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print("Oops!  That was no valid number.  Try again...")</a:t>
            </a:r>
          </a:p>
          <a:p>
            <a:endParaRPr lang="en-US" altLang="zh-TW" sz="2000" dirty="0"/>
          </a:p>
          <a:p>
            <a:r>
              <a:rPr lang="en-US" altLang="zh-TW" sz="2000" dirty="0"/>
              <a:t>else:</a:t>
            </a:r>
          </a:p>
          <a:p>
            <a:r>
              <a:rPr lang="en-US" altLang="zh-TW" sz="2000" dirty="0"/>
              <a:t>    print("Input successfully</a:t>
            </a:r>
            <a:r>
              <a:rPr lang="en-US" altLang="zh-TW" sz="2000" dirty="0" smtClean="0"/>
              <a:t>")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88" y="4824520"/>
            <a:ext cx="7289078" cy="188978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889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24300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000" smtClean="0">
                <a:solidFill>
                  <a:schemeClr val="tx1"/>
                </a:solidFill>
              </a:rPr>
              <a:t>Object-oriented Programming</a:t>
            </a:r>
            <a:r>
              <a:rPr lang="en-US" altLang="zh-TW" sz="6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TW" sz="6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964" y="266003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Object-oriented Programming </a:t>
            </a:r>
            <a:endParaRPr lang="zh-TW" altLang="en-US" sz="4000"/>
          </a:p>
        </p:txBody>
      </p:sp>
      <p:sp>
        <p:nvSpPr>
          <p:cNvPr id="5" name="文字方塊 4"/>
          <p:cNvSpPr txBox="1"/>
          <p:nvPr/>
        </p:nvSpPr>
        <p:spPr>
          <a:xfrm>
            <a:off x="919327" y="1708700"/>
            <a:ext cx="840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Encapsulation</a:t>
            </a:r>
            <a:r>
              <a:rPr lang="zh-TW" altLang="en-US" sz="2400" dirty="0" smtClean="0"/>
              <a:t> 封裝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一種將函式介面的實作細節部份包裝、隱藏起來的方法，它也是一種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防止外界呼叫端，去存取物件內部實作細節的手段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Inheritance</a:t>
            </a:r>
            <a:r>
              <a:rPr lang="zh-TW" altLang="en-US" sz="2400" dirty="0" smtClean="0"/>
              <a:t>  繼承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繼承</a:t>
            </a:r>
            <a:r>
              <a:rPr lang="zh-TW" altLang="en-US" sz="2000" dirty="0"/>
              <a:t>可以使得</a:t>
            </a:r>
            <a:r>
              <a:rPr lang="zh-TW" altLang="en-US" sz="2000" b="1" i="1" dirty="0">
                <a:solidFill>
                  <a:srgbClr val="FF0000"/>
                </a:solidFill>
              </a:rPr>
              <a:t>子類具有父類別別的各種屬性和方法</a:t>
            </a:r>
            <a:r>
              <a:rPr lang="zh-TW" altLang="en-US" sz="2000" dirty="0"/>
              <a:t>，而不需要再次編寫相同的代碼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 多型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指</a:t>
            </a:r>
            <a:r>
              <a:rPr lang="zh-TW" altLang="en-US" sz="2000" dirty="0"/>
              <a:t>為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不同資料類型的</a:t>
            </a:r>
            <a:r>
              <a:rPr lang="zh-TW" altLang="en-US" sz="2000" b="1" i="1" dirty="0">
                <a:solidFill>
                  <a:srgbClr val="FF0000"/>
                </a:solidFill>
              </a:rPr>
              <a:t>實體提供統一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的介面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09867" y="35857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51198" y="2001312"/>
            <a:ext cx="6374792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smtClean="0"/>
              <a:t># Class sample</a:t>
            </a:r>
          </a:p>
          <a:p>
            <a:endParaRPr lang="en-US" altLang="zh-TW" sz="24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altLang="zh-TW" sz="2400" smtClean="0"/>
              <a:t> </a:t>
            </a:r>
            <a:r>
              <a:rPr lang="en-US" altLang="zh-TW" sz="2400">
                <a:solidFill>
                  <a:srgbClr val="7030A0"/>
                </a:solidFill>
              </a:rPr>
              <a:t>baseC</a:t>
            </a:r>
            <a:r>
              <a:rPr lang="en-US" altLang="zh-TW" sz="2400" smtClean="0">
                <a:solidFill>
                  <a:srgbClr val="7030A0"/>
                </a:solidFill>
              </a:rPr>
              <a:t>lassName</a:t>
            </a:r>
            <a:r>
              <a:rPr lang="en-US" altLang="zh-TW" sz="2400"/>
              <a:t>:</a:t>
            </a:r>
          </a:p>
          <a:p>
            <a:r>
              <a:rPr lang="en-US" altLang="zh-TW" sz="2400"/>
              <a:t>    &lt;statement-1&gt;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&lt;statement-N&gt;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31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618" y="1322042"/>
            <a:ext cx="7459009" cy="406265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400" dirty="0"/>
              <a:t> </a:t>
            </a:r>
            <a:r>
              <a:rPr lang="en-US" altLang="zh-TW" sz="2400" dirty="0" err="1">
                <a:solidFill>
                  <a:srgbClr val="7030A0"/>
                </a:solidFill>
              </a:rPr>
              <a:t>baseAnimal</a:t>
            </a:r>
            <a:r>
              <a:rPr lang="en-US" altLang="zh-TW" sz="2400" dirty="0" smtClean="0"/>
              <a:t>:                # </a:t>
            </a:r>
            <a:r>
              <a:rPr lang="en-US" altLang="zh-TW" sz="2400" dirty="0" err="1" smtClean="0"/>
              <a:t>baseAnimal</a:t>
            </a:r>
            <a:r>
              <a:rPr lang="en-US" altLang="zh-TW" sz="2400" dirty="0" smtClean="0"/>
              <a:t> class</a:t>
            </a:r>
          </a:p>
          <a:p>
            <a:r>
              <a:rPr lang="en-US" altLang="zh-TW" sz="2400" dirty="0"/>
              <a:t>    y = 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"Is not a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animal“</a:t>
            </a:r>
          </a:p>
          <a:p>
            <a:endParaRPr lang="en-US" altLang="zh-TW" sz="2400" dirty="0"/>
          </a:p>
          <a:p>
            <a:r>
              <a:rPr lang="en-US" altLang="zh-TW" sz="2400" dirty="0"/>
              <a:t>   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7030A0"/>
                </a:solidFill>
              </a:rPr>
              <a:t>animal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400" dirty="0"/>
              <a:t>):</a:t>
            </a:r>
          </a:p>
          <a:p>
            <a:r>
              <a:rPr lang="en-US" altLang="zh-TW" sz="2400" dirty="0"/>
              <a:t>        print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("Is a animal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baseAnimal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                </a:t>
            </a:r>
            <a:r>
              <a:rPr lang="en-US" altLang="zh-TW" sz="2400" dirty="0"/>
              <a:t># Implement</a:t>
            </a:r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X.y</a:t>
            </a:r>
            <a:r>
              <a:rPr lang="en-US" altLang="zh-TW" sz="2400" dirty="0" smtClean="0"/>
              <a:t>)                            #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Call y</a:t>
            </a:r>
            <a:endParaRPr lang="en-US" altLang="zh-TW" sz="2400" dirty="0"/>
          </a:p>
          <a:p>
            <a:r>
              <a:rPr lang="en-US" altLang="zh-TW" sz="2400" dirty="0" err="1"/>
              <a:t>X.animal</a:t>
            </a:r>
            <a:r>
              <a:rPr lang="en-US" altLang="zh-TW" sz="2400" dirty="0" smtClean="0"/>
              <a:t>()                           # Call animal method</a:t>
            </a:r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18" y="5619896"/>
            <a:ext cx="7459009" cy="97684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484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 ( __init__ </a:t>
            </a:r>
            <a:r>
              <a:rPr lang="zh-TW" altLang="en-US" sz="4000" smtClean="0">
                <a:solidFill>
                  <a:schemeClr val="tx1"/>
                </a:solidFill>
              </a:rPr>
              <a:t>建</a:t>
            </a:r>
            <a:r>
              <a:rPr lang="zh-TW" altLang="en-US" sz="4000">
                <a:solidFill>
                  <a:schemeClr val="tx1"/>
                </a:solidFill>
              </a:rPr>
              <a:t>構子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558" y="1214717"/>
            <a:ext cx="4953365" cy="538609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rgbClr val="7030A0"/>
                </a:solidFill>
              </a:rPr>
              <a:t>baseAnimal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__</a:t>
            </a:r>
            <a:r>
              <a:rPr lang="en-US" altLang="zh-TW" sz="2000" dirty="0" err="1">
                <a:solidFill>
                  <a:srgbClr val="7030A0"/>
                </a:solidFill>
              </a:rPr>
              <a:t>init</a:t>
            </a:r>
            <a:r>
              <a:rPr lang="en-US" altLang="zh-TW" sz="2000" dirty="0">
                <a:solidFill>
                  <a:srgbClr val="7030A0"/>
                </a:solidFill>
              </a:rPr>
              <a:t>__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000" dirty="0"/>
              <a:t>, name, species):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2000" dirty="0"/>
              <a:t>.name = name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2000" dirty="0" err="1"/>
              <a:t>.species</a:t>
            </a:r>
            <a:r>
              <a:rPr lang="en-US" altLang="zh-TW" sz="2000" dirty="0"/>
              <a:t> = species</a:t>
            </a: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animal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000" dirty="0"/>
              <a:t>):</a:t>
            </a:r>
          </a:p>
          <a:p>
            <a:r>
              <a:rPr lang="en-US" altLang="zh-TW" sz="2000" dirty="0"/>
              <a:t>        print("Is a animal")</a:t>
            </a:r>
          </a:p>
          <a:p>
            <a:endParaRPr lang="en-US" altLang="zh-TW" sz="2000" dirty="0"/>
          </a:p>
          <a:p>
            <a:r>
              <a:rPr lang="en-US" altLang="zh-TW" sz="2000" dirty="0"/>
              <a:t>X = </a:t>
            </a:r>
            <a:r>
              <a:rPr lang="en-US" altLang="zh-TW" sz="2000" dirty="0" err="1"/>
              <a:t>baseAnimal</a:t>
            </a:r>
            <a:r>
              <a:rPr lang="en-US" altLang="zh-TW" sz="2000" dirty="0"/>
              <a:t>('</a:t>
            </a:r>
            <a:r>
              <a:rPr lang="en-US" altLang="zh-TW" sz="2000" dirty="0" err="1"/>
              <a:t>LaLa</a:t>
            </a:r>
            <a:r>
              <a:rPr lang="en-US" altLang="zh-TW" sz="2000" dirty="0"/>
              <a:t>', 'Cat')</a:t>
            </a:r>
          </a:p>
          <a:p>
            <a:r>
              <a:rPr lang="en-US" altLang="zh-TW" sz="2000" dirty="0"/>
              <a:t>print(X.name)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X.species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X.animal</a:t>
            </a:r>
            <a:r>
              <a:rPr lang="en-US" altLang="zh-TW" sz="2000" dirty="0" smtClean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#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 作為設定物件初始化資料使用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01" y="2797343"/>
            <a:ext cx="5043486" cy="14409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6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89854" y="1628786"/>
            <a:ext cx="5341935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dirty="0" smtClean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baseAnimal</a:t>
            </a:r>
            <a:r>
              <a:rPr lang="en-US" altLang="zh-TW" dirty="0"/>
              <a:t>: 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透過封裝防止內部資料直接被外部呼叫</a:t>
            </a:r>
            <a:endParaRPr lang="en-US" altLang="zh-TW" sz="1400" b="1" i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 err="1">
                <a:solidFill>
                  <a:srgbClr val="7030A0"/>
                </a:solidFill>
              </a:rPr>
              <a:t>init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>
                <a:solidFill>
                  <a:srgbClr val="7030A0"/>
                </a:solidFill>
              </a:rPr>
              <a:t>.__name</a:t>
            </a:r>
            <a:r>
              <a:rPr lang="en-US" altLang="zh-TW" dirty="0" smtClean="0"/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>
                <a:solidFill>
                  <a:srgbClr val="7030A0"/>
                </a:solidFill>
              </a:rPr>
              <a:t>.__species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animal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print("Is a animal")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/>
              <a:t>('</a:t>
            </a:r>
            <a:r>
              <a:rPr lang="en-US" altLang="zh-TW" dirty="0" err="1"/>
              <a:t>LaLa</a:t>
            </a:r>
            <a:r>
              <a:rPr lang="en-US" altLang="zh-TW" dirty="0"/>
              <a:t>', 'Cat')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</a:t>
            </a:r>
            <a:r>
              <a:rPr lang="en-US" altLang="zh-TW" dirty="0" err="1" smtClean="0">
                <a:solidFill>
                  <a:srgbClr val="7030A0"/>
                </a:solidFill>
              </a:rPr>
              <a:t>.__name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</a:t>
            </a:r>
            <a:r>
              <a:rPr lang="en-US" altLang="zh-TW" dirty="0" err="1" smtClean="0">
                <a:solidFill>
                  <a:srgbClr val="7030A0"/>
                </a:solidFill>
              </a:rPr>
              <a:t>.__species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X.animal</a:t>
            </a:r>
            <a:r>
              <a:rPr lang="en-US" altLang="zh-TW" dirty="0"/>
              <a:t>()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12" y="2802365"/>
            <a:ext cx="5370174" cy="178830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004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98611" y="1230738"/>
            <a:ext cx="5177903" cy="538609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baseAnimal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 err="1">
                <a:solidFill>
                  <a:srgbClr val="7030A0"/>
                </a:solidFill>
              </a:rPr>
              <a:t>init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/>
              <a:t>.__name</a:t>
            </a:r>
            <a:r>
              <a:rPr lang="en-US" altLang="zh-TW" dirty="0" smtClean="0"/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/>
              <a:t>.__species</a:t>
            </a:r>
            <a:r>
              <a:rPr lang="en-US" altLang="zh-TW" dirty="0" smtClean="0"/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 smtClean="0"/>
              <a:t>     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        return </a:t>
            </a:r>
            <a:r>
              <a:rPr lang="en-US" altLang="zh-TW" dirty="0" err="1" smtClean="0">
                <a:solidFill>
                  <a:srgbClr val="7030A0"/>
                </a:solidFill>
              </a:rPr>
              <a:t>getname</a:t>
            </a:r>
            <a:r>
              <a:rPr lang="en-US" altLang="zh-TW" dirty="0" smtClean="0">
                <a:solidFill>
                  <a:srgbClr val="7030A0"/>
                </a:solidFill>
              </a:rPr>
              <a:t>.__name</a:t>
            </a:r>
          </a:p>
          <a:p>
            <a:r>
              <a:rPr lang="en-US" altLang="zh-TW" dirty="0" smtClean="0"/>
              <a:t>    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getAnimalSpecies</a:t>
            </a:r>
            <a:r>
              <a:rPr lang="en-US" altLang="zh-TW" dirty="0"/>
              <a:t>(</a:t>
            </a:r>
            <a:r>
              <a:rPr lang="en-US" altLang="zh-TW" dirty="0" err="1"/>
              <a:t>getspecies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return </a:t>
            </a:r>
            <a:r>
              <a:rPr lang="en-US" altLang="zh-TW" dirty="0" err="1">
                <a:solidFill>
                  <a:srgbClr val="7030A0"/>
                </a:solidFill>
              </a:rPr>
              <a:t>getspecies</a:t>
            </a:r>
            <a:r>
              <a:rPr lang="en-US" altLang="zh-TW" dirty="0">
                <a:solidFill>
                  <a:srgbClr val="7030A0"/>
                </a:solidFill>
              </a:rPr>
              <a:t>.__</a:t>
            </a:r>
            <a:r>
              <a:rPr lang="en-US" altLang="zh-TW" dirty="0" smtClean="0">
                <a:solidFill>
                  <a:srgbClr val="7030A0"/>
                </a:solidFill>
              </a:rPr>
              <a:t>species</a:t>
            </a:r>
          </a:p>
          <a:p>
            <a:endParaRPr lang="en-US" altLang="zh-TW" dirty="0"/>
          </a:p>
          <a:p>
            <a:r>
              <a:rPr lang="en-US" altLang="zh-TW" dirty="0"/>
              <a:t>X = cat("</a:t>
            </a:r>
            <a:r>
              <a:rPr lang="en-US" altLang="zh-TW" dirty="0" err="1"/>
              <a:t>LaLa</a:t>
            </a:r>
            <a:r>
              <a:rPr lang="en-US" altLang="zh-TW" dirty="0"/>
              <a:t>","Cat")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X.getAnimalName</a:t>
            </a:r>
            <a:r>
              <a:rPr lang="en-US" altLang="zh-TW" dirty="0" smtClean="0"/>
              <a:t>())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print(</a:t>
            </a:r>
            <a:r>
              <a:rPr lang="en-US" altLang="zh-TW" dirty="0" err="1"/>
              <a:t>X.getAnimalSpecies</a:t>
            </a:r>
            <a:r>
              <a:rPr lang="en-US" altLang="zh-TW" dirty="0" smtClean="0"/>
              <a:t>())</a:t>
            </a:r>
          </a:p>
          <a:p>
            <a:endParaRPr lang="en-US" altLang="zh-TW" dirty="0" smtClean="0"/>
          </a:p>
          <a:p>
            <a:r>
              <a:rPr lang="en-US" altLang="zh-TW" dirty="0"/>
              <a:t>#</a:t>
            </a:r>
            <a:r>
              <a:rPr lang="zh-TW" altLang="en-US" b="1" i="1" dirty="0">
                <a:solidFill>
                  <a:srgbClr val="FF0000"/>
                </a:solidFill>
              </a:rPr>
              <a:t>透過 </a:t>
            </a:r>
            <a:r>
              <a:rPr lang="en-US" altLang="zh-TW" b="1" i="1" dirty="0">
                <a:solidFill>
                  <a:srgbClr val="FF0000"/>
                </a:solidFill>
              </a:rPr>
              <a:t>Method </a:t>
            </a:r>
            <a:r>
              <a:rPr lang="zh-TW" altLang="en-US" b="1" i="1" dirty="0">
                <a:solidFill>
                  <a:srgbClr val="FF0000"/>
                </a:solidFill>
              </a:rPr>
              <a:t>回傳被封裝的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資料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97" y="2498606"/>
            <a:ext cx="5471713" cy="119993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" y="2439359"/>
            <a:ext cx="5489416" cy="34346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64" y="2439359"/>
            <a:ext cx="4718013" cy="362924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" name="矩形 1"/>
          <p:cNvSpPr/>
          <p:nvPr/>
        </p:nvSpPr>
        <p:spPr>
          <a:xfrm>
            <a:off x="565190" y="1658516"/>
            <a:ext cx="719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hlinkClick r:id="rId4"/>
              </a:rPr>
              <a:t>https://www.anaconda.com/products/individual</a:t>
            </a:r>
            <a:endParaRPr lang="en-US" altLang="zh-TW" sz="2400" b="1" i="1" dirty="0"/>
          </a:p>
        </p:txBody>
      </p:sp>
    </p:spTree>
    <p:extLst>
      <p:ext uri="{BB962C8B-B14F-4D97-AF65-F5344CB8AC3E}">
        <p14:creationId xmlns:p14="http://schemas.microsoft.com/office/powerpoint/2010/main" val="35118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84539" y="424862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4297" y="1936491"/>
            <a:ext cx="7079713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400" dirty="0" smtClean="0"/>
              <a:t># Inheritance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DerivedClassName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BaseClassName</a:t>
            </a:r>
            <a:r>
              <a:rPr lang="en-US" altLang="zh-TW" sz="2400" dirty="0"/>
              <a:t>):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</a:t>
            </a:r>
            <a:r>
              <a:rPr lang="en-US" altLang="zh-TW" sz="2400" dirty="0" smtClean="0"/>
              <a:t>&gt;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2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4896" y="1047113"/>
            <a:ext cx="5604145" cy="553997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# Animal Class </a:t>
            </a:r>
          </a:p>
          <a:p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baseAnimal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7030A0"/>
                </a:solidFill>
              </a:rPr>
              <a:t>__</a:t>
            </a:r>
            <a:r>
              <a:rPr lang="en-US" altLang="zh-TW" sz="1600" dirty="0" err="1">
                <a:solidFill>
                  <a:srgbClr val="7030A0"/>
                </a:solidFill>
              </a:rPr>
              <a:t>init</a:t>
            </a:r>
            <a:r>
              <a:rPr lang="en-US" altLang="zh-TW" sz="1600" dirty="0">
                <a:solidFill>
                  <a:srgbClr val="7030A0"/>
                </a:solidFill>
              </a:rPr>
              <a:t>__</a:t>
            </a:r>
            <a:r>
              <a:rPr lang="en-US" altLang="zh-TW" sz="1600" dirty="0"/>
              <a:t>(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600" dirty="0"/>
              <a:t>, name, species):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1600" dirty="0" err="1"/>
              <a:t>.__name</a:t>
            </a:r>
            <a:r>
              <a:rPr lang="en-US" altLang="zh-TW" sz="1600" dirty="0"/>
              <a:t> = name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1600" dirty="0" err="1"/>
              <a:t>.__species</a:t>
            </a:r>
            <a:r>
              <a:rPr lang="en-US" altLang="zh-TW" sz="1600" dirty="0"/>
              <a:t> = species</a:t>
            </a:r>
          </a:p>
          <a:p>
            <a:r>
              <a:rPr lang="en-US" altLang="zh-TW" sz="1600" dirty="0"/>
              <a:t> 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getname</a:t>
            </a:r>
            <a:r>
              <a:rPr lang="en-US" altLang="zh-TW" sz="1600" dirty="0"/>
              <a:t>):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>
                <a:solidFill>
                  <a:srgbClr val="7030A0"/>
                </a:solidFill>
              </a:rPr>
              <a:t>getname</a:t>
            </a:r>
            <a:r>
              <a:rPr lang="en-US" altLang="zh-TW" sz="1600" dirty="0">
                <a:solidFill>
                  <a:srgbClr val="7030A0"/>
                </a:solidFill>
              </a:rPr>
              <a:t>.__name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600" dirty="0"/>
              <a:t>(</a:t>
            </a:r>
            <a:r>
              <a:rPr lang="en-US" altLang="zh-TW" sz="1600" dirty="0" err="1"/>
              <a:t>getspecies</a:t>
            </a:r>
            <a:r>
              <a:rPr lang="en-US" altLang="zh-TW" sz="1600" dirty="0"/>
              <a:t>):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>
                <a:solidFill>
                  <a:srgbClr val="7030A0"/>
                </a:solidFill>
              </a:rPr>
              <a:t>getspecies</a:t>
            </a:r>
            <a:r>
              <a:rPr lang="en-US" altLang="zh-TW" sz="1600" dirty="0">
                <a:solidFill>
                  <a:srgbClr val="7030A0"/>
                </a:solidFill>
              </a:rPr>
              <a:t>.__species</a:t>
            </a:r>
          </a:p>
          <a:p>
            <a:endParaRPr lang="en-US" altLang="zh-TW" sz="1600" dirty="0"/>
          </a:p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7030A0"/>
                </a:solidFill>
              </a:rPr>
              <a:t>cat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baseAnimal</a:t>
            </a:r>
            <a:r>
              <a:rPr lang="en-US" altLang="zh-TW" sz="1600" dirty="0" smtClean="0"/>
              <a:t>):</a:t>
            </a:r>
            <a:r>
              <a:rPr lang="zh-TW" altLang="en-US" sz="1600" dirty="0" smtClean="0"/>
              <a:t> </a:t>
            </a:r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solidFill>
                  <a:srgbClr val="7030A0"/>
                </a:solidFill>
              </a:rPr>
              <a:t>update</a:t>
            </a:r>
            <a:r>
              <a:rPr lang="en-US" altLang="zh-TW" sz="1600" dirty="0" smtClean="0"/>
              <a:t>(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600" dirty="0" smtClean="0"/>
              <a:t>):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zh-TW" altLang="en-US" sz="1600" dirty="0">
                <a:solidFill>
                  <a:schemeClr val="accent2">
                    <a:lumMod val="75000"/>
                  </a:schemeClr>
                </a:solidFill>
              </a:rPr>
              <a:t>喵喵叫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endParaRPr lang="en-US" altLang="zh-TW" sz="1600" dirty="0"/>
          </a:p>
          <a:p>
            <a:r>
              <a:rPr lang="en-US" altLang="zh-TW" sz="1600" dirty="0"/>
              <a:t>X = cat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6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","Cat")</a:t>
            </a:r>
          </a:p>
          <a:p>
            <a:r>
              <a:rPr lang="en-US" altLang="zh-TW" sz="1600" dirty="0"/>
              <a:t>print(</a:t>
            </a:r>
            <a:r>
              <a:rPr lang="en-US" altLang="zh-TW" sz="1600" dirty="0" err="1"/>
              <a:t>X.getAnimalName</a:t>
            </a:r>
            <a:r>
              <a:rPr lang="en-US" altLang="zh-TW" sz="1600" dirty="0"/>
              <a:t>()) #</a:t>
            </a:r>
            <a:r>
              <a:rPr lang="zh-TW" altLang="en-US" sz="1600" b="1" i="1" dirty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600" b="1" i="1" dirty="0" smtClean="0">
                <a:solidFill>
                  <a:srgbClr val="FF0000"/>
                </a:solidFill>
              </a:rPr>
              <a:t>Method</a:t>
            </a:r>
            <a:endParaRPr lang="en-US" altLang="zh-TW" sz="1600" dirty="0"/>
          </a:p>
          <a:p>
            <a:r>
              <a:rPr lang="en-US" altLang="zh-TW" sz="1600" dirty="0"/>
              <a:t>print(</a:t>
            </a:r>
            <a:r>
              <a:rPr lang="en-US" altLang="zh-TW" sz="1600" dirty="0" err="1"/>
              <a:t>X.getAnimalSpecies</a:t>
            </a:r>
            <a:r>
              <a:rPr lang="en-US" altLang="zh-TW" sz="1600" dirty="0"/>
              <a:t>())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print(</a:t>
            </a:r>
            <a:r>
              <a:rPr lang="en-US" altLang="zh-TW" sz="1600" dirty="0" err="1">
                <a:solidFill>
                  <a:srgbClr val="7030A0"/>
                </a:solidFill>
              </a:rPr>
              <a:t>X.update</a:t>
            </a:r>
            <a:r>
              <a:rPr lang="en-US" altLang="zh-TW" sz="1600" dirty="0" smtClean="0">
                <a:solidFill>
                  <a:srgbClr val="7030A0"/>
                </a:solidFill>
              </a:rPr>
              <a:t>())</a:t>
            </a:r>
            <a:endParaRPr lang="en-US" altLang="zh-TW" sz="1600" dirty="0">
              <a:solidFill>
                <a:srgbClr val="7030A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32" y="2224392"/>
            <a:ext cx="5125031" cy="125865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62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9948" y="17608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03341" y="972588"/>
            <a:ext cx="6848905" cy="40934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000" dirty="0" smtClean="0"/>
              <a:t># Abstract Class</a:t>
            </a:r>
          </a:p>
          <a:p>
            <a:pPr marL="0" lvl="2"/>
            <a:endParaRPr lang="en-US" altLang="zh-TW" sz="2000" dirty="0" smtClean="0"/>
          </a:p>
          <a:p>
            <a:pPr marL="0" lvl="2"/>
            <a:r>
              <a:rPr lang="en-US" altLang="zh-TW" sz="2000" dirty="0" smtClean="0"/>
              <a:t>from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 import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2000" dirty="0" smtClean="0"/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): </a:t>
            </a:r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20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20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getname</a:t>
            </a:r>
            <a:r>
              <a:rPr lang="en-US" altLang="zh-TW" sz="2000" dirty="0" smtClean="0"/>
              <a:t>):</a:t>
            </a:r>
          </a:p>
          <a:p>
            <a:pPr marL="0" lvl="2"/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2000" dirty="0" smtClean="0"/>
              <a:t>   </a:t>
            </a:r>
          </a:p>
          <a:p>
            <a:pPr marL="0" lvl="2"/>
            <a:r>
              <a:rPr lang="en-US" altLang="zh-TW" sz="2000" i="1" dirty="0" smtClean="0">
                <a:solidFill>
                  <a:schemeClr val="accent3">
                    <a:lumMod val="75000"/>
                  </a:schemeClr>
                </a:solidFill>
              </a:rPr>
              <a:t>    @</a:t>
            </a:r>
            <a:r>
              <a:rPr lang="en-US" altLang="zh-TW" sz="20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2000" dirty="0" smtClean="0"/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getspecies</a:t>
            </a:r>
            <a:r>
              <a:rPr lang="en-US" altLang="zh-TW" sz="2000" dirty="0" smtClean="0"/>
              <a:t>):</a:t>
            </a:r>
          </a:p>
          <a:p>
            <a:pPr marL="0" lvl="2"/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r>
              <a:rPr lang="en-US" altLang="zh-TW" sz="2000" dirty="0" smtClean="0"/>
              <a:t>  </a:t>
            </a:r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animal =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b="1" i="1" dirty="0" smtClean="0">
                <a:solidFill>
                  <a:srgbClr val="FF0000"/>
                </a:solidFill>
              </a:rPr>
              <a:t>抽象類別無法被直接實例化</a:t>
            </a:r>
            <a:endParaRPr lang="en-US" altLang="zh-TW" sz="14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41" y="5144074"/>
            <a:ext cx="6848905" cy="159707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85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5791" y="796505"/>
            <a:ext cx="4830014" cy="61247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/>
              <a:t># Abstract Class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from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 import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):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1400" dirty="0" smtClean="0"/>
              <a:t>  </a:t>
            </a:r>
            <a:endParaRPr lang="en-US" altLang="zh-TW" sz="1400" dirty="0"/>
          </a:p>
          <a:p>
            <a:pPr marL="0" lvl="2"/>
            <a:r>
              <a:rPr lang="en-US" altLang="zh-TW" sz="1400" dirty="0" smtClean="0"/>
              <a:t>     </a:t>
            </a:r>
            <a:r>
              <a:rPr lang="en-US" altLang="zh-TW" sz="1400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r>
              <a:rPr lang="en-US" altLang="zh-TW" sz="1400" dirty="0" smtClean="0"/>
              <a:t>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getspecies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 smtClean="0"/>
              <a:t>):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抽象</a:t>
            </a:r>
            <a:r>
              <a:rPr lang="zh-TW" altLang="en-US" sz="1400" b="1" i="1" dirty="0">
                <a:solidFill>
                  <a:srgbClr val="FF0000"/>
                </a:solidFill>
              </a:rPr>
              <a:t>類別需透過繼承來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實現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self,</a:t>
            </a:r>
            <a:r>
              <a:rPr lang="en-US" altLang="zh-TW" sz="1400" dirty="0" err="1"/>
              <a:t>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 smtClean="0"/>
              <a:t>cat1 </a:t>
            </a:r>
            <a:r>
              <a:rPr lang="en-US" altLang="zh-TW" sz="1400" dirty="0"/>
              <a:t>= cat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橘貓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r>
              <a:rPr lang="en-US" altLang="zh-TW" sz="1400" dirty="0" smtClean="0"/>
              <a:t>cat1.getAnimalName</a:t>
            </a:r>
            <a:r>
              <a:rPr lang="en-US" altLang="zh-TW" sz="1400" dirty="0"/>
              <a:t>()</a:t>
            </a:r>
          </a:p>
          <a:p>
            <a:pPr marL="0" lvl="2"/>
            <a:r>
              <a:rPr lang="en-US" altLang="zh-TW" sz="1400" dirty="0" smtClean="0"/>
              <a:t>cat1.getAnimalSpecies()</a:t>
            </a:r>
            <a:endParaRPr lang="en-US" altLang="zh-TW" sz="1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65" y="2719456"/>
            <a:ext cx="4625423" cy="134098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650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Polymorphism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多型</a:t>
            </a:r>
            <a:r>
              <a:rPr lang="en-US" altLang="zh-TW" sz="4000" smtClean="0"/>
              <a:t>)</a:t>
            </a:r>
            <a:r>
              <a:rPr lang="zh-TW" altLang="en-US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6768" y="851136"/>
            <a:ext cx="3528475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/>
              <a:t># Abstract Class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from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 import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):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1400" dirty="0" smtClean="0"/>
              <a:t>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getspecies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self,</a:t>
            </a:r>
            <a:r>
              <a:rPr lang="en-US" altLang="zh-TW" sz="1400" dirty="0" err="1"/>
              <a:t>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 smtClean="0"/>
              <a:t>)</a:t>
            </a:r>
            <a:endParaRPr lang="en-US" altLang="zh-TW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75244" y="851136"/>
            <a:ext cx="550551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altLang="zh-TW" sz="1400" dirty="0">
                <a:solidFill>
                  <a:srgbClr val="7030A0"/>
                </a:solidFill>
              </a:rPr>
              <a:t>dog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/>
              <a:t>):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  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 =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橘貓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r>
              <a:rPr lang="en-US" altLang="zh-TW" sz="1400" dirty="0"/>
              <a:t>dog1 = </a:t>
            </a:r>
            <a:r>
              <a:rPr lang="en-US" altLang="zh-TW" sz="1400" dirty="0">
                <a:solidFill>
                  <a:srgbClr val="7030A0"/>
                </a:solidFill>
              </a:rPr>
              <a:t>dog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RuRu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 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柴犬</a:t>
            </a:r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cat1.</a:t>
            </a:r>
            <a:r>
              <a:rPr lang="en-US" altLang="zh-TW" sz="1400" dirty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()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ethod</a:t>
            </a:r>
          </a:p>
          <a:p>
            <a:pPr marL="0" lvl="2"/>
            <a:r>
              <a:rPr lang="en-US" altLang="zh-TW" sz="1400" dirty="0" smtClean="0"/>
              <a:t>cat1.</a:t>
            </a:r>
            <a:r>
              <a:rPr lang="en-US" altLang="zh-TW" sz="1400" dirty="0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dog1.</a:t>
            </a:r>
            <a:r>
              <a:rPr lang="en-US" altLang="zh-TW" sz="1400" dirty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()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呼叫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 smtClean="0"/>
              <a:t>dog1.</a:t>
            </a:r>
            <a:r>
              <a:rPr lang="en-US" altLang="zh-TW" sz="1400" dirty="0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()</a:t>
            </a: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/>
          </a:p>
          <a:p>
            <a:pPr marL="0" lvl="2"/>
            <a:endParaRPr lang="en-US" altLang="zh-TW" sz="1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68" y="5953303"/>
            <a:ext cx="9033994" cy="90469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157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Reference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7147" y="1199384"/>
            <a:ext cx="827333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download</a:t>
            </a:r>
          </a:p>
          <a:p>
            <a:r>
              <a:rPr lang="en-US" altLang="zh-TW" dirty="0">
                <a:hlinkClick r:id="rId2"/>
              </a:rPr>
              <a:t>https://www.python.org/downloads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Anaconda download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www.anaconda.com/products/individual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 Document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docs.python.org/zh-tw/3/tutorial/index.html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 Learn by example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www.learnbyexample.org/python-introduction/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4" y="1507705"/>
            <a:ext cx="8583530" cy="497612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Browse tabs 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50"/>
                </a:solidFill>
              </a:rPr>
              <a:t>Variables explorer 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9" y="1483744"/>
            <a:ext cx="7678000" cy="4986067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132847" y="1593970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</p:spTree>
    <p:extLst>
      <p:ext uri="{BB962C8B-B14F-4D97-AF65-F5344CB8AC3E}">
        <p14:creationId xmlns:p14="http://schemas.microsoft.com/office/powerpoint/2010/main" val="30099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20299</TotalTime>
  <Words>2743</Words>
  <Application>Microsoft Office PowerPoint</Application>
  <PresentationFormat>寬螢幕</PresentationFormat>
  <Paragraphs>680</Paragraphs>
  <Slides>76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81" baseType="lpstr">
      <vt:lpstr>微軟正黑體</vt:lpstr>
      <vt:lpstr>Arial</vt:lpstr>
      <vt:lpstr>Trebuchet MS</vt:lpstr>
      <vt:lpstr>Wingdings 3</vt:lpstr>
      <vt:lpstr>多面向</vt:lpstr>
      <vt:lpstr>Python Introduction</vt:lpstr>
      <vt:lpstr>Directory</vt:lpstr>
      <vt:lpstr>Python Install </vt:lpstr>
      <vt:lpstr>Python Install </vt:lpstr>
      <vt:lpstr>Python Install </vt:lpstr>
      <vt:lpstr>Anaconda(Spyder) </vt:lpstr>
      <vt:lpstr>Anaconda (Spyder) </vt:lpstr>
      <vt:lpstr>Anaconda (Spyder) </vt:lpstr>
      <vt:lpstr>Anaconda (Spyder) </vt:lpstr>
      <vt:lpstr>Visual Studio Code </vt:lpstr>
      <vt:lpstr>Visual Studio Code</vt:lpstr>
      <vt:lpstr>Visual Studio Code</vt:lpstr>
      <vt:lpstr>Visual Studio Code</vt:lpstr>
      <vt:lpstr>Package Install</vt:lpstr>
      <vt:lpstr>Package Install (Python) </vt:lpstr>
      <vt:lpstr>Package Install (requirements.txt) </vt:lpstr>
      <vt:lpstr>Package Install (VS code) </vt:lpstr>
      <vt:lpstr>Common</vt:lpstr>
      <vt:lpstr>PowerPoint 簡報</vt:lpstr>
      <vt:lpstr>PowerPoint 簡報</vt:lpstr>
      <vt:lpstr>PowerPoint 簡報</vt:lpstr>
      <vt:lpstr>PowerPoint 簡報</vt:lpstr>
      <vt:lpstr>PowerPoint 簡報</vt:lpstr>
      <vt:lpstr>Data Type</vt:lpstr>
      <vt:lpstr>PowerPoint 簡報</vt:lpstr>
      <vt:lpstr>PowerPoint 簡報</vt:lpstr>
      <vt:lpstr>PowerPoint 簡報</vt:lpstr>
      <vt:lpstr>PowerPoint 簡報</vt:lpstr>
      <vt:lpstr>PowerPoint 簡報</vt:lpstr>
      <vt:lpstr>Data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control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Module </vt:lpstr>
      <vt:lpstr>PowerPoint 簡報</vt:lpstr>
      <vt:lpstr>PowerPoint 簡報</vt:lpstr>
      <vt:lpstr>Exception  </vt:lpstr>
      <vt:lpstr>PowerPoint 簡報</vt:lpstr>
      <vt:lpstr>PowerPoint 簡報</vt:lpstr>
      <vt:lpstr>PowerPoint 簡報</vt:lpstr>
      <vt:lpstr>PowerPoint 簡報</vt:lpstr>
      <vt:lpstr>Object-oriented Programming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Lee. Vincent (PCP)</dc:creator>
  <cp:lastModifiedBy>David Zhu(朱浩維)</cp:lastModifiedBy>
  <cp:revision>814</cp:revision>
  <dcterms:created xsi:type="dcterms:W3CDTF">2020-11-02T07:48:36Z</dcterms:created>
  <dcterms:modified xsi:type="dcterms:W3CDTF">2022-04-30T04:23:15Z</dcterms:modified>
</cp:coreProperties>
</file>