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12" r:id="rId13"/>
    <p:sldId id="315" r:id="rId14"/>
    <p:sldId id="316" r:id="rId15"/>
    <p:sldId id="307" r:id="rId16"/>
    <p:sldId id="317" r:id="rId17"/>
    <p:sldId id="382" r:id="rId18"/>
    <p:sldId id="319" r:id="rId19"/>
    <p:sldId id="343" r:id="rId20"/>
    <p:sldId id="362" r:id="rId21"/>
    <p:sldId id="344" r:id="rId22"/>
    <p:sldId id="363" r:id="rId23"/>
    <p:sldId id="364" r:id="rId24"/>
    <p:sldId id="342" r:id="rId25"/>
    <p:sldId id="294" r:id="rId26"/>
    <p:sldId id="321" r:id="rId27"/>
    <p:sldId id="320" r:id="rId28"/>
    <p:sldId id="322" r:id="rId29"/>
    <p:sldId id="323" r:id="rId30"/>
    <p:sldId id="324" r:id="rId31"/>
    <p:sldId id="377" r:id="rId32"/>
    <p:sldId id="370" r:id="rId33"/>
    <p:sldId id="326" r:id="rId34"/>
    <p:sldId id="372" r:id="rId35"/>
    <p:sldId id="327" r:id="rId36"/>
    <p:sldId id="328" r:id="rId37"/>
    <p:sldId id="329" r:id="rId38"/>
    <p:sldId id="375" r:id="rId39"/>
    <p:sldId id="330" r:id="rId40"/>
    <p:sldId id="331" r:id="rId41"/>
    <p:sldId id="332" r:id="rId42"/>
    <p:sldId id="333" r:id="rId43"/>
    <p:sldId id="368" r:id="rId44"/>
    <p:sldId id="334" r:id="rId45"/>
    <p:sldId id="367" r:id="rId46"/>
    <p:sldId id="335" r:id="rId47"/>
    <p:sldId id="336" r:id="rId48"/>
    <p:sldId id="337" r:id="rId49"/>
    <p:sldId id="338" r:id="rId50"/>
    <p:sldId id="373" r:id="rId51"/>
    <p:sldId id="374" r:id="rId52"/>
    <p:sldId id="339" r:id="rId53"/>
    <p:sldId id="369" r:id="rId54"/>
    <p:sldId id="340" r:id="rId55"/>
    <p:sldId id="350" r:id="rId56"/>
    <p:sldId id="341" r:id="rId57"/>
    <p:sldId id="345" r:id="rId58"/>
    <p:sldId id="351" r:id="rId59"/>
    <p:sldId id="347" r:id="rId60"/>
    <p:sldId id="366" r:id="rId61"/>
    <p:sldId id="348" r:id="rId62"/>
    <p:sldId id="346" r:id="rId63"/>
    <p:sldId id="352" r:id="rId64"/>
    <p:sldId id="349" r:id="rId65"/>
    <p:sldId id="365" r:id="rId66"/>
    <p:sldId id="354" r:id="rId67"/>
    <p:sldId id="355" r:id="rId68"/>
    <p:sldId id="356" r:id="rId69"/>
    <p:sldId id="357" r:id="rId70"/>
    <p:sldId id="353" r:id="rId71"/>
    <p:sldId id="358" r:id="rId72"/>
    <p:sldId id="359" r:id="rId73"/>
    <p:sldId id="360" r:id="rId74"/>
    <p:sldId id="361" r:id="rId75"/>
    <p:sldId id="318" r:id="rId76"/>
    <p:sldId id="304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arnbyexample.org/python-introduction/" TargetMode="External"/><Relationship Id="rId4" Type="http://schemas.openxmlformats.org/officeDocument/2006/relationships/hyperlink" Target="https://docs.python.org/zh-tw/3/tutorial/index.html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2022/4/29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/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0" y="3850897"/>
            <a:ext cx="6724016" cy="10346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714489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3824763"/>
            <a:ext cx="7144890" cy="11208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“string” </a:t>
            </a:r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TW" sz="2400" dirty="0" smtClean="0"/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3829103"/>
            <a:ext cx="7396069" cy="109559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# </a:t>
            </a:r>
            <a:r>
              <a:rPr lang="en-US" altLang="zh-TW" sz="2400" dirty="0" smtClean="0"/>
              <a:t>Assign “True”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7030A0"/>
                </a:solidFill>
              </a:rPr>
              <a:t>False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Assign </a:t>
            </a:r>
            <a:r>
              <a:rPr lang="en-US" altLang="zh-TW" sz="2400" dirty="0" smtClean="0"/>
              <a:t>“False” </a:t>
            </a:r>
            <a:r>
              <a:rPr lang="en-US" altLang="zh-TW" sz="2400" dirty="0"/>
              <a:t>to bool </a:t>
            </a:r>
            <a:r>
              <a:rPr lang="en-US" altLang="zh-TW" sz="2400" dirty="0" smtClean="0"/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/>
              <a:t># print x</a:t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/>
              <a:t># print x </a:t>
            </a:r>
            <a:r>
              <a:rPr lang="en-US" altLang="zh-TW" sz="2400" dirty="0" smtClean="0"/>
              <a:t>type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7" y="4703025"/>
            <a:ext cx="7589591" cy="157423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730841"/>
            <a:ext cx="853975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9" y="4007290"/>
            <a:ext cx="8568865" cy="1047614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" y="3907933"/>
            <a:ext cx="8631194" cy="169477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[1, “string”, y] to list x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6" y="4562533"/>
            <a:ext cx="8370372" cy="11198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3917117"/>
            <a:ext cx="8554611" cy="13864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29" y="1481874"/>
            <a:ext cx="8195561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/>
              <a:t>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#add “python” to list x</a:t>
            </a:r>
            <a:endParaRPr lang="en-US" altLang="zh-TW" sz="2400" dirty="0"/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#</a:t>
            </a:r>
            <a:r>
              <a:rPr lang="en-US" altLang="zh-TW" sz="2400" dirty="0"/>
              <a:t>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9" y="4932435"/>
            <a:ext cx="8195561" cy="122017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3975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/>
              <a:t> 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(0,"python</a:t>
            </a:r>
            <a:r>
              <a:rPr lang="en-US" altLang="zh-TW" sz="2400" dirty="0" smtClean="0"/>
              <a:t>")       #insert “python” to list x[0]</a:t>
            </a:r>
            <a:endParaRPr lang="en-US" altLang="zh-TW" sz="2400" dirty="0"/>
          </a:p>
          <a:p>
            <a:r>
              <a:rPr lang="en-US" altLang="zh-TW" sz="2400" dirty="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78" y="5072081"/>
            <a:ext cx="8562590" cy="13679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/>
              <a:t> 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</a:t>
            </a:r>
            <a:r>
              <a:rPr lang="en-US" altLang="zh-TW" sz="2400" dirty="0">
                <a:solidFill>
                  <a:srgbClr val="7030A0"/>
                </a:solidFill>
              </a:rPr>
              <a:t> 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(y)                  #remove y from list x</a:t>
            </a:r>
            <a:endParaRPr lang="en-US" altLang="zh-TW" sz="2400" dirty="0"/>
          </a:p>
          <a:p>
            <a:r>
              <a:rPr lang="en-US" altLang="zh-TW" sz="2400" dirty="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9" y="4912451"/>
            <a:ext cx="8500565" cy="13356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# Assign 1~9 to two-dimensional list </a:t>
            </a:r>
            <a:endParaRPr lang="en-US" altLang="zh-TW" sz="2400" dirty="0"/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# Print list[1][0]</a:t>
            </a:r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# </a:t>
            </a:r>
            <a:r>
              <a:rPr lang="en-US" altLang="zh-TW" sz="2400" dirty="0"/>
              <a:t>Print list[1</a:t>
            </a:r>
            <a:r>
              <a:rPr lang="en-US" altLang="zh-TW" sz="2400" dirty="0" smtClean="0"/>
              <a:t>][1]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534717"/>
            <a:ext cx="8748762" cy="12782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</a:t>
            </a:r>
            <a:r>
              <a:rPr lang="en-US" altLang="zh-TW" sz="2000" dirty="0" smtClean="0"/>
              <a:t>(“A” </a:t>
            </a:r>
            <a:r>
              <a:rPr lang="en-US" altLang="zh-TW" sz="2000" dirty="0"/>
              <a:t>in set1) </a:t>
            </a:r>
            <a:r>
              <a:rPr lang="en-US" altLang="zh-TW" sz="2000" dirty="0" smtClean="0"/>
              <a:t>           # “A” </a:t>
            </a:r>
            <a:r>
              <a:rPr lang="en-US" altLang="zh-TW" sz="2000" dirty="0"/>
              <a:t>in set1 or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# Union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# Intersection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# Subtraction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差集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# XOR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互斥或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5146103"/>
            <a:ext cx="8688126" cy="142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4" y="4946127"/>
            <a:ext cx="9388840" cy="136323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7119" y="1591436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# Assign input number to x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# If x &lt;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# If x &gt;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# If not meets above, print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9" y="5102046"/>
            <a:ext cx="8656961" cy="11001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# Assign List[] to words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4402181"/>
            <a:ext cx="8814074" cy="12670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# Print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from 0 to 9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3" y="3583576"/>
            <a:ext cx="8091417" cy="19320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[“A”, “B”, “C”, “D”]      #Assign “A</a:t>
            </a:r>
            <a:r>
              <a:rPr lang="en-US" altLang="zh-TW" sz="2000" dirty="0"/>
              <a:t>”, “B”, “C”, “D</a:t>
            </a:r>
            <a:r>
              <a:rPr lang="en-US" altLang="zh-TW" sz="2000" dirty="0" smtClean="0"/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 </a:t>
            </a:r>
            <a:r>
              <a:rPr lang="en-US" altLang="zh-TW" sz="2000" dirty="0" smtClean="0">
                <a:solidFill>
                  <a:srgbClr val="FF000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 smtClean="0"/>
              <a:t>words: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7030A0"/>
                </a:solidFill>
              </a:rPr>
              <a:t>print(j)                           </a:t>
            </a:r>
            <a:r>
              <a:rPr lang="en-US" altLang="zh-TW" sz="2000" dirty="0" smtClean="0"/>
              <a:t>#Print j 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3528203"/>
            <a:ext cx="8487145" cy="29613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#Print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print(“Loop Break”)       #if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4223402"/>
            <a:ext cx="9001259" cy="152425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1" y="1694742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#if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continue</a:t>
            </a:r>
            <a:r>
              <a:rPr lang="en-US" altLang="zh-TW" sz="2400" dirty="0" smtClean="0"/>
              <a:t>            #Bypass then continue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#Print </a:t>
            </a:r>
            <a:r>
              <a:rPr lang="en-US" altLang="zh-TW" sz="2400" dirty="0" err="1" smtClean="0"/>
              <a:t>i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0" y="4149304"/>
            <a:ext cx="8186701" cy="144144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598938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0                                  </a:t>
            </a:r>
            <a:r>
              <a:rPr lang="nn-NO" altLang="zh-TW" sz="2400" dirty="0" smtClean="0"/>
              <a:t># </a:t>
            </a:r>
            <a:r>
              <a:rPr lang="nn-NO" altLang="zh-TW" sz="2400" dirty="0"/>
              <a:t>a</a:t>
            </a:r>
            <a:r>
              <a:rPr lang="nn-NO" altLang="zh-TW" sz="2400" dirty="0" smtClean="0"/>
              <a:t>ssign 0 to i </a:t>
            </a:r>
            <a:endParaRPr lang="nn-NO" altLang="zh-TW" sz="2400" dirty="0"/>
          </a:p>
          <a:p>
            <a:r>
              <a:rPr lang="nn-NO" altLang="zh-TW" sz="2400" dirty="0">
                <a:solidFill>
                  <a:srgbClr val="7030A0"/>
                </a:solidFill>
              </a:rPr>
              <a:t>while</a:t>
            </a:r>
            <a:r>
              <a:rPr lang="nn-NO" altLang="zh-TW" sz="2400" dirty="0"/>
              <a:t> i &lt; </a:t>
            </a:r>
            <a:r>
              <a:rPr lang="nn-NO" altLang="zh-TW" sz="24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nn-NO" altLang="zh-TW" sz="2400" dirty="0" smtClean="0"/>
              <a:t>:                      # if i &lt; 10 is true</a:t>
            </a:r>
            <a:endParaRPr lang="nn-NO" altLang="zh-TW" sz="2400" dirty="0"/>
          </a:p>
          <a:p>
            <a:r>
              <a:rPr lang="nn-NO" altLang="zh-TW" sz="2400" dirty="0"/>
              <a:t>    print(i</a:t>
            </a:r>
            <a:r>
              <a:rPr lang="nn-NO" altLang="zh-TW" sz="2400" dirty="0" smtClean="0"/>
              <a:t>)                          # print i </a:t>
            </a:r>
            <a:endParaRPr lang="nn-NO" altLang="zh-TW" sz="2400" dirty="0"/>
          </a:p>
          <a:p>
            <a:r>
              <a:rPr lang="nn-NO" altLang="zh-TW" sz="2400" dirty="0"/>
              <a:t>    i +=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</a:t>
            </a:r>
            <a:r>
              <a:rPr lang="en-US" altLang="zh-TW" sz="2400" dirty="0" smtClean="0"/>
              <a:t># I + 1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lse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smtClean="0">
                <a:solidFill>
                  <a:srgbClr val="00B050"/>
                </a:solidFill>
              </a:rPr>
              <a:t>“finished”</a:t>
            </a:r>
            <a:r>
              <a:rPr lang="en-US" altLang="zh-TW" sz="2400" dirty="0" smtClean="0"/>
              <a:t>)            #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 is false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5" y="4219710"/>
            <a:ext cx="8109228" cy="21157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172099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example</a:t>
            </a:r>
            <a:r>
              <a:rPr lang="en-US" altLang="zh-TW" sz="2400" dirty="0" smtClean="0"/>
              <a:t>(n):         # function example()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# n = n + 5</a:t>
            </a:r>
          </a:p>
          <a:p>
            <a:r>
              <a:rPr lang="en-US" altLang="zh-TW" sz="2400" dirty="0" smtClean="0"/>
              <a:t>       print(n)               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xample</a:t>
            </a:r>
            <a:r>
              <a:rPr lang="en-US" altLang="zh-TW" sz="2400" dirty="0" smtClean="0"/>
              <a:t>(10)               # call function example()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4" y="4597386"/>
            <a:ext cx="7172098" cy="9634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7391" y="1479044"/>
            <a:ext cx="6440220" cy="32545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>
                <a:solidFill>
                  <a:srgbClr val="FF0000"/>
                </a:solidFill>
              </a:rPr>
              <a:t>1 = 1                              </a:t>
            </a:r>
            <a:r>
              <a:rPr lang="en-US" altLang="zh-TW" sz="2000" dirty="0" smtClean="0"/>
              <a:t># Assign 1 to x1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unction example()</a:t>
            </a:r>
            <a:endParaRPr lang="en-US" altLang="zh-TW" sz="2000" dirty="0"/>
          </a:p>
          <a:p>
            <a:r>
              <a:rPr lang="en-US" altLang="zh-TW" sz="20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x1 = 2                       </a:t>
            </a:r>
            <a:r>
              <a:rPr lang="en-US" altLang="zh-TW" sz="2000" dirty="0" smtClean="0"/>
              <a:t># Assign 2 to x1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x2 = 6                       </a:t>
            </a:r>
            <a:r>
              <a:rPr lang="en-US" altLang="zh-TW" sz="2000" dirty="0" smtClean="0"/>
              <a:t># Assign 6 to x2</a:t>
            </a:r>
          </a:p>
          <a:p>
            <a:r>
              <a:rPr lang="en-US" altLang="zh-TW" sz="2000" dirty="0" smtClean="0"/>
              <a:t>       print(x1,“local x1”)   # print local x1</a:t>
            </a:r>
          </a:p>
          <a:p>
            <a:r>
              <a:rPr lang="en-US" altLang="zh-TW" sz="2000" dirty="0" smtClean="0"/>
              <a:t>       print(x2,”local x2”)   # print local x2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# call function example()</a:t>
            </a:r>
          </a:p>
          <a:p>
            <a:r>
              <a:rPr lang="en-US" altLang="zh-TW" sz="2000" dirty="0" smtClean="0"/>
              <a:t>print(x1, ”global x1”)        # print global x1</a:t>
            </a:r>
          </a:p>
          <a:p>
            <a:r>
              <a:rPr lang="en-US" altLang="zh-TW" sz="2000" dirty="0" smtClean="0"/>
              <a:t>print(x2, “global x2”)        #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global x2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1" y="4916451"/>
            <a:ext cx="6440220" cy="16575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#temp.py</a:t>
            </a:r>
          </a:p>
          <a:p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print(“example1 function”)</a:t>
            </a:r>
          </a:p>
          <a:p>
            <a:endParaRPr lang="en-US" altLang="zh-TW" sz="2000" dirty="0" smtClean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print(“example2 function”)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i</a:t>
            </a:r>
            <a:r>
              <a:rPr lang="en-US" altLang="zh-TW" sz="2000" dirty="0" smtClean="0">
                <a:solidFill>
                  <a:srgbClr val="7030A0"/>
                </a:solidFill>
              </a:rPr>
              <a:t>mport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4" y="5191622"/>
            <a:ext cx="8181162" cy="10916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str</a:t>
            </a:r>
            <a:r>
              <a:rPr lang="en-US" altLang="zh-TW" sz="2000" dirty="0" smtClean="0">
                <a:solidFill>
                  <a:srgbClr val="7030A0"/>
                </a:solidFill>
              </a:rPr>
              <a:t>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sys.argv</a:t>
            </a:r>
            <a:r>
              <a:rPr lang="en-US" altLang="zh-TW" sz="2000" dirty="0" smtClean="0">
                <a:solidFill>
                  <a:srgbClr val="7030A0"/>
                </a:solidFill>
              </a:rPr>
              <a:t>[1</a:t>
            </a:r>
            <a:r>
              <a:rPr lang="en-US" altLang="zh-TW" sz="2000" dirty="0">
                <a:solidFill>
                  <a:srgbClr val="7030A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    example2(</a:t>
            </a:r>
            <a:r>
              <a:rPr lang="en-US" altLang="zh-TW" sz="2000" dirty="0" err="1">
                <a:solidFill>
                  <a:srgbClr val="7030A0"/>
                </a:solidFill>
              </a:rPr>
              <a:t>str</a:t>
            </a:r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en-US" altLang="zh-TW" sz="2000" dirty="0" err="1">
                <a:solidFill>
                  <a:srgbClr val="7030A0"/>
                </a:solidFill>
              </a:rPr>
              <a:t>sys.argv</a:t>
            </a:r>
            <a:r>
              <a:rPr lang="en-US" altLang="zh-TW" sz="2000" dirty="0">
                <a:solidFill>
                  <a:srgbClr val="7030A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checking</a:t>
            </a:r>
            <a:r>
              <a:rPr lang="en-US" altLang="zh-TW" sz="2400" dirty="0" smtClean="0"/>
              <a:t>)  </a:t>
            </a:r>
            <a:endParaRPr lang="en-US" altLang="zh-TW" sz="2400" dirty="0"/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ValueError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NameError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TypeError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Runtime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unchecking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OS crash, HW component error </a:t>
            </a:r>
            <a:r>
              <a:rPr lang="en-US" altLang="zh-TW" sz="2400" dirty="0" smtClean="0"/>
              <a:t>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Exception error </a:t>
            </a: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B050"/>
                </a:solidFill>
              </a:rPr>
              <a:t>"</a:t>
            </a:r>
            <a:r>
              <a:rPr lang="en-US" altLang="zh-TW" sz="2400" dirty="0">
                <a:solidFill>
                  <a:srgbClr val="00B05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B050"/>
                </a:solidFill>
              </a:rPr>
              <a:t>number : </a:t>
            </a:r>
            <a:r>
              <a:rPr lang="en-US" altLang="zh-TW" sz="2400" dirty="0">
                <a:solidFill>
                  <a:srgbClr val="00B050"/>
                </a:solidFill>
              </a:rPr>
              <a:t>"</a:t>
            </a:r>
            <a:r>
              <a:rPr lang="en-US" altLang="zh-TW" sz="2400" dirty="0" smtClean="0"/>
              <a:t>))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6" y="3792221"/>
            <a:ext cx="8415436" cy="20495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504924"/>
            <a:ext cx="728907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except </a:t>
            </a:r>
            <a:r>
              <a:rPr lang="en-US" altLang="zh-TW" sz="2000" dirty="0" err="1">
                <a:solidFill>
                  <a:srgbClr val="7030A0"/>
                </a:solidFill>
              </a:rPr>
              <a:t>ValueError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4824520"/>
            <a:ext cx="7289078" cy="188978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1198" y="2001312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# Class sample</a:t>
            </a:r>
          </a:p>
          <a:p>
            <a:endParaRPr lang="en-US" altLang="zh-TW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rgbClr val="7030A0"/>
                </a:solidFill>
              </a:rPr>
              <a:t>baseC</a:t>
            </a:r>
            <a:r>
              <a:rPr lang="en-US" altLang="zh-TW" sz="2400" smtClean="0">
                <a:solidFill>
                  <a:srgbClr val="7030A0"/>
                </a:solidFill>
              </a:rPr>
              <a:t>lassName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    &lt;statement-1&gt;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618" y="1322042"/>
            <a:ext cx="7459009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baseAnimal</a:t>
            </a:r>
            <a:r>
              <a:rPr lang="en-US" altLang="zh-TW" sz="2400" dirty="0" smtClean="0"/>
              <a:t>:                # </a:t>
            </a:r>
            <a:r>
              <a:rPr lang="en-US" altLang="zh-TW" sz="2400" dirty="0" err="1" smtClean="0"/>
              <a:t>baseAnimal</a:t>
            </a:r>
            <a:r>
              <a:rPr lang="en-US" altLang="zh-TW" sz="2400" dirty="0" smtClean="0"/>
              <a:t> class</a:t>
            </a:r>
          </a:p>
          <a:p>
            <a:r>
              <a:rPr lang="en-US" altLang="zh-TW" sz="2400" dirty="0"/>
              <a:t>    y =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"Is not a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animal“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animal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    print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("Is a animal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baseAnimal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/>
              <a:t># Implement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X.y</a:t>
            </a:r>
            <a:r>
              <a:rPr lang="en-US" altLang="zh-TW" sz="2400" dirty="0" smtClean="0"/>
              <a:t>)                            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Call y</a:t>
            </a:r>
            <a:endParaRPr lang="en-US" altLang="zh-TW" sz="2400" dirty="0"/>
          </a:p>
          <a:p>
            <a:r>
              <a:rPr lang="en-US" altLang="zh-TW" sz="2400" dirty="0" err="1"/>
              <a:t>X.animal</a:t>
            </a:r>
            <a:r>
              <a:rPr lang="en-US" altLang="zh-TW" sz="2400" dirty="0" smtClean="0"/>
              <a:t>()                           # Call animal method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18" y="5619896"/>
            <a:ext cx="7459009" cy="976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8" y="1214717"/>
            <a:ext cx="4953365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 err="1">
                <a:solidFill>
                  <a:srgbClr val="7030A0"/>
                </a:solidFill>
              </a:rPr>
              <a:t>init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, name, species):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/>
              <a:t>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 err="1"/>
              <a:t>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animal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LaLa</a:t>
            </a:r>
            <a:r>
              <a:rPr lang="en-US" altLang="zh-TW" sz="2000" dirty="0"/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作為設定物件初始化資料使用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1" y="2797343"/>
            <a:ext cx="5043486" cy="1440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 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透過封裝防止內部資料直接被外部呼叫</a:t>
            </a:r>
            <a:endParaRPr lang="en-US" altLang="zh-TW" sz="1400" b="1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animal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2" y="2802365"/>
            <a:ext cx="5370174" cy="17883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.__species</a:t>
            </a:r>
            <a:r>
              <a:rPr lang="en-US" altLang="zh-TW" dirty="0" smtClean="0"/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getname</a:t>
            </a:r>
            <a:r>
              <a:rPr lang="en-US" altLang="zh-TW" dirty="0" smtClean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getAnimalSpecies</a:t>
            </a:r>
            <a:r>
              <a:rPr lang="en-US" altLang="zh-TW" dirty="0"/>
              <a:t>(</a:t>
            </a:r>
            <a:r>
              <a:rPr lang="en-US" altLang="zh-TW" dirty="0" err="1"/>
              <a:t>getspecies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>
                <a:solidFill>
                  <a:srgbClr val="7030A0"/>
                </a:solidFill>
              </a:rPr>
              <a:t>getspecies</a:t>
            </a:r>
            <a:r>
              <a:rPr lang="en-US" altLang="zh-TW" dirty="0">
                <a:solidFill>
                  <a:srgbClr val="7030A0"/>
                </a:solidFill>
              </a:rPr>
              <a:t>.__</a:t>
            </a:r>
            <a:r>
              <a:rPr lang="en-US" altLang="zh-TW" dirty="0" smtClean="0">
                <a:solidFill>
                  <a:srgbClr val="7030A0"/>
                </a:solidFill>
              </a:rPr>
              <a:t>species</a:t>
            </a:r>
          </a:p>
          <a:p>
            <a:endParaRPr lang="en-US" altLang="zh-TW" dirty="0"/>
          </a:p>
          <a:p>
            <a:r>
              <a:rPr lang="en-US" altLang="zh-TW" dirty="0"/>
              <a:t>X = cat("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X.getAnimalName</a:t>
            </a:r>
            <a:r>
              <a:rPr lang="en-US" altLang="zh-TW" dirty="0" smtClean="0"/>
              <a:t>())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X.getAnimalSpecies</a:t>
            </a:r>
            <a:r>
              <a:rPr lang="en-US" altLang="zh-TW" dirty="0" smtClean="0"/>
              <a:t>())</a:t>
            </a:r>
          </a:p>
          <a:p>
            <a:endParaRPr lang="en-US" altLang="zh-TW" dirty="0" smtClean="0"/>
          </a:p>
          <a:p>
            <a:r>
              <a:rPr lang="en-US" altLang="zh-TW" dirty="0"/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97" y="2498606"/>
            <a:ext cx="5471713" cy="119993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/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DerivedClassName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BaseClassName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3997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Animal Class </a:t>
            </a:r>
          </a:p>
          <a:p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 err="1">
                <a:solidFill>
                  <a:srgbClr val="7030A0"/>
                </a:solidFill>
              </a:rPr>
              <a:t>init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/>
              <a:t>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getname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getname</a:t>
            </a:r>
            <a:r>
              <a:rPr lang="en-US" altLang="zh-TW" sz="1600" dirty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getspecies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getspecies</a:t>
            </a:r>
            <a:r>
              <a:rPr lang="en-US" altLang="zh-TW" sz="1600" dirty="0">
                <a:solidFill>
                  <a:srgbClr val="7030A0"/>
                </a:solidFill>
              </a:rPr>
              <a:t>.__species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cat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baseAnimal</a:t>
            </a:r>
            <a:r>
              <a:rPr lang="en-US" altLang="zh-TW" sz="1600" dirty="0" smtClean="0"/>
              <a:t>):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7030A0"/>
                </a:solidFill>
              </a:rPr>
              <a:t>update</a:t>
            </a:r>
            <a:r>
              <a:rPr lang="en-US" altLang="zh-TW" sz="1600" dirty="0" smtClean="0"/>
              <a:t>(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 smtClean="0"/>
              <a:t>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</a:rPr>
              <a:t>喵喵叫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","Cat")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X.getAnimalName</a:t>
            </a:r>
            <a:r>
              <a:rPr lang="en-US" altLang="zh-TW" sz="1600" dirty="0"/>
              <a:t>()) #</a:t>
            </a:r>
            <a:r>
              <a:rPr lang="zh-TW" altLang="en-US" sz="1600" b="1" i="1" dirty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  <a:endParaRPr lang="en-US" altLang="zh-TW" sz="1600" dirty="0"/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X.getAnimalSpecies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print(</a:t>
            </a:r>
            <a:r>
              <a:rPr lang="en-US" altLang="zh-TW" sz="1600" dirty="0" err="1">
                <a:solidFill>
                  <a:srgbClr val="7030A0"/>
                </a:solidFill>
              </a:rPr>
              <a:t>X.update</a:t>
            </a:r>
            <a:r>
              <a:rPr lang="en-US" altLang="zh-TW" sz="1600" dirty="0" smtClean="0">
                <a:solidFill>
                  <a:srgbClr val="7030A0"/>
                </a:solidFill>
              </a:rPr>
              <a:t>())</a:t>
            </a:r>
            <a:endParaRPr lang="en-US" altLang="zh-TW" sz="16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24392"/>
            <a:ext cx="5125031" cy="12586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3341" y="972588"/>
            <a:ext cx="6848905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 smtClean="0"/>
              <a:t># Abstract Class</a:t>
            </a: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): </a:t>
            </a: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2000" dirty="0" smtClean="0"/>
              <a:t>   </a:t>
            </a:r>
          </a:p>
          <a:p>
            <a:pPr marL="0" lvl="2"/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    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getspecies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r>
              <a:rPr lang="en-US" altLang="zh-TW" sz="2000" dirty="0" smtClean="0"/>
              <a:t>  </a:t>
            </a:r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animal =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 smtClean="0">
                <a:solidFill>
                  <a:srgbClr val="FF0000"/>
                </a:solidFill>
              </a:rPr>
              <a:t>抽象類別無法被直接實例化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1" y="5144074"/>
            <a:ext cx="6848905" cy="15970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791" y="796505"/>
            <a:ext cx="4830014" cy="61247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 </a:t>
            </a:r>
            <a:endParaRPr lang="en-US" altLang="zh-TW" sz="1400" dirty="0"/>
          </a:p>
          <a:p>
            <a:pPr marL="0" lvl="2"/>
            <a:r>
              <a:rPr lang="en-US" altLang="zh-TW" sz="1400" dirty="0" smtClean="0"/>
              <a:t> 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 smtClean="0"/>
              <a:t>):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</a:t>
            </a:r>
            <a:r>
              <a:rPr lang="zh-TW" altLang="en-US" sz="1400" b="1" i="1" dirty="0">
                <a:solidFill>
                  <a:srgbClr val="FF0000"/>
                </a:solidFill>
              </a:rPr>
              <a:t>類別需透過繼承來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實現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 smtClean="0"/>
              <a:t>cat1 </a:t>
            </a:r>
            <a:r>
              <a:rPr lang="en-US" altLang="zh-TW" sz="1400" dirty="0"/>
              <a:t>= 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 smtClean="0"/>
              <a:t>cat1.getAnimalName</a:t>
            </a:r>
            <a:r>
              <a:rPr lang="en-US" altLang="zh-TW" sz="1400" dirty="0"/>
              <a:t>()</a:t>
            </a:r>
          </a:p>
          <a:p>
            <a:pPr marL="0" lvl="2"/>
            <a:r>
              <a:rPr lang="en-US" altLang="zh-TW" sz="1400" dirty="0" smtClean="0"/>
              <a:t>cat1.getAnimalSpecies()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65" y="2719456"/>
            <a:ext cx="4625423" cy="13409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51136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 smtClean="0"/>
              <a:t>)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244" y="851136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/>
              <a:t>dog1 =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RuRu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柴犬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ethod</a:t>
            </a:r>
          </a:p>
          <a:p>
            <a:pPr marL="0" lvl="2"/>
            <a:r>
              <a:rPr lang="en-US" altLang="zh-TW" sz="1400" dirty="0" smtClean="0"/>
              <a:t>cat1.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dog1.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/>
              <a:t>dog1.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8" y="5953303"/>
            <a:ext cx="9033994" cy="9046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>
                <a:hlinkClick r:id="rId2"/>
              </a:rPr>
              <a:t>https://www.python.org/downloads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20329</TotalTime>
  <Words>2742</Words>
  <Application>Microsoft Office PowerPoint</Application>
  <PresentationFormat>寬螢幕</PresentationFormat>
  <Paragraphs>672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822</cp:revision>
  <dcterms:created xsi:type="dcterms:W3CDTF">2020-11-02T07:48:36Z</dcterms:created>
  <dcterms:modified xsi:type="dcterms:W3CDTF">2022-05-01T19:06:15Z</dcterms:modified>
</cp:coreProperties>
</file>