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3" r:id="rId4"/>
    <p:sldId id="259" r:id="rId5"/>
    <p:sldId id="309" r:id="rId6"/>
    <p:sldId id="378" r:id="rId7"/>
    <p:sldId id="379" r:id="rId8"/>
    <p:sldId id="380" r:id="rId9"/>
    <p:sldId id="381" r:id="rId10"/>
    <p:sldId id="314" r:id="rId11"/>
    <p:sldId id="305" r:id="rId12"/>
    <p:sldId id="394" r:id="rId13"/>
    <p:sldId id="312" r:id="rId14"/>
    <p:sldId id="315" r:id="rId15"/>
    <p:sldId id="316" r:id="rId16"/>
    <p:sldId id="307" r:id="rId17"/>
    <p:sldId id="317" r:id="rId18"/>
    <p:sldId id="382" r:id="rId19"/>
    <p:sldId id="319" r:id="rId20"/>
    <p:sldId id="343" r:id="rId21"/>
    <p:sldId id="362" r:id="rId22"/>
    <p:sldId id="344" r:id="rId23"/>
    <p:sldId id="363" r:id="rId24"/>
    <p:sldId id="364" r:id="rId25"/>
    <p:sldId id="342" r:id="rId26"/>
    <p:sldId id="294" r:id="rId27"/>
    <p:sldId id="321" r:id="rId28"/>
    <p:sldId id="320" r:id="rId29"/>
    <p:sldId id="322" r:id="rId30"/>
    <p:sldId id="323" r:id="rId31"/>
    <p:sldId id="390" r:id="rId32"/>
    <p:sldId id="391" r:id="rId33"/>
    <p:sldId id="392" r:id="rId34"/>
    <p:sldId id="393" r:id="rId35"/>
    <p:sldId id="324" r:id="rId36"/>
    <p:sldId id="377" r:id="rId37"/>
    <p:sldId id="370" r:id="rId38"/>
    <p:sldId id="326" r:id="rId39"/>
    <p:sldId id="372" r:id="rId40"/>
    <p:sldId id="327" r:id="rId41"/>
    <p:sldId id="328" r:id="rId42"/>
    <p:sldId id="329" r:id="rId43"/>
    <p:sldId id="375" r:id="rId44"/>
    <p:sldId id="330" r:id="rId45"/>
    <p:sldId id="331" r:id="rId46"/>
    <p:sldId id="383" r:id="rId47"/>
    <p:sldId id="384" r:id="rId48"/>
    <p:sldId id="385" r:id="rId49"/>
    <p:sldId id="332" r:id="rId50"/>
    <p:sldId id="333" r:id="rId51"/>
    <p:sldId id="368" r:id="rId52"/>
    <p:sldId id="334" r:id="rId53"/>
    <p:sldId id="367" r:id="rId54"/>
    <p:sldId id="335" r:id="rId55"/>
    <p:sldId id="336" r:id="rId56"/>
    <p:sldId id="337" r:id="rId57"/>
    <p:sldId id="338" r:id="rId58"/>
    <p:sldId id="373" r:id="rId59"/>
    <p:sldId id="374" r:id="rId60"/>
    <p:sldId id="386" r:id="rId61"/>
    <p:sldId id="339" r:id="rId62"/>
    <p:sldId id="369" r:id="rId63"/>
    <p:sldId id="387" r:id="rId64"/>
    <p:sldId id="388" r:id="rId65"/>
    <p:sldId id="340" r:id="rId66"/>
    <p:sldId id="350" r:id="rId67"/>
    <p:sldId id="341" r:id="rId68"/>
    <p:sldId id="345" r:id="rId69"/>
    <p:sldId id="389" r:id="rId70"/>
    <p:sldId id="351" r:id="rId71"/>
    <p:sldId id="347" r:id="rId72"/>
    <p:sldId id="366" r:id="rId73"/>
    <p:sldId id="348" r:id="rId74"/>
    <p:sldId id="346" r:id="rId75"/>
    <p:sldId id="352" r:id="rId76"/>
    <p:sldId id="349" r:id="rId77"/>
    <p:sldId id="365" r:id="rId78"/>
    <p:sldId id="354" r:id="rId79"/>
    <p:sldId id="355" r:id="rId80"/>
    <p:sldId id="356" r:id="rId81"/>
    <p:sldId id="357" r:id="rId82"/>
    <p:sldId id="353" r:id="rId83"/>
    <p:sldId id="358" r:id="rId84"/>
    <p:sldId id="359" r:id="rId85"/>
    <p:sldId id="360" r:id="rId86"/>
    <p:sldId id="361" r:id="rId87"/>
    <p:sldId id="318" r:id="rId88"/>
    <p:sldId id="304" r:id="rId8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8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5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11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1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3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6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earnbyexample.org/python-introduction/" TargetMode="External"/><Relationship Id="rId5" Type="http://schemas.openxmlformats.org/officeDocument/2006/relationships/hyperlink" Target="https://docs.python.org/zh-tw/3/tutorial/index.html" TargetMode="External"/><Relationship Id="rId4" Type="http://schemas.openxmlformats.org/officeDocument/2006/relationships/hyperlink" Target="https://www.anaconda.com/products/individual" TargetMode="Externa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737" y="1986277"/>
            <a:ext cx="8129275" cy="1187997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Python 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78486" y="4873176"/>
            <a:ext cx="4167052" cy="1681543"/>
          </a:xfrm>
        </p:spPr>
        <p:txBody>
          <a:bodyPr>
            <a:normAutofit/>
          </a:bodyPr>
          <a:lstStyle/>
          <a:p>
            <a:r>
              <a:rPr lang="en-US" altLang="zh-TW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David_Zhu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2022/4/29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" y="5287622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Visual Studio Code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</a:t>
            </a:r>
            <a:r>
              <a:rPr lang="en-US" altLang="zh-TW" sz="4000" smtClean="0">
                <a:solidFill>
                  <a:schemeClr val="tx1"/>
                </a:solidFill>
              </a:rPr>
              <a:t>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328" y="1473850"/>
            <a:ext cx="492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Download : </a:t>
            </a:r>
            <a:r>
              <a:rPr lang="zh-TW" altLang="en-US" b="1" i="1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zh-TW" altLang="en-US" b="1" i="1">
                <a:solidFill>
                  <a:srgbClr val="0070C0"/>
                </a:solidFill>
                <a:hlinkClick r:id="rId2"/>
              </a:rPr>
              <a:t>://code.visualstudio.com/</a:t>
            </a:r>
            <a:endParaRPr lang="zh-TW" altLang="en-US" b="1" i="1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6" y="2249580"/>
            <a:ext cx="8336415" cy="431895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473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Visual Studio </a:t>
            </a:r>
            <a:r>
              <a:rPr lang="en-US" altLang="zh-TW" sz="4000" dirty="0" smtClean="0">
                <a:solidFill>
                  <a:schemeClr val="tx1"/>
                </a:solidFill>
              </a:rPr>
              <a:t>Code (Extensions)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8" y="1234138"/>
            <a:ext cx="10180519" cy="54191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480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FF0000"/>
                </a:solidFill>
              </a:rPr>
              <a:t>Explorer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B050"/>
                </a:solidFill>
              </a:rPr>
              <a:t>Code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2" y="1415862"/>
            <a:ext cx="8105600" cy="505025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8957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2034" y="1198099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1198099"/>
            <a:ext cx="7188926" cy="4926929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598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Package Install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(Python) </a:t>
            </a:r>
            <a:endParaRPr lang="en-US" altLang="zh-TW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" y="2050565"/>
            <a:ext cx="7940455" cy="4264435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</a:t>
            </a:r>
            <a:r>
              <a:rPr lang="en-US" altLang="zh-TW" sz="4000" dirty="0"/>
              <a:t>requirements.txt)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9861" y="1306410"/>
            <a:ext cx="5132927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 </a:t>
            </a:r>
            <a:r>
              <a:rPr lang="en-US" altLang="zh-TW" sz="2400" b="1" dirty="0">
                <a:solidFill>
                  <a:srgbClr val="FF0000"/>
                </a:solidFill>
              </a:rPr>
              <a:t>pip install -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 requirements.txt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" y="1927623"/>
            <a:ext cx="8285511" cy="453583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3026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(VS code)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96" y="2001474"/>
            <a:ext cx="9163050" cy="4657725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9096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Common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99711"/>
            <a:ext cx="8596668" cy="1320800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09451"/>
            <a:ext cx="8205409" cy="6439989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Python install for Windows</a:t>
            </a:r>
          </a:p>
          <a:p>
            <a:r>
              <a:rPr lang="en-US" altLang="zh-TW" sz="2400" dirty="0" smtClean="0"/>
              <a:t>Visual </a:t>
            </a:r>
            <a:r>
              <a:rPr lang="en-US" altLang="zh-TW" sz="2400" dirty="0"/>
              <a:t>Studio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Anaconda </a:t>
            </a:r>
            <a:r>
              <a:rPr lang="en-US" altLang="zh-TW" sz="2400" dirty="0" err="1" smtClean="0"/>
              <a:t>Spyder</a:t>
            </a:r>
            <a:endParaRPr lang="en-US" altLang="zh-TW" sz="2400" dirty="0" smtClean="0"/>
          </a:p>
          <a:p>
            <a:r>
              <a:rPr lang="en-US" altLang="zh-TW" sz="2400" dirty="0"/>
              <a:t>Package Install (Pip install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Python </a:t>
            </a:r>
            <a:r>
              <a:rPr lang="en-US" altLang="zh-TW" sz="2000" dirty="0" smtClean="0"/>
              <a:t> </a:t>
            </a:r>
          </a:p>
          <a:p>
            <a:pPr lvl="1"/>
            <a:r>
              <a:rPr lang="en-US" altLang="zh-TW" sz="2000" dirty="0" smtClean="0"/>
              <a:t>Common</a:t>
            </a:r>
            <a:endParaRPr lang="en-US" altLang="zh-TW" sz="2000" dirty="0"/>
          </a:p>
          <a:p>
            <a:pPr lvl="1"/>
            <a:r>
              <a:rPr lang="en-US" altLang="zh-TW" sz="2000" dirty="0"/>
              <a:t>Data Type </a:t>
            </a:r>
          </a:p>
          <a:p>
            <a:pPr lvl="1"/>
            <a:r>
              <a:rPr lang="en-US" altLang="zh-TW" sz="2000" dirty="0"/>
              <a:t>Data Structure </a:t>
            </a:r>
            <a:r>
              <a:rPr lang="en-US" altLang="zh-TW" sz="2000" dirty="0" smtClean="0"/>
              <a:t>(Tuple(),List</a:t>
            </a:r>
            <a:r>
              <a:rPr lang="en-US" altLang="zh-TW" sz="2000" dirty="0"/>
              <a:t>[], </a:t>
            </a:r>
            <a:r>
              <a:rPr lang="en-US" altLang="zh-TW" sz="2000" dirty="0" smtClean="0"/>
              <a:t>Set{}, 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{})</a:t>
            </a:r>
          </a:p>
          <a:p>
            <a:pPr lvl="1"/>
            <a:r>
              <a:rPr lang="en-US" altLang="zh-TW" sz="2000" dirty="0"/>
              <a:t>Flow control </a:t>
            </a:r>
          </a:p>
          <a:p>
            <a:pPr lvl="1"/>
            <a:r>
              <a:rPr lang="en-US" altLang="zh-TW" sz="2000" dirty="0"/>
              <a:t>Module</a:t>
            </a:r>
          </a:p>
          <a:p>
            <a:pPr lvl="1"/>
            <a:r>
              <a:rPr lang="en-US" altLang="zh-TW" sz="2000" dirty="0"/>
              <a:t>Exception </a:t>
            </a:r>
            <a:endParaRPr lang="en-US" altLang="zh-TW" sz="2000" dirty="0" smtClean="0"/>
          </a:p>
          <a:p>
            <a:pPr lvl="1"/>
            <a:r>
              <a:rPr lang="en-US" altLang="zh-TW" sz="2100" dirty="0"/>
              <a:t>Object-oriented </a:t>
            </a:r>
            <a:r>
              <a:rPr lang="en-US" altLang="zh-TW" sz="2100" dirty="0" smtClean="0"/>
              <a:t>programming</a:t>
            </a:r>
            <a:endParaRPr lang="en-US" altLang="zh-TW" sz="2100" dirty="0"/>
          </a:p>
          <a:p>
            <a:pPr lvl="2"/>
            <a:r>
              <a:rPr lang="en-US" altLang="zh-TW" sz="1900" dirty="0" smtClean="0"/>
              <a:t>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Encapsulation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Inheritance</a:t>
            </a:r>
            <a:r>
              <a:rPr lang="zh-TW" altLang="en-US" sz="1900" dirty="0" smtClean="0"/>
              <a:t> </a:t>
            </a:r>
            <a:endParaRPr lang="en-US" altLang="zh-TW" sz="1900" dirty="0" smtClean="0"/>
          </a:p>
          <a:p>
            <a:pPr lvl="2"/>
            <a:r>
              <a:rPr lang="en-US" altLang="zh-TW" sz="1900" dirty="0" smtClean="0"/>
              <a:t>Abstract 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Polymorphism</a:t>
            </a:r>
            <a:r>
              <a:rPr lang="zh-TW" altLang="en-US" sz="1900" dirty="0" smtClean="0"/>
              <a:t> </a:t>
            </a:r>
            <a:endParaRPr lang="en-US" altLang="zh-TW" sz="1800" dirty="0"/>
          </a:p>
          <a:p>
            <a:r>
              <a:rPr lang="en-US" altLang="zh-TW" sz="2400" dirty="0"/>
              <a:t>Reference</a:t>
            </a:r>
          </a:p>
          <a:p>
            <a:pPr marL="57150" indent="0">
              <a:buNone/>
            </a:pPr>
            <a:endParaRPr lang="en-US" altLang="zh-TW" dirty="0" smtClean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14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Common(Keyword)</a:t>
            </a:r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60677"/>
              </p:ext>
            </p:extLst>
          </p:nvPr>
        </p:nvGraphicFramePr>
        <p:xfrm>
          <a:off x="1416549" y="1518557"/>
          <a:ext cx="8072505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Return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Try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While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With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Yield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Pass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Raise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16549" y="515921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variable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Common(Built-in functions)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8900" y="622299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function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48347"/>
              </p:ext>
            </p:extLst>
          </p:nvPr>
        </p:nvGraphicFramePr>
        <p:xfrm>
          <a:off x="1018900" y="1078301"/>
          <a:ext cx="9749250" cy="512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abs()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delattr()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hash()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memoryview()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all()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next()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ascii()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divmod()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object()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sorted()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enumerate()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input()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staticmethod()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bool()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eval()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4697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breakpoint()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exec()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isinstance()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ord()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sum()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4372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bytearray()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filter()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issubclass()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pow()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super()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960000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float()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tuple()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callable()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format()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property()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type()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chr()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frozenset()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list()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range()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vars()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classmethod()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locals()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repr()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compile()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globals()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reversed()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__import__()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complex()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hasattr()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round()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Common(Variable name)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86849" y="2191419"/>
            <a:ext cx="9037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First word should be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 or </a:t>
            </a:r>
            <a:r>
              <a:rPr lang="en-US" altLang="zh-TW" sz="2400" b="1" i="1" dirty="0" smtClean="0"/>
              <a:t>_</a:t>
            </a:r>
            <a:r>
              <a:rPr lang="en-US" altLang="zh-TW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r>
              <a:rPr lang="en-US" altLang="zh-TW" sz="2400" dirty="0" smtClean="0"/>
              <a:t>2. After the first word that can used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,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numeric</a:t>
            </a:r>
            <a:r>
              <a:rPr lang="en-US" altLang="zh-TW" sz="2400" dirty="0" smtClean="0"/>
              <a:t> or _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.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9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21513"/>
              </p:ext>
            </p:extLst>
          </p:nvPr>
        </p:nvGraphicFramePr>
        <p:xfrm>
          <a:off x="1856785" y="1605212"/>
          <a:ext cx="7890564" cy="37321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</a:rPr>
                        <a:t>a+b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減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a-b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乘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a*b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除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a/b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取餘數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a%b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Common(Comparison </a:t>
            </a:r>
            <a:r>
              <a:rPr lang="en-US" altLang="zh-TW" sz="4000" dirty="0">
                <a:solidFill>
                  <a:schemeClr val="tx1"/>
                </a:solidFill>
              </a:rPr>
              <a:t>operator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24436"/>
              </p:ext>
            </p:extLst>
          </p:nvPr>
        </p:nvGraphicFramePr>
        <p:xfrm>
          <a:off x="2024147" y="1566023"/>
          <a:ext cx="7370019" cy="3989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89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effectLst/>
                        </a:rPr>
                        <a:t>&lt;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&lt; </a:t>
                      </a:r>
                      <a:r>
                        <a:rPr lang="en-US" sz="2400" smtClean="0">
                          <a:effectLst/>
                        </a:rPr>
                        <a:t>b 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 </a:t>
                      </a:r>
                      <a:r>
                        <a:rPr lang="en-US" sz="2400" smtClean="0">
                          <a:effectLst/>
                        </a:rPr>
                        <a:t>b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126014138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&lt;=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&lt;=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==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==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!=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不相等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!=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19017" y="5859161"/>
            <a:ext cx="696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It will </a:t>
            </a:r>
            <a:r>
              <a:rPr lang="en-US" altLang="zh-TW" sz="2800" b="1" i="1" dirty="0">
                <a:solidFill>
                  <a:srgbClr val="FF0000"/>
                </a:solidFill>
              </a:rPr>
              <a:t>r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eturn the Boolean type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Data Type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 Type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632857" y="1078301"/>
            <a:ext cx="753762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Numeric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Integer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Floating-point (float)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Boolean (bool)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Text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String (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3. Sequence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List[]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Tuple()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Dict</a:t>
            </a:r>
            <a:r>
              <a:rPr lang="en-US" altLang="zh-TW" sz="2400" dirty="0" smtClean="0"/>
              <a:t>{}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Set{}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3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28099" y="1679769"/>
            <a:ext cx="672401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99" y="3850897"/>
            <a:ext cx="6724016" cy="102484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59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(Float)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16230" y="1666702"/>
            <a:ext cx="696201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1.5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1.5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b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30" y="3720260"/>
            <a:ext cx="6962010" cy="104768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228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smtClean="0"/>
              <a:t>(Str)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4414" y="1718957"/>
            <a:ext cx="7396069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</a:t>
            </a:r>
            <a:r>
              <a:rPr lang="en-US" altLang="zh-TW" sz="2400" dirty="0" smtClean="0"/>
              <a:t>=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 "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“string”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14" y="3929274"/>
            <a:ext cx="7396068" cy="10167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Python I</a:t>
            </a:r>
            <a:r>
              <a:rPr lang="en-US" altLang="zh-TW" sz="6600" smtClean="0">
                <a:solidFill>
                  <a:schemeClr val="tx1"/>
                </a:solidFill>
              </a:rPr>
              <a:t>nstall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smtClean="0"/>
              <a:t>Type (bool)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286704"/>
            <a:ext cx="759922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True</a:t>
            </a:r>
            <a:r>
              <a:rPr lang="en-US" altLang="zh-TW" sz="2400" dirty="0" smtClean="0"/>
              <a:t>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Assign “True”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“False”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bool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print(y)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print(type(y))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745899"/>
            <a:ext cx="7602855" cy="12630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532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(Float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10.5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float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float 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9229" cy="132819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5792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dirty="0"/>
              <a:t>(Integer </a:t>
            </a:r>
            <a:r>
              <a:rPr lang="en-US" altLang="zh-TW" sz="4000" dirty="0" smtClean="0"/>
              <a:t>transfer to String)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4790" cy="13009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124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"10"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of the Integer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376566"/>
            <a:ext cx="7599229" cy="124417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700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"string"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226441"/>
            <a:ext cx="7599229" cy="14097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>
                <a:solidFill>
                  <a:srgbClr val="FF0000"/>
                </a:solidFill>
              </a:rPr>
              <a:t>Only String type of the Integer can be transfer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smtClean="0">
                <a:solidFill>
                  <a:schemeClr val="tx1"/>
                </a:solidFill>
              </a:rPr>
              <a:t>Data Structure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9144" y="1347383"/>
            <a:ext cx="8920262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, “string”,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False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)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y</a:t>
            </a: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print(y)  </a:t>
            </a:r>
            <a:r>
              <a:rPr lang="en-US" altLang="zh-TW" sz="2400" dirty="0"/>
              <a:t>	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print(type(y))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 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44" y="4663452"/>
            <a:ext cx="8920262" cy="15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68428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(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/>
              <a:t>)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2 to x[0]  </a:t>
            </a:r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Tuple object doesn’t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6" y="3907933"/>
            <a:ext cx="8684288" cy="13129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588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</a:t>
            </a:r>
            <a:r>
              <a:rPr lang="en-US" altLang="zh-TW" sz="4000">
                <a:solidFill>
                  <a:schemeClr val="tx1"/>
                </a:solidFill>
              </a:rPr>
              <a:t>(List)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66426" y="1764226"/>
            <a:ext cx="840456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[1, “string”, False] to list x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26" y="4246921"/>
            <a:ext cx="8404568" cy="1047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837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5" y="1338955"/>
            <a:ext cx="88729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(1, “string”, False) to tuple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#print(x)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2 to x[0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44325" y="571966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List object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25" y="3907933"/>
            <a:ext cx="8781468" cy="126875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963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65256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Python I</a:t>
            </a:r>
            <a:r>
              <a:rPr lang="en-US" altLang="zh-TW" sz="4000" dirty="0" smtClean="0">
                <a:solidFill>
                  <a:schemeClr val="tx1"/>
                </a:solidFill>
              </a:rPr>
              <a:t>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" y="2205262"/>
            <a:ext cx="5214015" cy="38361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05" y="2187079"/>
            <a:ext cx="5583633" cy="385428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6" name="矩形 5"/>
          <p:cNvSpPr/>
          <p:nvPr/>
        </p:nvSpPr>
        <p:spPr>
          <a:xfrm>
            <a:off x="677334" y="1393508"/>
            <a:ext cx="539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Download : </a:t>
            </a:r>
            <a:r>
              <a:rPr lang="en-US" altLang="zh-TW" b="1" i="1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altLang="zh-TW" b="1" i="1" dirty="0">
                <a:solidFill>
                  <a:srgbClr val="0070C0"/>
                </a:solidFill>
                <a:hlinkClick r:id="rId4"/>
              </a:rPr>
              <a:t>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ist.append)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9330" y="1481874"/>
            <a:ext cx="833209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[1, “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”,False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list x  </a:t>
            </a:r>
          </a:p>
          <a:p>
            <a:r>
              <a:rPr lang="en-US" altLang="zh-TW" sz="2400" dirty="0"/>
              <a:t>print(x) </a:t>
            </a:r>
            <a:r>
              <a:rPr lang="en-US" altLang="zh-TW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append</a:t>
            </a:r>
            <a:r>
              <a:rPr lang="en-US" altLang="zh-TW" sz="2400" dirty="0"/>
              <a:t>("Python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#add “python” to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print(x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29" y="4193771"/>
            <a:ext cx="8290003" cy="117464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421306" y="577198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append() function add to end of the List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ist.insert)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6578" y="1597417"/>
            <a:ext cx="8595002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/>
              <a:t>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[ 1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insert</a:t>
            </a:r>
            <a:r>
              <a:rPr lang="en-US" altLang="zh-TW" sz="2400" dirty="0"/>
              <a:t>(0</a:t>
            </a:r>
            <a:r>
              <a:rPr lang="en-US" altLang="zh-TW" sz="2400" dirty="0" smtClean="0"/>
              <a:t>, "</a:t>
            </a:r>
            <a:r>
              <a:rPr lang="en-US" altLang="zh-TW" sz="2400" dirty="0"/>
              <a:t>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#insert “python” to list x[0]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78" y="4460463"/>
            <a:ext cx="8595002" cy="126190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727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(list.remove)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40270" y="1417333"/>
            <a:ext cx="8500564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"string"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[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x.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remove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 smtClean="0"/>
              <a:t>)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#remove from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69" y="4434021"/>
            <a:ext cx="8500565" cy="12441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459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70665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T</a:t>
            </a:r>
            <a:r>
              <a:rPr lang="en-US" altLang="zh-TW" sz="4000" smtClean="0">
                <a:solidFill>
                  <a:schemeClr val="tx1"/>
                </a:solidFill>
              </a:rPr>
              <a:t>wo-dimensional 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7" y="1467681"/>
            <a:ext cx="874876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/>
              <a:t> = [[1,2,3</a:t>
            </a:r>
            <a:r>
              <a:rPr lang="en-US" altLang="zh-TW" sz="2400" dirty="0" smtClean="0"/>
              <a:t>],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1~9 to two-dimensional list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4,5,6],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7,8,9</a:t>
            </a:r>
            <a:r>
              <a:rPr lang="en-US" altLang="zh-TW" sz="2400" dirty="0" smtClean="0"/>
              <a:t>]]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 smtClean="0">
                <a:solidFill>
                  <a:srgbClr val="00B050"/>
                </a:solidFill>
              </a:rPr>
              <a:t>[1]</a:t>
            </a:r>
            <a:r>
              <a:rPr lang="en-US" altLang="zh-TW" sz="2400" dirty="0" smtClean="0">
                <a:solidFill>
                  <a:srgbClr val="7030A0"/>
                </a:solidFill>
              </a:rPr>
              <a:t>[0]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list[1][0]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>
                <a:solidFill>
                  <a:srgbClr val="00B050"/>
                </a:solidFill>
              </a:rPr>
              <a:t>[1</a:t>
            </a:r>
            <a:r>
              <a:rPr lang="en-US" altLang="zh-TW" sz="2400" dirty="0" smtClean="0">
                <a:solidFill>
                  <a:srgbClr val="00B050"/>
                </a:solidFill>
              </a:rPr>
              <a:t>]</a:t>
            </a:r>
            <a:r>
              <a:rPr lang="en-US" altLang="zh-TW" sz="2400" dirty="0" smtClean="0">
                <a:solidFill>
                  <a:srgbClr val="7030A0"/>
                </a:solidFill>
              </a:rPr>
              <a:t>[1]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list[1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][1]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8" y="4393482"/>
            <a:ext cx="8748760" cy="116666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447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(Set)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05138" y="1289221"/>
            <a:ext cx="8688126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set1 = </a:t>
            </a:r>
            <a:r>
              <a:rPr lang="en-US" altLang="zh-TW" sz="2000" dirty="0">
                <a:solidFill>
                  <a:srgbClr val="7030A0"/>
                </a:solidFill>
              </a:rPr>
              <a:t>{"A","B","C",1 ,2</a:t>
            </a:r>
            <a:r>
              <a:rPr lang="en-US" altLang="zh-TW" sz="2000" dirty="0" smtClean="0">
                <a:solidFill>
                  <a:srgbClr val="7030A0"/>
                </a:solidFill>
              </a:rPr>
              <a:t>}</a:t>
            </a:r>
            <a:endParaRPr lang="en-US" altLang="zh-TW" sz="2000" dirty="0">
              <a:solidFill>
                <a:srgbClr val="7030A0"/>
              </a:solidFill>
            </a:endParaRPr>
          </a:p>
          <a:p>
            <a:r>
              <a:rPr lang="en-US" altLang="zh-TW" sz="2000" dirty="0"/>
              <a:t>set2 =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{"A","B","D",1 ,3}</a:t>
            </a:r>
          </a:p>
          <a:p>
            <a:endParaRPr lang="en-US" altLang="zh-TW" sz="2000" dirty="0"/>
          </a:p>
          <a:p>
            <a:r>
              <a:rPr lang="en-US" altLang="zh-TW" sz="2000" dirty="0"/>
              <a:t>print("A" in set1)  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"A"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set1 or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|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Union 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聯集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</a:t>
            </a:r>
            <a:r>
              <a:rPr lang="en-US" altLang="zh-TW" sz="2000" dirty="0" smtClean="0"/>
              <a:t>&amp; </a:t>
            </a:r>
            <a:r>
              <a:rPr lang="en-US" altLang="zh-TW" sz="2000" dirty="0"/>
              <a:t>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Intersection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交集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print(set1 -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Subtraction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差集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^ 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XOR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互斥或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38" y="5182554"/>
            <a:ext cx="8688126" cy="147662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03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(Dict)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 smtClean="0">
                <a:solidFill>
                  <a:srgbClr val="7030A0"/>
                </a:solidFill>
              </a:rPr>
              <a:t>, "</a:t>
            </a:r>
            <a:r>
              <a:rPr lang="en-US" altLang="zh-TW" sz="2400" dirty="0">
                <a:solidFill>
                  <a:srgbClr val="7030A0"/>
                </a:solidFill>
              </a:rPr>
              <a:t>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["Name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["Age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["Weight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["Height"])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838360"/>
            <a:ext cx="9388840" cy="162351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959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Data </a:t>
            </a:r>
            <a:r>
              <a:rPr lang="en-US" altLang="zh-TW" sz="4000" dirty="0" smtClean="0">
                <a:solidFill>
                  <a:schemeClr val="tx1"/>
                </a:solidFill>
              </a:rPr>
              <a:t>Structure (</a:t>
            </a:r>
            <a:r>
              <a:rPr lang="en-US" altLang="zh-TW" sz="4000" dirty="0" err="1">
                <a:solidFill>
                  <a:schemeClr val="tx1"/>
                </a:solidFill>
              </a:rPr>
              <a:t>d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ict.clean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dict.clear</a:t>
            </a:r>
            <a:r>
              <a:rPr lang="en-US" altLang="zh-TW" sz="2400" dirty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207463"/>
            <a:ext cx="9388840" cy="1337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770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dict.copy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  <a:endParaRPr lang="en-US" altLang="zh-TW" sz="2400" dirty="0"/>
          </a:p>
          <a:p>
            <a:r>
              <a:rPr lang="en-US" altLang="zh-TW" sz="2400" dirty="0" smtClean="0"/>
              <a:t>dict2 = </a:t>
            </a:r>
            <a:r>
              <a:rPr lang="en-US" altLang="zh-TW" sz="2400" dirty="0" err="1" smtClean="0"/>
              <a:t>dict.copy</a:t>
            </a:r>
            <a:r>
              <a:rPr lang="en-US" altLang="zh-TW" sz="2400" dirty="0" smtClean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print("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: 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print("dict2 : ", dict2)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079004"/>
            <a:ext cx="9349813" cy="1082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2662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dict.get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("Name</a:t>
            </a:r>
            <a:r>
              <a:rPr lang="en-US" altLang="zh-TW" sz="2400" dirty="0" smtClean="0"/>
              <a:t>"))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("Age"))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3897260"/>
            <a:ext cx="9388840" cy="123517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331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1867" y="2743166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control </a:t>
            </a:r>
            <a:r>
              <a:rPr lang="en-US" altLang="zh-TW" sz="6600"/>
              <a:t/>
            </a:r>
            <a:br>
              <a:rPr lang="en-US" altLang="zh-TW" sz="6600"/>
            </a:b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Python </a:t>
            </a:r>
            <a:r>
              <a:rPr lang="en-US" altLang="zh-TW" sz="4000" smtClean="0">
                <a:solidFill>
                  <a:schemeClr val="tx1"/>
                </a:solidFill>
              </a:rPr>
              <a:t>Install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5" y="1632124"/>
            <a:ext cx="4878435" cy="3972651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10" y="1632124"/>
            <a:ext cx="6290667" cy="397265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54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2" y="1356171"/>
            <a:ext cx="8637223" cy="5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12370" y="1237475"/>
            <a:ext cx="8656961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an integer: </a:t>
            </a:r>
            <a:r>
              <a:rPr lang="en-US" altLang="zh-TW" sz="2000" dirty="0" smtClean="0"/>
              <a:t>"))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input number to 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if</a:t>
            </a:r>
            <a:r>
              <a:rPr lang="en-US" altLang="zh-TW" sz="2000" dirty="0"/>
              <a:t> x &lt; 50:</a:t>
            </a:r>
          </a:p>
          <a:p>
            <a:r>
              <a:rPr lang="en-US" altLang="zh-TW" sz="2000" dirty="0"/>
              <a:t>     print("The Integer is small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&lt;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 err="1">
                <a:solidFill>
                  <a:srgbClr val="0070C0"/>
                </a:solidFill>
              </a:rPr>
              <a:t>elif</a:t>
            </a:r>
            <a:r>
              <a:rPr lang="en-US" altLang="zh-TW" sz="2000" dirty="0"/>
              <a:t> x &gt; 50:</a:t>
            </a:r>
          </a:p>
          <a:p>
            <a:r>
              <a:rPr lang="en-US" altLang="zh-TW" sz="2000" dirty="0"/>
              <a:t>     print("The Integer is more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&gt;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 print("The Integer is  50</a:t>
            </a:r>
            <a:r>
              <a:rPr lang="en-US" altLang="zh-TW" sz="2000" dirty="0" smtClean="0"/>
              <a:t>")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not meets above, print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70" y="4558209"/>
            <a:ext cx="8547824" cy="20259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874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1504851"/>
            <a:ext cx="7807235" cy="43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4283" y="1928902"/>
            <a:ext cx="8814074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words = ["Python", "Java", "C</a:t>
            </a:r>
            <a:r>
              <a:rPr lang="en-US" altLang="zh-TW" sz="2000" dirty="0" smtClean="0"/>
              <a:t>++"]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List[] to words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for</a:t>
            </a:r>
            <a:r>
              <a:rPr lang="en-US" altLang="zh-TW" sz="2000" dirty="0"/>
              <a:t> w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/>
              <a:t>words</a:t>
            </a:r>
            <a:r>
              <a:rPr lang="en-US" altLang="zh-TW" sz="2000" dirty="0" smtClean="0"/>
              <a:t>:              </a:t>
            </a:r>
            <a:endParaRPr lang="en-US" altLang="zh-TW" sz="2000" dirty="0"/>
          </a:p>
          <a:p>
            <a:r>
              <a:rPr lang="en-US" altLang="zh-TW" sz="2000" dirty="0"/>
              <a:t>    print(w, 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(w</a:t>
            </a:r>
            <a:r>
              <a:rPr lang="en-US" altLang="zh-TW" sz="2000" dirty="0" smtClean="0"/>
              <a:t>))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w in words[] and count it.</a:t>
            </a:r>
          </a:p>
          <a:p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82" y="3987843"/>
            <a:ext cx="8814075" cy="132768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268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(for_range)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8073" y="1735043"/>
            <a:ext cx="809141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in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range</a:t>
            </a:r>
            <a:r>
              <a:rPr lang="en-US" altLang="zh-TW" sz="2400" dirty="0"/>
              <a:t>(10):</a:t>
            </a:r>
          </a:p>
          <a:p>
            <a:r>
              <a:rPr lang="en-US" altLang="zh-TW" sz="2400" dirty="0"/>
              <a:t>    print(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from 0 to 9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72" y="3215763"/>
            <a:ext cx="8091417" cy="25951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016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/>
              <a:t>nested_loops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1438" y="1507302"/>
            <a:ext cx="8487145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</a:t>
            </a:r>
            <a:r>
              <a:rPr lang="en-US" altLang="zh-TW" sz="2000" dirty="0" smtClean="0"/>
              <a:t>ords = </a:t>
            </a:r>
            <a:r>
              <a:rPr lang="en-US" altLang="zh-TW" sz="2000" dirty="0"/>
              <a:t>["A", "B", "C", "D"]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#Assign “A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”, “B”, “C”, “D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” to words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 </a:t>
            </a:r>
            <a:r>
              <a:rPr lang="en-US" altLang="zh-TW" sz="2000" dirty="0" smtClean="0">
                <a:solidFill>
                  <a:srgbClr val="0070C0"/>
                </a:solidFill>
              </a:rPr>
              <a:t>range</a:t>
            </a:r>
            <a:r>
              <a:rPr lang="en-US" altLang="zh-TW" sz="2000" dirty="0" smtClean="0"/>
              <a:t>(5):                           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j </a:t>
            </a:r>
            <a:r>
              <a:rPr lang="en-US" altLang="zh-TW" sz="2000" dirty="0" smtClean="0">
                <a:solidFill>
                  <a:srgbClr val="0070C0"/>
                </a:solidFill>
              </a:rPr>
              <a:t>in words</a:t>
            </a:r>
            <a:r>
              <a:rPr lang="en-US" altLang="zh-TW" sz="2000" dirty="0" smtClean="0"/>
              <a:t>: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  print(j)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j 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38" y="3453311"/>
            <a:ext cx="8487145" cy="316871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96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(break)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2823" y="1889909"/>
            <a:ext cx="9001258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</a:t>
            </a:r>
            <a:r>
              <a:rPr lang="en-US" altLang="zh-TW" sz="2000" dirty="0" smtClean="0"/>
              <a:t>or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in range(5):                      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print(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)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== 3:       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print</a:t>
            </a:r>
            <a:r>
              <a:rPr lang="en-US" altLang="zh-TW" sz="2000" dirty="0"/>
              <a:t>("Loop Break")</a:t>
            </a:r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#if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 = 3, print “Loop Break” then break loop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0070C0"/>
                </a:solidFill>
              </a:rPr>
              <a:t>break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22" y="3908937"/>
            <a:ext cx="9004512" cy="160695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73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(continue)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66750" y="1679994"/>
            <a:ext cx="8186701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or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in range(5):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== 3: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= 3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continue</a:t>
            </a:r>
            <a:r>
              <a:rPr lang="en-US" altLang="zh-TW" sz="2400" dirty="0" smtClean="0"/>
              <a:t>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#Bypass then continue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oop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print(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0" y="3769596"/>
            <a:ext cx="8186701" cy="159881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1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5" y="1373526"/>
            <a:ext cx="7776240" cy="44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i &lt; 10: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if i &lt; 10 is true</a:t>
            </a:r>
          </a:p>
          <a:p>
            <a:r>
              <a:rPr lang="nn-NO" altLang="zh-TW" sz="2400" dirty="0"/>
              <a:t>    print(i)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4" y="3852247"/>
            <a:ext cx="8109229" cy="27516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722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Anaconda(</a:t>
            </a:r>
            <a:r>
              <a:rPr lang="en-US" altLang="zh-TW" sz="66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6600" dirty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infinite_loop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</a:t>
            </a:r>
            <a:r>
              <a:rPr lang="nn-NO" altLang="zh-TW" sz="2400" dirty="0" smtClean="0"/>
              <a:t>True: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infinite_loop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nn-NO" altLang="zh-TW" sz="2400" dirty="0" smtClean="0"/>
              <a:t>    </a:t>
            </a:r>
            <a:r>
              <a:rPr lang="nn-NO" altLang="zh-TW" sz="2400" dirty="0"/>
              <a:t>print(i)  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5" y="3704821"/>
            <a:ext cx="8109228" cy="297619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544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2" y="1671420"/>
            <a:ext cx="7686048" cy="40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504" y="1755090"/>
            <a:ext cx="7547030" cy="228133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n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0070C0"/>
                </a:solidFill>
              </a:rPr>
              <a:t>e</a:t>
            </a:r>
            <a:r>
              <a:rPr lang="en-US" altLang="zh-TW" sz="2400" dirty="0" smtClean="0">
                <a:solidFill>
                  <a:srgbClr val="0070C0"/>
                </a:solidFill>
              </a:rPr>
              <a:t>xample</a:t>
            </a:r>
            <a:r>
              <a:rPr lang="en-US" altLang="zh-TW" sz="2400" dirty="0" smtClean="0"/>
              <a:t>(10)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04" y="4380271"/>
            <a:ext cx="7547030" cy="8849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101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548613"/>
            <a:ext cx="7547030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return n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n to this function</a:t>
            </a:r>
          </a:p>
          <a:p>
            <a:endParaRPr lang="en-US" altLang="zh-TW" sz="2400" dirty="0"/>
          </a:p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(10)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x</a:t>
            </a:r>
          </a:p>
          <a:p>
            <a:r>
              <a:rPr lang="en-US" altLang="zh-TW" sz="2400" dirty="0"/>
              <a:t>print(x)</a:t>
            </a: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60" y="4374484"/>
            <a:ext cx="7547030" cy="90543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51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 &amp; print)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271723"/>
            <a:ext cx="771016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/>
              <a:t>x = 100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n on console only</a:t>
            </a:r>
          </a:p>
          <a:p>
            <a:r>
              <a:rPr lang="en-US" altLang="zh-TW" sz="2400" dirty="0" smtClean="0"/>
              <a:t>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return x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x to this function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result </a:t>
            </a:r>
            <a:r>
              <a:rPr lang="en-US" altLang="zh-TW" sz="2400" dirty="0"/>
              <a:t>= example</a:t>
            </a:r>
            <a:r>
              <a:rPr lang="en-US" altLang="zh-TW" sz="2400" dirty="0" smtClean="0"/>
              <a:t>(10)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result</a:t>
            </a:r>
          </a:p>
          <a:p>
            <a:r>
              <a:rPr lang="en-US" altLang="zh-TW" sz="2400" dirty="0" smtClean="0"/>
              <a:t>print(result + 100)</a:t>
            </a:r>
            <a:endParaRPr lang="en-US" altLang="zh-TW" sz="2400" dirty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59" y="4595710"/>
            <a:ext cx="7710161" cy="100867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文字方塊 6"/>
          <p:cNvSpPr txBox="1"/>
          <p:nvPr/>
        </p:nvSpPr>
        <p:spPr>
          <a:xfrm>
            <a:off x="1259230" y="5760119"/>
            <a:ext cx="8856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 smtClean="0">
                <a:solidFill>
                  <a:srgbClr val="FF0000"/>
                </a:solidFill>
              </a:rPr>
              <a:t>Return is return the result to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>
                <a:solidFill>
                  <a:srgbClr val="FF0000"/>
                </a:solidFill>
              </a:rPr>
              <a:t>P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rint is print the result on console only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(global/local variable)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19550" y="1282941"/>
            <a:ext cx="7740272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0070C0"/>
                </a:solidFill>
              </a:rPr>
              <a:t>g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obal_x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1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1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gobal_x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example():                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unction example()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</a:t>
            </a:r>
            <a:r>
              <a:rPr lang="en-US" altLang="zh-TW" sz="2000" dirty="0" err="1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2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2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local_x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>
                <a:solidFill>
                  <a:srgbClr val="0070C0"/>
                </a:solidFill>
              </a:rPr>
              <a:t> = 6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6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local_y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</a:t>
            </a:r>
            <a:r>
              <a:rPr lang="en-US" altLang="zh-TW" sz="2000" dirty="0"/>
              <a:t>print("global x:",</a:t>
            </a:r>
            <a:r>
              <a:rPr lang="en-US" altLang="zh-TW" sz="2000" dirty="0" err="1">
                <a:solidFill>
                  <a:srgbClr val="0070C0"/>
                </a:solidFill>
              </a:rPr>
              <a:t>gobal_x</a:t>
            </a:r>
            <a:r>
              <a:rPr lang="en-US" altLang="zh-TW" sz="2000" dirty="0"/>
              <a:t>)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global_x</a:t>
            </a:r>
            <a:endParaRPr lang="en-US" altLang="zh-TW" sz="2000" dirty="0" smtClean="0"/>
          </a:p>
          <a:p>
            <a:r>
              <a:rPr lang="en-US" altLang="zh-TW" sz="2000" dirty="0" smtClean="0"/>
              <a:t>       print("local x:",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/>
              <a:t>)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local_x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print("local y: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local_y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 smtClean="0"/>
              <a:t>example()   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r>
              <a:rPr lang="en-US" altLang="zh-TW" sz="2000" dirty="0" smtClean="0"/>
              <a:t>print</a:t>
            </a:r>
            <a:r>
              <a:rPr lang="en-US" altLang="zh-TW" sz="2000" dirty="0"/>
              <a:t>("</a:t>
            </a:r>
            <a:r>
              <a:rPr lang="en-US" altLang="zh-TW" sz="2000" dirty="0" smtClean="0"/>
              <a:t>local y</a:t>
            </a:r>
            <a:r>
              <a:rPr lang="en-US" altLang="zh-TW" sz="2000" dirty="0"/>
              <a:t>:"</a:t>
            </a:r>
            <a:r>
              <a:rPr lang="en-US" altLang="zh-TW" sz="2000" dirty="0" smtClean="0"/>
              <a:t>,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50" y="4453040"/>
            <a:ext cx="7740272" cy="21683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132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2784" y="1474146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#Test.py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23451" y="1504924"/>
            <a:ext cx="3960495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smtClean="0"/>
              <a:t>Test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Test.example1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Test.example2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84" y="4772379"/>
            <a:ext cx="8181162" cy="10552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47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en-US" altLang="zh-TW" sz="4000">
                <a:solidFill>
                  <a:schemeClr val="tx1"/>
                </a:solidFill>
              </a:rPr>
              <a:t>U</a:t>
            </a:r>
            <a:r>
              <a:rPr lang="en-US" altLang="zh-TW" sz="4000" smtClean="0">
                <a:solidFill>
                  <a:schemeClr val="tx1"/>
                </a:solidFill>
              </a:rPr>
              <a:t>sed by CMD)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86251" y="1455573"/>
            <a:ext cx="3816197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#temp.py</a:t>
            </a:r>
          </a:p>
          <a:p>
            <a:r>
              <a:rPr lang="en-US" altLang="zh-TW" sz="2000" dirty="0"/>
              <a:t>import sys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example1(n):</a:t>
            </a:r>
          </a:p>
          <a:p>
            <a:r>
              <a:rPr lang="en-US" altLang="zh-TW" sz="2000" dirty="0"/>
              <a:t>   print("example1 function")</a:t>
            </a:r>
          </a:p>
          <a:p>
            <a:r>
              <a:rPr lang="en-US" altLang="zh-TW" sz="2000" dirty="0"/>
              <a:t>   if n == "Yes":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Yes")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example2(m):</a:t>
            </a:r>
          </a:p>
          <a:p>
            <a:r>
              <a:rPr lang="en-US" altLang="zh-TW" sz="2000" dirty="0"/>
              <a:t>   print("example2 function")</a:t>
            </a:r>
          </a:p>
          <a:p>
            <a:r>
              <a:rPr lang="en-US" altLang="zh-TW" sz="2000" dirty="0"/>
              <a:t>   if m == "No" 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No")</a:t>
            </a:r>
          </a:p>
          <a:p>
            <a:r>
              <a:rPr lang="en-US" altLang="zh-TW" sz="2000" dirty="0"/>
              <a:t>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    example1(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sys.argv</a:t>
            </a:r>
            <a:r>
              <a:rPr lang="en-US" altLang="zh-TW" sz="2000" dirty="0" smtClean="0">
                <a:solidFill>
                  <a:srgbClr val="0070C0"/>
                </a:solidFill>
              </a:rPr>
              <a:t>[1</a:t>
            </a:r>
            <a:r>
              <a:rPr lang="en-US" altLang="zh-TW" sz="2000" dirty="0">
                <a:solidFill>
                  <a:srgbClr val="0070C0"/>
                </a:solidFill>
              </a:rPr>
              <a:t>]))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example2(</a:t>
            </a:r>
            <a:r>
              <a:rPr lang="en-US" altLang="zh-TW" sz="2000" dirty="0" err="1">
                <a:solidFill>
                  <a:srgbClr val="0070C0"/>
                </a:solidFill>
              </a:rPr>
              <a:t>str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sys.argv</a:t>
            </a:r>
            <a:r>
              <a:rPr lang="en-US" altLang="zh-TW" sz="2000" dirty="0">
                <a:solidFill>
                  <a:srgbClr val="0070C0"/>
                </a:solidFill>
              </a:rPr>
              <a:t>[2]))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1455573"/>
            <a:ext cx="5865223" cy="501675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124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10162682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M</a:t>
            </a:r>
            <a:r>
              <a:rPr lang="en-US" altLang="zh-TW" sz="4000" dirty="0" smtClean="0">
                <a:solidFill>
                  <a:schemeClr val="tx1"/>
                </a:solidFill>
              </a:rPr>
              <a:t>odule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chemeClr val="tx1"/>
                </a:solidFill>
              </a:rPr>
              <a:t>(if __name__ == "__main__":)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07500" y="1127168"/>
            <a:ext cx="4329849" cy="344709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#Test.py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</a:t>
            </a:r>
            <a:r>
              <a:rPr lang="en-US" altLang="zh-TW" sz="2000" dirty="0"/>
              <a:t>print("Under 'Test.py' module</a:t>
            </a:r>
            <a:r>
              <a:rPr lang="en-US" altLang="zh-TW" sz="2000" dirty="0" smtClean="0"/>
              <a:t>")</a:t>
            </a:r>
          </a:p>
          <a:p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37350" y="1127167"/>
            <a:ext cx="4189289" cy="3447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smtClean="0"/>
              <a:t>Test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Test.example1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Test.example2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35" y="4772244"/>
            <a:ext cx="8360306" cy="16422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293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5" y="2439359"/>
            <a:ext cx="5489416" cy="34346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64" y="2439359"/>
            <a:ext cx="4718013" cy="362924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" name="矩形 1"/>
          <p:cNvSpPr/>
          <p:nvPr/>
        </p:nvSpPr>
        <p:spPr>
          <a:xfrm>
            <a:off x="565190" y="1658516"/>
            <a:ext cx="719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hlinkClick r:id="rId4"/>
              </a:rPr>
              <a:t>https://www.anaconda.com/products/individual</a:t>
            </a:r>
            <a:endParaRPr lang="en-US" altLang="zh-TW" sz="2400" b="1" i="1" dirty="0"/>
          </a:p>
        </p:txBody>
      </p:sp>
    </p:spTree>
    <p:extLst>
      <p:ext uri="{BB962C8B-B14F-4D97-AF65-F5344CB8AC3E}">
        <p14:creationId xmlns:p14="http://schemas.microsoft.com/office/powerpoint/2010/main" val="35118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</a:t>
            </a:r>
            <a:r>
              <a:rPr lang="en-US" altLang="zh-TW"/>
              <a:t/>
            </a:r>
            <a:br>
              <a:rPr lang="en-US" altLang="zh-TW"/>
            </a:b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</a:t>
            </a:r>
            <a:r>
              <a:rPr lang="en-US" altLang="zh-TW" sz="4000" dirty="0"/>
              <a:t>T</a:t>
            </a:r>
            <a:r>
              <a:rPr lang="en-US" altLang="zh-TW" sz="4000" dirty="0" smtClean="0"/>
              <a:t>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5018" y="1962125"/>
            <a:ext cx="8359874" cy="350865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 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         # EX : </a:t>
            </a:r>
            <a:r>
              <a:rPr lang="en-US" altLang="zh-TW" sz="2400" dirty="0" err="1"/>
              <a:t>ValueError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NameError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TypeError</a:t>
            </a:r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Runtime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unchecking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EX : </a:t>
            </a:r>
            <a:r>
              <a:rPr lang="en-US" altLang="zh-TW" sz="2400" dirty="0"/>
              <a:t>OS crash, HW component error …….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Can’t be catch by python.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55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Type)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1603873"/>
            <a:ext cx="8563229" cy="38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30570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6281" y="1700866"/>
            <a:ext cx="8399421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Exception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error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  <a:p>
            <a:r>
              <a:rPr lang="en-US" altLang="zh-TW" sz="2400" dirty="0"/>
              <a:t>Number =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(input</a:t>
            </a:r>
            <a:r>
              <a:rPr lang="en-US" altLang="zh-TW" sz="2400" dirty="0" smtClean="0"/>
              <a:t>( </a:t>
            </a:r>
            <a:r>
              <a:rPr lang="en-US" altLang="zh-TW" sz="2400" dirty="0" smtClean="0">
                <a:solidFill>
                  <a:srgbClr val="0070C0"/>
                </a:solidFill>
              </a:rPr>
              <a:t>"</a:t>
            </a:r>
            <a:r>
              <a:rPr lang="en-US" altLang="zh-TW" sz="2400" dirty="0">
                <a:solidFill>
                  <a:srgbClr val="0070C0"/>
                </a:solidFill>
              </a:rPr>
              <a:t>Please enter a </a:t>
            </a:r>
            <a:r>
              <a:rPr lang="en-US" altLang="zh-TW" sz="2400" dirty="0" smtClean="0">
                <a:solidFill>
                  <a:srgbClr val="0070C0"/>
                </a:solidFill>
              </a:rPr>
              <a:t>number : </a:t>
            </a:r>
            <a:r>
              <a:rPr lang="en-US" altLang="zh-TW" sz="2400" dirty="0">
                <a:solidFill>
                  <a:srgbClr val="0070C0"/>
                </a:solidFill>
              </a:rPr>
              <a:t>"</a:t>
            </a:r>
            <a:r>
              <a:rPr lang="en-US" altLang="zh-TW" sz="2400" dirty="0" smtClean="0">
                <a:solidFill>
                  <a:srgbClr val="0070C0"/>
                </a:solidFill>
              </a:rPr>
              <a:t>))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36" y="3479253"/>
            <a:ext cx="8377466" cy="176148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884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Exception (try_catch)</a:t>
            </a:r>
            <a:r>
              <a:rPr lang="en-US" altLang="zh-TW" sz="400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2488" y="1000533"/>
            <a:ext cx="7406850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Exception error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try:</a:t>
            </a:r>
          </a:p>
          <a:p>
            <a:r>
              <a:rPr lang="en-US" altLang="zh-TW" sz="2000" dirty="0"/>
              <a:t>    Number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 number: "))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except </a:t>
            </a:r>
            <a:r>
              <a:rPr lang="en-US" altLang="zh-TW" sz="2000" dirty="0" err="1">
                <a:solidFill>
                  <a:srgbClr val="0070C0"/>
                </a:solidFill>
              </a:rPr>
              <a:t>ValueError</a:t>
            </a:r>
            <a:r>
              <a:rPr lang="en-US" altLang="zh-TW" sz="20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print("Oops!  That was no valid number.  Try again...")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print("Input successfully</a:t>
            </a:r>
            <a:r>
              <a:rPr lang="en-US" altLang="zh-TW" sz="2000" dirty="0" smtClean="0"/>
              <a:t>")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finally: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Code by David")</a:t>
            </a:r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36" y="5401738"/>
            <a:ext cx="7407002" cy="13620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889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24300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000" smtClean="0">
                <a:solidFill>
                  <a:schemeClr val="tx1"/>
                </a:solidFill>
              </a:rPr>
              <a:t>Object-oriented Programming</a:t>
            </a:r>
            <a:r>
              <a:rPr lang="en-US" altLang="zh-TW" sz="6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zh-TW" sz="6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964" y="266003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Object-oriented Programming </a:t>
            </a:r>
            <a:endParaRPr lang="zh-TW" altLang="en-US" sz="4000"/>
          </a:p>
        </p:txBody>
      </p:sp>
      <p:sp>
        <p:nvSpPr>
          <p:cNvPr id="5" name="文字方塊 4"/>
          <p:cNvSpPr txBox="1"/>
          <p:nvPr/>
        </p:nvSpPr>
        <p:spPr>
          <a:xfrm>
            <a:off x="919327" y="1708700"/>
            <a:ext cx="840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Encapsulation</a:t>
            </a:r>
            <a:r>
              <a:rPr lang="zh-TW" altLang="en-US" sz="2400" dirty="0" smtClean="0"/>
              <a:t> 封裝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一種將函式介面的實作細節部份包裝、隱藏起來的方法，它也是一種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防止外界呼叫端，去存取物件內部實作細節的手段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Inheritance</a:t>
            </a:r>
            <a:r>
              <a:rPr lang="zh-TW" altLang="en-US" sz="2400" dirty="0" smtClean="0"/>
              <a:t>  繼承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繼承</a:t>
            </a:r>
            <a:r>
              <a:rPr lang="zh-TW" altLang="en-US" sz="2000" dirty="0"/>
              <a:t>可以使得</a:t>
            </a:r>
            <a:r>
              <a:rPr lang="zh-TW" altLang="en-US" sz="2000" b="1" i="1" dirty="0">
                <a:solidFill>
                  <a:srgbClr val="FF0000"/>
                </a:solidFill>
              </a:rPr>
              <a:t>子類具有父類別別的各種屬性和方法</a:t>
            </a:r>
            <a:r>
              <a:rPr lang="zh-TW" altLang="en-US" sz="2000" dirty="0"/>
              <a:t>，而不需要再次編寫相同的代碼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Polymorphism</a:t>
            </a:r>
            <a:r>
              <a:rPr lang="zh-TW" altLang="en-US" sz="2400" dirty="0" smtClean="0"/>
              <a:t> 多型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指</a:t>
            </a:r>
            <a:r>
              <a:rPr lang="zh-TW" altLang="en-US" sz="2000" dirty="0"/>
              <a:t>為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不同資料類型的</a:t>
            </a:r>
            <a:r>
              <a:rPr lang="zh-TW" altLang="en-US" sz="2000" b="1" i="1" dirty="0">
                <a:solidFill>
                  <a:srgbClr val="FF0000"/>
                </a:solidFill>
              </a:rPr>
              <a:t>實體提供統一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的介面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09867" y="35857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1381" y="1922935"/>
            <a:ext cx="6374792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Class sample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baseC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lassName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31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4544" y="1086839"/>
            <a:ext cx="7624180" cy="406265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:</a:t>
            </a:r>
            <a:r>
              <a:rPr lang="en-US" altLang="zh-TW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class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string </a:t>
            </a:r>
            <a:r>
              <a:rPr lang="en-US" altLang="zh-TW" sz="2400" dirty="0"/>
              <a:t>= "Is not a animal"</a:t>
            </a:r>
          </a:p>
          <a:p>
            <a:r>
              <a:rPr lang="en-US" altLang="zh-TW" sz="2400" dirty="0"/>
              <a:t>    </a:t>
            </a:r>
            <a:endParaRPr lang="en-US" altLang="zh-TW" sz="2400" dirty="0" smtClean="0"/>
          </a:p>
          <a:p>
            <a:r>
              <a:rPr lang="zh-TW" altLang="en-US" sz="2400" dirty="0"/>
              <a:t>    </a:t>
            </a: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animal(self):</a:t>
            </a:r>
          </a:p>
          <a:p>
            <a:r>
              <a:rPr lang="en-US" altLang="zh-TW" sz="2400" dirty="0"/>
              <a:t>        print("Is a animal")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                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zh-TW" alt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實例化</a:t>
            </a:r>
            <a:endParaRPr lang="en-US" altLang="zh-TW" sz="2400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X.string</a:t>
            </a:r>
            <a:r>
              <a:rPr lang="en-US" altLang="zh-TW" sz="2400" dirty="0" smtClean="0"/>
              <a:t>)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Call 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X.animal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animal method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44" y="5374236"/>
            <a:ext cx="7624180" cy="9173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484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 ( __init__ </a:t>
            </a:r>
            <a:r>
              <a:rPr lang="zh-TW" altLang="en-US" sz="4000" smtClean="0">
                <a:solidFill>
                  <a:schemeClr val="tx1"/>
                </a:solidFill>
              </a:rPr>
              <a:t>建</a:t>
            </a:r>
            <a:r>
              <a:rPr lang="zh-TW" altLang="en-US" sz="4000">
                <a:solidFill>
                  <a:schemeClr val="tx1"/>
                </a:solidFill>
              </a:rPr>
              <a:t>構子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557" y="1214717"/>
            <a:ext cx="6454869" cy="56323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rgbClr val="0070C0"/>
                </a:solidFill>
              </a:rPr>
              <a:t>def</a:t>
            </a:r>
            <a:r>
              <a:rPr lang="en-US" altLang="zh-TW" sz="2000" dirty="0">
                <a:solidFill>
                  <a:srgbClr val="0070C0"/>
                </a:solidFill>
              </a:rPr>
              <a:t> __</a:t>
            </a:r>
            <a:r>
              <a:rPr lang="en-US" altLang="zh-TW" sz="2000" dirty="0" err="1">
                <a:solidFill>
                  <a:srgbClr val="0070C0"/>
                </a:solidFill>
              </a:rPr>
              <a:t>init</a:t>
            </a:r>
            <a:r>
              <a:rPr lang="en-US" altLang="zh-TW" sz="2000" dirty="0">
                <a:solidFill>
                  <a:srgbClr val="0070C0"/>
                </a:solidFill>
              </a:rPr>
              <a:t>__(self, name, species):</a:t>
            </a:r>
          </a:p>
          <a:p>
            <a:r>
              <a:rPr lang="en-US" altLang="zh-TW" sz="2000" dirty="0"/>
              <a:t>        self.name = name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self.species</a:t>
            </a:r>
            <a:r>
              <a:rPr lang="en-US" altLang="zh-TW" sz="2000" dirty="0"/>
              <a:t> = species</a:t>
            </a: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animal(self):</a:t>
            </a:r>
          </a:p>
          <a:p>
            <a:r>
              <a:rPr lang="en-US" altLang="zh-TW" sz="2000" dirty="0"/>
              <a:t>        print("Is a animal")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X =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('</a:t>
            </a:r>
            <a:r>
              <a:rPr lang="en-US" altLang="zh-TW" sz="2000" dirty="0" err="1">
                <a:solidFill>
                  <a:srgbClr val="0070C0"/>
                </a:solidFill>
              </a:rPr>
              <a:t>LaLa</a:t>
            </a:r>
            <a:r>
              <a:rPr lang="en-US" altLang="zh-TW" sz="2000" dirty="0">
                <a:solidFill>
                  <a:srgbClr val="0070C0"/>
                </a:solidFill>
              </a:rPr>
              <a:t>', 'Cat')</a:t>
            </a:r>
          </a:p>
          <a:p>
            <a:r>
              <a:rPr lang="en-US" altLang="zh-TW" sz="2000" dirty="0"/>
              <a:t>print(X.name)</a:t>
            </a:r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X.species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/>
              <a:t>X.animal</a:t>
            </a:r>
            <a:r>
              <a:rPr lang="en-US" altLang="zh-TW" sz="2000" dirty="0" smtClean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 作為設</a:t>
            </a:r>
            <a:r>
              <a:rPr lang="zh-TW" altLang="en-US" sz="2000" b="1" i="1" dirty="0">
                <a:solidFill>
                  <a:srgbClr val="FF0000"/>
                </a:solidFill>
              </a:rPr>
              <a:t>定物件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初始化資料使用</a:t>
            </a:r>
            <a:endParaRPr lang="en-US" altLang="zh-TW" sz="2000" b="1" i="1" dirty="0" smtClean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>
                <a:solidFill>
                  <a:srgbClr val="FF0000"/>
                </a:solidFill>
              </a:rPr>
              <a:t>init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>
                <a:solidFill>
                  <a:srgbClr val="FF0000"/>
                </a:solidFill>
              </a:rPr>
              <a:t> 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附帶宣告的變數會成為實例化時需要的參數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332" y="2176766"/>
            <a:ext cx="4695754" cy="215435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6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4" y="1507705"/>
            <a:ext cx="8583530" cy="497612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Browse tabs 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50"/>
                </a:solidFill>
              </a:rPr>
              <a:t>Variables explorer 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89854" y="1628786"/>
            <a:ext cx="5341935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dirty="0" err="1">
                <a:solidFill>
                  <a:srgbClr val="0070C0"/>
                </a:solidFill>
              </a:rPr>
              <a:t>baseAnimal</a:t>
            </a:r>
            <a:r>
              <a:rPr lang="en-US" altLang="zh-TW" dirty="0" smtClean="0"/>
              <a:t>:</a:t>
            </a:r>
            <a:endParaRPr lang="en-US" altLang="zh-TW" sz="14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animal(self):</a:t>
            </a:r>
          </a:p>
          <a:p>
            <a:r>
              <a:rPr lang="en-US" altLang="zh-TW" dirty="0"/>
              <a:t>        print("Is a animal")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/>
              <a:t>('</a:t>
            </a:r>
            <a:r>
              <a:rPr lang="en-US" altLang="zh-TW" dirty="0" err="1"/>
              <a:t>LaLa</a:t>
            </a:r>
            <a:r>
              <a:rPr lang="en-US" altLang="zh-TW" dirty="0"/>
              <a:t>', 'Cat')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X.__name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X.__species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 err="1"/>
              <a:t>X.animal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透過</a:t>
            </a:r>
            <a:r>
              <a:rPr lang="zh-TW" altLang="en-US" sz="2000" b="1" i="1" dirty="0">
                <a:solidFill>
                  <a:srgbClr val="FF0000"/>
                </a:solidFill>
              </a:rPr>
              <a:t>封裝防止內部資料直接被外部呼叫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31" y="2549072"/>
            <a:ext cx="5602571" cy="144972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004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98611" y="1230738"/>
            <a:ext cx="5177903" cy="538609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/>
              <a:t>class </a:t>
            </a:r>
            <a:r>
              <a:rPr lang="en-US" altLang="zh-TW" dirty="0" err="1"/>
              <a:t>baseAnimal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self._</a:t>
            </a:r>
            <a:r>
              <a:rPr lang="en-US" altLang="zh-TW" dirty="0" err="1">
                <a:solidFill>
                  <a:srgbClr val="0070C0"/>
                </a:solidFill>
              </a:rPr>
              <a:t>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getAnimalName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.__name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getAnimalSpecies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.__species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 smtClean="0"/>
              <a:t>("</a:t>
            </a:r>
            <a:r>
              <a:rPr lang="en-US" altLang="zh-TW" dirty="0" err="1"/>
              <a:t>LaLa</a:t>
            </a:r>
            <a:r>
              <a:rPr lang="en-US" altLang="zh-TW" dirty="0"/>
              <a:t>","Cat")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X.getAnimalName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X.getAnimalSpecies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endParaRPr lang="en-US" altLang="zh-TW" dirty="0" smtClean="0"/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b="1" i="1" dirty="0">
                <a:solidFill>
                  <a:srgbClr val="FF0000"/>
                </a:solidFill>
              </a:rPr>
              <a:t>透過 </a:t>
            </a:r>
            <a:r>
              <a:rPr lang="en-US" altLang="zh-TW" b="1" i="1" dirty="0">
                <a:solidFill>
                  <a:srgbClr val="FF0000"/>
                </a:solidFill>
              </a:rPr>
              <a:t>Method </a:t>
            </a:r>
            <a:r>
              <a:rPr lang="zh-TW" altLang="en-US" b="1" i="1" dirty="0">
                <a:solidFill>
                  <a:srgbClr val="FF0000"/>
                </a:solidFill>
              </a:rPr>
              <a:t>回傳被封裝的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資料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64" y="2225651"/>
            <a:ext cx="5326850" cy="143194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84539" y="424862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4297" y="1936491"/>
            <a:ext cx="7079713" cy="360098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Inheritance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DerivedClassName</a:t>
            </a:r>
            <a:r>
              <a:rPr lang="en-US" altLang="zh-TW" sz="24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BaseClassName</a:t>
            </a:r>
            <a:r>
              <a:rPr lang="en-US" altLang="zh-TW" sz="2400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</a:t>
            </a:r>
            <a:r>
              <a:rPr lang="en-US" altLang="zh-TW" sz="2400" dirty="0" smtClean="0"/>
              <a:t>&gt;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2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4896" y="1047113"/>
            <a:ext cx="5604145" cy="55092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600" dirty="0"/>
          </a:p>
          <a:p>
            <a:r>
              <a:rPr lang="en-US" altLang="zh-TW" sz="1600" dirty="0"/>
              <a:t>class </a:t>
            </a:r>
            <a:r>
              <a:rPr lang="en-US" altLang="zh-TW" sz="1600" dirty="0" err="1"/>
              <a:t>baseAnimal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def</a:t>
            </a:r>
            <a:r>
              <a:rPr lang="en-US" altLang="zh-TW" sz="1600" dirty="0"/>
              <a:t> __</a:t>
            </a:r>
            <a:r>
              <a:rPr lang="en-US" altLang="zh-TW" sz="1600" dirty="0" err="1"/>
              <a:t>init</a:t>
            </a:r>
            <a:r>
              <a:rPr lang="en-US" altLang="zh-TW" sz="1600" dirty="0"/>
              <a:t>__(self, name, species):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self.__name</a:t>
            </a:r>
            <a:r>
              <a:rPr lang="en-US" altLang="zh-TW" sz="1600" dirty="0"/>
              <a:t> = name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self.__species</a:t>
            </a:r>
            <a:r>
              <a:rPr lang="en-US" altLang="zh-TW" sz="1600" dirty="0"/>
              <a:t> = species</a:t>
            </a:r>
          </a:p>
          <a:p>
            <a:r>
              <a:rPr lang="en-US" altLang="zh-TW" sz="1600" dirty="0"/>
              <a:t> 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 smtClean="0"/>
              <a:t>getAnimalName</a:t>
            </a:r>
            <a:r>
              <a:rPr lang="en-US" altLang="zh-TW" sz="1600" dirty="0" smtClean="0"/>
              <a:t>(self):</a:t>
            </a:r>
            <a:endParaRPr lang="en-US" altLang="zh-TW" sz="1600" dirty="0"/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 smtClean="0"/>
              <a:t>self.__name</a:t>
            </a:r>
            <a:endParaRPr lang="en-US" altLang="zh-TW" sz="1600" dirty="0"/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 smtClean="0"/>
              <a:t>getAnimalSpecies</a:t>
            </a:r>
            <a:r>
              <a:rPr lang="en-US" altLang="zh-TW" sz="1600" dirty="0" smtClean="0"/>
              <a:t>(self):</a:t>
            </a:r>
            <a:endParaRPr lang="en-US" altLang="zh-TW" sz="1600" dirty="0"/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 smtClean="0"/>
              <a:t>self.__</a:t>
            </a:r>
            <a:r>
              <a:rPr lang="en-US" altLang="zh-TW" sz="1600" dirty="0" err="1"/>
              <a:t>species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>
                <a:solidFill>
                  <a:srgbClr val="0070C0"/>
                </a:solidFill>
              </a:rPr>
              <a:t>class cat(</a:t>
            </a:r>
            <a:r>
              <a:rPr lang="en-US" altLang="zh-TW" sz="1600" dirty="0" err="1">
                <a:solidFill>
                  <a:srgbClr val="0070C0"/>
                </a:solidFill>
              </a:rPr>
              <a:t>baseAnimal</a:t>
            </a:r>
            <a:r>
              <a:rPr lang="en-US" altLang="zh-TW" sz="1600" dirty="0">
                <a:solidFill>
                  <a:srgbClr val="0070C0"/>
                </a:solidFill>
              </a:rPr>
              <a:t>):</a:t>
            </a:r>
            <a:r>
              <a:rPr lang="zh-TW" altLang="en-US" sz="1600" dirty="0">
                <a:solidFill>
                  <a:srgbClr val="0070C0"/>
                </a:solidFill>
              </a:rPr>
              <a:t> </a:t>
            </a:r>
            <a:endParaRPr lang="en-US" altLang="zh-TW" sz="1600" dirty="0">
              <a:solidFill>
                <a:srgbClr val="0070C0"/>
              </a:solidFill>
            </a:endParaRPr>
          </a:p>
          <a:p>
            <a:r>
              <a:rPr lang="en-US" altLang="zh-TW" sz="1600" dirty="0">
                <a:solidFill>
                  <a:srgbClr val="0070C0"/>
                </a:solidFill>
              </a:rPr>
              <a:t>    </a:t>
            </a:r>
            <a:r>
              <a:rPr lang="en-US" altLang="zh-TW" sz="1600" dirty="0" err="1">
                <a:solidFill>
                  <a:srgbClr val="0070C0"/>
                </a:solidFill>
              </a:rPr>
              <a:t>def</a:t>
            </a:r>
            <a:r>
              <a:rPr lang="en-US" altLang="zh-TW" sz="1600" dirty="0">
                <a:solidFill>
                  <a:srgbClr val="0070C0"/>
                </a:solidFill>
              </a:rPr>
              <a:t> update(self):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        return "</a:t>
            </a:r>
            <a:r>
              <a:rPr lang="zh-TW" altLang="en-US" sz="1600" dirty="0">
                <a:solidFill>
                  <a:srgbClr val="0070C0"/>
                </a:solidFill>
              </a:rPr>
              <a:t>喵喵叫</a:t>
            </a:r>
            <a:r>
              <a:rPr lang="en-US" altLang="zh-TW" sz="1600" dirty="0">
                <a:solidFill>
                  <a:srgbClr val="0070C0"/>
                </a:solidFill>
              </a:rPr>
              <a:t>"</a:t>
            </a:r>
          </a:p>
          <a:p>
            <a:endParaRPr lang="en-US" altLang="zh-TW" sz="1600" dirty="0"/>
          </a:p>
          <a:p>
            <a:r>
              <a:rPr lang="en-US" altLang="zh-TW" sz="1600" dirty="0"/>
              <a:t>X = cat("</a:t>
            </a:r>
            <a:r>
              <a:rPr lang="en-US" altLang="zh-TW" sz="1600" dirty="0" err="1"/>
              <a:t>LaLa</a:t>
            </a:r>
            <a:r>
              <a:rPr lang="en-US" altLang="zh-TW" sz="1600" dirty="0"/>
              <a:t>","Cat")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>
                <a:solidFill>
                  <a:srgbClr val="0070C0"/>
                </a:solidFill>
              </a:rPr>
              <a:t>X.getAnimalName</a:t>
            </a:r>
            <a:r>
              <a:rPr lang="en-US" altLang="zh-TW" sz="1600" dirty="0">
                <a:solidFill>
                  <a:srgbClr val="0070C0"/>
                </a:solidFill>
              </a:rPr>
              <a:t>()) </a:t>
            </a:r>
            <a:r>
              <a:rPr lang="zh-TW" altLang="en-US" sz="1600" dirty="0" smtClean="0">
                <a:solidFill>
                  <a:srgbClr val="0070C0"/>
                </a:solidFill>
              </a:rPr>
              <a:t>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6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zh-TW" altLang="en-US" sz="1600" dirty="0" smtClean="0">
                <a:solidFill>
                  <a:srgbClr val="0070C0"/>
                </a:solidFill>
              </a:rPr>
              <a:t>           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6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6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41" y="1939331"/>
            <a:ext cx="5339773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626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9948" y="17608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22493" y="972588"/>
            <a:ext cx="8235406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from </a:t>
            </a:r>
            <a:r>
              <a:rPr lang="en-US" altLang="zh-TW" sz="2000" dirty="0" err="1">
                <a:solidFill>
                  <a:srgbClr val="0070C0"/>
                </a:solidFill>
              </a:rPr>
              <a:t>abc</a:t>
            </a:r>
            <a:r>
              <a:rPr lang="en-US" altLang="zh-TW" sz="2000" dirty="0">
                <a:solidFill>
                  <a:srgbClr val="0070C0"/>
                </a:solidFill>
              </a:rPr>
              <a:t> import ABC, 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(ABC): </a:t>
            </a:r>
            <a:r>
              <a:rPr lang="zh-TW" altLang="en-US" sz="2000" dirty="0" smtClean="0">
                <a:solidFill>
                  <a:srgbClr val="0070C0"/>
                </a:solidFill>
              </a:rPr>
              <a:t>       </a:t>
            </a:r>
            <a:r>
              <a:rPr lang="en-US" altLang="zh-TW" sz="20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繼承於內建的抽象類別</a:t>
            </a:r>
            <a:endParaRPr lang="en-US" altLang="zh-TW" sz="2000" b="1" i="1" dirty="0">
              <a:solidFill>
                <a:srgbClr val="FF000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getAnimalName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getname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    </a:t>
            </a: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getAnimalSpecies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getspecies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</a:t>
            </a:r>
          </a:p>
          <a:p>
            <a:pPr marL="0" lvl="2"/>
            <a:r>
              <a:rPr lang="en-US" altLang="zh-TW" sz="2000" dirty="0"/>
              <a:t>  </a:t>
            </a:r>
          </a:p>
          <a:p>
            <a:pPr marL="0" lvl="2"/>
            <a:r>
              <a:rPr lang="en-US" altLang="zh-TW" sz="2000" dirty="0"/>
              <a:t>animal = </a:t>
            </a:r>
            <a:r>
              <a:rPr lang="en-US" altLang="zh-TW" sz="2000" dirty="0" err="1"/>
              <a:t>baseAnimal</a:t>
            </a:r>
            <a:r>
              <a:rPr lang="en-US" altLang="zh-TW" sz="2000" dirty="0"/>
              <a:t>()</a:t>
            </a:r>
            <a:r>
              <a:rPr lang="zh-TW" altLang="en-US" sz="2000" dirty="0"/>
              <a:t> </a:t>
            </a:r>
            <a:endParaRPr lang="en-US" altLang="zh-TW" sz="2000" dirty="0" smtClean="0"/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>
                <a:solidFill>
                  <a:srgbClr val="FF0000"/>
                </a:solidFill>
              </a:rPr>
              <a:t>抽象類別無法被直接實例化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93" y="5470134"/>
            <a:ext cx="8235406" cy="11695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852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95664" y="796505"/>
            <a:ext cx="5764191" cy="634019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from </a:t>
            </a:r>
            <a:r>
              <a:rPr lang="en-US" altLang="zh-TW" sz="1400" dirty="0" err="1"/>
              <a:t>abc</a:t>
            </a:r>
            <a:r>
              <a:rPr lang="en-US" altLang="zh-TW" sz="1400" dirty="0"/>
              <a:t> import ABC, 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class </a:t>
            </a:r>
            <a:r>
              <a:rPr lang="en-US" altLang="zh-TW" sz="1400" dirty="0" err="1"/>
              <a:t>baseAnimal</a:t>
            </a:r>
            <a:r>
              <a:rPr lang="en-US" altLang="zh-TW" sz="1400" dirty="0"/>
              <a:t>(ABC):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getname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smtClean="0"/>
              <a:t>@</a:t>
            </a:r>
            <a:r>
              <a:rPr lang="en-US" altLang="zh-TW" sz="1400" dirty="0" err="1"/>
              <a:t>abstractmethod</a:t>
            </a:r>
            <a:r>
              <a:rPr lang="en-US" altLang="zh-TW" sz="1400" dirty="0"/>
              <a:t>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__</a:t>
            </a:r>
            <a:r>
              <a:rPr lang="en-US" altLang="zh-TW" sz="1400" dirty="0" err="1">
                <a:solidFill>
                  <a:srgbClr val="0070C0"/>
                </a:solidFill>
              </a:rPr>
              <a:t>init</a:t>
            </a:r>
            <a:r>
              <a:rPr lang="en-US" altLang="zh-TW" sz="1400" dirty="0">
                <a:solidFill>
                  <a:srgbClr val="0070C0"/>
                </a:solidFill>
              </a:rPr>
              <a:t>__(</a:t>
            </a:r>
            <a:r>
              <a:rPr lang="en-US" altLang="zh-TW" sz="1400" dirty="0" err="1">
                <a:solidFill>
                  <a:srgbClr val="0070C0"/>
                </a:solidFill>
              </a:rPr>
              <a:t>self,name,species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getAnimalName</a:t>
            </a:r>
            <a:r>
              <a:rPr lang="en-US" altLang="zh-TW" sz="1400" dirty="0">
                <a:solidFill>
                  <a:srgbClr val="0070C0"/>
                </a:solidFill>
              </a:rPr>
              <a:t>(self</a:t>
            </a:r>
            <a:r>
              <a:rPr lang="en-US" altLang="zh-TW" sz="1400" dirty="0" smtClean="0">
                <a:solidFill>
                  <a:srgbClr val="0070C0"/>
                </a:solidFill>
              </a:rPr>
              <a:t>):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以相同的</a:t>
            </a:r>
            <a:r>
              <a:rPr lang="en-US" altLang="zh-TW" sz="1400" b="1" i="1" dirty="0">
                <a:solidFill>
                  <a:srgbClr val="FF0000"/>
                </a:solidFill>
              </a:rPr>
              <a:t>Function</a:t>
            </a:r>
            <a:r>
              <a:rPr lang="zh-TW" altLang="en-US" sz="1400" b="1" i="1" dirty="0">
                <a:solidFill>
                  <a:srgbClr val="FF0000"/>
                </a:solidFill>
              </a:rPr>
              <a:t>名稱實現 </a:t>
            </a:r>
            <a:r>
              <a:rPr lang="en-US" altLang="zh-TW" sz="1400" b="1" i="1" dirty="0">
                <a:solidFill>
                  <a:srgbClr val="FF0000"/>
                </a:solidFill>
              </a:rPr>
              <a:t>overwrite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smtClean="0"/>
              <a:t>return self.name 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getAnimalSpecies</a:t>
            </a:r>
            <a:r>
              <a:rPr lang="en-US" altLang="zh-TW" sz="1400" dirty="0">
                <a:solidFill>
                  <a:srgbClr val="0070C0"/>
                </a:solidFill>
              </a:rPr>
              <a:t>(self):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smtClean="0"/>
              <a:t>return </a:t>
            </a:r>
            <a:r>
              <a:rPr lang="en-US" altLang="zh-TW" sz="1400" dirty="0" err="1" smtClean="0"/>
              <a:t>self.species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 = cat("</a:t>
            </a:r>
            <a:r>
              <a:rPr lang="en-US" altLang="zh-TW" sz="1400" dirty="0" err="1"/>
              <a:t>Lala</a:t>
            </a:r>
            <a:r>
              <a:rPr lang="en-US" altLang="zh-TW" sz="1400" dirty="0"/>
              <a:t>","</a:t>
            </a:r>
            <a:r>
              <a:rPr lang="zh-TW" altLang="en-US" sz="1400" dirty="0"/>
              <a:t>橘貓</a:t>
            </a:r>
            <a:r>
              <a:rPr lang="en-US" altLang="zh-TW" sz="1400" dirty="0"/>
              <a:t>")</a:t>
            </a:r>
          </a:p>
          <a:p>
            <a:pPr marL="0" lvl="2"/>
            <a:r>
              <a:rPr lang="en-US" altLang="zh-TW" sz="1400" dirty="0"/>
              <a:t>p</a:t>
            </a:r>
            <a:r>
              <a:rPr lang="en-US" altLang="zh-TW" sz="1400" dirty="0" smtClean="0"/>
              <a:t>rint(cat1.getAnimalName())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p</a:t>
            </a:r>
            <a:r>
              <a:rPr lang="en-US" altLang="zh-TW" sz="1400" dirty="0" smtClean="0"/>
              <a:t>rint(cat1.getAnimalSpecies())</a:t>
            </a:r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抽象類別需透過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繼承來實現，並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overwrite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 抽象方法</a:t>
            </a:r>
            <a:endParaRPr lang="en-US" altLang="zh-TW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55" y="2062421"/>
            <a:ext cx="5213446" cy="14996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650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Polymorphism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多型</a:t>
            </a:r>
            <a:r>
              <a:rPr lang="en-US" altLang="zh-TW" sz="4000" smtClean="0"/>
              <a:t>)</a:t>
            </a:r>
            <a:r>
              <a:rPr lang="zh-TW" altLang="en-US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6768" y="801480"/>
            <a:ext cx="3528475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from </a:t>
            </a:r>
            <a:r>
              <a:rPr lang="en-US" altLang="zh-TW" sz="1400" dirty="0" err="1"/>
              <a:t>abc</a:t>
            </a:r>
            <a:r>
              <a:rPr lang="en-US" altLang="zh-TW" sz="1400" dirty="0"/>
              <a:t> import ABC, 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class </a:t>
            </a:r>
            <a:r>
              <a:rPr lang="en-US" altLang="zh-TW" sz="1400" dirty="0" err="1"/>
              <a:t>baseAnimal</a:t>
            </a:r>
            <a:r>
              <a:rPr lang="en-US" altLang="zh-TW" sz="1400" dirty="0"/>
              <a:t>(ABC):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getname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 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print(self.name)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475243" y="801480"/>
            <a:ext cx="550551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dog(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print(self.name)   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 = cat("</a:t>
            </a:r>
            <a:r>
              <a:rPr lang="en-US" altLang="zh-TW" sz="1400" dirty="0" err="1">
                <a:solidFill>
                  <a:srgbClr val="0070C0"/>
                </a:solidFill>
              </a:rPr>
              <a:t>Lala</a:t>
            </a:r>
            <a:r>
              <a:rPr lang="en-US" altLang="zh-TW" sz="1400" dirty="0">
                <a:solidFill>
                  <a:srgbClr val="0070C0"/>
                </a:solidFill>
              </a:rPr>
              <a:t>","</a:t>
            </a:r>
            <a:r>
              <a:rPr lang="zh-TW" altLang="en-US" sz="1400" dirty="0">
                <a:solidFill>
                  <a:srgbClr val="0070C0"/>
                </a:solidFill>
              </a:rPr>
              <a:t>橘貓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 = dog("</a:t>
            </a:r>
            <a:r>
              <a:rPr lang="en-US" altLang="zh-TW" sz="1400" dirty="0" err="1">
                <a:solidFill>
                  <a:srgbClr val="0070C0"/>
                </a:solidFill>
              </a:rPr>
              <a:t>RuRu</a:t>
            </a:r>
            <a:r>
              <a:rPr lang="en-US" altLang="zh-TW" sz="1400" dirty="0">
                <a:solidFill>
                  <a:srgbClr val="0070C0"/>
                </a:solidFill>
              </a:rPr>
              <a:t>", "</a:t>
            </a:r>
            <a:r>
              <a:rPr lang="zh-TW" altLang="en-US" sz="1400" dirty="0">
                <a:solidFill>
                  <a:srgbClr val="0070C0"/>
                </a:solidFill>
              </a:rPr>
              <a:t>柴犬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cat1.getAnimalSpecies()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dog1.getAnimalSpecies</a:t>
            </a:r>
            <a:r>
              <a:rPr lang="en-US" altLang="zh-TW" sz="1400" dirty="0" smtClean="0">
                <a:solidFill>
                  <a:srgbClr val="0070C0"/>
                </a:solidFill>
              </a:rPr>
              <a:t>()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77" y="5810250"/>
            <a:ext cx="8984784" cy="1047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157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Reference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7147" y="1199384"/>
            <a:ext cx="82733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 download</a:t>
            </a:r>
          </a:p>
          <a:p>
            <a:r>
              <a:rPr lang="en-US" altLang="zh-TW" dirty="0" smtClean="0">
                <a:hlinkClick r:id="rId2"/>
              </a:rPr>
              <a:t>https://www.python.org/downloads/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Visual Studio Code download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code.visualstudio.com/download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Anaconda download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www.anaconda.com/products/individual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 Document</a:t>
            </a:r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docs.python.org/zh-tw/3/tutorial/index.html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Python Learn by example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www.learnbyexample.org/python-introduction/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0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en-US" altLang="zh-TW" dirty="0" smtClean="0"/>
              <a:t>A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9" y="1483744"/>
            <a:ext cx="7678000" cy="4986067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132847" y="1593970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</p:spTree>
    <p:extLst>
      <p:ext uri="{BB962C8B-B14F-4D97-AF65-F5344CB8AC3E}">
        <p14:creationId xmlns:p14="http://schemas.microsoft.com/office/powerpoint/2010/main" val="30099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20630</TotalTime>
  <Words>3325</Words>
  <Application>Microsoft Office PowerPoint</Application>
  <PresentationFormat>寬螢幕</PresentationFormat>
  <Paragraphs>785</Paragraphs>
  <Slides>88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88</vt:i4>
      </vt:variant>
    </vt:vector>
  </HeadingPairs>
  <TitlesOfParts>
    <vt:vector size="93" baseType="lpstr">
      <vt:lpstr>微軟正黑體</vt:lpstr>
      <vt:lpstr>Arial</vt:lpstr>
      <vt:lpstr>Trebuchet MS</vt:lpstr>
      <vt:lpstr>Wingdings 3</vt:lpstr>
      <vt:lpstr>多面向</vt:lpstr>
      <vt:lpstr>Python Introduction</vt:lpstr>
      <vt:lpstr>Directory</vt:lpstr>
      <vt:lpstr>Python Install </vt:lpstr>
      <vt:lpstr>Python Install </vt:lpstr>
      <vt:lpstr>Python Install </vt:lpstr>
      <vt:lpstr>Anaconda(Spyder) </vt:lpstr>
      <vt:lpstr>Anaconda (Spyder) </vt:lpstr>
      <vt:lpstr>Anaconda (Spyder) </vt:lpstr>
      <vt:lpstr>Anaconda (Spyder) </vt:lpstr>
      <vt:lpstr>Visual Studio Code </vt:lpstr>
      <vt:lpstr>Visual Studio Code</vt:lpstr>
      <vt:lpstr>Visual Studio Code (Extensions)</vt:lpstr>
      <vt:lpstr>Visual Studio Code</vt:lpstr>
      <vt:lpstr>Visual Studio Code</vt:lpstr>
      <vt:lpstr>Package Install</vt:lpstr>
      <vt:lpstr>Package Install (Python) </vt:lpstr>
      <vt:lpstr>Package Install (requirements.txt) </vt:lpstr>
      <vt:lpstr>Package Install (VS code) </vt:lpstr>
      <vt:lpstr>Common</vt:lpstr>
      <vt:lpstr>PowerPoint 簡報</vt:lpstr>
      <vt:lpstr>PowerPoint 簡報</vt:lpstr>
      <vt:lpstr>PowerPoint 簡報</vt:lpstr>
      <vt:lpstr>PowerPoint 簡報</vt:lpstr>
      <vt:lpstr>PowerPoint 簡報</vt:lpstr>
      <vt:lpstr>Data Type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 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control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Module </vt:lpstr>
      <vt:lpstr>PowerPoint 簡報</vt:lpstr>
      <vt:lpstr>PowerPoint 簡報</vt:lpstr>
      <vt:lpstr>PowerPoint 簡報</vt:lpstr>
      <vt:lpstr>Exception  </vt:lpstr>
      <vt:lpstr>PowerPoint 簡報</vt:lpstr>
      <vt:lpstr>PowerPoint 簡報</vt:lpstr>
      <vt:lpstr>PowerPoint 簡報</vt:lpstr>
      <vt:lpstr>PowerPoint 簡報</vt:lpstr>
      <vt:lpstr>Object-oriented Programming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Lee. Vincent (PCP)</dc:creator>
  <cp:lastModifiedBy>David Zhu(朱浩維)</cp:lastModifiedBy>
  <cp:revision>953</cp:revision>
  <dcterms:created xsi:type="dcterms:W3CDTF">2020-11-02T07:48:36Z</dcterms:created>
  <dcterms:modified xsi:type="dcterms:W3CDTF">2022-05-07T10:04:31Z</dcterms:modified>
</cp:coreProperties>
</file>