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8"/>
  </p:notesMasterIdLst>
  <p:sldIdLst>
    <p:sldId id="256" r:id="rId2"/>
    <p:sldId id="258" r:id="rId3"/>
    <p:sldId id="259" r:id="rId4"/>
    <p:sldId id="280" r:id="rId5"/>
    <p:sldId id="281" r:id="rId6"/>
    <p:sldId id="283" r:id="rId7"/>
    <p:sldId id="27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6" r:id="rId21"/>
    <p:sldId id="271" r:id="rId22"/>
    <p:sldId id="272" r:id="rId23"/>
    <p:sldId id="273" r:id="rId24"/>
    <p:sldId id="274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062FB-B95A-4644-9A30-B100FEF0F6A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88B8-C99D-47DD-93C4-24F65F3B0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81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9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681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58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90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14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9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3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3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5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52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74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7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B5D3BC-F757-48B9-8C46-E5D85737C701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63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robotframework.org/#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259576" y="1562827"/>
            <a:ext cx="9562012" cy="2218310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Robot Framework </a:t>
            </a:r>
            <a:r>
              <a:rPr lang="en-US" altLang="zh-TW" sz="6600" dirty="0">
                <a:solidFill>
                  <a:schemeClr val="tx1"/>
                </a:solidFill>
              </a:rPr>
              <a:t>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8024948" y="4803903"/>
            <a:ext cx="4167052" cy="168154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2022/5/10</a:t>
            </a:r>
          </a:p>
        </p:txBody>
      </p:sp>
    </p:spTree>
    <p:extLst>
      <p:ext uri="{BB962C8B-B14F-4D97-AF65-F5344CB8AC3E}">
        <p14:creationId xmlns:p14="http://schemas.microsoft.com/office/powerpoint/2010/main" val="326343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861256" y="1196753"/>
            <a:ext cx="8979008" cy="170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(Variable block)</a:t>
            </a:r>
            <a:r>
              <a:rPr lang="en-US" altLang="zh-TW" sz="2000" dirty="0">
                <a:solidFill>
                  <a:schemeClr val="accent1"/>
                </a:solidFill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for variable declare.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Variable can be named by user.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 }  </a:t>
            </a:r>
            <a:r>
              <a:rPr lang="en-US" altLang="zh-TW" sz="1600" dirty="0"/>
              <a:t>format </a:t>
            </a:r>
            <a:r>
              <a:rPr lang="en-US" altLang="zh-TW" sz="1600" dirty="0" smtClean="0"/>
              <a:t>to </a:t>
            </a:r>
            <a:r>
              <a:rPr lang="en-US" altLang="zh-TW" sz="1600" dirty="0"/>
              <a:t>define variable name.  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48412"/>
              </p:ext>
            </p:extLst>
          </p:nvPr>
        </p:nvGraphicFramePr>
        <p:xfrm>
          <a:off x="1163782" y="3256307"/>
          <a:ext cx="9342300" cy="1675911"/>
        </p:xfrm>
        <a:graphic>
          <a:graphicData uri="http://schemas.openxmlformats.org/drawingml/2006/table">
            <a:tbl>
              <a:tblPr/>
              <a:tblGrid>
                <a:gridCol w="380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94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620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xpath_hardware_status_heading</a:t>
                      </a:r>
                      <a:r>
                        <a:rPr lang="en-US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//*[@id="main"]/div/div/aside[1]/div/section/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/li[11]/a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897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BMCWeb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=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https://${BMCIP}</a:t>
                      </a:r>
                      <a:endParaRPr lang="zh-TW" altLang="en-US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TW" sz="1219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9274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688992" y="1124745"/>
            <a:ext cx="89790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 Robot Framework (Keyword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Function declare for used.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Function can be named by user.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Robot</a:t>
            </a:r>
            <a:r>
              <a:rPr lang="zh-TW" altLang="en-US" sz="1600" dirty="0"/>
              <a:t> </a:t>
            </a:r>
            <a:r>
              <a:rPr lang="en-US" altLang="zh-TW" sz="1600" dirty="0"/>
              <a:t>Framework Keyword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[Arguments] </a:t>
            </a:r>
            <a:r>
              <a:rPr lang="en-US" altLang="zh-TW" sz="1600" dirty="0"/>
              <a:t>to define function arguments. 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81930"/>
              </p:ext>
            </p:extLst>
          </p:nvPr>
        </p:nvGraphicFramePr>
        <p:xfrm>
          <a:off x="1099353" y="2964873"/>
          <a:ext cx="10095120" cy="3483343"/>
        </p:xfrm>
        <a:graphic>
          <a:graphicData uri="http://schemas.openxmlformats.org/drawingml/2006/table">
            <a:tbl>
              <a:tblPr/>
              <a:tblGrid>
                <a:gridCol w="155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3">
                  <a:extLst>
                    <a:ext uri="{9D8B030D-6E8A-4147-A177-3AD203B41FA5}">
                      <a16:colId xmlns:a16="http://schemas.microsoft.com/office/drawing/2014/main" val="3401532813"/>
                    </a:ext>
                  </a:extLst>
                </a:gridCol>
                <a:gridCol w="1053570">
                  <a:extLst>
                    <a:ext uri="{9D8B030D-6E8A-4147-A177-3AD203B41FA5}">
                      <a16:colId xmlns:a16="http://schemas.microsoft.com/office/drawing/2014/main" val="4198047994"/>
                    </a:ext>
                  </a:extLst>
                </a:gridCol>
                <a:gridCol w="111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254">
                  <a:extLst>
                    <a:ext uri="{9D8B030D-6E8A-4147-A177-3AD203B41FA5}">
                      <a16:colId xmlns:a16="http://schemas.microsoft.com/office/drawing/2014/main" val="1682675974"/>
                    </a:ext>
                  </a:extLst>
                </a:gridCol>
                <a:gridCol w="1084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507">
                  <a:extLst>
                    <a:ext uri="{9D8B030D-6E8A-4147-A177-3AD203B41FA5}">
                      <a16:colId xmlns:a16="http://schemas.microsoft.com/office/drawing/2014/main" val="918604732"/>
                    </a:ext>
                  </a:extLst>
                </a:gridCol>
              </a:tblGrid>
              <a:tr h="35768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Keyword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Chassis Power On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[Arguments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(Optional)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 =  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ipmicmd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lanplus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${USERID}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${PASSWORD}</a:t>
                      </a:r>
                      <a:endParaRPr lang="zh-TW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${BMCIP} 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chassis power 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To Console 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Contain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Up/On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……………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3401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6189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92330" y="1096925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 - In common use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Run Keyword and Return Status   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Wait Until Page Contains Element 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Should Be Equal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Set Test Variable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Run Keyword If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Click Element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Double Click Element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Sleep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Element Attribute Should Contain Text</a:t>
            </a:r>
          </a:p>
          <a:p>
            <a:pPr lvl="2">
              <a:lnSpc>
                <a:spcPct val="150000"/>
              </a:lnSpc>
            </a:pPr>
            <a:endParaRPr lang="en-US" altLang="zh-TW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2972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18712" y="885719"/>
            <a:ext cx="897900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(Test Case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step defined.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check point defined.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step can call Function (</a:t>
            </a:r>
            <a:r>
              <a:rPr lang="en-US" altLang="zh-TW" sz="1600" i="1" u="sng" dirty="0"/>
              <a:t>Keyword</a:t>
            </a:r>
            <a:r>
              <a:rPr lang="en-US" altLang="zh-TW" sz="1600" dirty="0"/>
              <a:t>) what you want to test</a:t>
            </a:r>
            <a:r>
              <a:rPr lang="en-US" altLang="zh-TW" sz="16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 smtClean="0"/>
              <a:t> </a:t>
            </a:r>
            <a:r>
              <a:rPr lang="en-US" altLang="zh-TW" sz="1600" dirty="0"/>
              <a:t>Used Robot</a:t>
            </a:r>
            <a:r>
              <a:rPr lang="zh-TW" altLang="en-US" sz="1600" dirty="0"/>
              <a:t> </a:t>
            </a:r>
            <a:r>
              <a:rPr lang="en-US" altLang="zh-TW" sz="1600" dirty="0"/>
              <a:t>Framework Keyword </a:t>
            </a:r>
            <a:r>
              <a:rPr lang="en-US" altLang="zh-TW" sz="1600" b="1" i="1" dirty="0"/>
              <a:t>[</a:t>
            </a:r>
            <a:r>
              <a:rPr lang="en-US" altLang="zh-TW" sz="1600" b="1" i="1" dirty="0" smtClean="0"/>
              <a:t>Documentation] </a:t>
            </a:r>
            <a:r>
              <a:rPr lang="en-US" altLang="zh-TW" sz="1600" dirty="0" smtClean="0"/>
              <a:t>to</a:t>
            </a:r>
            <a:r>
              <a:rPr lang="en-US" altLang="zh-TW" sz="1600" b="1" i="1" dirty="0" smtClean="0"/>
              <a:t> </a:t>
            </a:r>
            <a:r>
              <a:rPr lang="en-US" altLang="zh-TW" sz="1600" dirty="0" smtClean="0"/>
              <a:t>define </a:t>
            </a:r>
            <a:r>
              <a:rPr lang="en-US" altLang="zh-TW" sz="1600" dirty="0"/>
              <a:t>t</a:t>
            </a:r>
            <a:r>
              <a:rPr lang="en-US" altLang="zh-TW" sz="1600" dirty="0" smtClean="0"/>
              <a:t>est description</a:t>
            </a:r>
            <a:endParaRPr lang="en-US" altLang="zh-TW" sz="16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13379"/>
              </p:ext>
            </p:extLst>
          </p:nvPr>
        </p:nvGraphicFramePr>
        <p:xfrm>
          <a:off x="1828800" y="2870879"/>
          <a:ext cx="8097577" cy="3519457"/>
        </p:xfrm>
        <a:graphic>
          <a:graphicData uri="http://schemas.openxmlformats.org/drawingml/2006/table">
            <a:tbl>
              <a:tblPr/>
              <a:tblGrid>
                <a:gridCol w="199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Test Case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68"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 Web Power Off Server Immediate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[Documentation]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effectLst/>
                        </a:rPr>
                        <a:t>Verify</a:t>
                      </a:r>
                      <a:r>
                        <a:rPr lang="en-US" sz="1400" baseline="0" dirty="0" smtClean="0">
                          <a:effectLst/>
                        </a:rPr>
                        <a:t> BMC Power Control From </a:t>
                      </a:r>
                      <a:r>
                        <a:rPr lang="en-US" sz="1400" baseline="0" dirty="0" err="1" smtClean="0">
                          <a:effectLst/>
                        </a:rPr>
                        <a:t>WebUI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12"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 Until Element Is Visible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//*[@id="main"]/div/header/label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12"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Element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//*[@id="main"]/div/div/aside[1]/div/section/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/li[11]/a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OSDelay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 Page Screenshot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849900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……………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53255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299424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2866" y="631668"/>
            <a:ext cx="9793088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Robot Framework </a:t>
            </a:r>
            <a:r>
              <a:rPr lang="en-US" altLang="zh-TW" sz="2000" b="1" dirty="0" smtClean="0"/>
              <a:t>– Redfish PATCH Test  </a:t>
            </a:r>
            <a:endParaRPr lang="en-US" altLang="zh-TW" sz="2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99312" y="1168797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Settings</a:t>
            </a:r>
            <a:r>
              <a:rPr lang="en-US" altLang="zh-TW" sz="1400" dirty="0"/>
              <a:t> : Used to Import the python package or other Robot script witch need to used.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84404" y="2353195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Test Cases</a:t>
            </a:r>
            <a:r>
              <a:rPr lang="en-US" altLang="zh-TW" sz="1400" dirty="0"/>
              <a:t> : Used to design the test step of the test target, it can be assigned the multiple test case to do the sequential test.</a:t>
            </a:r>
            <a:endParaRPr lang="zh-TW" altLang="en-US" sz="1400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984404" y="3647195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Redfish 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Function test 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Call Redfish </a:t>
            </a:r>
            <a:r>
              <a:rPr lang="en-US" altLang="zh-TW" sz="1400" dirty="0"/>
              <a:t>function to do the </a:t>
            </a:r>
            <a:r>
              <a:rPr lang="en-US" altLang="zh-TW" sz="1400" dirty="0" smtClean="0"/>
              <a:t>PATCH test</a:t>
            </a:r>
            <a:r>
              <a:rPr lang="en-US" altLang="zh-TW" sz="1400" dirty="0"/>
              <a:t>, used Robot Framework Keyword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“Should </a:t>
            </a:r>
            <a:r>
              <a:rPr lang="en-US" altLang="zh-TW" sz="1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Equal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altLang="zh-TW" sz="1400" dirty="0"/>
              <a:t> to compare the response.  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38" y="1340769"/>
            <a:ext cx="6396752" cy="4840213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 bwMode="auto">
          <a:xfrm flipV="1">
            <a:off x="2244436" y="1340769"/>
            <a:ext cx="4643652" cy="7097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 bwMode="auto">
          <a:xfrm flipV="1">
            <a:off x="1898073" y="2564905"/>
            <a:ext cx="5068447" cy="51311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 bwMode="auto">
          <a:xfrm flipV="1">
            <a:off x="3186545" y="3964747"/>
            <a:ext cx="3812767" cy="20547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2448" y="699467"/>
            <a:ext cx="9035552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Robot Framework- Web UI </a:t>
            </a:r>
            <a:r>
              <a:rPr lang="en-US" altLang="zh-TW" sz="2000" b="1" dirty="0" smtClean="0"/>
              <a:t>Test</a:t>
            </a:r>
            <a:endParaRPr lang="en-US" altLang="zh-TW" sz="2000" b="1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22536" y="1390812"/>
            <a:ext cx="3321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Variables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: Used for variable declare, If test on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, it can used to declare the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 source code. (Press F12 to get the Web item </a:t>
            </a:r>
            <a:r>
              <a:rPr lang="en-US" altLang="zh-TW" sz="1400" i="1" u="sng" dirty="0" err="1"/>
              <a:t>Xpath</a:t>
            </a:r>
            <a:r>
              <a:rPr lang="en-US" altLang="zh-TW" sz="1400" dirty="0"/>
              <a:t>)  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01480" y="4653137"/>
            <a:ext cx="3666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chemeClr val="bg2">
                    <a:lumMod val="50000"/>
                  </a:schemeClr>
                </a:solidFill>
              </a:rPr>
              <a:t>WebUI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r>
              <a:rPr lang="en-US" altLang="zh-TW" sz="1400" dirty="0" smtClean="0"/>
              <a:t> : After </a:t>
            </a:r>
            <a:r>
              <a:rPr lang="en-US" altLang="zh-TW" sz="1400" dirty="0" err="1" smtClean="0"/>
              <a:t>WebUI</a:t>
            </a:r>
            <a:r>
              <a:rPr lang="en-US" altLang="zh-TW" sz="1400" dirty="0" smtClean="0"/>
              <a:t> Test finished, can used </a:t>
            </a:r>
            <a:r>
              <a:rPr lang="en-US" altLang="zh-TW" sz="1400" dirty="0"/>
              <a:t>Robot Framework Keyword </a:t>
            </a:r>
            <a:r>
              <a:rPr lang="en-US" altLang="zh-TW" sz="1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“Capture Page Screenshot”  </a:t>
            </a:r>
            <a:r>
              <a:rPr lang="en-US" altLang="zh-TW" sz="1400" dirty="0" smtClean="0"/>
              <a:t>to capture the Web page and then Close the </a:t>
            </a:r>
            <a:r>
              <a:rPr lang="en-US" altLang="zh-TW" sz="1400" dirty="0" err="1" smtClean="0"/>
              <a:t>Broswer</a:t>
            </a:r>
            <a:r>
              <a:rPr lang="en-US" altLang="zh-TW" sz="1400" dirty="0" smtClean="0"/>
              <a:t> </a:t>
            </a:r>
            <a:endParaRPr lang="zh-TW" altLang="en-US" sz="1400" dirty="0"/>
          </a:p>
          <a:p>
            <a:r>
              <a:rPr lang="en-US" altLang="zh-TW" sz="1400" dirty="0" smtClean="0"/>
              <a:t> </a:t>
            </a:r>
            <a:endParaRPr lang="zh-TW" altLang="en-US" sz="1400" i="1" u="sng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001480" y="261653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chemeClr val="bg2">
                    <a:lumMod val="50000"/>
                  </a:schemeClr>
                </a:solidFill>
              </a:rPr>
              <a:t>WebUI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 Control</a:t>
            </a:r>
            <a:r>
              <a:rPr lang="en-US" altLang="zh-TW" sz="1400" dirty="0"/>
              <a:t> : Base on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Selenium2 Framework</a:t>
            </a:r>
            <a:r>
              <a:rPr lang="en-US" altLang="zh-TW" sz="1400" i="1" u="sng" dirty="0"/>
              <a:t> </a:t>
            </a:r>
            <a:r>
              <a:rPr lang="en-US" altLang="zh-TW" sz="1400" dirty="0"/>
              <a:t>and used Robot Framework Keyword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“Click Element ”  </a:t>
            </a:r>
            <a:r>
              <a:rPr lang="en-US" altLang="zh-TW" sz="1400" dirty="0"/>
              <a:t>control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 to click items. 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4" y="1556792"/>
            <a:ext cx="5721927" cy="4788590"/>
          </a:xfrm>
          <a:prstGeom prst="rect">
            <a:avLst/>
          </a:prstGeom>
        </p:spPr>
      </p:pic>
      <p:cxnSp>
        <p:nvCxnSpPr>
          <p:cNvPr id="19" name="直線單箭頭接點 18"/>
          <p:cNvCxnSpPr/>
          <p:nvPr/>
        </p:nvCxnSpPr>
        <p:spPr bwMode="auto">
          <a:xfrm flipV="1">
            <a:off x="2258291" y="1556793"/>
            <a:ext cx="4629797" cy="157433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 bwMode="auto">
          <a:xfrm flipV="1">
            <a:off x="3810000" y="2924945"/>
            <a:ext cx="3078088" cy="82963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 bwMode="auto">
          <a:xfrm flipV="1">
            <a:off x="2563091" y="5031179"/>
            <a:ext cx="4324997" cy="103711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5840" y="720627"/>
            <a:ext cx="90355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Selenium Framework- Web UI Control</a:t>
            </a:r>
            <a:endParaRPr lang="en-US" altLang="zh-TW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45840" y="1228458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B050"/>
                </a:solidFill>
              </a:rPr>
              <a:t>Web Source code : </a:t>
            </a:r>
            <a:r>
              <a:rPr lang="en-US" altLang="zh-TW" sz="1600" dirty="0" smtClean="0"/>
              <a:t>Press F12 to get the Web item </a:t>
            </a:r>
            <a:r>
              <a:rPr lang="en-US" altLang="zh-TW" sz="1600" dirty="0" err="1" smtClean="0"/>
              <a:t>Xpath</a:t>
            </a:r>
            <a:r>
              <a:rPr lang="en-US" altLang="zh-TW" sz="1600" dirty="0" smtClean="0"/>
              <a:t>, </a:t>
            </a:r>
            <a:r>
              <a:rPr lang="en-US" altLang="zh-TW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 framework </a:t>
            </a:r>
            <a:r>
              <a:rPr lang="en-US" altLang="zh-TW" sz="1600" dirty="0" smtClean="0"/>
              <a:t>need to get the web item </a:t>
            </a:r>
            <a:r>
              <a:rPr lang="en-US" altLang="zh-TW" sz="1600" dirty="0" err="1" smtClean="0"/>
              <a:t>Xpath</a:t>
            </a:r>
            <a:r>
              <a:rPr lang="en-US" altLang="zh-TW" sz="1600" dirty="0" smtClean="0"/>
              <a:t> and depend on WebDriver to control the web. </a:t>
            </a:r>
          </a:p>
          <a:p>
            <a:endParaRPr lang="en-US" altLang="zh-TW" sz="1400" dirty="0"/>
          </a:p>
          <a:p>
            <a:r>
              <a:rPr lang="en-US" altLang="zh-TW" sz="1600" dirty="0" smtClean="0"/>
              <a:t>Chrome :  </a:t>
            </a:r>
            <a:r>
              <a:rPr lang="en-US" altLang="zh-TW" sz="1600" i="1" u="sng" dirty="0" err="1" smtClean="0"/>
              <a:t>ChromeDriver</a:t>
            </a:r>
            <a:r>
              <a:rPr lang="en-US" altLang="zh-TW" sz="1600" i="1" dirty="0" smtClean="0"/>
              <a:t> </a:t>
            </a:r>
          </a:p>
          <a:p>
            <a:r>
              <a:rPr lang="en-US" altLang="zh-TW" sz="1600" dirty="0" smtClean="0"/>
              <a:t>Firefox :  </a:t>
            </a:r>
            <a:r>
              <a:rPr lang="en-US" altLang="zh-TW" sz="1600" i="1" u="sng" dirty="0" err="1" smtClean="0"/>
              <a:t>FirefoxDriver</a:t>
            </a:r>
            <a:r>
              <a:rPr lang="en-US" altLang="zh-TW" sz="1600" dirty="0" smtClean="0"/>
              <a:t> </a:t>
            </a:r>
          </a:p>
          <a:p>
            <a:endParaRPr lang="zh-TW" altLang="en-US" sz="1400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95" y="1791707"/>
            <a:ext cx="6401397" cy="45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1607127" y="2473391"/>
            <a:ext cx="9416395" cy="153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742950" indent="-742950">
              <a:spcBef>
                <a:spcPts val="2500"/>
              </a:spcBef>
              <a:buFont typeface="Wingdings" panose="05000000000000000000" pitchFamily="2" charset="2"/>
              <a:buChar char="Ø"/>
              <a:defRPr sz="2800">
                <a:solidFill>
                  <a:schemeClr val="tx2"/>
                </a:solidFill>
                <a:latin typeface="+mn-lt"/>
                <a:ea typeface="+mn-ea"/>
              </a:defRPr>
            </a:lvl1pPr>
            <a:lvl2pPr marL="182563" indent="-182563">
              <a:spcBef>
                <a:spcPct val="20000"/>
              </a:spcBef>
              <a:buChar char="•"/>
              <a:defRPr sz="2000">
                <a:solidFill>
                  <a:srgbClr val="555555"/>
                </a:solidFill>
                <a:latin typeface="+mn-lt"/>
                <a:ea typeface="+mn-ea"/>
              </a:defRPr>
            </a:lvl2pPr>
            <a:lvl3pPr marL="357188" indent="-174625">
              <a:spcBef>
                <a:spcPct val="20000"/>
              </a:spcBef>
              <a:buChar char="§"/>
              <a:defRPr>
                <a:solidFill>
                  <a:srgbClr val="555555"/>
                </a:solidFill>
                <a:latin typeface="+mn-lt"/>
                <a:ea typeface="+mn-ea"/>
              </a:defRPr>
            </a:lvl3pPr>
            <a:lvl4pPr marL="539750" indent="-182563">
              <a:spcBef>
                <a:spcPct val="20000"/>
              </a:spcBef>
              <a:buChar char="o"/>
              <a:defRPr sz="1600">
                <a:solidFill>
                  <a:srgbClr val="3D3D3D"/>
                </a:solidFill>
                <a:latin typeface="+mn-lt"/>
                <a:ea typeface="+mn-ea"/>
              </a:defRPr>
            </a:lvl4pPr>
            <a:lvl5pPr marL="712788" indent="-173038">
              <a:spcBef>
                <a:spcPct val="20000"/>
              </a:spcBef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5pPr>
            <a:lvl6pPr marL="11699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6pPr>
            <a:lvl7pPr marL="16271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7pPr>
            <a:lvl8pPr marL="20843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8pPr>
            <a:lvl9pPr marL="25415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4400" dirty="0" smtClean="0"/>
              <a:t> </a:t>
            </a:r>
            <a:r>
              <a:rPr lang="en-US" altLang="en-US" sz="5400" dirty="0"/>
              <a:t>Automation Tool Introduction 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83786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75483" y="964139"/>
            <a:ext cx="931844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</a:t>
            </a:r>
            <a:r>
              <a:rPr lang="en-US" altLang="zh-TW" sz="2000" dirty="0">
                <a:solidFill>
                  <a:schemeClr val="accent1"/>
                </a:solidFill>
              </a:rPr>
              <a:t>Related Technical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- Environment requirement as below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Windows 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Python </a:t>
            </a:r>
            <a:r>
              <a:rPr lang="en-US" altLang="zh-TW" sz="1600" dirty="0"/>
              <a:t>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Robot Framework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automation test and test report creation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 smtClean="0"/>
              <a:t>Ipmitool</a:t>
            </a:r>
            <a:r>
              <a:rPr lang="en-US" altLang="zh-TW" sz="1600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 smtClean="0"/>
              <a:t>For IPMI command used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 smtClean="0"/>
              <a:t>Redfishtool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REST method GET / POST / PATCH / DEL used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Selenium2Library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Web GUI automation test control (Web motion control)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57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8036" y="900546"/>
            <a:ext cx="98713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Environment Setting 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dirty="0"/>
              <a:t>newest python installation.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Need </a:t>
            </a:r>
            <a:r>
              <a:rPr lang="en-US" altLang="zh-TW" sz="1600" dirty="0"/>
              <a:t>to execute "pip install -r requirements.txt" at the </a:t>
            </a:r>
            <a:r>
              <a:rPr lang="en-US" altLang="zh-TW" sz="1600" dirty="0" err="1"/>
              <a:t>BMC_Automation_Test</a:t>
            </a:r>
            <a:r>
              <a:rPr lang="en-US" altLang="zh-TW" sz="1600" dirty="0"/>
              <a:t> folder to install the related python package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BMC_Automation_Test</a:t>
            </a:r>
            <a:r>
              <a:rPr lang="en-US" altLang="zh-TW" sz="1600" dirty="0" smtClean="0"/>
              <a:t>/drivers</a:t>
            </a:r>
            <a:r>
              <a:rPr lang="en-US" altLang="zh-TW" sz="1600" dirty="0"/>
              <a:t>" folder need to add the environment variable </a:t>
            </a:r>
            <a:r>
              <a:rPr lang="en-US" altLang="zh-TW" sz="1600" dirty="0" smtClean="0"/>
              <a:t>on </a:t>
            </a:r>
            <a:r>
              <a:rPr lang="en-US" altLang="zh-TW" sz="1600" dirty="0"/>
              <a:t>Windows OS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util</a:t>
            </a:r>
            <a:r>
              <a:rPr lang="en-US" altLang="zh-TW" sz="1600" dirty="0" smtClean="0"/>
              <a:t>" </a:t>
            </a:r>
            <a:r>
              <a:rPr lang="en-US" altLang="zh-TW" sz="1600" dirty="0"/>
              <a:t>folder need to add the environment variable </a:t>
            </a:r>
            <a:r>
              <a:rPr lang="en-US" altLang="zh-TW" sz="1600" dirty="0" smtClean="0"/>
              <a:t>on </a:t>
            </a:r>
            <a:r>
              <a:rPr lang="en-US" altLang="zh-TW" sz="1600" dirty="0"/>
              <a:t>Windows OS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Google </a:t>
            </a:r>
            <a:r>
              <a:rPr lang="en-US" altLang="zh-TW" sz="1600" dirty="0"/>
              <a:t>Chrome need to used Version 100.0.4896.127 above.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07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FCABE2E8-CAB6-4862-A76C-07748B31AE0E}"/>
              </a:ext>
            </a:extLst>
          </p:cNvPr>
          <p:cNvSpPr txBox="1">
            <a:spLocks/>
          </p:cNvSpPr>
          <p:nvPr/>
        </p:nvSpPr>
        <p:spPr bwMode="auto">
          <a:xfrm>
            <a:off x="7608168" y="270980"/>
            <a:ext cx="40511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9pPr>
          </a:lstStyle>
          <a:p>
            <a:pPr>
              <a:buFontTx/>
            </a:pPr>
            <a:r>
              <a:rPr lang="en-US" altLang="zh-TW" kern="0" dirty="0"/>
              <a:t>Agenda</a:t>
            </a:r>
            <a:endParaRPr lang="zh-TW" altLang="en-US" kern="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079" y="702780"/>
            <a:ext cx="8532440" cy="547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742950" indent="-742950">
              <a:spcBef>
                <a:spcPts val="2500"/>
              </a:spcBef>
              <a:buFont typeface="Wingdings" panose="05000000000000000000" pitchFamily="2" charset="2"/>
              <a:buChar char="Ø"/>
              <a:defRPr sz="2800">
                <a:solidFill>
                  <a:schemeClr val="tx2"/>
                </a:solidFill>
                <a:latin typeface="+mn-lt"/>
                <a:ea typeface="+mn-ea"/>
              </a:defRPr>
            </a:lvl1pPr>
            <a:lvl2pPr marL="182563" indent="-182563">
              <a:spcBef>
                <a:spcPct val="20000"/>
              </a:spcBef>
              <a:buChar char="•"/>
              <a:defRPr sz="2000">
                <a:solidFill>
                  <a:srgbClr val="555555"/>
                </a:solidFill>
                <a:latin typeface="+mn-lt"/>
                <a:ea typeface="+mn-ea"/>
              </a:defRPr>
            </a:lvl2pPr>
            <a:lvl3pPr marL="357188" indent="-174625">
              <a:spcBef>
                <a:spcPct val="20000"/>
              </a:spcBef>
              <a:buChar char="§"/>
              <a:defRPr>
                <a:solidFill>
                  <a:srgbClr val="555555"/>
                </a:solidFill>
                <a:latin typeface="+mn-lt"/>
                <a:ea typeface="+mn-ea"/>
              </a:defRPr>
            </a:lvl3pPr>
            <a:lvl4pPr marL="539750" indent="-182563">
              <a:spcBef>
                <a:spcPct val="20000"/>
              </a:spcBef>
              <a:buChar char="o"/>
              <a:defRPr sz="1600">
                <a:solidFill>
                  <a:srgbClr val="3D3D3D"/>
                </a:solidFill>
                <a:latin typeface="+mn-lt"/>
                <a:ea typeface="+mn-ea"/>
              </a:defRPr>
            </a:lvl4pPr>
            <a:lvl5pPr marL="712788" indent="-173038">
              <a:spcBef>
                <a:spcPct val="20000"/>
              </a:spcBef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5pPr>
            <a:lvl6pPr marL="11699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6pPr>
            <a:lvl7pPr marL="16271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7pPr>
            <a:lvl8pPr marL="20843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8pPr>
            <a:lvl9pPr marL="25415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TW" altLang="zh-TW" sz="2400" dirty="0"/>
              <a:t> </a:t>
            </a:r>
          </a:p>
          <a:p>
            <a:r>
              <a:rPr lang="en-US" altLang="zh-TW" sz="3200" dirty="0" smtClean="0"/>
              <a:t>VS Code &amp; Python Installation</a:t>
            </a:r>
          </a:p>
          <a:p>
            <a:r>
              <a:rPr lang="en-US" altLang="zh-TW" sz="3200" dirty="0"/>
              <a:t>Robot </a:t>
            </a:r>
            <a:r>
              <a:rPr lang="en-US" altLang="zh-TW" sz="3200" dirty="0" smtClean="0"/>
              <a:t>Framework &amp; </a:t>
            </a:r>
            <a:r>
              <a:rPr lang="en-US" altLang="zh-TW" sz="3200" dirty="0"/>
              <a:t>Extensions</a:t>
            </a:r>
            <a:r>
              <a:rPr lang="en-US" altLang="zh-TW" sz="3200" dirty="0">
                <a:solidFill>
                  <a:schemeClr val="accent1"/>
                </a:solidFill>
              </a:rPr>
              <a:t> </a:t>
            </a:r>
            <a:r>
              <a:rPr lang="en-US" altLang="zh-TW" sz="3200" dirty="0" smtClean="0"/>
              <a:t>Installation</a:t>
            </a:r>
          </a:p>
          <a:p>
            <a:r>
              <a:rPr lang="en-US" altLang="zh-TW" sz="3200" dirty="0"/>
              <a:t>Robot Framework </a:t>
            </a:r>
            <a:r>
              <a:rPr lang="en-US" altLang="zh-TW" sz="3200" dirty="0" smtClean="0"/>
              <a:t>Introduction</a:t>
            </a:r>
          </a:p>
          <a:p>
            <a:r>
              <a:rPr lang="en-US" altLang="zh-TW" sz="3200" dirty="0" smtClean="0"/>
              <a:t>Automation Tool Introduction</a:t>
            </a:r>
          </a:p>
          <a:p>
            <a:r>
              <a:rPr lang="en-US" altLang="zh-TW" sz="3200" dirty="0"/>
              <a:t>Demo</a:t>
            </a:r>
          </a:p>
          <a:p>
            <a:pPr lvl="5"/>
            <a:endParaRPr lang="zh-TW" altLang="zh-TW" sz="1000" dirty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en-US" sz="2000" dirty="0"/>
              <a:t> </a:t>
            </a:r>
            <a:endParaRPr lang="en-US" altLang="zh-TW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1" y="102921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8036" y="900546"/>
            <a:ext cx="98713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Setup and Run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Set </a:t>
            </a:r>
            <a:r>
              <a:rPr lang="en-US" altLang="zh-TW" sz="1600" dirty="0"/>
              <a:t>the related parameter about BMC IP, Username, Password and </a:t>
            </a:r>
            <a:r>
              <a:rPr lang="en-US" altLang="zh-TW" sz="1600" dirty="0" smtClean="0"/>
              <a:t>others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on GUI interface.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the GUIsetup.py by command "Python GUIsetup.py" to launch the GUI interface</a:t>
            </a:r>
            <a:r>
              <a:rPr lang="en-US" altLang="zh-TW" sz="1600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the command "robot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\\${</a:t>
            </a:r>
            <a:r>
              <a:rPr lang="en-US" altLang="zh-TW" sz="1600" dirty="0" err="1"/>
              <a:t>TestCaseName</a:t>
            </a:r>
            <a:r>
              <a:rPr lang="en-US" altLang="zh-TW" sz="1600" dirty="0"/>
              <a:t>}" to used by command line</a:t>
            </a:r>
            <a:r>
              <a:rPr lang="en-US" altLang="zh-TW" sz="1600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After </a:t>
            </a:r>
            <a:r>
              <a:rPr lang="en-US" altLang="zh-TW" sz="1600" dirty="0"/>
              <a:t>test finished, you can check the Test report under the "</a:t>
            </a:r>
            <a:r>
              <a:rPr lang="en-US" altLang="zh-TW" sz="1600" dirty="0" err="1"/>
              <a:t>BMC_Automation_Test</a:t>
            </a:r>
            <a:r>
              <a:rPr lang="en-US" altLang="zh-TW" sz="1600" dirty="0"/>
              <a:t>" folder. </a:t>
            </a:r>
            <a:endParaRPr lang="en-US" altLang="zh-TW" sz="16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This </a:t>
            </a:r>
            <a:r>
              <a:rPr lang="en-US" altLang="zh-TW" sz="1600" dirty="0"/>
              <a:t>tool can test BMC function which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 you add in the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 folder.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3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858982"/>
            <a:ext cx="359222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 </a:t>
            </a:r>
            <a:r>
              <a:rPr lang="zh-TW" altLang="zh-TW" sz="2000" dirty="0" smtClean="0">
                <a:solidFill>
                  <a:schemeClr val="accent1"/>
                </a:solidFill>
              </a:rPr>
              <a:t>Architecture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      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33" y="1551289"/>
            <a:ext cx="7530380" cy="458804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>
            <a:off x="2308730" y="1885305"/>
            <a:ext cx="1958470" cy="72271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72440" y="1662563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Criteria Define</a:t>
            </a:r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 bwMode="auto">
          <a:xfrm flipV="1">
            <a:off x="2331021" y="3347055"/>
            <a:ext cx="1926762" cy="10581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2440" y="3317867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Test Case D</a:t>
            </a:r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efine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>
            <a:off x="2308730" y="2723400"/>
            <a:ext cx="1958470" cy="8907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72440" y="2495569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Web Driver</a:t>
            </a:r>
            <a:endParaRPr lang="zh-TW" altLang="en-US" sz="1600" dirty="0"/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2269884" y="3845314"/>
            <a:ext cx="1965141" cy="33889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72440" y="4059616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Related Tool 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V="1">
            <a:off x="2324817" y="4486615"/>
            <a:ext cx="1926295" cy="36854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72440" y="4721418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GUI Setup 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V="1">
            <a:off x="2324817" y="5069943"/>
            <a:ext cx="1926295" cy="45240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72440" y="5343995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Test Report 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1670" y="574866"/>
            <a:ext cx="3079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GUI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40" y="997291"/>
            <a:ext cx="6463161" cy="5429201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8" name="直線單箭頭接點 7"/>
          <p:cNvCxnSpPr>
            <a:stCxn id="15" idx="3"/>
          </p:cNvCxnSpPr>
          <p:nvPr/>
        </p:nvCxnSpPr>
        <p:spPr bwMode="auto">
          <a:xfrm flipV="1">
            <a:off x="2798618" y="1454179"/>
            <a:ext cx="2357213" cy="29648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 bwMode="auto">
          <a:xfrm flipV="1">
            <a:off x="2618509" y="1814435"/>
            <a:ext cx="6608618" cy="85048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 bwMode="auto">
          <a:xfrm flipV="1">
            <a:off x="3172691" y="3373338"/>
            <a:ext cx="6054436" cy="76250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 bwMode="auto">
          <a:xfrm flipV="1">
            <a:off x="2618509" y="4398229"/>
            <a:ext cx="6774873" cy="81765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00546" y="1581388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Test Case Selection</a:t>
            </a:r>
            <a:endParaRPr lang="zh-TW" altLang="en-US" sz="1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37231" y="2406140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Configure Setup</a:t>
            </a:r>
            <a:endParaRPr lang="zh-TW" altLang="en-US" sz="1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100" y="3938099"/>
            <a:ext cx="2196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BMC Connection Check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31280" y="5046606"/>
            <a:ext cx="257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Start Test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706438"/>
            <a:ext cx="93726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Test Run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78" y="1210022"/>
            <a:ext cx="9786505" cy="51891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26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706438"/>
            <a:ext cx="93726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Test Report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60436"/>
            <a:ext cx="8181109" cy="5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6800" y="2272003"/>
            <a:ext cx="9372600" cy="158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7200" dirty="0" smtClean="0"/>
              <a:t>Demo</a:t>
            </a:r>
            <a:endParaRPr lang="en-US" altLang="zh-TW" sz="7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4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-540326" y="706438"/>
            <a:ext cx="4876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dirty="0" smtClean="0"/>
              <a:t>Reference</a:t>
            </a:r>
            <a:endParaRPr lang="en-US" altLang="zh-TW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54727" y="1855929"/>
            <a:ext cx="7550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Robot Framework User Guide </a:t>
            </a:r>
          </a:p>
          <a:p>
            <a:r>
              <a:rPr lang="en-US" altLang="zh-TW" b="1" dirty="0">
                <a:hlinkClick r:id="rId2"/>
              </a:rPr>
              <a:t>https://robotframework.org/#</a:t>
            </a:r>
            <a:r>
              <a:rPr lang="en-US" altLang="zh-TW" b="1" dirty="0" smtClean="0">
                <a:hlinkClick r:id="rId2"/>
              </a:rPr>
              <a:t>development</a:t>
            </a:r>
            <a:endParaRPr lang="en-US" altLang="zh-TW" b="1" dirty="0" smtClean="0"/>
          </a:p>
          <a:p>
            <a:endParaRPr lang="en-US" altLang="zh-TW" dirty="0"/>
          </a:p>
          <a:p>
            <a:r>
              <a:rPr lang="en-US" altLang="zh-TW" dirty="0"/>
              <a:t>Python Download</a:t>
            </a:r>
            <a:endParaRPr lang="en-US" altLang="zh-TW" dirty="0">
              <a:hlinkClick r:id="rId3"/>
            </a:endParaRPr>
          </a:p>
          <a:p>
            <a:r>
              <a:rPr lang="en-US" altLang="zh-TW" b="1" i="1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3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VS Code Download</a:t>
            </a:r>
          </a:p>
          <a:p>
            <a:r>
              <a:rPr lang="zh-TW" altLang="en-US" b="1" i="1" dirty="0">
                <a:solidFill>
                  <a:srgbClr val="0070C0"/>
                </a:solidFill>
                <a:hlinkClick r:id="rId4"/>
              </a:rPr>
              <a:t>https://code.visualstudio.com/</a:t>
            </a:r>
            <a:endParaRPr lang="zh-TW" altLang="en-US" b="1" i="1" dirty="0">
              <a:solidFill>
                <a:srgbClr val="0070C0"/>
              </a:solidFill>
            </a:endParaRPr>
          </a:p>
          <a:p>
            <a:endParaRPr lang="en-US" altLang="zh-TW" dirty="0">
              <a:hlinkClick r:id="rId3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1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32279" y="740743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accent1"/>
                </a:solidFill>
              </a:rPr>
              <a:t>VS code &amp; Python Installation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2" name="矩形 1"/>
          <p:cNvSpPr/>
          <p:nvPr/>
        </p:nvSpPr>
        <p:spPr>
          <a:xfrm>
            <a:off x="1543294" y="1540224"/>
            <a:ext cx="494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Download : </a:t>
            </a:r>
            <a:r>
              <a:rPr lang="en-US" altLang="zh-TW" b="1" i="1" dirty="0">
                <a:solidFill>
                  <a:srgbClr val="0070C0"/>
                </a:solidFill>
                <a:hlinkClick r:id="rId2"/>
              </a:rPr>
              <a:t>https://www.python.org/downloads/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6" y="2138148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51" y="2119965"/>
            <a:ext cx="5583633" cy="3854283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0519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32279" y="740743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accent1"/>
                </a:solidFill>
              </a:rPr>
              <a:t>VS code &amp; Python Installation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9" name="矩形 8"/>
          <p:cNvSpPr/>
          <p:nvPr/>
        </p:nvSpPr>
        <p:spPr>
          <a:xfrm>
            <a:off x="1498879" y="1533014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Download : </a:t>
            </a:r>
            <a:r>
              <a:rPr lang="zh-TW" altLang="en-US" b="1" i="1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 dirty="0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 dirty="0">
              <a:solidFill>
                <a:srgbClr val="0070C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79" y="2105545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622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32279" y="740743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accent1"/>
                </a:solidFill>
              </a:rPr>
              <a:t>Robot Framework Installation</a:t>
            </a:r>
            <a:endParaRPr lang="en-US" altLang="zh-TW" sz="2400" dirty="0">
              <a:solidFill>
                <a:schemeClr val="accent1"/>
              </a:solidFill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53" y="2469571"/>
            <a:ext cx="9062593" cy="290599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57854" y="1564997"/>
            <a:ext cx="3197274" cy="369332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en-US" altLang="zh-TW" b="1" dirty="0">
                <a:solidFill>
                  <a:srgbClr val="FF0000"/>
                </a:solidFill>
              </a:rPr>
              <a:t>pip install -</a:t>
            </a:r>
            <a:r>
              <a:rPr lang="en-US" altLang="zh-TW" b="1" dirty="0" smtClean="0">
                <a:solidFill>
                  <a:srgbClr val="FF0000"/>
                </a:solidFill>
              </a:rPr>
              <a:t>r requirements.txt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32279" y="740743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accent1"/>
                </a:solidFill>
              </a:rPr>
              <a:t>Robot Framework Extensions Installation</a:t>
            </a:r>
            <a:endParaRPr lang="en-US" altLang="zh-TW" sz="2400" dirty="0">
              <a:solidFill>
                <a:schemeClr val="accent1"/>
              </a:solidFill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318" y="1429831"/>
            <a:ext cx="6945889" cy="48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32279" y="740743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</a:t>
            </a:r>
            <a:r>
              <a:rPr lang="en-US" altLang="zh-TW" sz="2000" dirty="0"/>
              <a:t>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Base on Python Language to implement.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Robot Framework p</a:t>
            </a:r>
            <a:r>
              <a:rPr lang="zh-TW" altLang="zh-TW" sz="2000" dirty="0"/>
              <a:t>rogram grammar </a:t>
            </a:r>
            <a:r>
              <a:rPr lang="en-US" altLang="zh-TW" sz="2000" dirty="0"/>
              <a:t>easy for automation used.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Robot Framework have below function.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Automation test report creation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Automation test case execution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Pass / Fail result </a:t>
            </a:r>
            <a:r>
              <a:rPr lang="zh-TW" altLang="zh-TW" sz="2000" dirty="0"/>
              <a:t>determination</a:t>
            </a:r>
            <a:endParaRPr lang="en-US" altLang="zh-TW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367684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08437" y="445085"/>
            <a:ext cx="897900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 Format </a:t>
            </a:r>
            <a:endParaRPr lang="en-US" altLang="zh-TW" sz="2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 smtClean="0"/>
              <a:t>Python – Robot Framework 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 bwMode="auto">
          <a:xfrm>
            <a:off x="2581464" y="1217295"/>
            <a:ext cx="6631197" cy="196777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Settings ***</a:t>
            </a:r>
          </a:p>
          <a:p>
            <a:r>
              <a:rPr lang="en-US" altLang="zh-TW" sz="1600" u="sng" dirty="0"/>
              <a:t>Library</a:t>
            </a:r>
            <a:r>
              <a:rPr lang="en-US" altLang="zh-TW" sz="1600" dirty="0"/>
              <a:t>      </a:t>
            </a:r>
            <a:r>
              <a:rPr lang="zh-TW" altLang="en-US" sz="1600" dirty="0"/>
              <a:t>   </a:t>
            </a:r>
            <a:r>
              <a:rPr lang="zh-TW" altLang="en-US" sz="1600" dirty="0" smtClean="0"/>
              <a:t>           </a:t>
            </a:r>
            <a:r>
              <a:rPr lang="en-US" altLang="zh-TW" sz="1600" dirty="0" smtClean="0"/>
              <a:t>value</a:t>
            </a:r>
            <a:endParaRPr lang="en-US" altLang="zh-TW" sz="1600" dirty="0"/>
          </a:p>
          <a:p>
            <a:r>
              <a:rPr lang="en-US" altLang="zh-TW" sz="1600" u="sng" dirty="0"/>
              <a:t>Resource</a:t>
            </a:r>
            <a:r>
              <a:rPr lang="en-US" altLang="zh-TW" sz="1600" dirty="0"/>
              <a:t>    </a:t>
            </a:r>
            <a:r>
              <a:rPr lang="zh-TW" altLang="en-US" sz="1600" dirty="0"/>
              <a:t> </a:t>
            </a:r>
            <a:r>
              <a:rPr lang="zh-TW" altLang="en-US" sz="1600" dirty="0" smtClean="0"/>
              <a:t>           </a:t>
            </a:r>
            <a:r>
              <a:rPr lang="en-US" altLang="zh-TW" sz="1600" dirty="0" smtClean="0"/>
              <a:t>value</a:t>
            </a:r>
          </a:p>
          <a:p>
            <a:r>
              <a:rPr lang="en-US" altLang="zh-TW" sz="1600" u="sng" dirty="0"/>
              <a:t>Variables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  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value</a:t>
            </a:r>
          </a:p>
          <a:p>
            <a:r>
              <a:rPr lang="en-US" altLang="zh-TW" sz="1600" u="sng" dirty="0">
                <a:solidFill>
                  <a:schemeClr val="tx1"/>
                </a:solidFill>
              </a:rPr>
              <a:t>Suit </a:t>
            </a:r>
            <a:r>
              <a:rPr lang="en-US" altLang="zh-TW" sz="1600" u="sng" dirty="0" smtClean="0">
                <a:solidFill>
                  <a:schemeClr val="tx1"/>
                </a:solidFill>
              </a:rPr>
              <a:t>Setup 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      value</a:t>
            </a:r>
            <a:endParaRPr lang="zh-TW" altLang="en-US" sz="1600" dirty="0">
              <a:solidFill>
                <a:schemeClr val="tx1"/>
              </a:solidFill>
            </a:endParaRPr>
          </a:p>
          <a:p>
            <a:r>
              <a:rPr lang="en-US" altLang="zh-TW" sz="1600" u="sng" dirty="0">
                <a:solidFill>
                  <a:schemeClr val="tx1"/>
                </a:solidFill>
              </a:rPr>
              <a:t>Suit </a:t>
            </a:r>
            <a:r>
              <a:rPr lang="en-US" altLang="zh-TW" sz="1600" u="sng" dirty="0" smtClean="0">
                <a:solidFill>
                  <a:schemeClr val="tx1"/>
                </a:solidFill>
              </a:rPr>
              <a:t>Teardown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value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2581463" y="3344653"/>
            <a:ext cx="6631197" cy="83433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Variable ***</a:t>
            </a:r>
          </a:p>
          <a:p>
            <a:r>
              <a:rPr lang="en-US" altLang="zh-TW" sz="1600" dirty="0"/>
              <a:t>${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}    </a:t>
            </a:r>
            <a:r>
              <a:rPr lang="zh-TW" altLang="en-US" sz="1600" dirty="0"/>
              <a:t>   </a:t>
            </a:r>
            <a:r>
              <a:rPr lang="en-US" altLang="zh-TW" sz="1600" dirty="0"/>
              <a:t>value</a:t>
            </a:r>
          </a:p>
        </p:txBody>
      </p:sp>
      <p:sp>
        <p:nvSpPr>
          <p:cNvPr id="7" name="圓角矩形 6"/>
          <p:cNvSpPr/>
          <p:nvPr/>
        </p:nvSpPr>
        <p:spPr bwMode="auto">
          <a:xfrm>
            <a:off x="2581464" y="4362122"/>
            <a:ext cx="6631197" cy="862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Keyword ***</a:t>
            </a:r>
          </a:p>
          <a:p>
            <a:r>
              <a:rPr lang="en-US" altLang="zh-TW" sz="1600" dirty="0" err="1"/>
              <a:t>Function_Name</a:t>
            </a:r>
            <a:r>
              <a:rPr lang="en-US" altLang="zh-TW" sz="1600" dirty="0"/>
              <a:t>    </a:t>
            </a:r>
            <a:r>
              <a:rPr lang="zh-TW" altLang="en-US" sz="1600" dirty="0"/>
              <a:t>   </a:t>
            </a:r>
            <a:r>
              <a:rPr lang="en-US" altLang="zh-TW" sz="1600" dirty="0"/>
              <a:t>Action </a:t>
            </a:r>
          </a:p>
        </p:txBody>
      </p:sp>
      <p:sp>
        <p:nvSpPr>
          <p:cNvPr id="8" name="圓角矩形 7"/>
          <p:cNvSpPr/>
          <p:nvPr/>
        </p:nvSpPr>
        <p:spPr bwMode="auto">
          <a:xfrm>
            <a:off x="2581464" y="5407523"/>
            <a:ext cx="6631197" cy="862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Test Case ***</a:t>
            </a:r>
          </a:p>
          <a:p>
            <a:r>
              <a:rPr lang="en-US" altLang="zh-TW" sz="1600" dirty="0" err="1"/>
              <a:t>Test_Case</a:t>
            </a:r>
            <a:r>
              <a:rPr lang="en-US" altLang="zh-TW" sz="1600" dirty="0"/>
              <a:t>     </a:t>
            </a:r>
            <a:r>
              <a:rPr lang="zh-TW" altLang="en-US" sz="1600" dirty="0"/>
              <a:t>   </a:t>
            </a:r>
            <a:r>
              <a:rPr lang="en-US" altLang="zh-TW" sz="1600" dirty="0" err="1"/>
              <a:t>Step_Action</a:t>
            </a:r>
            <a:r>
              <a:rPr lang="en-US" altLang="zh-TW" sz="1600" dirty="0"/>
              <a:t> 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95254"/>
            <a:ext cx="17634" cy="6669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600" dirty="0"/>
              <a:t> </a:t>
            </a:r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1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18760" y="908721"/>
            <a:ext cx="8979008" cy="281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(Settings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for package import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Keyword 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</a:t>
            </a:r>
            <a:r>
              <a:rPr lang="en-US" altLang="zh-TW" sz="1600" dirty="0"/>
              <a:t> : Import python package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  <a:r>
              <a:rPr lang="en-US" altLang="zh-TW" sz="1600" dirty="0"/>
              <a:t> : Import robot package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 Setup </a:t>
            </a:r>
            <a:r>
              <a:rPr lang="en-US" altLang="zh-TW" sz="1600" dirty="0"/>
              <a:t>: Execute the test preliminary work before test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 Teardown </a:t>
            </a:r>
            <a:r>
              <a:rPr lang="en-US" altLang="zh-TW" sz="1600" dirty="0"/>
              <a:t>: Recovery the setting after test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71378"/>
              </p:ext>
            </p:extLst>
          </p:nvPr>
        </p:nvGraphicFramePr>
        <p:xfrm>
          <a:off x="1828800" y="3725390"/>
          <a:ext cx="7980219" cy="2647184"/>
        </p:xfrm>
        <a:graphic>
          <a:graphicData uri="http://schemas.openxmlformats.org/drawingml/2006/table">
            <a:tbl>
              <a:tblPr/>
              <a:tblGrid>
                <a:gridCol w="186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Settings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59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sz="1219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../util/ipmitool/IPMI_util.py</a:t>
                      </a:r>
                      <a:endParaRPr lang="en-US" altLang="zh-TW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ipmitool</a:t>
                      </a: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IPMI_Power_Control.robot</a:t>
                      </a:r>
                      <a:endParaRPr lang="en-US" altLang="zh-TW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../setup.py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31200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 Setup 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 Browser and Login GUI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 Teardown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Browser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6550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1087</Words>
  <Application>Microsoft Office PowerPoint</Application>
  <PresentationFormat>寬螢幕</PresentationFormat>
  <Paragraphs>241</Paragraphs>
  <Slides>26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Wingdings</vt:lpstr>
      <vt:lpstr>Wingdings 2</vt:lpstr>
      <vt:lpstr>HDOfficeLightV0</vt:lpstr>
      <vt:lpstr>Robot Framework Introduction</vt:lpstr>
      <vt:lpstr>PowerPoint 簡報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PowerPoint 簡報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 Introduction</dc:title>
  <dc:creator>David Zhu(朱浩維)</dc:creator>
  <cp:lastModifiedBy>David Zhu(朱浩維)</cp:lastModifiedBy>
  <cp:revision>42</cp:revision>
  <dcterms:created xsi:type="dcterms:W3CDTF">2022-05-13T18:32:03Z</dcterms:created>
  <dcterms:modified xsi:type="dcterms:W3CDTF">2022-05-29T06:32:49Z</dcterms:modified>
</cp:coreProperties>
</file>