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147480016" r:id="rId3"/>
    <p:sldId id="2147480017" r:id="rId4"/>
    <p:sldId id="2147480018" r:id="rId5"/>
    <p:sldId id="2147480133" r:id="rId6"/>
    <p:sldId id="2147477307" r:id="rId7"/>
    <p:sldId id="2147480134" r:id="rId8"/>
    <p:sldId id="2147480135" r:id="rId9"/>
    <p:sldId id="214748002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12DF7-8758-4F3A-B2B6-B5303DA31C5D}" type="datetimeFigureOut">
              <a:rPr lang="zh-CN" altLang="en-US" smtClean="0"/>
              <a:t>2023/3/26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89CAE-3748-4070-8C95-E20ADF0C207A}" type="slidenum">
              <a:rPr lang="zh-CN" altLang="en-US" smtClean="0"/>
              <a:t>‹#›</a:t>
            </a:fld>
            <a:endParaRPr lang="zh-CN" altLang="en-US"/>
          </a:p>
        </p:txBody>
      </p:sp>
    </p:spTree>
    <p:extLst>
      <p:ext uri="{BB962C8B-B14F-4D97-AF65-F5344CB8AC3E}">
        <p14:creationId xmlns:p14="http://schemas.microsoft.com/office/powerpoint/2010/main" val="389840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protect against this we developed an integrated responsible AI system that uses an ensemble of models to detect problematic content like hate, sexual, violence and PII.  These models can be used synchronous to improve the quality of the outputs and give customers control over the type and tone of content in their application.  They can also be used to identify potential instances of abuse and alert customers of those concerns.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2741CD-43F9-4B69-9BC3-C3B4CCD3B9B2}"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00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2741CD-43F9-4B69-9BC3-C3B4CCD3B9B2}"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4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3/26/2023 11:03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5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are deeply investing in this area and in the continuous improvement of the AI systems.  We use humans today but a key part of that is for us to learn how to do this automatically in the future.</a:t>
            </a:r>
          </a:p>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3/26/2023 11:03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27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3/26/2023 11:03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48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2.xml"/><Relationship Id="rId5" Type="http://schemas.openxmlformats.org/officeDocument/2006/relationships/image" Target="../media/image19.jpeg"/><Relationship Id="rId4" Type="http://schemas.openxmlformats.org/officeDocument/2006/relationships/image" Target="../media/image18.jpe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D981-5794-D3C7-E788-7CE5114FBF1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A83DB69-8456-A280-5893-83C25AE72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17451A3-3441-7601-D997-ACE0DB9ECB1C}"/>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3934CF3B-DF81-3AF3-397E-9419047C1F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5A6480C-D760-296B-4A6E-AE1C16E81253}"/>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210920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E13F-00BC-B892-EF61-FC3F75C923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B23A88D-C721-EF02-2AA8-FCF4D72D1F6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A0C7121-F310-AF92-09D1-3E8F10B7FFD8}"/>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825E3804-2FA5-BEB1-4A5D-5A75D324E1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9B0B147-C6DF-35A3-6AC2-470DD634482C}"/>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92456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03C73-7655-2ACD-97EB-3FDA16850C5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D3CB2C-A5CC-5278-EEC6-3CFDF5B855A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D70B2E-E98E-D856-964F-FAB8CE9ED04C}"/>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63DE3C2A-7259-FB10-318C-F7A39319E26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933784-660F-BF84-5DF3-135B51598ACB}"/>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288201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7184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pic>
        <p:nvPicPr>
          <p:cNvPr id="2" name="MS logo white - EMF" descr="Microsoft logo white text version">
            <a:extLst>
              <a:ext uri="{FF2B5EF4-FFF2-40B4-BE49-F238E27FC236}">
                <a16:creationId xmlns:a16="http://schemas.microsoft.com/office/drawing/2014/main" id="{962D3685-4435-423E-AC9A-86C3F6305A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87587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49981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238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376656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38230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57208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70521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8B66-A099-E851-B619-9D2B47FA784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9FE173D-B4E4-0F9C-82EF-FE9D1CB9FC1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C0A957-371A-9410-B402-EF21091A4B8E}"/>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470DC4AE-4AE5-C0CA-C198-DE1E26FEE91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CCDDC16-0BD5-BE72-EC6A-2A3347D025BB}"/>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825030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725546"/>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676930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29504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22273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49015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555516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199467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10486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8134902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2983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610C-57E7-D626-731D-538AF8F7D97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CCFD79D-25CC-B441-E447-4A1F839D5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D622A67-44CA-4B19-A418-45BEBC79AB13}"/>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DF2216CF-B3FC-7D96-0BED-4BEB2FE1706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3DAEE1F-8352-003C-1F39-4764909E6436}"/>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922417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6681503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078885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6654980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9791500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4042049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314353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698995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091951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4850063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390482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54A5-F924-3A82-76CA-844E6CA02B2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79114CF-28E6-846E-326F-28DD0DACB9A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A44989F-5B22-9E84-6837-1E0741D1332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C24B690-0F47-7716-A557-8A1AE3F3FEDE}"/>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6" name="Footer Placeholder 5">
            <a:extLst>
              <a:ext uri="{FF2B5EF4-FFF2-40B4-BE49-F238E27FC236}">
                <a16:creationId xmlns:a16="http://schemas.microsoft.com/office/drawing/2014/main" id="{AFCD56F9-ED56-4369-39DA-034D836A5D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45F1CDE-3B1C-01A2-D27B-9669F9A50376}"/>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32244719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38894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9599848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720934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24450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52272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289059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275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2619772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140236643"/>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73820106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E462-F12A-629E-A58D-5982D9B774C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2E54CD4-5FA1-733B-0458-3A693075B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75C035B-1D75-2554-FA58-1B719A9E5EE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04E0944-6997-5AE7-F8C6-3EDA26CFB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5CB08AC-630E-C340-E8E6-3668D768468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7D154DB-9158-BA9D-5C98-96CFD0D4969B}"/>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8" name="Footer Placeholder 7">
            <a:extLst>
              <a:ext uri="{FF2B5EF4-FFF2-40B4-BE49-F238E27FC236}">
                <a16:creationId xmlns:a16="http://schemas.microsoft.com/office/drawing/2014/main" id="{1256E483-D380-823C-E3E7-81CF9FC8973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1A73108-862A-B9CE-266E-6D00F5BFE34D}"/>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2308372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1326745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4497149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8086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7339817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94414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1027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27821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78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4811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3923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BCCC-C690-CEBC-4833-A53A02D7F5D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5E5155A-8BED-AEC6-2E79-B5311E5BF4BF}"/>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4" name="Footer Placeholder 3">
            <a:extLst>
              <a:ext uri="{FF2B5EF4-FFF2-40B4-BE49-F238E27FC236}">
                <a16:creationId xmlns:a16="http://schemas.microsoft.com/office/drawing/2014/main" id="{CDC5513F-58A3-EA67-7E69-F9686250DED7}"/>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0EB6D41-8671-A422-902D-B082115CF73A}"/>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38257509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279998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8172762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Horizont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B207AD-DEAE-154A-A901-6FD356CDE8A4}"/>
              </a:ext>
            </a:extLst>
          </p:cNvPr>
          <p:cNvSpPr/>
          <p:nvPr userDrawn="1"/>
        </p:nvSpPr>
        <p:spPr>
          <a:xfrm>
            <a:off x="2961412" y="3291776"/>
            <a:ext cx="9230589" cy="1414956"/>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9" name="Graphic 18">
            <a:extLst>
              <a:ext uri="{FF2B5EF4-FFF2-40B4-BE49-F238E27FC236}">
                <a16:creationId xmlns:a16="http://schemas.microsoft.com/office/drawing/2014/main" id="{CC7BF76F-4846-4D42-BB24-41761B40107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062016" y="5885187"/>
            <a:ext cx="1515205" cy="679126"/>
          </a:xfrm>
          <a:prstGeom prst="rect">
            <a:avLst/>
          </a:prstGeom>
        </p:spPr>
      </p:pic>
      <p:sp>
        <p:nvSpPr>
          <p:cNvPr id="25" name="TextBox 24">
            <a:extLst>
              <a:ext uri="{FF2B5EF4-FFF2-40B4-BE49-F238E27FC236}">
                <a16:creationId xmlns:a16="http://schemas.microsoft.com/office/drawing/2014/main" id="{F5F6FC98-BF54-8E4B-ADCE-416C088B5FD5}"/>
              </a:ext>
            </a:extLst>
          </p:cNvPr>
          <p:cNvSpPr txBox="1"/>
          <p:nvPr userDrawn="1"/>
        </p:nvSpPr>
        <p:spPr>
          <a:xfrm>
            <a:off x="3268758" y="3784159"/>
            <a:ext cx="1905338" cy="215444"/>
          </a:xfrm>
          <a:prstGeom prst="rect">
            <a:avLst/>
          </a:prstGeom>
          <a:noFill/>
          <a:ln>
            <a:noFill/>
          </a:ln>
        </p:spPr>
        <p:txBody>
          <a:bodyPr wrap="square" lIns="0" tIns="0" rIns="0" bIns="0" rtlCol="0" anchor="ctr" anchorCtr="0">
            <a:spAutoFit/>
          </a:bodyPr>
          <a:lstStyle/>
          <a:p>
            <a:r>
              <a:rPr lang="en-US" sz="1400">
                <a:solidFill>
                  <a:schemeClr val="accent2"/>
                </a:solidFill>
                <a:latin typeface="+mj-lt"/>
                <a:cs typeface="Segoe UI Light" panose="020B0502040204020203" pitchFamily="34" charset="0"/>
              </a:rPr>
              <a:t>Situation:</a:t>
            </a:r>
            <a:endParaRPr lang="en-US" sz="1400">
              <a:solidFill>
                <a:schemeClr val="accent2"/>
              </a:solidFill>
              <a:latin typeface="+mj-lt"/>
            </a:endParaRPr>
          </a:p>
        </p:txBody>
      </p:sp>
      <p:sp>
        <p:nvSpPr>
          <p:cNvPr id="28" name="Text Placeholder 28">
            <a:extLst>
              <a:ext uri="{FF2B5EF4-FFF2-40B4-BE49-F238E27FC236}">
                <a16:creationId xmlns:a16="http://schemas.microsoft.com/office/drawing/2014/main" id="{E03D0DEC-BC71-A445-A3E5-9B83B80381D9}"/>
              </a:ext>
            </a:extLst>
          </p:cNvPr>
          <p:cNvSpPr>
            <a:spLocks noGrp="1"/>
          </p:cNvSpPr>
          <p:nvPr>
            <p:ph type="body" sz="quarter" idx="12"/>
          </p:nvPr>
        </p:nvSpPr>
        <p:spPr>
          <a:xfrm>
            <a:off x="3268758" y="5043171"/>
            <a:ext cx="256032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42" name="TextBox 41">
            <a:extLst>
              <a:ext uri="{FF2B5EF4-FFF2-40B4-BE49-F238E27FC236}">
                <a16:creationId xmlns:a16="http://schemas.microsoft.com/office/drawing/2014/main" id="{B59E8476-D4FE-3D4F-9EC9-5DA909E29651}"/>
              </a:ext>
            </a:extLst>
          </p:cNvPr>
          <p:cNvSpPr txBox="1"/>
          <p:nvPr userDrawn="1"/>
        </p:nvSpPr>
        <p:spPr>
          <a:xfrm>
            <a:off x="6135863" y="3784159"/>
            <a:ext cx="1905338" cy="215444"/>
          </a:xfrm>
          <a:prstGeom prst="rect">
            <a:avLst/>
          </a:prstGeom>
          <a:noFill/>
          <a:ln>
            <a:noFill/>
          </a:ln>
        </p:spPr>
        <p:txBody>
          <a:bodyPr wrap="square" lIns="0" tIns="0" rIns="0" bIns="0" rtlCol="0" anchor="ctr" anchorCtr="0">
            <a:spAutoFit/>
          </a:bodyPr>
          <a:lstStyle/>
          <a:p>
            <a:r>
              <a:rPr lang="en-US" sz="1400">
                <a:solidFill>
                  <a:schemeClr val="accent2"/>
                </a:solidFill>
                <a:latin typeface="+mj-lt"/>
                <a:cs typeface="Segoe UI Light" panose="020B0502040204020203" pitchFamily="34" charset="0"/>
              </a:rPr>
              <a:t>Proposed:</a:t>
            </a:r>
            <a:endParaRPr lang="en-US" sz="1400">
              <a:solidFill>
                <a:schemeClr val="accent2"/>
              </a:solidFill>
              <a:latin typeface="+mj-lt"/>
            </a:endParaRPr>
          </a:p>
        </p:txBody>
      </p:sp>
      <p:sp>
        <p:nvSpPr>
          <p:cNvPr id="43" name="Text Placeholder 28">
            <a:extLst>
              <a:ext uri="{FF2B5EF4-FFF2-40B4-BE49-F238E27FC236}">
                <a16:creationId xmlns:a16="http://schemas.microsoft.com/office/drawing/2014/main" id="{847B54F4-C98A-7F4F-8633-A67212D37E3D}"/>
              </a:ext>
            </a:extLst>
          </p:cNvPr>
          <p:cNvSpPr>
            <a:spLocks noGrp="1"/>
          </p:cNvSpPr>
          <p:nvPr>
            <p:ph type="body" sz="quarter" idx="21"/>
          </p:nvPr>
        </p:nvSpPr>
        <p:spPr>
          <a:xfrm>
            <a:off x="6135863" y="5043171"/>
            <a:ext cx="228600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44" name="TextBox 43">
            <a:extLst>
              <a:ext uri="{FF2B5EF4-FFF2-40B4-BE49-F238E27FC236}">
                <a16:creationId xmlns:a16="http://schemas.microsoft.com/office/drawing/2014/main" id="{B1EBCCF4-5394-C04F-AA62-05007544FC0C}"/>
              </a:ext>
            </a:extLst>
          </p:cNvPr>
          <p:cNvSpPr txBox="1"/>
          <p:nvPr userDrawn="1"/>
        </p:nvSpPr>
        <p:spPr>
          <a:xfrm>
            <a:off x="9002968" y="3783810"/>
            <a:ext cx="1905338" cy="215444"/>
          </a:xfrm>
          <a:prstGeom prst="rect">
            <a:avLst/>
          </a:prstGeom>
          <a:noFill/>
          <a:ln>
            <a:noFill/>
          </a:ln>
        </p:spPr>
        <p:txBody>
          <a:bodyPr wrap="square" lIns="0" tIns="0" rIns="0" bIns="0" rtlCol="0" anchor="ctr" anchorCtr="0">
            <a:spAutoFit/>
          </a:bodyPr>
          <a:lstStyle/>
          <a:p>
            <a:r>
              <a:rPr lang="en-US" sz="1400">
                <a:solidFill>
                  <a:schemeClr val="accent2"/>
                </a:solidFill>
                <a:latin typeface="+mj-lt"/>
                <a:cs typeface="Segoe UI Light" panose="020B0502040204020203" pitchFamily="34" charset="0"/>
              </a:rPr>
              <a:t>Areas of Impact:</a:t>
            </a:r>
            <a:endParaRPr lang="en-US" sz="1400">
              <a:solidFill>
                <a:schemeClr val="accent2"/>
              </a:solidFill>
              <a:latin typeface="+mj-lt"/>
            </a:endParaRPr>
          </a:p>
        </p:txBody>
      </p:sp>
      <p:sp>
        <p:nvSpPr>
          <p:cNvPr id="45" name="Text Placeholder 28">
            <a:extLst>
              <a:ext uri="{FF2B5EF4-FFF2-40B4-BE49-F238E27FC236}">
                <a16:creationId xmlns:a16="http://schemas.microsoft.com/office/drawing/2014/main" id="{817B977B-57E9-154C-AA12-E0B3A70688DF}"/>
              </a:ext>
            </a:extLst>
          </p:cNvPr>
          <p:cNvSpPr>
            <a:spLocks noGrp="1"/>
          </p:cNvSpPr>
          <p:nvPr>
            <p:ph type="body" sz="quarter" idx="22"/>
          </p:nvPr>
        </p:nvSpPr>
        <p:spPr>
          <a:xfrm>
            <a:off x="9002968" y="5043171"/>
            <a:ext cx="3017520" cy="184666"/>
          </a:xfrm>
          <a:prstGeom prst="rect">
            <a:avLst/>
          </a:prstGeom>
        </p:spPr>
        <p:txBody>
          <a:bodyPr lIns="0" tIns="0" rIns="0" bIns="0"/>
          <a:lstStyle>
            <a:lvl1pPr marL="0" indent="0">
              <a:lnSpc>
                <a:spcPct val="100000"/>
              </a:lnSpc>
              <a:buNone/>
              <a:defRPr sz="1200" b="0" i="0">
                <a:latin typeface="+mn-lt"/>
                <a:cs typeface="Segoe UI Semilight" panose="020B0402040204020203" pitchFamily="34" charset="0"/>
              </a:defRPr>
            </a:lvl1pPr>
          </a:lstStyle>
          <a:p>
            <a:pPr lvl="0"/>
            <a:endParaRPr lang="en-US"/>
          </a:p>
        </p:txBody>
      </p:sp>
      <p:sp>
        <p:nvSpPr>
          <p:cNvPr id="5" name="Picture Placeholder 4">
            <a:extLst>
              <a:ext uri="{FF2B5EF4-FFF2-40B4-BE49-F238E27FC236}">
                <a16:creationId xmlns:a16="http://schemas.microsoft.com/office/drawing/2014/main" id="{3D70BBFF-3B0B-644F-878A-E178AF5B45E4}"/>
              </a:ext>
            </a:extLst>
          </p:cNvPr>
          <p:cNvSpPr>
            <a:spLocks noGrp="1" noChangeAspect="1"/>
          </p:cNvSpPr>
          <p:nvPr>
            <p:ph type="pic" sz="quarter" idx="23" hasCustomPrompt="1"/>
          </p:nvPr>
        </p:nvSpPr>
        <p:spPr>
          <a:xfrm>
            <a:off x="401737" y="436245"/>
            <a:ext cx="2103120" cy="430887"/>
          </a:xfrm>
          <a:prstGeom prst="rect">
            <a:avLst/>
          </a:prstGeom>
        </p:spPr>
        <p:txBody>
          <a:bodyPr/>
          <a:lstStyle>
            <a:lvl1pPr marL="0" indent="0">
              <a:buNone/>
              <a:defRPr/>
            </a:lvl1pPr>
          </a:lstStyle>
          <a:p>
            <a:r>
              <a:rPr lang="en-US"/>
              <a:t>Logo</a:t>
            </a:r>
          </a:p>
        </p:txBody>
      </p:sp>
      <p:sp>
        <p:nvSpPr>
          <p:cNvPr id="24" name="Picture Placeholder 6">
            <a:extLst>
              <a:ext uri="{FF2B5EF4-FFF2-40B4-BE49-F238E27FC236}">
                <a16:creationId xmlns:a16="http://schemas.microsoft.com/office/drawing/2014/main" id="{3C57D4FA-1216-4944-BBF6-C83155F9ED20}"/>
              </a:ext>
            </a:extLst>
          </p:cNvPr>
          <p:cNvSpPr>
            <a:spLocks noGrp="1" noChangeAspect="1"/>
          </p:cNvSpPr>
          <p:nvPr>
            <p:ph type="pic" sz="quarter" idx="24" hasCustomPrompt="1"/>
          </p:nvPr>
        </p:nvSpPr>
        <p:spPr>
          <a:xfrm>
            <a:off x="2960688" y="1"/>
            <a:ext cx="9235440" cy="430887"/>
          </a:xfrm>
          <a:prstGeom prst="rect">
            <a:avLst/>
          </a:prstGeom>
        </p:spPr>
        <p:txBody>
          <a:bodyPr/>
          <a:lstStyle>
            <a:lvl1pPr marL="0" indent="0">
              <a:buNone/>
              <a:defRPr/>
            </a:lvl1pPr>
          </a:lstStyle>
          <a:p>
            <a:r>
              <a:rPr lang="en-US"/>
              <a:t>Horizontal image</a:t>
            </a:r>
          </a:p>
        </p:txBody>
      </p:sp>
      <p:sp>
        <p:nvSpPr>
          <p:cNvPr id="17" name="Text Placeholder 44">
            <a:extLst>
              <a:ext uri="{FF2B5EF4-FFF2-40B4-BE49-F238E27FC236}">
                <a16:creationId xmlns:a16="http://schemas.microsoft.com/office/drawing/2014/main" id="{7EE6957E-64E7-4044-BFE8-2BF3980E5126}"/>
              </a:ext>
            </a:extLst>
          </p:cNvPr>
          <p:cNvSpPr>
            <a:spLocks noGrp="1"/>
          </p:cNvSpPr>
          <p:nvPr>
            <p:ph type="body" sz="quarter" idx="18" hasCustomPrompt="1"/>
          </p:nvPr>
        </p:nvSpPr>
        <p:spPr>
          <a:xfrm>
            <a:off x="401737" y="5743640"/>
            <a:ext cx="2286000" cy="338554"/>
          </a:xfrm>
          <a:prstGeom prst="rect">
            <a:avLst/>
          </a:prstGeom>
        </p:spPr>
        <p:txBody>
          <a:bodyPr lIns="0" tIns="0" rIns="0" bIns="0" anchor="b" anchorCtr="0"/>
          <a:lstStyle>
            <a:lvl1pPr marL="0" indent="0">
              <a:lnSpc>
                <a:spcPct val="100000"/>
              </a:lnSpc>
              <a:buNone/>
              <a:defRPr sz="1000" b="1" i="0" cap="all" baseline="0">
                <a:solidFill>
                  <a:schemeClr val="accent2"/>
                </a:solidFill>
                <a:latin typeface="Segoe UI Semibold" panose="020B0502040204020203" pitchFamily="34" charset="0"/>
                <a:cs typeface="Segoe UI Semibold" panose="020B0502040204020203" pitchFamily="34" charset="0"/>
              </a:defRPr>
            </a:lvl1pPr>
            <a:lvl2pPr>
              <a:spcBef>
                <a:spcPts val="0"/>
              </a:spcBef>
              <a:defRPr sz="1200"/>
            </a:lvl2pPr>
          </a:lstStyle>
          <a:p>
            <a:pPr lvl="0"/>
            <a:r>
              <a:rPr lang="en-US"/>
              <a:t>First</a:t>
            </a:r>
          </a:p>
          <a:p>
            <a:pPr lvl="1"/>
            <a:r>
              <a:rPr lang="en-US"/>
              <a:t>second</a:t>
            </a:r>
          </a:p>
        </p:txBody>
      </p:sp>
    </p:spTree>
    <p:extLst>
      <p:ext uri="{BB962C8B-B14F-4D97-AF65-F5344CB8AC3E}">
        <p14:creationId xmlns:p14="http://schemas.microsoft.com/office/powerpoint/2010/main" val="8784511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0D180-BFA4-BC1C-EEA5-51A4E1373372}"/>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3" name="Footer Placeholder 2">
            <a:extLst>
              <a:ext uri="{FF2B5EF4-FFF2-40B4-BE49-F238E27FC236}">
                <a16:creationId xmlns:a16="http://schemas.microsoft.com/office/drawing/2014/main" id="{E0425950-A7A4-C25F-B195-21873122D7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6758497-1DDD-4539-2DD1-B002D6119B7D}"/>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145547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E6B5-BA04-E38E-6084-9677BFDF2F4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EA3D140-A7C0-CAB7-74BD-47D5B1EC0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7578E2D-7481-75FC-B242-14F58D6C6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6BAE3BB-841E-A033-CE0E-54042BB88690}"/>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6" name="Footer Placeholder 5">
            <a:extLst>
              <a:ext uri="{FF2B5EF4-FFF2-40B4-BE49-F238E27FC236}">
                <a16:creationId xmlns:a16="http://schemas.microsoft.com/office/drawing/2014/main" id="{C0806D74-A283-B8C0-D42A-D3EE2937998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DD4D27-F6D3-490F-DFE3-941DEB1D0CAD}"/>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3510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5D0B-40C2-3FA0-8A30-C8AA0D74C74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37EBC48-2A69-DC51-95A9-20CAF3802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A2112CD-20E7-559D-1624-7C1D59B8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EF73B68-4D3F-ADC5-9730-9F4B5AF00D93}"/>
              </a:ext>
            </a:extLst>
          </p:cNvPr>
          <p:cNvSpPr>
            <a:spLocks noGrp="1"/>
          </p:cNvSpPr>
          <p:nvPr>
            <p:ph type="dt" sz="half" idx="10"/>
          </p:nvPr>
        </p:nvSpPr>
        <p:spPr/>
        <p:txBody>
          <a:bodyPr/>
          <a:lstStyle/>
          <a:p>
            <a:fld id="{D556A8B1-A7B8-445A-914A-5C0A4AFD7B9D}" type="datetimeFigureOut">
              <a:rPr lang="zh-CN" altLang="en-US" smtClean="0"/>
              <a:t>2023/3/26</a:t>
            </a:fld>
            <a:endParaRPr lang="zh-CN" altLang="en-US"/>
          </a:p>
        </p:txBody>
      </p:sp>
      <p:sp>
        <p:nvSpPr>
          <p:cNvPr id="6" name="Footer Placeholder 5">
            <a:extLst>
              <a:ext uri="{FF2B5EF4-FFF2-40B4-BE49-F238E27FC236}">
                <a16:creationId xmlns:a16="http://schemas.microsoft.com/office/drawing/2014/main" id="{854E65CE-0B85-6414-9261-65024E91E6F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70F4B9D-2379-8E76-D3BE-87836C59CF7C}"/>
              </a:ext>
            </a:extLst>
          </p:cNvPr>
          <p:cNvSpPr>
            <a:spLocks noGrp="1"/>
          </p:cNvSpPr>
          <p:nvPr>
            <p:ph type="sldNum" sz="quarter" idx="12"/>
          </p:nvPr>
        </p:nvSpPr>
        <p:spPr/>
        <p:txBody>
          <a:body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427079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image" Target="../media/image1.emf"/><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EA46F-1FAA-4AEF-7BD0-4A09EE92DB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87A68C-CEEA-3FDE-1269-00F200F92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AD99FD8-AA5F-525D-8C75-15FC20140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6A8B1-A7B8-445A-914A-5C0A4AFD7B9D}" type="datetimeFigureOut">
              <a:rPr lang="zh-CN" altLang="en-US" smtClean="0"/>
              <a:t>2023/3/26</a:t>
            </a:fld>
            <a:endParaRPr lang="zh-CN" altLang="en-US"/>
          </a:p>
        </p:txBody>
      </p:sp>
      <p:sp>
        <p:nvSpPr>
          <p:cNvPr id="5" name="Footer Placeholder 4">
            <a:extLst>
              <a:ext uri="{FF2B5EF4-FFF2-40B4-BE49-F238E27FC236}">
                <a16:creationId xmlns:a16="http://schemas.microsoft.com/office/drawing/2014/main" id="{CC78A31D-F3BA-D65F-E032-0CF6DC05B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625BD82-46CC-8357-910B-D3CC08D78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C648F-F3A5-463B-9A0A-A90430F07FFC}" type="slidenum">
              <a:rPr lang="zh-CN" altLang="en-US" smtClean="0"/>
              <a:t>‹#›</a:t>
            </a:fld>
            <a:endParaRPr lang="zh-CN" altLang="en-US"/>
          </a:p>
        </p:txBody>
      </p:sp>
    </p:spTree>
    <p:extLst>
      <p:ext uri="{BB962C8B-B14F-4D97-AF65-F5344CB8AC3E}">
        <p14:creationId xmlns:p14="http://schemas.microsoft.com/office/powerpoint/2010/main" val="407576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708095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haxtoolkit/workbook/" TargetMode="External"/><Relationship Id="rId2" Type="http://schemas.openxmlformats.org/officeDocument/2006/relationships/hyperlink" Target="https://learn.microsoft.com/en-us/azure/cognitive-services/openai/concepts/content-filte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laptop">
            <a:extLst>
              <a:ext uri="{FF2B5EF4-FFF2-40B4-BE49-F238E27FC236}">
                <a16:creationId xmlns:a16="http://schemas.microsoft.com/office/drawing/2014/main" id="{69FB6567-0ED3-6195-115B-AB8F59721ACF}"/>
              </a:ext>
              <a:ext uri="{C183D7F6-B498-43B3-948B-1728B52AA6E4}">
                <adec:decorative xmlns:adec="http://schemas.microsoft.com/office/drawing/2017/decorative" val="1"/>
              </a:ext>
            </a:extLst>
          </p:cNvPr>
          <p:cNvGrpSpPr/>
          <p:nvPr/>
        </p:nvGrpSpPr>
        <p:grpSpPr>
          <a:xfrm>
            <a:off x="604631" y="4682507"/>
            <a:ext cx="657341" cy="401030"/>
            <a:chOff x="615531" y="1287780"/>
            <a:chExt cx="547784" cy="334192"/>
          </a:xfrm>
        </p:grpSpPr>
        <p:sp>
          <p:nvSpPr>
            <p:cNvPr id="11" name="Rectangle 5">
              <a:extLst>
                <a:ext uri="{FF2B5EF4-FFF2-40B4-BE49-F238E27FC236}">
                  <a16:creationId xmlns:a16="http://schemas.microsoft.com/office/drawing/2014/main" id="{893672F6-F447-237A-E269-052FEC0538C5}"/>
                </a:ext>
              </a:extLst>
            </p:cNvPr>
            <p:cNvSpPr>
              <a:spLocks noChangeArrowheads="1"/>
            </p:cNvSpPr>
            <p:nvPr/>
          </p:nvSpPr>
          <p:spPr bwMode="auto">
            <a:xfrm>
              <a:off x="669292" y="1303763"/>
              <a:ext cx="441714" cy="283337"/>
            </a:xfrm>
            <a:prstGeom prst="rect">
              <a:avLst/>
            </a:prstGeom>
            <a:solidFill>
              <a:srgbClr val="0078D4"/>
            </a:solidFill>
            <a:ln w="9525">
              <a:noFill/>
              <a:miter lim="800000"/>
              <a:headEnd/>
              <a:tailEnd/>
            </a:ln>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Rectangle 6">
              <a:extLst>
                <a:ext uri="{FF2B5EF4-FFF2-40B4-BE49-F238E27FC236}">
                  <a16:creationId xmlns:a16="http://schemas.microsoft.com/office/drawing/2014/main" id="{40B69ED9-A354-F1B1-5F7A-591AE762EA7E}"/>
                </a:ext>
              </a:extLst>
            </p:cNvPr>
            <p:cNvSpPr>
              <a:spLocks noChangeArrowheads="1"/>
            </p:cNvSpPr>
            <p:nvPr/>
          </p:nvSpPr>
          <p:spPr bwMode="auto">
            <a:xfrm>
              <a:off x="974424" y="1370601"/>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Rectangle 7">
              <a:extLst>
                <a:ext uri="{FF2B5EF4-FFF2-40B4-BE49-F238E27FC236}">
                  <a16:creationId xmlns:a16="http://schemas.microsoft.com/office/drawing/2014/main" id="{7B7076B7-BEE2-F3DA-A60C-36F9EE214D3B}"/>
                </a:ext>
              </a:extLst>
            </p:cNvPr>
            <p:cNvSpPr>
              <a:spLocks noChangeArrowheads="1"/>
            </p:cNvSpPr>
            <p:nvPr/>
          </p:nvSpPr>
          <p:spPr bwMode="auto">
            <a:xfrm>
              <a:off x="974424" y="1438893"/>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Rectangle 8">
              <a:extLst>
                <a:ext uri="{FF2B5EF4-FFF2-40B4-BE49-F238E27FC236}">
                  <a16:creationId xmlns:a16="http://schemas.microsoft.com/office/drawing/2014/main" id="{3650EF97-81DA-871C-B467-77519E303445}"/>
                </a:ext>
              </a:extLst>
            </p:cNvPr>
            <p:cNvSpPr>
              <a:spLocks noChangeArrowheads="1"/>
            </p:cNvSpPr>
            <p:nvPr/>
          </p:nvSpPr>
          <p:spPr bwMode="auto">
            <a:xfrm>
              <a:off x="974424" y="1510090"/>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9">
              <a:extLst>
                <a:ext uri="{FF2B5EF4-FFF2-40B4-BE49-F238E27FC236}">
                  <a16:creationId xmlns:a16="http://schemas.microsoft.com/office/drawing/2014/main" id="{1D59ECFA-1A87-ECC9-C8FC-E6770A77214A}"/>
                </a:ext>
              </a:extLst>
            </p:cNvPr>
            <p:cNvSpPr>
              <a:spLocks/>
            </p:cNvSpPr>
            <p:nvPr/>
          </p:nvSpPr>
          <p:spPr bwMode="auto">
            <a:xfrm>
              <a:off x="887243" y="1357524"/>
              <a:ext cx="59573" cy="46496"/>
            </a:xfrm>
            <a:custGeom>
              <a:avLst/>
              <a:gdLst>
                <a:gd name="T0" fmla="*/ 13 w 41"/>
                <a:gd name="T1" fmla="*/ 32 h 32"/>
                <a:gd name="T2" fmla="*/ 0 w 41"/>
                <a:gd name="T3" fmla="*/ 19 h 32"/>
                <a:gd name="T4" fmla="*/ 4 w 41"/>
                <a:gd name="T5" fmla="*/ 14 h 32"/>
                <a:gd name="T6" fmla="*/ 13 w 41"/>
                <a:gd name="T7" fmla="*/ 23 h 32"/>
                <a:gd name="T8" fmla="*/ 36 w 41"/>
                <a:gd name="T9" fmla="*/ 0 h 32"/>
                <a:gd name="T10" fmla="*/ 41 w 41"/>
                <a:gd name="T11" fmla="*/ 4 h 32"/>
                <a:gd name="T12" fmla="*/ 13 w 4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13" y="32"/>
                  </a:moveTo>
                  <a:lnTo>
                    <a:pt x="0" y="19"/>
                  </a:lnTo>
                  <a:lnTo>
                    <a:pt x="4" y="14"/>
                  </a:lnTo>
                  <a:lnTo>
                    <a:pt x="13" y="23"/>
                  </a:lnTo>
                  <a:lnTo>
                    <a:pt x="36" y="0"/>
                  </a:lnTo>
                  <a:lnTo>
                    <a:pt x="41" y="4"/>
                  </a:lnTo>
                  <a:lnTo>
                    <a:pt x="1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10">
              <a:extLst>
                <a:ext uri="{FF2B5EF4-FFF2-40B4-BE49-F238E27FC236}">
                  <a16:creationId xmlns:a16="http://schemas.microsoft.com/office/drawing/2014/main" id="{E2534EF7-BE97-3F8E-790C-1F8697C69E74}"/>
                </a:ext>
              </a:extLst>
            </p:cNvPr>
            <p:cNvSpPr>
              <a:spLocks/>
            </p:cNvSpPr>
            <p:nvPr/>
          </p:nvSpPr>
          <p:spPr bwMode="auto">
            <a:xfrm>
              <a:off x="887243" y="1422910"/>
              <a:ext cx="59573" cy="46496"/>
            </a:xfrm>
            <a:custGeom>
              <a:avLst/>
              <a:gdLst>
                <a:gd name="T0" fmla="*/ 13 w 41"/>
                <a:gd name="T1" fmla="*/ 32 h 32"/>
                <a:gd name="T2" fmla="*/ 0 w 41"/>
                <a:gd name="T3" fmla="*/ 18 h 32"/>
                <a:gd name="T4" fmla="*/ 4 w 41"/>
                <a:gd name="T5" fmla="*/ 14 h 32"/>
                <a:gd name="T6" fmla="*/ 13 w 41"/>
                <a:gd name="T7" fmla="*/ 23 h 32"/>
                <a:gd name="T8" fmla="*/ 36 w 41"/>
                <a:gd name="T9" fmla="*/ 0 h 32"/>
                <a:gd name="T10" fmla="*/ 41 w 41"/>
                <a:gd name="T11" fmla="*/ 4 h 32"/>
                <a:gd name="T12" fmla="*/ 13 w 4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13" y="32"/>
                  </a:moveTo>
                  <a:lnTo>
                    <a:pt x="0" y="18"/>
                  </a:lnTo>
                  <a:lnTo>
                    <a:pt x="4" y="14"/>
                  </a:lnTo>
                  <a:lnTo>
                    <a:pt x="13" y="23"/>
                  </a:lnTo>
                  <a:lnTo>
                    <a:pt x="36" y="0"/>
                  </a:lnTo>
                  <a:lnTo>
                    <a:pt x="41" y="4"/>
                  </a:lnTo>
                  <a:lnTo>
                    <a:pt x="1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11">
              <a:extLst>
                <a:ext uri="{FF2B5EF4-FFF2-40B4-BE49-F238E27FC236}">
                  <a16:creationId xmlns:a16="http://schemas.microsoft.com/office/drawing/2014/main" id="{99A59DBE-722C-3C11-64B8-6CEA5B71AD45}"/>
                </a:ext>
              </a:extLst>
            </p:cNvPr>
            <p:cNvSpPr>
              <a:spLocks/>
            </p:cNvSpPr>
            <p:nvPr/>
          </p:nvSpPr>
          <p:spPr bwMode="auto">
            <a:xfrm>
              <a:off x="887243" y="1488295"/>
              <a:ext cx="59573" cy="45043"/>
            </a:xfrm>
            <a:custGeom>
              <a:avLst/>
              <a:gdLst>
                <a:gd name="T0" fmla="*/ 13 w 41"/>
                <a:gd name="T1" fmla="*/ 31 h 31"/>
                <a:gd name="T2" fmla="*/ 0 w 41"/>
                <a:gd name="T3" fmla="*/ 18 h 31"/>
                <a:gd name="T4" fmla="*/ 4 w 41"/>
                <a:gd name="T5" fmla="*/ 14 h 31"/>
                <a:gd name="T6" fmla="*/ 13 w 41"/>
                <a:gd name="T7" fmla="*/ 23 h 31"/>
                <a:gd name="T8" fmla="*/ 36 w 41"/>
                <a:gd name="T9" fmla="*/ 0 h 31"/>
                <a:gd name="T10" fmla="*/ 41 w 41"/>
                <a:gd name="T11" fmla="*/ 4 h 31"/>
                <a:gd name="T12" fmla="*/ 13 w 41"/>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41" h="31">
                  <a:moveTo>
                    <a:pt x="13" y="31"/>
                  </a:moveTo>
                  <a:lnTo>
                    <a:pt x="0" y="18"/>
                  </a:lnTo>
                  <a:lnTo>
                    <a:pt x="4" y="14"/>
                  </a:lnTo>
                  <a:lnTo>
                    <a:pt x="13" y="23"/>
                  </a:lnTo>
                  <a:lnTo>
                    <a:pt x="36" y="0"/>
                  </a:lnTo>
                  <a:lnTo>
                    <a:pt x="41" y="4"/>
                  </a:lnTo>
                  <a:lnTo>
                    <a:pt x="1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12">
              <a:extLst>
                <a:ext uri="{FF2B5EF4-FFF2-40B4-BE49-F238E27FC236}">
                  <a16:creationId xmlns:a16="http://schemas.microsoft.com/office/drawing/2014/main" id="{1AABA136-826C-394C-05BE-7F2B7305E29E}"/>
                </a:ext>
              </a:extLst>
            </p:cNvPr>
            <p:cNvSpPr>
              <a:spLocks noEditPoints="1"/>
            </p:cNvSpPr>
            <p:nvPr/>
          </p:nvSpPr>
          <p:spPr bwMode="auto">
            <a:xfrm>
              <a:off x="657668" y="1287780"/>
              <a:ext cx="466416" cy="316756"/>
            </a:xfrm>
            <a:custGeom>
              <a:avLst/>
              <a:gdLst>
                <a:gd name="T0" fmla="*/ 521 w 542"/>
                <a:gd name="T1" fmla="*/ 0 h 368"/>
                <a:gd name="T2" fmla="*/ 21 w 542"/>
                <a:gd name="T3" fmla="*/ 0 h 368"/>
                <a:gd name="T4" fmla="*/ 0 w 542"/>
                <a:gd name="T5" fmla="*/ 21 h 368"/>
                <a:gd name="T6" fmla="*/ 0 w 542"/>
                <a:gd name="T7" fmla="*/ 368 h 368"/>
                <a:gd name="T8" fmla="*/ 542 w 542"/>
                <a:gd name="T9" fmla="*/ 368 h 368"/>
                <a:gd name="T10" fmla="*/ 542 w 542"/>
                <a:gd name="T11" fmla="*/ 21 h 368"/>
                <a:gd name="T12" fmla="*/ 521 w 542"/>
                <a:gd name="T13" fmla="*/ 0 h 368"/>
                <a:gd name="T14" fmla="*/ 521 w 542"/>
                <a:gd name="T15" fmla="*/ 339 h 368"/>
                <a:gd name="T16" fmla="*/ 21 w 542"/>
                <a:gd name="T17" fmla="*/ 339 h 368"/>
                <a:gd name="T18" fmla="*/ 21 w 542"/>
                <a:gd name="T19" fmla="*/ 27 h 368"/>
                <a:gd name="T20" fmla="*/ 520 w 542"/>
                <a:gd name="T21" fmla="*/ 27 h 368"/>
                <a:gd name="T22" fmla="*/ 520 w 542"/>
                <a:gd name="T23" fmla="*/ 339 h 368"/>
                <a:gd name="T24" fmla="*/ 521 w 542"/>
                <a:gd name="T25" fmla="*/ 339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8">
                  <a:moveTo>
                    <a:pt x="521" y="0"/>
                  </a:moveTo>
                  <a:cubicBezTo>
                    <a:pt x="21" y="0"/>
                    <a:pt x="21" y="0"/>
                    <a:pt x="21" y="0"/>
                  </a:cubicBezTo>
                  <a:cubicBezTo>
                    <a:pt x="10" y="0"/>
                    <a:pt x="0" y="10"/>
                    <a:pt x="0" y="21"/>
                  </a:cubicBezTo>
                  <a:cubicBezTo>
                    <a:pt x="0" y="368"/>
                    <a:pt x="0" y="368"/>
                    <a:pt x="0" y="368"/>
                  </a:cubicBezTo>
                  <a:cubicBezTo>
                    <a:pt x="542" y="368"/>
                    <a:pt x="542" y="368"/>
                    <a:pt x="542" y="368"/>
                  </a:cubicBezTo>
                  <a:cubicBezTo>
                    <a:pt x="542" y="21"/>
                    <a:pt x="542" y="21"/>
                    <a:pt x="542" y="21"/>
                  </a:cubicBezTo>
                  <a:cubicBezTo>
                    <a:pt x="542" y="10"/>
                    <a:pt x="533" y="0"/>
                    <a:pt x="521" y="0"/>
                  </a:cubicBezTo>
                  <a:close/>
                  <a:moveTo>
                    <a:pt x="521" y="339"/>
                  </a:moveTo>
                  <a:cubicBezTo>
                    <a:pt x="21" y="339"/>
                    <a:pt x="21" y="339"/>
                    <a:pt x="21" y="339"/>
                  </a:cubicBezTo>
                  <a:cubicBezTo>
                    <a:pt x="21" y="27"/>
                    <a:pt x="21" y="27"/>
                    <a:pt x="21" y="27"/>
                  </a:cubicBezTo>
                  <a:cubicBezTo>
                    <a:pt x="520" y="27"/>
                    <a:pt x="520" y="27"/>
                    <a:pt x="520" y="27"/>
                  </a:cubicBezTo>
                  <a:cubicBezTo>
                    <a:pt x="520" y="339"/>
                    <a:pt x="520" y="339"/>
                    <a:pt x="520" y="339"/>
                  </a:cubicBezTo>
                  <a:lnTo>
                    <a:pt x="521" y="339"/>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15">
              <a:extLst>
                <a:ext uri="{FF2B5EF4-FFF2-40B4-BE49-F238E27FC236}">
                  <a16:creationId xmlns:a16="http://schemas.microsoft.com/office/drawing/2014/main" id="{9D1F4D34-0A72-1C64-5B45-5FFE374DDE58}"/>
                </a:ext>
              </a:extLst>
            </p:cNvPr>
            <p:cNvSpPr>
              <a:spLocks/>
            </p:cNvSpPr>
            <p:nvPr/>
          </p:nvSpPr>
          <p:spPr bwMode="auto">
            <a:xfrm>
              <a:off x="615531" y="1610348"/>
              <a:ext cx="547784" cy="11624"/>
            </a:xfrm>
            <a:custGeom>
              <a:avLst/>
              <a:gdLst>
                <a:gd name="T0" fmla="*/ 633 w 637"/>
                <a:gd name="T1" fmla="*/ 0 h 13"/>
                <a:gd name="T2" fmla="*/ 593 w 637"/>
                <a:gd name="T3" fmla="*/ 0 h 13"/>
                <a:gd name="T4" fmla="*/ 593 w 637"/>
                <a:gd name="T5" fmla="*/ 4 h 13"/>
                <a:gd name="T6" fmla="*/ 589 w 637"/>
                <a:gd name="T7" fmla="*/ 4 h 13"/>
                <a:gd name="T8" fmla="*/ 47 w 637"/>
                <a:gd name="T9" fmla="*/ 4 h 13"/>
                <a:gd name="T10" fmla="*/ 43 w 637"/>
                <a:gd name="T11" fmla="*/ 4 h 13"/>
                <a:gd name="T12" fmla="*/ 43 w 637"/>
                <a:gd name="T13" fmla="*/ 0 h 13"/>
                <a:gd name="T14" fmla="*/ 4 w 637"/>
                <a:gd name="T15" fmla="*/ 0 h 13"/>
                <a:gd name="T16" fmla="*/ 2 w 637"/>
                <a:gd name="T17" fmla="*/ 6 h 13"/>
                <a:gd name="T18" fmla="*/ 9 w 637"/>
                <a:gd name="T19" fmla="*/ 10 h 13"/>
                <a:gd name="T20" fmla="*/ 19 w 637"/>
                <a:gd name="T21" fmla="*/ 13 h 13"/>
                <a:gd name="T22" fmla="*/ 617 w 637"/>
                <a:gd name="T23" fmla="*/ 13 h 13"/>
                <a:gd name="T24" fmla="*/ 627 w 637"/>
                <a:gd name="T25" fmla="*/ 10 h 13"/>
                <a:gd name="T26" fmla="*/ 634 w 637"/>
                <a:gd name="T27" fmla="*/ 6 h 13"/>
                <a:gd name="T28" fmla="*/ 633 w 637"/>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7" h="13">
                  <a:moveTo>
                    <a:pt x="633" y="0"/>
                  </a:moveTo>
                  <a:cubicBezTo>
                    <a:pt x="593" y="0"/>
                    <a:pt x="593" y="0"/>
                    <a:pt x="593" y="0"/>
                  </a:cubicBezTo>
                  <a:cubicBezTo>
                    <a:pt x="593" y="4"/>
                    <a:pt x="593" y="4"/>
                    <a:pt x="593" y="4"/>
                  </a:cubicBezTo>
                  <a:cubicBezTo>
                    <a:pt x="589" y="4"/>
                    <a:pt x="589" y="4"/>
                    <a:pt x="589" y="4"/>
                  </a:cubicBezTo>
                  <a:cubicBezTo>
                    <a:pt x="47" y="4"/>
                    <a:pt x="47" y="4"/>
                    <a:pt x="47" y="4"/>
                  </a:cubicBezTo>
                  <a:cubicBezTo>
                    <a:pt x="43" y="4"/>
                    <a:pt x="43" y="4"/>
                    <a:pt x="43" y="4"/>
                  </a:cubicBezTo>
                  <a:cubicBezTo>
                    <a:pt x="43" y="0"/>
                    <a:pt x="43" y="0"/>
                    <a:pt x="43" y="0"/>
                  </a:cubicBezTo>
                  <a:cubicBezTo>
                    <a:pt x="4" y="0"/>
                    <a:pt x="4" y="0"/>
                    <a:pt x="4" y="0"/>
                  </a:cubicBezTo>
                  <a:cubicBezTo>
                    <a:pt x="1" y="0"/>
                    <a:pt x="0" y="4"/>
                    <a:pt x="2" y="6"/>
                  </a:cubicBezTo>
                  <a:cubicBezTo>
                    <a:pt x="9" y="10"/>
                    <a:pt x="9" y="10"/>
                    <a:pt x="9" y="10"/>
                  </a:cubicBezTo>
                  <a:cubicBezTo>
                    <a:pt x="12" y="12"/>
                    <a:pt x="15" y="13"/>
                    <a:pt x="19" y="13"/>
                  </a:cubicBezTo>
                  <a:cubicBezTo>
                    <a:pt x="617" y="13"/>
                    <a:pt x="617" y="13"/>
                    <a:pt x="617" y="13"/>
                  </a:cubicBezTo>
                  <a:cubicBezTo>
                    <a:pt x="621" y="13"/>
                    <a:pt x="624" y="12"/>
                    <a:pt x="627" y="10"/>
                  </a:cubicBezTo>
                  <a:cubicBezTo>
                    <a:pt x="634" y="6"/>
                    <a:pt x="634" y="6"/>
                    <a:pt x="634" y="6"/>
                  </a:cubicBezTo>
                  <a:cubicBezTo>
                    <a:pt x="637" y="4"/>
                    <a:pt x="635" y="0"/>
                    <a:pt x="633" y="0"/>
                  </a:cubicBezTo>
                  <a:close/>
                </a:path>
              </a:pathLst>
            </a:custGeom>
            <a:solidFill>
              <a:srgbClr val="4FE4FF"/>
            </a:solidFill>
            <a:ln w="9525">
              <a:solidFill>
                <a:srgbClr val="4FE4FF"/>
              </a:solidFill>
              <a:round/>
              <a:headEnd/>
              <a:tailEnd/>
            </a:ln>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Rectangle 18">
              <a:extLst>
                <a:ext uri="{FF2B5EF4-FFF2-40B4-BE49-F238E27FC236}">
                  <a16:creationId xmlns:a16="http://schemas.microsoft.com/office/drawing/2014/main" id="{9BAC0639-9950-9E08-E179-E5DA539A4DF7}"/>
                </a:ext>
              </a:extLst>
            </p:cNvPr>
            <p:cNvSpPr>
              <a:spLocks noChangeArrowheads="1"/>
            </p:cNvSpPr>
            <p:nvPr/>
          </p:nvSpPr>
          <p:spPr bwMode="auto">
            <a:xfrm>
              <a:off x="705617" y="1486842"/>
              <a:ext cx="21795" cy="52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Rectangle 19">
              <a:extLst>
                <a:ext uri="{FF2B5EF4-FFF2-40B4-BE49-F238E27FC236}">
                  <a16:creationId xmlns:a16="http://schemas.microsoft.com/office/drawing/2014/main" id="{06A38980-6EAC-B256-F636-9D7DEAFAB530}"/>
                </a:ext>
              </a:extLst>
            </p:cNvPr>
            <p:cNvSpPr>
              <a:spLocks noChangeArrowheads="1"/>
            </p:cNvSpPr>
            <p:nvPr/>
          </p:nvSpPr>
          <p:spPr bwMode="auto">
            <a:xfrm>
              <a:off x="705617" y="1504278"/>
              <a:ext cx="21795" cy="3487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Rectangle 20">
              <a:extLst>
                <a:ext uri="{FF2B5EF4-FFF2-40B4-BE49-F238E27FC236}">
                  <a16:creationId xmlns:a16="http://schemas.microsoft.com/office/drawing/2014/main" id="{75C3DF34-70E0-544C-D26E-603AEA27B257}"/>
                </a:ext>
              </a:extLst>
            </p:cNvPr>
            <p:cNvSpPr>
              <a:spLocks noChangeArrowheads="1"/>
            </p:cNvSpPr>
            <p:nvPr/>
          </p:nvSpPr>
          <p:spPr bwMode="auto">
            <a:xfrm>
              <a:off x="736131" y="1462141"/>
              <a:ext cx="20342" cy="770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Rectangle 21">
              <a:extLst>
                <a:ext uri="{FF2B5EF4-FFF2-40B4-BE49-F238E27FC236}">
                  <a16:creationId xmlns:a16="http://schemas.microsoft.com/office/drawing/2014/main" id="{2C9F67E1-25A3-DEDB-D83D-0721FAE6B94D}"/>
                </a:ext>
              </a:extLst>
            </p:cNvPr>
            <p:cNvSpPr>
              <a:spLocks noChangeArrowheads="1"/>
            </p:cNvSpPr>
            <p:nvPr/>
          </p:nvSpPr>
          <p:spPr bwMode="auto">
            <a:xfrm>
              <a:off x="736131" y="1491201"/>
              <a:ext cx="20342" cy="4794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2">
              <a:extLst>
                <a:ext uri="{FF2B5EF4-FFF2-40B4-BE49-F238E27FC236}">
                  <a16:creationId xmlns:a16="http://schemas.microsoft.com/office/drawing/2014/main" id="{348A18D1-3407-6881-186B-A46440E027EE}"/>
                </a:ext>
              </a:extLst>
            </p:cNvPr>
            <p:cNvSpPr>
              <a:spLocks noChangeArrowheads="1"/>
            </p:cNvSpPr>
            <p:nvPr/>
          </p:nvSpPr>
          <p:spPr bwMode="auto">
            <a:xfrm>
              <a:off x="826217" y="1374961"/>
              <a:ext cx="20342" cy="1641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3">
              <a:extLst>
                <a:ext uri="{FF2B5EF4-FFF2-40B4-BE49-F238E27FC236}">
                  <a16:creationId xmlns:a16="http://schemas.microsoft.com/office/drawing/2014/main" id="{D4332D0C-6F08-FE52-AA9B-C96D456EA562}"/>
                </a:ext>
              </a:extLst>
            </p:cNvPr>
            <p:cNvSpPr>
              <a:spLocks noChangeArrowheads="1"/>
            </p:cNvSpPr>
            <p:nvPr/>
          </p:nvSpPr>
          <p:spPr bwMode="auto">
            <a:xfrm>
              <a:off x="826217" y="1402568"/>
              <a:ext cx="20342" cy="13658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4">
              <a:extLst>
                <a:ext uri="{FF2B5EF4-FFF2-40B4-BE49-F238E27FC236}">
                  <a16:creationId xmlns:a16="http://schemas.microsoft.com/office/drawing/2014/main" id="{B378AC63-FD02-D8AB-8B57-41FEF8B4B8EF}"/>
                </a:ext>
              </a:extLst>
            </p:cNvPr>
            <p:cNvSpPr>
              <a:spLocks noChangeArrowheads="1"/>
            </p:cNvSpPr>
            <p:nvPr/>
          </p:nvSpPr>
          <p:spPr bwMode="auto">
            <a:xfrm>
              <a:off x="795704" y="1414192"/>
              <a:ext cx="21795" cy="1249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Rectangle 25">
              <a:extLst>
                <a:ext uri="{FF2B5EF4-FFF2-40B4-BE49-F238E27FC236}">
                  <a16:creationId xmlns:a16="http://schemas.microsoft.com/office/drawing/2014/main" id="{5F78FF85-ABCA-9277-1E88-8E093BA08A3B}"/>
                </a:ext>
              </a:extLst>
            </p:cNvPr>
            <p:cNvSpPr>
              <a:spLocks noChangeArrowheads="1"/>
            </p:cNvSpPr>
            <p:nvPr/>
          </p:nvSpPr>
          <p:spPr bwMode="auto">
            <a:xfrm>
              <a:off x="765191" y="1454876"/>
              <a:ext cx="21795" cy="84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Rectangle 26">
              <a:extLst>
                <a:ext uri="{FF2B5EF4-FFF2-40B4-BE49-F238E27FC236}">
                  <a16:creationId xmlns:a16="http://schemas.microsoft.com/office/drawing/2014/main" id="{B0F7B89C-E945-AF49-C6FB-EE3107D3D9BE}"/>
                </a:ext>
              </a:extLst>
            </p:cNvPr>
            <p:cNvSpPr>
              <a:spLocks noChangeArrowheads="1"/>
            </p:cNvSpPr>
            <p:nvPr/>
          </p:nvSpPr>
          <p:spPr bwMode="auto">
            <a:xfrm>
              <a:off x="765191" y="1472312"/>
              <a:ext cx="21795" cy="668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Rectangle 27">
              <a:extLst>
                <a:ext uri="{FF2B5EF4-FFF2-40B4-BE49-F238E27FC236}">
                  <a16:creationId xmlns:a16="http://schemas.microsoft.com/office/drawing/2014/main" id="{DF7CD5D4-94E3-E3E8-6125-244E283CA248}"/>
                </a:ext>
              </a:extLst>
            </p:cNvPr>
            <p:cNvSpPr>
              <a:spLocks noChangeArrowheads="1"/>
            </p:cNvSpPr>
            <p:nvPr/>
          </p:nvSpPr>
          <p:spPr bwMode="auto">
            <a:xfrm>
              <a:off x="795704" y="1428722"/>
              <a:ext cx="21795" cy="1104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30" name="shield 2">
            <a:extLst>
              <a:ext uri="{FF2B5EF4-FFF2-40B4-BE49-F238E27FC236}">
                <a16:creationId xmlns:a16="http://schemas.microsoft.com/office/drawing/2014/main" id="{E2CAC45D-28E8-2954-FEE8-2A1316344B42}"/>
              </a:ext>
              <a:ext uri="{C183D7F6-B498-43B3-948B-1728B52AA6E4}">
                <adec:decorative xmlns:adec="http://schemas.microsoft.com/office/drawing/2017/decorative" val="1"/>
              </a:ext>
            </a:extLst>
          </p:cNvPr>
          <p:cNvGrpSpPr/>
          <p:nvPr/>
        </p:nvGrpSpPr>
        <p:grpSpPr>
          <a:xfrm>
            <a:off x="674012" y="3312566"/>
            <a:ext cx="518578" cy="537667"/>
            <a:chOff x="1674351" y="4846321"/>
            <a:chExt cx="432148" cy="432146"/>
          </a:xfrm>
        </p:grpSpPr>
        <p:sp>
          <p:nvSpPr>
            <p:cNvPr id="31" name="Freeform: Shape 30">
              <a:extLst>
                <a:ext uri="{FF2B5EF4-FFF2-40B4-BE49-F238E27FC236}">
                  <a16:creationId xmlns:a16="http://schemas.microsoft.com/office/drawing/2014/main" id="{571557AA-58C2-D0FF-C6B9-230EF975BAA5}"/>
                </a:ext>
              </a:extLst>
            </p:cNvPr>
            <p:cNvSpPr/>
            <p:nvPr/>
          </p:nvSpPr>
          <p:spPr>
            <a:xfrm>
              <a:off x="1741243" y="4844738"/>
              <a:ext cx="297102" cy="432146"/>
            </a:xfrm>
            <a:custGeom>
              <a:avLst/>
              <a:gdLst>
                <a:gd name="connsiteX0" fmla="*/ 148994 w 297101"/>
                <a:gd name="connsiteY0" fmla="*/ 1583 h 432146"/>
                <a:gd name="connsiteX1" fmla="*/ 1583 w 297101"/>
                <a:gd name="connsiteY1" fmla="*/ 57145 h 432146"/>
                <a:gd name="connsiteX2" fmla="*/ 1583 w 297101"/>
                <a:gd name="connsiteY2" fmla="*/ 317752 h 432146"/>
                <a:gd name="connsiteX3" fmla="*/ 148311 w 297101"/>
                <a:gd name="connsiteY3" fmla="*/ 433426 h 432146"/>
                <a:gd name="connsiteX4" fmla="*/ 297542 w 297101"/>
                <a:gd name="connsiteY4" fmla="*/ 318056 h 432146"/>
                <a:gd name="connsiteX5" fmla="*/ 297542 w 297101"/>
                <a:gd name="connsiteY5" fmla="*/ 57145 h 432146"/>
                <a:gd name="connsiteX6" fmla="*/ 150056 w 297101"/>
                <a:gd name="connsiteY6" fmla="*/ 1583 h 432146"/>
                <a:gd name="connsiteX7" fmla="*/ 148994 w 297101"/>
                <a:gd name="connsiteY7" fmla="*/ 1583 h 43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01" h="432146">
                  <a:moveTo>
                    <a:pt x="148994" y="1583"/>
                  </a:moveTo>
                  <a:cubicBezTo>
                    <a:pt x="103724" y="27658"/>
                    <a:pt x="54056" y="46609"/>
                    <a:pt x="1583" y="57145"/>
                  </a:cubicBezTo>
                  <a:lnTo>
                    <a:pt x="1583" y="317752"/>
                  </a:lnTo>
                  <a:lnTo>
                    <a:pt x="148311" y="433426"/>
                  </a:lnTo>
                  <a:lnTo>
                    <a:pt x="297542" y="318056"/>
                  </a:lnTo>
                  <a:lnTo>
                    <a:pt x="297542" y="57145"/>
                  </a:lnTo>
                  <a:cubicBezTo>
                    <a:pt x="245069" y="46685"/>
                    <a:pt x="195477" y="27658"/>
                    <a:pt x="150056" y="1583"/>
                  </a:cubicBezTo>
                  <a:lnTo>
                    <a:pt x="148994" y="1583"/>
                  </a:lnTo>
                  <a:close/>
                </a:path>
              </a:pathLst>
            </a:custGeom>
            <a:solidFill>
              <a:srgbClr val="0078D4"/>
            </a:solidFill>
            <a:ln w="446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Shape 31">
              <a:extLst>
                <a:ext uri="{FF2B5EF4-FFF2-40B4-BE49-F238E27FC236}">
                  <a16:creationId xmlns:a16="http://schemas.microsoft.com/office/drawing/2014/main" id="{B965EA7D-039C-615C-F0DD-9F74C98ACAA2}"/>
                </a:ext>
              </a:extLst>
            </p:cNvPr>
            <p:cNvSpPr/>
            <p:nvPr/>
          </p:nvSpPr>
          <p:spPr>
            <a:xfrm>
              <a:off x="1808428" y="5035525"/>
              <a:ext cx="162056" cy="108037"/>
            </a:xfrm>
            <a:custGeom>
              <a:avLst/>
              <a:gdLst>
                <a:gd name="connsiteX0" fmla="*/ 130795 w 162055"/>
                <a:gd name="connsiteY0" fmla="*/ 1583 h 108036"/>
                <a:gd name="connsiteX1" fmla="*/ 125259 w 162055"/>
                <a:gd name="connsiteY1" fmla="*/ 1583 h 108036"/>
                <a:gd name="connsiteX2" fmla="*/ 115705 w 162055"/>
                <a:gd name="connsiteY2" fmla="*/ 4463 h 108036"/>
                <a:gd name="connsiteX3" fmla="*/ 79459 w 162055"/>
                <a:gd name="connsiteY3" fmla="*/ 16213 h 108036"/>
                <a:gd name="connsiteX4" fmla="*/ 43213 w 162055"/>
                <a:gd name="connsiteY4" fmla="*/ 4463 h 108036"/>
                <a:gd name="connsiteX5" fmla="*/ 33658 w 162055"/>
                <a:gd name="connsiteY5" fmla="*/ 1583 h 108036"/>
                <a:gd name="connsiteX6" fmla="*/ 13488 w 162055"/>
                <a:gd name="connsiteY6" fmla="*/ 19320 h 108036"/>
                <a:gd name="connsiteX7" fmla="*/ 1583 w 162055"/>
                <a:gd name="connsiteY7" fmla="*/ 108236 h 108036"/>
                <a:gd name="connsiteX8" fmla="*/ 162871 w 162055"/>
                <a:gd name="connsiteY8" fmla="*/ 108236 h 108036"/>
                <a:gd name="connsiteX9" fmla="*/ 150965 w 162055"/>
                <a:gd name="connsiteY9" fmla="*/ 19320 h 108036"/>
                <a:gd name="connsiteX10" fmla="*/ 130795 w 162055"/>
                <a:gd name="connsiteY10" fmla="*/ 1583 h 10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055" h="108036">
                  <a:moveTo>
                    <a:pt x="130795" y="1583"/>
                  </a:moveTo>
                  <a:lnTo>
                    <a:pt x="125259" y="1583"/>
                  </a:lnTo>
                  <a:cubicBezTo>
                    <a:pt x="121847" y="1583"/>
                    <a:pt x="118435" y="2492"/>
                    <a:pt x="115705" y="4463"/>
                  </a:cubicBezTo>
                  <a:cubicBezTo>
                    <a:pt x="105544" y="11816"/>
                    <a:pt x="93032" y="16213"/>
                    <a:pt x="79459" y="16213"/>
                  </a:cubicBezTo>
                  <a:cubicBezTo>
                    <a:pt x="65885" y="16213"/>
                    <a:pt x="53374" y="11816"/>
                    <a:pt x="43213" y="4463"/>
                  </a:cubicBezTo>
                  <a:cubicBezTo>
                    <a:pt x="40483" y="2492"/>
                    <a:pt x="37070" y="1583"/>
                    <a:pt x="33658" y="1583"/>
                  </a:cubicBezTo>
                  <a:cubicBezTo>
                    <a:pt x="23421" y="1583"/>
                    <a:pt x="14777" y="9163"/>
                    <a:pt x="13488" y="19320"/>
                  </a:cubicBezTo>
                  <a:lnTo>
                    <a:pt x="1583" y="108236"/>
                  </a:lnTo>
                  <a:lnTo>
                    <a:pt x="162871" y="108236"/>
                  </a:lnTo>
                  <a:lnTo>
                    <a:pt x="150965" y="19320"/>
                  </a:lnTo>
                  <a:cubicBezTo>
                    <a:pt x="149676" y="9163"/>
                    <a:pt x="141032" y="1583"/>
                    <a:pt x="130795" y="1583"/>
                  </a:cubicBezTo>
                  <a:close/>
                </a:path>
              </a:pathLst>
            </a:custGeom>
            <a:solidFill>
              <a:srgbClr val="50E6FF"/>
            </a:solidFill>
            <a:ln w="446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srgbClr val="FFFFFF"/>
                </a:solidFill>
                <a:effectLst/>
                <a:uLnTx/>
                <a:uFillTx/>
                <a:latin typeface="Segoe UI"/>
                <a:ea typeface="+mn-ea"/>
                <a:cs typeface="+mn-cs"/>
              </a:endParaRPr>
            </a:p>
          </p:txBody>
        </p:sp>
        <p:sp>
          <p:nvSpPr>
            <p:cNvPr id="33" name="Freeform: Shape 32">
              <a:extLst>
                <a:ext uri="{FF2B5EF4-FFF2-40B4-BE49-F238E27FC236}">
                  <a16:creationId xmlns:a16="http://schemas.microsoft.com/office/drawing/2014/main" id="{ECDF4FBC-C60F-D658-B6F5-462C9F9E147F}"/>
                </a:ext>
              </a:extLst>
            </p:cNvPr>
            <p:cNvSpPr/>
            <p:nvPr/>
          </p:nvSpPr>
          <p:spPr>
            <a:xfrm>
              <a:off x="1843688" y="4936158"/>
              <a:ext cx="90031" cy="90030"/>
            </a:xfrm>
            <a:custGeom>
              <a:avLst/>
              <a:gdLst>
                <a:gd name="connsiteX0" fmla="*/ 46928 w 90030"/>
                <a:gd name="connsiteY0" fmla="*/ 92241 h 90030"/>
                <a:gd name="connsiteX1" fmla="*/ 92274 w 90030"/>
                <a:gd name="connsiteY1" fmla="*/ 46912 h 90030"/>
                <a:gd name="connsiteX2" fmla="*/ 46928 w 90030"/>
                <a:gd name="connsiteY2" fmla="*/ 1583 h 90030"/>
                <a:gd name="connsiteX3" fmla="*/ 1583 w 90030"/>
                <a:gd name="connsiteY3" fmla="*/ 46912 h 90030"/>
                <a:gd name="connsiteX4" fmla="*/ 46928 w 90030"/>
                <a:gd name="connsiteY4" fmla="*/ 92241 h 90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30" h="90030">
                  <a:moveTo>
                    <a:pt x="46928" y="92241"/>
                  </a:moveTo>
                  <a:cubicBezTo>
                    <a:pt x="71972" y="92241"/>
                    <a:pt x="92274" y="71947"/>
                    <a:pt x="92274" y="46912"/>
                  </a:cubicBezTo>
                  <a:cubicBezTo>
                    <a:pt x="92274" y="21877"/>
                    <a:pt x="71972" y="1583"/>
                    <a:pt x="46928" y="1583"/>
                  </a:cubicBezTo>
                  <a:cubicBezTo>
                    <a:pt x="21885" y="1583"/>
                    <a:pt x="1583" y="21877"/>
                    <a:pt x="1583" y="46912"/>
                  </a:cubicBezTo>
                  <a:cubicBezTo>
                    <a:pt x="1583" y="71947"/>
                    <a:pt x="21885" y="92241"/>
                    <a:pt x="46928" y="92241"/>
                  </a:cubicBezTo>
                  <a:close/>
                </a:path>
              </a:pathLst>
            </a:custGeom>
            <a:solidFill>
              <a:srgbClr val="50E6FF"/>
            </a:solidFill>
            <a:ln w="446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adaptive tuning">
            <a:extLst>
              <a:ext uri="{FF2B5EF4-FFF2-40B4-BE49-F238E27FC236}">
                <a16:creationId xmlns:a16="http://schemas.microsoft.com/office/drawing/2014/main" id="{4C794118-7BF5-D714-2ED4-8B2747A81FF6}"/>
              </a:ext>
              <a:ext uri="{C183D7F6-B498-43B3-948B-1728B52AA6E4}">
                <adec:decorative xmlns:adec="http://schemas.microsoft.com/office/drawing/2017/decorative" val="1"/>
              </a:ext>
            </a:extLst>
          </p:cNvPr>
          <p:cNvGrpSpPr/>
          <p:nvPr/>
        </p:nvGrpSpPr>
        <p:grpSpPr>
          <a:xfrm>
            <a:off x="743988" y="2090465"/>
            <a:ext cx="378626" cy="378624"/>
            <a:chOff x="6405901" y="3093721"/>
            <a:chExt cx="315522" cy="315520"/>
          </a:xfrm>
        </p:grpSpPr>
        <p:sp>
          <p:nvSpPr>
            <p:cNvPr id="35" name="Rectangle 483">
              <a:extLst>
                <a:ext uri="{FF2B5EF4-FFF2-40B4-BE49-F238E27FC236}">
                  <a16:creationId xmlns:a16="http://schemas.microsoft.com/office/drawing/2014/main" id="{84EC41DE-8F23-51C1-70BB-949715D6FFCF}"/>
                </a:ext>
              </a:extLst>
            </p:cNvPr>
            <p:cNvSpPr>
              <a:spLocks noChangeArrowheads="1"/>
            </p:cNvSpPr>
            <p:nvPr/>
          </p:nvSpPr>
          <p:spPr bwMode="auto">
            <a:xfrm>
              <a:off x="6405901" y="3093721"/>
              <a:ext cx="315521" cy="673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Rectangle 484">
              <a:extLst>
                <a:ext uri="{FF2B5EF4-FFF2-40B4-BE49-F238E27FC236}">
                  <a16:creationId xmlns:a16="http://schemas.microsoft.com/office/drawing/2014/main" id="{DD22CACC-0AB2-15B2-74E9-6813CEEFAB7D}"/>
                </a:ext>
              </a:extLst>
            </p:cNvPr>
            <p:cNvSpPr>
              <a:spLocks noChangeArrowheads="1"/>
            </p:cNvSpPr>
            <p:nvPr/>
          </p:nvSpPr>
          <p:spPr bwMode="auto">
            <a:xfrm>
              <a:off x="6405901" y="3177032"/>
              <a:ext cx="315521" cy="673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Rectangle 485">
              <a:extLst>
                <a:ext uri="{FF2B5EF4-FFF2-40B4-BE49-F238E27FC236}">
                  <a16:creationId xmlns:a16="http://schemas.microsoft.com/office/drawing/2014/main" id="{37E95319-0577-90F0-F360-6F32271F38E8}"/>
                </a:ext>
              </a:extLst>
            </p:cNvPr>
            <p:cNvSpPr>
              <a:spLocks noChangeArrowheads="1"/>
            </p:cNvSpPr>
            <p:nvPr/>
          </p:nvSpPr>
          <p:spPr bwMode="auto">
            <a:xfrm>
              <a:off x="6405901" y="3260344"/>
              <a:ext cx="315521" cy="6558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Rectangle 486">
              <a:extLst>
                <a:ext uri="{FF2B5EF4-FFF2-40B4-BE49-F238E27FC236}">
                  <a16:creationId xmlns:a16="http://schemas.microsoft.com/office/drawing/2014/main" id="{47E96BAF-FDAF-71C7-6FEF-AB0AC137BC11}"/>
                </a:ext>
              </a:extLst>
            </p:cNvPr>
            <p:cNvSpPr>
              <a:spLocks noChangeArrowheads="1"/>
            </p:cNvSpPr>
            <p:nvPr/>
          </p:nvSpPr>
          <p:spPr bwMode="auto">
            <a:xfrm>
              <a:off x="6405901" y="3343655"/>
              <a:ext cx="315521" cy="6558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Rectangle 487">
              <a:extLst>
                <a:ext uri="{FF2B5EF4-FFF2-40B4-BE49-F238E27FC236}">
                  <a16:creationId xmlns:a16="http://schemas.microsoft.com/office/drawing/2014/main" id="{14AC5A7E-F05F-3ED2-D8B3-13D3AE4CEEAA}"/>
                </a:ext>
              </a:extLst>
            </p:cNvPr>
            <p:cNvSpPr>
              <a:spLocks noChangeArrowheads="1"/>
            </p:cNvSpPr>
            <p:nvPr/>
          </p:nvSpPr>
          <p:spPr bwMode="auto">
            <a:xfrm>
              <a:off x="6655837" y="3093721"/>
              <a:ext cx="65586" cy="6735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Rectangle 488">
              <a:extLst>
                <a:ext uri="{FF2B5EF4-FFF2-40B4-BE49-F238E27FC236}">
                  <a16:creationId xmlns:a16="http://schemas.microsoft.com/office/drawing/2014/main" id="{FA649D44-DA16-443B-5FAD-2A991FA97127}"/>
                </a:ext>
              </a:extLst>
            </p:cNvPr>
            <p:cNvSpPr>
              <a:spLocks noChangeArrowheads="1"/>
            </p:cNvSpPr>
            <p:nvPr/>
          </p:nvSpPr>
          <p:spPr bwMode="auto">
            <a:xfrm>
              <a:off x="6405901" y="3177032"/>
              <a:ext cx="67358" cy="6735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Rectangle 489">
              <a:extLst>
                <a:ext uri="{FF2B5EF4-FFF2-40B4-BE49-F238E27FC236}">
                  <a16:creationId xmlns:a16="http://schemas.microsoft.com/office/drawing/2014/main" id="{0CAD33A2-A6AA-B7E9-F324-459242790B50}"/>
                </a:ext>
              </a:extLst>
            </p:cNvPr>
            <p:cNvSpPr>
              <a:spLocks noChangeArrowheads="1"/>
            </p:cNvSpPr>
            <p:nvPr/>
          </p:nvSpPr>
          <p:spPr bwMode="auto">
            <a:xfrm>
              <a:off x="6405901" y="3343655"/>
              <a:ext cx="67358" cy="6558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Rectangle 490">
              <a:extLst>
                <a:ext uri="{FF2B5EF4-FFF2-40B4-BE49-F238E27FC236}">
                  <a16:creationId xmlns:a16="http://schemas.microsoft.com/office/drawing/2014/main" id="{75C26FC6-9381-E5D9-BC1D-34F563C4C6C8}"/>
                </a:ext>
              </a:extLst>
            </p:cNvPr>
            <p:cNvSpPr>
              <a:spLocks noChangeArrowheads="1"/>
            </p:cNvSpPr>
            <p:nvPr/>
          </p:nvSpPr>
          <p:spPr bwMode="auto">
            <a:xfrm>
              <a:off x="6655837" y="3260344"/>
              <a:ext cx="65586" cy="6558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3" name="Title 2">
            <a:extLst>
              <a:ext uri="{FF2B5EF4-FFF2-40B4-BE49-F238E27FC236}">
                <a16:creationId xmlns:a16="http://schemas.microsoft.com/office/drawing/2014/main" id="{000F31B7-97AF-6459-0836-6B1C94E4CAA4}"/>
              </a:ext>
            </a:extLst>
          </p:cNvPr>
          <p:cNvSpPr>
            <a:spLocks noGrp="1"/>
          </p:cNvSpPr>
          <p:nvPr>
            <p:ph type="title"/>
          </p:nvPr>
        </p:nvSpPr>
        <p:spPr/>
        <p:txBody>
          <a:bodyPr/>
          <a:lstStyle/>
          <a:p>
            <a:r>
              <a:rPr lang="en-US"/>
              <a:t>Azure </a:t>
            </a:r>
            <a:r>
              <a:rPr lang="en-US" err="1"/>
              <a:t>OpenAI</a:t>
            </a:r>
            <a:r>
              <a:rPr lang="en-US"/>
              <a:t> Service Responsible AI</a:t>
            </a:r>
          </a:p>
        </p:txBody>
      </p:sp>
      <p:sp>
        <p:nvSpPr>
          <p:cNvPr id="5" name="Text Placeholder 7">
            <a:extLst>
              <a:ext uri="{FF2B5EF4-FFF2-40B4-BE49-F238E27FC236}">
                <a16:creationId xmlns:a16="http://schemas.microsoft.com/office/drawing/2014/main" id="{A61FC4EF-D692-75EE-08A6-7A8DB5BF26C7}"/>
              </a:ext>
            </a:extLst>
          </p:cNvPr>
          <p:cNvSpPr txBox="1">
            <a:spLocks/>
          </p:cNvSpPr>
          <p:nvPr/>
        </p:nvSpPr>
        <p:spPr>
          <a:xfrm>
            <a:off x="1592263" y="1972001"/>
            <a:ext cx="5657850" cy="615553"/>
          </a:xfrm>
          <a:prstGeom prst="rect">
            <a:avLst/>
          </a:prstGeom>
        </p:spPr>
        <p:txBody>
          <a:bodyPr wrap="square" lIns="0" tIns="0" rIns="0" bIns="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Custom content filters—</a:t>
            </a:r>
            <a:b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b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tailor tone and topics to your application</a:t>
            </a:r>
          </a:p>
        </p:txBody>
      </p:sp>
      <p:sp>
        <p:nvSpPr>
          <p:cNvPr id="6" name="Text Placeholder 8">
            <a:extLst>
              <a:ext uri="{FF2B5EF4-FFF2-40B4-BE49-F238E27FC236}">
                <a16:creationId xmlns:a16="http://schemas.microsoft.com/office/drawing/2014/main" id="{3CE623B6-8CDD-8BAA-1398-F0271810FCC3}"/>
              </a:ext>
            </a:extLst>
          </p:cNvPr>
          <p:cNvSpPr txBox="1">
            <a:spLocks/>
          </p:cNvSpPr>
          <p:nvPr/>
        </p:nvSpPr>
        <p:spPr>
          <a:xfrm>
            <a:off x="1592263" y="3273623"/>
            <a:ext cx="5657850" cy="615553"/>
          </a:xfrm>
          <a:prstGeom prst="rect">
            <a:avLst/>
          </a:prstGeom>
        </p:spPr>
        <p:txBody>
          <a:bodyPr wrap="square" lIns="0" tIns="0" rIns="0" bIns="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Abuse detection—</a:t>
            </a:r>
            <a:b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b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ensure responsible use of your application</a:t>
            </a:r>
          </a:p>
        </p:txBody>
      </p:sp>
      <p:sp>
        <p:nvSpPr>
          <p:cNvPr id="7" name="Text Placeholder 13">
            <a:extLst>
              <a:ext uri="{FF2B5EF4-FFF2-40B4-BE49-F238E27FC236}">
                <a16:creationId xmlns:a16="http://schemas.microsoft.com/office/drawing/2014/main" id="{878295A3-996B-F670-520A-8389E240C505}"/>
              </a:ext>
            </a:extLst>
          </p:cNvPr>
          <p:cNvSpPr txBox="1">
            <a:spLocks/>
          </p:cNvSpPr>
          <p:nvPr/>
        </p:nvSpPr>
        <p:spPr>
          <a:xfrm>
            <a:off x="1592263" y="4575246"/>
            <a:ext cx="5657850" cy="615553"/>
          </a:xfrm>
          <a:prstGeom prst="rect">
            <a:avLst/>
          </a:prstGeom>
        </p:spPr>
        <p:txBody>
          <a:bodyPr wrap="square" lIns="0" tIns="0" rIns="0" bIns="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Implementation guidelines, patterns, </a:t>
            </a:r>
            <a:b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b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and best practices</a:t>
            </a:r>
          </a:p>
        </p:txBody>
      </p:sp>
      <p:pic>
        <p:nvPicPr>
          <p:cNvPr id="2" name="Picture 1" descr="Azure OpenAI Service Responsible AI diagram">
            <a:extLst>
              <a:ext uri="{FF2B5EF4-FFF2-40B4-BE49-F238E27FC236}">
                <a16:creationId xmlns:a16="http://schemas.microsoft.com/office/drawing/2014/main" id="{652362B6-6886-BD4C-EA49-2BCE77F6EF4B}"/>
              </a:ext>
            </a:extLst>
          </p:cNvPr>
          <p:cNvPicPr>
            <a:picLocks noChangeAspect="1"/>
          </p:cNvPicPr>
          <p:nvPr/>
        </p:nvPicPr>
        <p:blipFill rotWithShape="1">
          <a:blip r:embed="rId3"/>
          <a:srcRect l="54095" t="8890" r="7793" b="7400"/>
          <a:stretch/>
        </p:blipFill>
        <p:spPr>
          <a:xfrm>
            <a:off x="7690795" y="1384299"/>
            <a:ext cx="3967805" cy="4902201"/>
          </a:xfrm>
          <a:prstGeom prst="rect">
            <a:avLst/>
          </a:prstGeom>
        </p:spPr>
      </p:pic>
    </p:spTree>
    <p:extLst>
      <p:ext uri="{BB962C8B-B14F-4D97-AF65-F5344CB8AC3E}">
        <p14:creationId xmlns:p14="http://schemas.microsoft.com/office/powerpoint/2010/main" val="24511383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934C3F-62A8-6AE0-DC6A-2F3FC949AE38}"/>
              </a:ext>
            </a:extLst>
          </p:cNvPr>
          <p:cNvSpPr txBox="1">
            <a:spLocks noGrp="1"/>
          </p:cNvSpPr>
          <p:nvPr>
            <p:ph type="title"/>
          </p:nvPr>
        </p:nvSpPr>
        <p:spPr/>
        <p:txBody>
          <a:bodyPr/>
          <a:lstStyle/>
          <a:p>
            <a:pPr lvl="0"/>
            <a:r>
              <a:rPr lang="en-US" noProof="0"/>
              <a:t>Mitigation Layers</a:t>
            </a:r>
          </a:p>
        </p:txBody>
      </p:sp>
      <p:grpSp>
        <p:nvGrpSpPr>
          <p:cNvPr id="20" name="Group 19" descr="Positioning, Application, Safety System, Model diagram&#10;Product purpose&#10;Product promises&#10;Filters&#10;Monitoring&#10;Rapid Response&#10;UI / UX&#10;Meta prompt&#10;Fine-tuning&#10;&#10;">
            <a:extLst>
              <a:ext uri="{FF2B5EF4-FFF2-40B4-BE49-F238E27FC236}">
                <a16:creationId xmlns:a16="http://schemas.microsoft.com/office/drawing/2014/main" id="{BCC00573-03F0-E9C5-775A-6BBEE173A178}"/>
              </a:ext>
            </a:extLst>
          </p:cNvPr>
          <p:cNvGrpSpPr/>
          <p:nvPr/>
        </p:nvGrpSpPr>
        <p:grpSpPr>
          <a:xfrm>
            <a:off x="1317303" y="1416254"/>
            <a:ext cx="10154425" cy="4852783"/>
            <a:chOff x="1317303" y="1416254"/>
            <a:chExt cx="10154425" cy="4852783"/>
          </a:xfrm>
        </p:grpSpPr>
        <p:grpSp>
          <p:nvGrpSpPr>
            <p:cNvPr id="17" name="Group 16">
              <a:extLst>
                <a:ext uri="{FF2B5EF4-FFF2-40B4-BE49-F238E27FC236}">
                  <a16:creationId xmlns:a16="http://schemas.microsoft.com/office/drawing/2014/main" id="{2C99A9BB-C5EE-7BB9-7966-2A8D9DDEF366}"/>
                </a:ext>
                <a:ext uri="{C183D7F6-B498-43B3-948B-1728B52AA6E4}">
                  <adec:decorative xmlns:adec="http://schemas.microsoft.com/office/drawing/2017/decorative" val="1"/>
                </a:ext>
              </a:extLst>
            </p:cNvPr>
            <p:cNvGrpSpPr/>
            <p:nvPr/>
          </p:nvGrpSpPr>
          <p:grpSpPr>
            <a:xfrm>
              <a:off x="2946400" y="2025643"/>
              <a:ext cx="6316128" cy="3276342"/>
              <a:chOff x="2946400" y="2025643"/>
              <a:chExt cx="6316128" cy="3276342"/>
            </a:xfrm>
          </p:grpSpPr>
          <p:cxnSp>
            <p:nvCxnSpPr>
              <p:cNvPr id="6" name="Straight Connector 5">
                <a:extLst>
                  <a:ext uri="{FF2B5EF4-FFF2-40B4-BE49-F238E27FC236}">
                    <a16:creationId xmlns:a16="http://schemas.microsoft.com/office/drawing/2014/main" id="{3A7D9839-9DC8-26B3-D233-244B63740DE3}"/>
                  </a:ext>
                  <a:ext uri="{C183D7F6-B498-43B3-948B-1728B52AA6E4}">
                    <adec:decorative xmlns:adec="http://schemas.microsoft.com/office/drawing/2017/decorative" val="1"/>
                  </a:ext>
                </a:extLst>
              </p:cNvPr>
              <p:cNvCxnSpPr>
                <a:cxnSpLocks/>
              </p:cNvCxnSpPr>
              <p:nvPr/>
            </p:nvCxnSpPr>
            <p:spPr>
              <a:xfrm>
                <a:off x="3438324" y="2025643"/>
                <a:ext cx="200764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0BFE51-67FE-0D95-25BC-A946DB132D93}"/>
                  </a:ext>
                  <a:ext uri="{C183D7F6-B498-43B3-948B-1728B52AA6E4}">
                    <adec:decorative xmlns:adec="http://schemas.microsoft.com/office/drawing/2017/decorative" val="1"/>
                  </a:ext>
                </a:extLst>
              </p:cNvPr>
              <p:cNvCxnSpPr>
                <a:cxnSpLocks/>
              </p:cNvCxnSpPr>
              <p:nvPr/>
            </p:nvCxnSpPr>
            <p:spPr>
              <a:xfrm>
                <a:off x="2946400" y="3900459"/>
                <a:ext cx="237693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E3AAD8-227E-E9A7-F820-99A4856E4D60}"/>
                  </a:ext>
                  <a:ext uri="{C183D7F6-B498-43B3-948B-1728B52AA6E4}">
                    <adec:decorative xmlns:adec="http://schemas.microsoft.com/office/drawing/2017/decorative" val="1"/>
                  </a:ext>
                </a:extLst>
              </p:cNvPr>
              <p:cNvCxnSpPr>
                <a:cxnSpLocks/>
              </p:cNvCxnSpPr>
              <p:nvPr/>
            </p:nvCxnSpPr>
            <p:spPr>
              <a:xfrm>
                <a:off x="7254884" y="2959107"/>
                <a:ext cx="200764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8A8FB6-CAF4-70E7-51A3-448CD6A6EBAC}"/>
                  </a:ext>
                  <a:ext uri="{C183D7F6-B498-43B3-948B-1728B52AA6E4}">
                    <adec:decorative xmlns:adec="http://schemas.microsoft.com/office/drawing/2017/decorative" val="1"/>
                  </a:ext>
                </a:extLst>
              </p:cNvPr>
              <p:cNvCxnSpPr>
                <a:cxnSpLocks/>
              </p:cNvCxnSpPr>
              <p:nvPr/>
            </p:nvCxnSpPr>
            <p:spPr>
              <a:xfrm>
                <a:off x="6588229" y="5301985"/>
                <a:ext cx="267429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8" name="Group 17" descr="Positioning, Application, Safety System, Model diagram">
              <a:extLst>
                <a:ext uri="{FF2B5EF4-FFF2-40B4-BE49-F238E27FC236}">
                  <a16:creationId xmlns:a16="http://schemas.microsoft.com/office/drawing/2014/main" id="{8B6232BF-491B-6349-7F90-7FC920A6D266}"/>
                </a:ext>
              </a:extLst>
            </p:cNvPr>
            <p:cNvGrpSpPr/>
            <p:nvPr/>
          </p:nvGrpSpPr>
          <p:grpSpPr>
            <a:xfrm>
              <a:off x="3701540" y="1416254"/>
              <a:ext cx="4852783" cy="4852783"/>
              <a:chOff x="3701540" y="1416254"/>
              <a:chExt cx="4852783" cy="4852783"/>
            </a:xfrm>
          </p:grpSpPr>
          <p:sp>
            <p:nvSpPr>
              <p:cNvPr id="7" name="Freeform: Shape 6">
                <a:extLst>
                  <a:ext uri="{FF2B5EF4-FFF2-40B4-BE49-F238E27FC236}">
                    <a16:creationId xmlns:a16="http://schemas.microsoft.com/office/drawing/2014/main" id="{C6DD1378-A00B-9267-20D7-A4B11518E0A6}"/>
                  </a:ext>
                </a:extLst>
              </p:cNvPr>
              <p:cNvSpPr/>
              <p:nvPr/>
            </p:nvSpPr>
            <p:spPr>
              <a:xfrm>
                <a:off x="3701540" y="1416254"/>
                <a:ext cx="4852783" cy="4852783"/>
              </a:xfrm>
              <a:custGeom>
                <a:avLst/>
                <a:gdLst>
                  <a:gd name="connsiteX0" fmla="*/ 0 w 4852783"/>
                  <a:gd name="connsiteY0" fmla="*/ 2426392 h 4852783"/>
                  <a:gd name="connsiteX1" fmla="*/ 2426392 w 4852783"/>
                  <a:gd name="connsiteY1" fmla="*/ 0 h 4852783"/>
                  <a:gd name="connsiteX2" fmla="*/ 4852784 w 4852783"/>
                  <a:gd name="connsiteY2" fmla="*/ 2426392 h 4852783"/>
                  <a:gd name="connsiteX3" fmla="*/ 2426392 w 4852783"/>
                  <a:gd name="connsiteY3" fmla="*/ 4852784 h 4852783"/>
                  <a:gd name="connsiteX4" fmla="*/ 0 w 4852783"/>
                  <a:gd name="connsiteY4" fmla="*/ 2426392 h 485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2783" h="4852783">
                    <a:moveTo>
                      <a:pt x="0" y="2426392"/>
                    </a:moveTo>
                    <a:cubicBezTo>
                      <a:pt x="0" y="1086333"/>
                      <a:pt x="1086333" y="0"/>
                      <a:pt x="2426392" y="0"/>
                    </a:cubicBezTo>
                    <a:cubicBezTo>
                      <a:pt x="3766451" y="0"/>
                      <a:pt x="4852784" y="1086333"/>
                      <a:pt x="4852784" y="2426392"/>
                    </a:cubicBezTo>
                    <a:cubicBezTo>
                      <a:pt x="4852784" y="3766451"/>
                      <a:pt x="3766451" y="4852784"/>
                      <a:pt x="2426392" y="4852784"/>
                    </a:cubicBezTo>
                    <a:cubicBezTo>
                      <a:pt x="1086333" y="4852784"/>
                      <a:pt x="0" y="3766451"/>
                      <a:pt x="0" y="2426392"/>
                    </a:cubicBezTo>
                    <a:close/>
                  </a:path>
                </a:pathLst>
              </a:custGeom>
              <a:solidFill>
                <a:schemeClr val="accent3"/>
              </a:solidFill>
              <a:ln>
                <a:solidFill>
                  <a:schemeClr val="bg1"/>
                </a:solidFill>
              </a:ln>
            </p:spPr>
            <p:style>
              <a:lnRef idx="2">
                <a:scrgbClr r="0" g="0" b="0"/>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847540" tIns="342207" rIns="1847541" bIns="3981795"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Positioning</a:t>
                </a:r>
              </a:p>
            </p:txBody>
          </p:sp>
          <p:sp>
            <p:nvSpPr>
              <p:cNvPr id="14" name="Freeform: Shape 13">
                <a:extLst>
                  <a:ext uri="{FF2B5EF4-FFF2-40B4-BE49-F238E27FC236}">
                    <a16:creationId xmlns:a16="http://schemas.microsoft.com/office/drawing/2014/main" id="{3CA363A3-EE6C-DCD7-EA0E-96C0487ED6AB}"/>
                  </a:ext>
                </a:extLst>
              </p:cNvPr>
              <p:cNvSpPr/>
              <p:nvPr/>
            </p:nvSpPr>
            <p:spPr>
              <a:xfrm>
                <a:off x="4186818" y="2386810"/>
                <a:ext cx="3882227" cy="3882227"/>
              </a:xfrm>
              <a:custGeom>
                <a:avLst/>
                <a:gdLst>
                  <a:gd name="connsiteX0" fmla="*/ 0 w 3882227"/>
                  <a:gd name="connsiteY0" fmla="*/ 1941114 h 3882227"/>
                  <a:gd name="connsiteX1" fmla="*/ 1941114 w 3882227"/>
                  <a:gd name="connsiteY1" fmla="*/ 0 h 3882227"/>
                  <a:gd name="connsiteX2" fmla="*/ 3882228 w 3882227"/>
                  <a:gd name="connsiteY2" fmla="*/ 1941114 h 3882227"/>
                  <a:gd name="connsiteX3" fmla="*/ 1941114 w 3882227"/>
                  <a:gd name="connsiteY3" fmla="*/ 3882228 h 3882227"/>
                  <a:gd name="connsiteX4" fmla="*/ 0 w 3882227"/>
                  <a:gd name="connsiteY4" fmla="*/ 1941114 h 3882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2227" h="3882227">
                    <a:moveTo>
                      <a:pt x="0" y="1941114"/>
                    </a:moveTo>
                    <a:cubicBezTo>
                      <a:pt x="0" y="869066"/>
                      <a:pt x="869066" y="0"/>
                      <a:pt x="1941114" y="0"/>
                    </a:cubicBezTo>
                    <a:cubicBezTo>
                      <a:pt x="3013162" y="0"/>
                      <a:pt x="3882228" y="869066"/>
                      <a:pt x="3882228" y="1941114"/>
                    </a:cubicBezTo>
                    <a:cubicBezTo>
                      <a:pt x="3882228" y="3013162"/>
                      <a:pt x="3013162" y="3882228"/>
                      <a:pt x="1941114" y="3882228"/>
                    </a:cubicBezTo>
                    <a:cubicBezTo>
                      <a:pt x="869066" y="3882228"/>
                      <a:pt x="0" y="3013162"/>
                      <a:pt x="0" y="1941114"/>
                    </a:cubicBezTo>
                    <a:close/>
                  </a:path>
                </a:pathLst>
              </a:custGeom>
              <a:solidFill>
                <a:schemeClr val="accent2"/>
              </a:solidFill>
              <a:ln>
                <a:solidFill>
                  <a:schemeClr val="bg1"/>
                </a:solidFill>
              </a:ln>
            </p:spPr>
            <p:style>
              <a:lnRef idx="2">
                <a:scrgbClr r="0" g="0" b="0"/>
              </a:lnRef>
              <a:fillRef idx="1">
                <a:scrgbClr r="0" g="0" b="0"/>
              </a:fillRef>
              <a:effectRef idx="0">
                <a:schemeClr val="accent2">
                  <a:shade val="80000"/>
                  <a:hueOff val="261718"/>
                  <a:satOff val="-14291"/>
                  <a:lumOff val="11960"/>
                  <a:alphaOff val="0"/>
                </a:schemeClr>
              </a:effectRef>
              <a:fontRef idx="minor">
                <a:schemeClr val="lt1"/>
              </a:fontRef>
            </p:style>
            <p:txBody>
              <a:bodyPr spcFirstLastPara="0" vert="horz" wrap="square" lIns="1362262" tIns="332502" rIns="1362263" bIns="3050061"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Application</a:t>
                </a:r>
              </a:p>
            </p:txBody>
          </p:sp>
          <p:sp>
            <p:nvSpPr>
              <p:cNvPr id="15" name="Freeform: Shape 14">
                <a:extLst>
                  <a:ext uri="{FF2B5EF4-FFF2-40B4-BE49-F238E27FC236}">
                    <a16:creationId xmlns:a16="http://schemas.microsoft.com/office/drawing/2014/main" id="{836275A7-5930-BEAC-BB21-7D5DBF02CD27}"/>
                  </a:ext>
                </a:extLst>
              </p:cNvPr>
              <p:cNvSpPr/>
              <p:nvPr/>
            </p:nvSpPr>
            <p:spPr>
              <a:xfrm>
                <a:off x="4672096" y="3357367"/>
                <a:ext cx="2911670" cy="2911670"/>
              </a:xfrm>
              <a:custGeom>
                <a:avLst/>
                <a:gdLst>
                  <a:gd name="connsiteX0" fmla="*/ 0 w 2911670"/>
                  <a:gd name="connsiteY0" fmla="*/ 1455835 h 2911670"/>
                  <a:gd name="connsiteX1" fmla="*/ 1455835 w 2911670"/>
                  <a:gd name="connsiteY1" fmla="*/ 0 h 2911670"/>
                  <a:gd name="connsiteX2" fmla="*/ 2911670 w 2911670"/>
                  <a:gd name="connsiteY2" fmla="*/ 1455835 h 2911670"/>
                  <a:gd name="connsiteX3" fmla="*/ 1455835 w 2911670"/>
                  <a:gd name="connsiteY3" fmla="*/ 2911670 h 2911670"/>
                  <a:gd name="connsiteX4" fmla="*/ 0 w 2911670"/>
                  <a:gd name="connsiteY4" fmla="*/ 1455835 h 2911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70" h="2911670">
                    <a:moveTo>
                      <a:pt x="0" y="1455835"/>
                    </a:moveTo>
                    <a:cubicBezTo>
                      <a:pt x="0" y="651800"/>
                      <a:pt x="651800" y="0"/>
                      <a:pt x="1455835" y="0"/>
                    </a:cubicBezTo>
                    <a:cubicBezTo>
                      <a:pt x="2259870" y="0"/>
                      <a:pt x="2911670" y="651800"/>
                      <a:pt x="2911670" y="1455835"/>
                    </a:cubicBezTo>
                    <a:cubicBezTo>
                      <a:pt x="2911670" y="2259870"/>
                      <a:pt x="2259870" y="2911670"/>
                      <a:pt x="1455835" y="2911670"/>
                    </a:cubicBezTo>
                    <a:cubicBezTo>
                      <a:pt x="651800" y="2911670"/>
                      <a:pt x="0" y="2259870"/>
                      <a:pt x="0" y="1455835"/>
                    </a:cubicBezTo>
                    <a:close/>
                  </a:path>
                </a:pathLst>
              </a:custGeom>
              <a:solidFill>
                <a:schemeClr val="accent1"/>
              </a:solidFill>
              <a:ln>
                <a:solidFill>
                  <a:schemeClr val="bg1"/>
                </a:solidFill>
              </a:ln>
            </p:spPr>
            <p:style>
              <a:lnRef idx="2">
                <a:scrgbClr r="0" g="0" b="0"/>
              </a:lnRef>
              <a:fillRef idx="1">
                <a:scrgbClr r="0" g="0" b="0"/>
              </a:fillRef>
              <a:effectRef idx="0">
                <a:schemeClr val="accent2">
                  <a:shade val="80000"/>
                  <a:hueOff val="523436"/>
                  <a:satOff val="-28582"/>
                  <a:lumOff val="23920"/>
                  <a:alphaOff val="0"/>
                </a:schemeClr>
              </a:effectRef>
              <a:fontRef idx="minor">
                <a:schemeClr val="lt1"/>
              </a:fontRef>
            </p:style>
            <p:txBody>
              <a:bodyPr spcFirstLastPara="0" vert="horz" wrap="square" lIns="876984" tIns="317943" rIns="876984" bIns="2137738"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Safety System</a:t>
                </a:r>
              </a:p>
            </p:txBody>
          </p:sp>
          <p:sp>
            <p:nvSpPr>
              <p:cNvPr id="16" name="Freeform: Shape 15">
                <a:extLst>
                  <a:ext uri="{FF2B5EF4-FFF2-40B4-BE49-F238E27FC236}">
                    <a16:creationId xmlns:a16="http://schemas.microsoft.com/office/drawing/2014/main" id="{C7E32D4A-CD22-1137-E720-A01ED3D21275}"/>
                  </a:ext>
                </a:extLst>
              </p:cNvPr>
              <p:cNvSpPr/>
              <p:nvPr/>
            </p:nvSpPr>
            <p:spPr>
              <a:xfrm>
                <a:off x="5157375" y="4327924"/>
                <a:ext cx="1941113" cy="1941113"/>
              </a:xfrm>
              <a:custGeom>
                <a:avLst/>
                <a:gdLst>
                  <a:gd name="connsiteX0" fmla="*/ 0 w 1941113"/>
                  <a:gd name="connsiteY0" fmla="*/ 970557 h 1941113"/>
                  <a:gd name="connsiteX1" fmla="*/ 970557 w 1941113"/>
                  <a:gd name="connsiteY1" fmla="*/ 0 h 1941113"/>
                  <a:gd name="connsiteX2" fmla="*/ 1941114 w 1941113"/>
                  <a:gd name="connsiteY2" fmla="*/ 970557 h 1941113"/>
                  <a:gd name="connsiteX3" fmla="*/ 970557 w 1941113"/>
                  <a:gd name="connsiteY3" fmla="*/ 1941114 h 1941113"/>
                  <a:gd name="connsiteX4" fmla="*/ 0 w 1941113"/>
                  <a:gd name="connsiteY4" fmla="*/ 970557 h 194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113" h="1941113">
                    <a:moveTo>
                      <a:pt x="0" y="970557"/>
                    </a:moveTo>
                    <a:cubicBezTo>
                      <a:pt x="0" y="434533"/>
                      <a:pt x="434533" y="0"/>
                      <a:pt x="970557" y="0"/>
                    </a:cubicBezTo>
                    <a:cubicBezTo>
                      <a:pt x="1506581" y="0"/>
                      <a:pt x="1941114" y="434533"/>
                      <a:pt x="1941114" y="970557"/>
                    </a:cubicBezTo>
                    <a:cubicBezTo>
                      <a:pt x="1941114" y="1506581"/>
                      <a:pt x="1506581" y="1941114"/>
                      <a:pt x="970557" y="1941114"/>
                    </a:cubicBezTo>
                    <a:cubicBezTo>
                      <a:pt x="434533" y="1941114"/>
                      <a:pt x="0" y="1506581"/>
                      <a:pt x="0" y="970557"/>
                    </a:cubicBezTo>
                    <a:close/>
                  </a:path>
                </a:pathLst>
              </a:custGeom>
              <a:solidFill>
                <a:schemeClr val="accent6"/>
              </a:solidFill>
              <a:ln>
                <a:solidFill>
                  <a:schemeClr val="bg1"/>
                </a:solidFill>
              </a:ln>
            </p:spPr>
            <p:style>
              <a:lnRef idx="2">
                <a:scrgbClr r="0" g="0" b="0"/>
              </a:lnRef>
              <a:fillRef idx="1">
                <a:scrgbClr r="0" g="0" b="0"/>
              </a:fillRef>
              <a:effectRef idx="0">
                <a:schemeClr val="accent2">
                  <a:shade val="80000"/>
                  <a:hueOff val="785154"/>
                  <a:satOff val="-42873"/>
                  <a:lumOff val="35880"/>
                  <a:alphaOff val="0"/>
                </a:schemeClr>
              </a:effectRef>
              <a:fontRef idx="minor">
                <a:schemeClr val="lt1"/>
              </a:fontRef>
            </p:style>
            <p:txBody>
              <a:bodyPr spcFirstLastPara="0" vert="horz" wrap="square" lIns="383837" tIns="584846" rIns="383838" bIns="584847"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Model</a:t>
                </a:r>
              </a:p>
            </p:txBody>
          </p:sp>
        </p:grpSp>
        <p:sp>
          <p:nvSpPr>
            <p:cNvPr id="4" name="TextBox 3">
              <a:extLst>
                <a:ext uri="{FF2B5EF4-FFF2-40B4-BE49-F238E27FC236}">
                  <a16:creationId xmlns:a16="http://schemas.microsoft.com/office/drawing/2014/main" id="{2A142B69-9BB0-2EDF-0813-9955E38C3BA5}"/>
                </a:ext>
              </a:extLst>
            </p:cNvPr>
            <p:cNvSpPr txBox="1"/>
            <p:nvPr/>
          </p:nvSpPr>
          <p:spPr>
            <a:xfrm>
              <a:off x="1317303" y="1750009"/>
              <a:ext cx="2034061" cy="5512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Product purpose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Product promises</a:t>
              </a:r>
            </a:p>
          </p:txBody>
        </p:sp>
        <p:sp>
          <p:nvSpPr>
            <p:cNvPr id="8" name="TextBox 7">
              <a:extLst>
                <a:ext uri="{FF2B5EF4-FFF2-40B4-BE49-F238E27FC236}">
                  <a16:creationId xmlns:a16="http://schemas.microsoft.com/office/drawing/2014/main" id="{5FC8ED0D-7784-2FAB-3A3C-3897DAD561E8}"/>
                </a:ext>
              </a:extLst>
            </p:cNvPr>
            <p:cNvSpPr txBox="1"/>
            <p:nvPr/>
          </p:nvSpPr>
          <p:spPr>
            <a:xfrm>
              <a:off x="1317303" y="3487007"/>
              <a:ext cx="2402422" cy="8269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Filters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Rapid Response</a:t>
              </a:r>
            </a:p>
          </p:txBody>
        </p:sp>
        <p:sp>
          <p:nvSpPr>
            <p:cNvPr id="10" name="TextBox 9">
              <a:extLst>
                <a:ext uri="{FF2B5EF4-FFF2-40B4-BE49-F238E27FC236}">
                  <a16:creationId xmlns:a16="http://schemas.microsoft.com/office/drawing/2014/main" id="{2B64FC98-3540-CB8A-2946-6BC09BE2C48C}"/>
                </a:ext>
              </a:extLst>
            </p:cNvPr>
            <p:cNvSpPr txBox="1"/>
            <p:nvPr/>
          </p:nvSpPr>
          <p:spPr>
            <a:xfrm>
              <a:off x="9437667" y="2683473"/>
              <a:ext cx="2034061" cy="5512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UI / UX</a:t>
              </a:r>
              <a:b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b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Meta prompt</a:t>
              </a:r>
            </a:p>
          </p:txBody>
        </p:sp>
        <p:sp>
          <p:nvSpPr>
            <p:cNvPr id="12" name="TextBox 11">
              <a:extLst>
                <a:ext uri="{FF2B5EF4-FFF2-40B4-BE49-F238E27FC236}">
                  <a16:creationId xmlns:a16="http://schemas.microsoft.com/office/drawing/2014/main" id="{D6626A0B-0FF1-397A-1B3C-51C89BABB157}"/>
                </a:ext>
              </a:extLst>
            </p:cNvPr>
            <p:cNvSpPr txBox="1"/>
            <p:nvPr/>
          </p:nvSpPr>
          <p:spPr>
            <a:xfrm>
              <a:off x="9437667" y="5164168"/>
              <a:ext cx="2034061" cy="27563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Fine-tuning</a:t>
              </a:r>
            </a:p>
          </p:txBody>
        </p:sp>
      </p:grpSp>
    </p:spTree>
    <p:extLst>
      <p:ext uri="{BB962C8B-B14F-4D97-AF65-F5344CB8AC3E}">
        <p14:creationId xmlns:p14="http://schemas.microsoft.com/office/powerpoint/2010/main" val="8419299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C4F1C028-F1DF-8475-3465-35124FE22064}"/>
              </a:ext>
              <a:ext uri="{C183D7F6-B498-43B3-948B-1728B52AA6E4}">
                <adec:decorative xmlns:adec="http://schemas.microsoft.com/office/drawing/2017/decorative" val="1"/>
              </a:ext>
            </a:extLst>
          </p:cNvPr>
          <p:cNvCxnSpPr/>
          <p:nvPr/>
        </p:nvCxnSpPr>
        <p:spPr>
          <a:xfrm>
            <a:off x="584200" y="3812144"/>
            <a:ext cx="11025187" cy="0"/>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2CC00B-B5D1-829E-2737-9FCD9DD0C83A}"/>
              </a:ext>
              <a:ext uri="{C183D7F6-B498-43B3-948B-1728B52AA6E4}">
                <adec:decorative xmlns:adec="http://schemas.microsoft.com/office/drawing/2017/decorative" val="1"/>
              </a:ext>
            </a:extLst>
          </p:cNvPr>
          <p:cNvCxnSpPr/>
          <p:nvPr/>
        </p:nvCxnSpPr>
        <p:spPr>
          <a:xfrm>
            <a:off x="584200" y="2373647"/>
            <a:ext cx="11025187" cy="0"/>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D85AA13-386F-5AAD-7BB2-FEF442FD9D9A}"/>
              </a:ext>
              <a:ext uri="{C183D7F6-B498-43B3-948B-1728B52AA6E4}">
                <adec:decorative xmlns:adec="http://schemas.microsoft.com/office/drawing/2017/decorative" val="1"/>
              </a:ext>
            </a:extLst>
          </p:cNvPr>
          <p:cNvCxnSpPr/>
          <p:nvPr/>
        </p:nvCxnSpPr>
        <p:spPr>
          <a:xfrm>
            <a:off x="584200" y="5250641"/>
            <a:ext cx="11025187" cy="0"/>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8F8B368-A47B-0031-0F79-AD2EB76885DE}"/>
              </a:ext>
            </a:extLst>
          </p:cNvPr>
          <p:cNvSpPr>
            <a:spLocks noGrp="1"/>
          </p:cNvSpPr>
          <p:nvPr>
            <p:ph type="title"/>
          </p:nvPr>
        </p:nvSpPr>
        <p:spPr/>
        <p:txBody>
          <a:bodyPr/>
          <a:lstStyle/>
          <a:p>
            <a:r>
              <a:rPr lang="en-US"/>
              <a:t>RAI Mitigations</a:t>
            </a:r>
          </a:p>
        </p:txBody>
      </p:sp>
      <p:sp>
        <p:nvSpPr>
          <p:cNvPr id="7" name="Freeform: Shape 6">
            <a:extLst>
              <a:ext uri="{FF2B5EF4-FFF2-40B4-BE49-F238E27FC236}">
                <a16:creationId xmlns:a16="http://schemas.microsoft.com/office/drawing/2014/main" id="{162FC63A-7D9E-8A90-0686-96355DF81F64}"/>
              </a:ext>
            </a:extLst>
          </p:cNvPr>
          <p:cNvSpPr/>
          <p:nvPr/>
        </p:nvSpPr>
        <p:spPr>
          <a:xfrm>
            <a:off x="473963" y="1355245"/>
            <a:ext cx="2204225" cy="854075"/>
          </a:xfrm>
          <a:custGeom>
            <a:avLst/>
            <a:gdLst>
              <a:gd name="connsiteX0" fmla="*/ 0 w 2204225"/>
              <a:gd name="connsiteY0" fmla="*/ 0 h 1208087"/>
              <a:gd name="connsiteX1" fmla="*/ 2204225 w 2204225"/>
              <a:gd name="connsiteY1" fmla="*/ 0 h 1208087"/>
              <a:gd name="connsiteX2" fmla="*/ 2204225 w 2204225"/>
              <a:gd name="connsiteY2" fmla="*/ 1208087 h 1208087"/>
              <a:gd name="connsiteX3" fmla="*/ 0 w 2204225"/>
              <a:gd name="connsiteY3" fmla="*/ 1208087 h 1208087"/>
              <a:gd name="connsiteX4" fmla="*/ 0 w 2204225"/>
              <a:gd name="connsiteY4" fmla="*/ 0 h 120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225" h="1208087">
                <a:moveTo>
                  <a:pt x="0" y="0"/>
                </a:moveTo>
                <a:lnTo>
                  <a:pt x="2204225" y="0"/>
                </a:lnTo>
                <a:lnTo>
                  <a:pt x="2204225" y="1208087"/>
                </a:lnTo>
                <a:lnTo>
                  <a:pt x="0" y="12080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marR="0" lvl="0" indent="0" algn="l" defTabSz="10223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Customer</a:t>
            </a:r>
          </a:p>
        </p:txBody>
      </p:sp>
      <p:sp>
        <p:nvSpPr>
          <p:cNvPr id="8" name="Freeform: Shape 7">
            <a:extLst>
              <a:ext uri="{FF2B5EF4-FFF2-40B4-BE49-F238E27FC236}">
                <a16:creationId xmlns:a16="http://schemas.microsoft.com/office/drawing/2014/main" id="{5D0EAF58-51C8-9927-A612-1C5B0806C9C2}"/>
              </a:ext>
            </a:extLst>
          </p:cNvPr>
          <p:cNvSpPr/>
          <p:nvPr/>
        </p:nvSpPr>
        <p:spPr>
          <a:xfrm>
            <a:off x="2957804" y="1355245"/>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Structure user interactions. Limit the length, structure, and source of inputs and outputs</a:t>
            </a:r>
          </a:p>
        </p:txBody>
      </p:sp>
      <p:sp>
        <p:nvSpPr>
          <p:cNvPr id="10" name="Freeform: Shape 9">
            <a:extLst>
              <a:ext uri="{FF2B5EF4-FFF2-40B4-BE49-F238E27FC236}">
                <a16:creationId xmlns:a16="http://schemas.microsoft.com/office/drawing/2014/main" id="{56BBE20F-516E-EB3B-321A-1377802BC1CA}"/>
              </a:ext>
            </a:extLst>
          </p:cNvPr>
          <p:cNvSpPr/>
          <p:nvPr/>
        </p:nvSpPr>
        <p:spPr>
          <a:xfrm>
            <a:off x="2957804" y="1695020"/>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Control user access</a:t>
            </a:r>
          </a:p>
        </p:txBody>
      </p:sp>
      <p:sp>
        <p:nvSpPr>
          <p:cNvPr id="12" name="Freeform: Shape 11">
            <a:extLst>
              <a:ext uri="{FF2B5EF4-FFF2-40B4-BE49-F238E27FC236}">
                <a16:creationId xmlns:a16="http://schemas.microsoft.com/office/drawing/2014/main" id="{B131791E-0264-1C8F-7153-57FDCD4DD215}"/>
              </a:ext>
            </a:extLst>
          </p:cNvPr>
          <p:cNvSpPr/>
          <p:nvPr/>
        </p:nvSpPr>
        <p:spPr>
          <a:xfrm>
            <a:off x="2957804" y="2034795"/>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Transparency and overreliance mitigations in UI/UX</a:t>
            </a:r>
          </a:p>
        </p:txBody>
      </p:sp>
      <p:sp>
        <p:nvSpPr>
          <p:cNvPr id="15" name="Freeform: Shape 14">
            <a:extLst>
              <a:ext uri="{FF2B5EF4-FFF2-40B4-BE49-F238E27FC236}">
                <a16:creationId xmlns:a16="http://schemas.microsoft.com/office/drawing/2014/main" id="{5130A3C7-18E6-F47C-C2E3-A7D205B67370}"/>
              </a:ext>
            </a:extLst>
          </p:cNvPr>
          <p:cNvSpPr/>
          <p:nvPr/>
        </p:nvSpPr>
        <p:spPr>
          <a:xfrm>
            <a:off x="473963" y="2453967"/>
            <a:ext cx="2204225" cy="854075"/>
          </a:xfrm>
          <a:custGeom>
            <a:avLst/>
            <a:gdLst>
              <a:gd name="connsiteX0" fmla="*/ 0 w 2204225"/>
              <a:gd name="connsiteY0" fmla="*/ 0 h 1208087"/>
              <a:gd name="connsiteX1" fmla="*/ 2204225 w 2204225"/>
              <a:gd name="connsiteY1" fmla="*/ 0 h 1208087"/>
              <a:gd name="connsiteX2" fmla="*/ 2204225 w 2204225"/>
              <a:gd name="connsiteY2" fmla="*/ 1208087 h 1208087"/>
              <a:gd name="connsiteX3" fmla="*/ 0 w 2204225"/>
              <a:gd name="connsiteY3" fmla="*/ 1208087 h 1208087"/>
              <a:gd name="connsiteX4" fmla="*/ 0 w 2204225"/>
              <a:gd name="connsiteY4" fmla="*/ 0 h 120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225" h="1208087">
                <a:moveTo>
                  <a:pt x="0" y="0"/>
                </a:moveTo>
                <a:lnTo>
                  <a:pt x="2204225" y="0"/>
                </a:lnTo>
                <a:lnTo>
                  <a:pt x="2204225" y="1208087"/>
                </a:lnTo>
                <a:lnTo>
                  <a:pt x="0" y="12080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marR="0" lvl="0" indent="0" algn="l" defTabSz="10223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Technical</a:t>
            </a:r>
          </a:p>
        </p:txBody>
      </p:sp>
      <p:sp>
        <p:nvSpPr>
          <p:cNvPr id="16" name="Freeform: Shape 15">
            <a:extLst>
              <a:ext uri="{FF2B5EF4-FFF2-40B4-BE49-F238E27FC236}">
                <a16:creationId xmlns:a16="http://schemas.microsoft.com/office/drawing/2014/main" id="{BA6CA8BA-A3A1-6861-CF58-FEC09CF00B2E}"/>
              </a:ext>
            </a:extLst>
          </p:cNvPr>
          <p:cNvSpPr/>
          <p:nvPr/>
        </p:nvSpPr>
        <p:spPr>
          <a:xfrm>
            <a:off x="2957804" y="2453967"/>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Content Filtering </a:t>
            </a:r>
          </a:p>
        </p:txBody>
      </p:sp>
      <p:sp>
        <p:nvSpPr>
          <p:cNvPr id="18" name="Freeform: Shape 17">
            <a:extLst>
              <a:ext uri="{FF2B5EF4-FFF2-40B4-BE49-F238E27FC236}">
                <a16:creationId xmlns:a16="http://schemas.microsoft.com/office/drawing/2014/main" id="{429804CE-E8E8-760F-5F8C-5C4B77C67981}"/>
              </a:ext>
            </a:extLst>
          </p:cNvPr>
          <p:cNvSpPr/>
          <p:nvPr/>
        </p:nvSpPr>
        <p:spPr>
          <a:xfrm>
            <a:off x="2957804" y="2793742"/>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Asynchronous abuse detection</a:t>
            </a:r>
          </a:p>
        </p:txBody>
      </p:sp>
      <p:sp>
        <p:nvSpPr>
          <p:cNvPr id="20" name="Freeform: Shape 19">
            <a:extLst>
              <a:ext uri="{FF2B5EF4-FFF2-40B4-BE49-F238E27FC236}">
                <a16:creationId xmlns:a16="http://schemas.microsoft.com/office/drawing/2014/main" id="{8AF19D43-4364-4526-2E20-D56E646997BB}"/>
              </a:ext>
            </a:extLst>
          </p:cNvPr>
          <p:cNvSpPr/>
          <p:nvPr/>
        </p:nvSpPr>
        <p:spPr>
          <a:xfrm>
            <a:off x="2957804" y="3133517"/>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User-based throttling</a:t>
            </a:r>
          </a:p>
        </p:txBody>
      </p:sp>
      <p:sp>
        <p:nvSpPr>
          <p:cNvPr id="22" name="Freeform: Shape 21">
            <a:extLst>
              <a:ext uri="{FF2B5EF4-FFF2-40B4-BE49-F238E27FC236}">
                <a16:creationId xmlns:a16="http://schemas.microsoft.com/office/drawing/2014/main" id="{5D32E3F8-C095-62B3-C37F-49902B76934F}"/>
              </a:ext>
            </a:extLst>
          </p:cNvPr>
          <p:cNvSpPr/>
          <p:nvPr/>
        </p:nvSpPr>
        <p:spPr>
          <a:xfrm>
            <a:off x="2957804" y="3473292"/>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User-based shutdown</a:t>
            </a:r>
          </a:p>
        </p:txBody>
      </p:sp>
      <p:sp>
        <p:nvSpPr>
          <p:cNvPr id="25" name="Freeform: Shape 24">
            <a:extLst>
              <a:ext uri="{FF2B5EF4-FFF2-40B4-BE49-F238E27FC236}">
                <a16:creationId xmlns:a16="http://schemas.microsoft.com/office/drawing/2014/main" id="{D04F55E7-D668-1EA3-26DE-1691C9F27D56}"/>
              </a:ext>
            </a:extLst>
          </p:cNvPr>
          <p:cNvSpPr/>
          <p:nvPr/>
        </p:nvSpPr>
        <p:spPr>
          <a:xfrm>
            <a:off x="473963" y="3892464"/>
            <a:ext cx="2204225" cy="854075"/>
          </a:xfrm>
          <a:custGeom>
            <a:avLst/>
            <a:gdLst>
              <a:gd name="connsiteX0" fmla="*/ 0 w 2204225"/>
              <a:gd name="connsiteY0" fmla="*/ 0 h 1208087"/>
              <a:gd name="connsiteX1" fmla="*/ 2204225 w 2204225"/>
              <a:gd name="connsiteY1" fmla="*/ 0 h 1208087"/>
              <a:gd name="connsiteX2" fmla="*/ 2204225 w 2204225"/>
              <a:gd name="connsiteY2" fmla="*/ 1208087 h 1208087"/>
              <a:gd name="connsiteX3" fmla="*/ 0 w 2204225"/>
              <a:gd name="connsiteY3" fmla="*/ 1208087 h 1208087"/>
              <a:gd name="connsiteX4" fmla="*/ 0 w 2204225"/>
              <a:gd name="connsiteY4" fmla="*/ 0 h 120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225" h="1208087">
                <a:moveTo>
                  <a:pt x="0" y="0"/>
                </a:moveTo>
                <a:lnTo>
                  <a:pt x="2204225" y="0"/>
                </a:lnTo>
                <a:lnTo>
                  <a:pt x="2204225" y="1208087"/>
                </a:lnTo>
                <a:lnTo>
                  <a:pt x="0" y="12080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marR="0" lvl="0" indent="0" algn="l" defTabSz="10223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Process </a:t>
            </a:r>
            <a:br>
              <a:rPr kumimoji="0" lang="en-US" sz="2000" b="0" i="0" u="none" strike="noStrike" kern="1200" cap="none" spc="0" normalizeH="0" baseline="0" noProof="0">
                <a:ln>
                  <a:noFill/>
                </a:ln>
                <a:solidFill>
                  <a:srgbClr val="50E6FF"/>
                </a:solidFill>
                <a:effectLst/>
                <a:uLnTx/>
                <a:uFillTx/>
                <a:latin typeface="Segoe UI Semibold"/>
                <a:ea typeface="+mn-ea"/>
                <a:cs typeface="+mn-cs"/>
              </a:rPr>
            </a:br>
            <a:r>
              <a:rPr kumimoji="0" lang="en-US" sz="2000" b="0" i="0" u="none" strike="noStrike" kern="1200" cap="none" spc="0" normalizeH="0" baseline="0" noProof="0">
                <a:ln>
                  <a:noFill/>
                </a:ln>
                <a:solidFill>
                  <a:srgbClr val="50E6FF"/>
                </a:solidFill>
                <a:effectLst/>
                <a:uLnTx/>
                <a:uFillTx/>
                <a:latin typeface="Segoe UI Semibold"/>
                <a:ea typeface="+mn-ea"/>
                <a:cs typeface="+mn-cs"/>
              </a:rPr>
              <a:t>and Policy</a:t>
            </a:r>
          </a:p>
        </p:txBody>
      </p:sp>
      <p:sp>
        <p:nvSpPr>
          <p:cNvPr id="26" name="Freeform: Shape 25">
            <a:extLst>
              <a:ext uri="{FF2B5EF4-FFF2-40B4-BE49-F238E27FC236}">
                <a16:creationId xmlns:a16="http://schemas.microsoft.com/office/drawing/2014/main" id="{6A5A6291-4683-55C0-4719-FAA3218F27B7}"/>
              </a:ext>
            </a:extLst>
          </p:cNvPr>
          <p:cNvSpPr/>
          <p:nvPr/>
        </p:nvSpPr>
        <p:spPr>
          <a:xfrm>
            <a:off x="2957804" y="3892464"/>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Limited Access</a:t>
            </a:r>
          </a:p>
        </p:txBody>
      </p:sp>
      <p:sp>
        <p:nvSpPr>
          <p:cNvPr id="28" name="Freeform: Shape 27">
            <a:extLst>
              <a:ext uri="{FF2B5EF4-FFF2-40B4-BE49-F238E27FC236}">
                <a16:creationId xmlns:a16="http://schemas.microsoft.com/office/drawing/2014/main" id="{BCCF9C73-3BAF-A38A-A0A5-DD41891C976C}"/>
              </a:ext>
            </a:extLst>
          </p:cNvPr>
          <p:cNvSpPr/>
          <p:nvPr/>
        </p:nvSpPr>
        <p:spPr>
          <a:xfrm>
            <a:off x="2957804" y="4232239"/>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Abuse reporting channel</a:t>
            </a:r>
          </a:p>
        </p:txBody>
      </p:sp>
      <p:sp>
        <p:nvSpPr>
          <p:cNvPr id="30" name="Freeform: Shape 29">
            <a:extLst>
              <a:ext uri="{FF2B5EF4-FFF2-40B4-BE49-F238E27FC236}">
                <a16:creationId xmlns:a16="http://schemas.microsoft.com/office/drawing/2014/main" id="{9200C8FA-AB44-A62D-DF4F-F92297150B6B}"/>
              </a:ext>
            </a:extLst>
          </p:cNvPr>
          <p:cNvSpPr/>
          <p:nvPr/>
        </p:nvSpPr>
        <p:spPr>
          <a:xfrm>
            <a:off x="2957804" y="4572014"/>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Feedback channel</a:t>
            </a:r>
          </a:p>
        </p:txBody>
      </p:sp>
      <p:sp>
        <p:nvSpPr>
          <p:cNvPr id="32" name="Freeform: Shape 31">
            <a:extLst>
              <a:ext uri="{FF2B5EF4-FFF2-40B4-BE49-F238E27FC236}">
                <a16:creationId xmlns:a16="http://schemas.microsoft.com/office/drawing/2014/main" id="{83AE8613-D047-CB3F-9BEA-DCD00BAA1B81}"/>
              </a:ext>
            </a:extLst>
          </p:cNvPr>
          <p:cNvSpPr/>
          <p:nvPr/>
        </p:nvSpPr>
        <p:spPr>
          <a:xfrm>
            <a:off x="2957804" y="4911789"/>
            <a:ext cx="8651583" cy="258532"/>
          </a:xfrm>
          <a:custGeom>
            <a:avLst/>
            <a:gdLst>
              <a:gd name="connsiteX0" fmla="*/ 0 w 8651583"/>
              <a:gd name="connsiteY0" fmla="*/ 0 h 284030"/>
              <a:gd name="connsiteX1" fmla="*/ 8651583 w 8651583"/>
              <a:gd name="connsiteY1" fmla="*/ 0 h 284030"/>
              <a:gd name="connsiteX2" fmla="*/ 8651583 w 8651583"/>
              <a:gd name="connsiteY2" fmla="*/ 284030 h 284030"/>
              <a:gd name="connsiteX3" fmla="*/ 0 w 8651583"/>
              <a:gd name="connsiteY3" fmla="*/ 284030 h 284030"/>
              <a:gd name="connsiteX4" fmla="*/ 0 w 8651583"/>
              <a:gd name="connsiteY4" fmla="*/ 0 h 2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284030">
                <a:moveTo>
                  <a:pt x="0" y="0"/>
                </a:moveTo>
                <a:lnTo>
                  <a:pt x="8651583" y="0"/>
                </a:lnTo>
                <a:lnTo>
                  <a:pt x="8651583" y="284030"/>
                </a:lnTo>
                <a:lnTo>
                  <a:pt x="0" y="2840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Incident Response</a:t>
            </a:r>
          </a:p>
        </p:txBody>
      </p:sp>
      <p:sp>
        <p:nvSpPr>
          <p:cNvPr id="35" name="Freeform: Shape 34">
            <a:extLst>
              <a:ext uri="{FF2B5EF4-FFF2-40B4-BE49-F238E27FC236}">
                <a16:creationId xmlns:a16="http://schemas.microsoft.com/office/drawing/2014/main" id="{EFA9A7C7-6CF3-95B4-1E49-B31229390164}"/>
              </a:ext>
            </a:extLst>
          </p:cNvPr>
          <p:cNvSpPr/>
          <p:nvPr/>
        </p:nvSpPr>
        <p:spPr>
          <a:xfrm>
            <a:off x="425062" y="5330961"/>
            <a:ext cx="2204225" cy="854075"/>
          </a:xfrm>
          <a:custGeom>
            <a:avLst/>
            <a:gdLst>
              <a:gd name="connsiteX0" fmla="*/ 0 w 2204225"/>
              <a:gd name="connsiteY0" fmla="*/ 0 h 1208087"/>
              <a:gd name="connsiteX1" fmla="*/ 2204225 w 2204225"/>
              <a:gd name="connsiteY1" fmla="*/ 0 h 1208087"/>
              <a:gd name="connsiteX2" fmla="*/ 2204225 w 2204225"/>
              <a:gd name="connsiteY2" fmla="*/ 1208087 h 1208087"/>
              <a:gd name="connsiteX3" fmla="*/ 0 w 2204225"/>
              <a:gd name="connsiteY3" fmla="*/ 1208087 h 1208087"/>
              <a:gd name="connsiteX4" fmla="*/ 0 w 2204225"/>
              <a:gd name="connsiteY4" fmla="*/ 0 h 120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225" h="1208087">
                <a:moveTo>
                  <a:pt x="0" y="0"/>
                </a:moveTo>
                <a:lnTo>
                  <a:pt x="2204225" y="0"/>
                </a:lnTo>
                <a:lnTo>
                  <a:pt x="2204225" y="1208087"/>
                </a:lnTo>
                <a:lnTo>
                  <a:pt x="0" y="12080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marR="0" lvl="0" indent="0" algn="l" defTabSz="10223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50E6FF"/>
                </a:solidFill>
                <a:effectLst/>
                <a:uLnTx/>
                <a:uFillTx/>
                <a:latin typeface="Segoe UI Semibold"/>
                <a:ea typeface="+mn-ea"/>
                <a:cs typeface="+mn-cs"/>
              </a:rPr>
              <a:t>Documentation and legal</a:t>
            </a:r>
          </a:p>
        </p:txBody>
      </p:sp>
      <p:sp>
        <p:nvSpPr>
          <p:cNvPr id="36" name="Freeform: Shape 35">
            <a:extLst>
              <a:ext uri="{FF2B5EF4-FFF2-40B4-BE49-F238E27FC236}">
                <a16:creationId xmlns:a16="http://schemas.microsoft.com/office/drawing/2014/main" id="{2573D9B9-4D45-852F-AC6C-81DAB918E885}"/>
              </a:ext>
            </a:extLst>
          </p:cNvPr>
          <p:cNvSpPr/>
          <p:nvPr/>
        </p:nvSpPr>
        <p:spPr>
          <a:xfrm>
            <a:off x="2957804" y="5330961"/>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Terms of use</a:t>
            </a:r>
          </a:p>
        </p:txBody>
      </p:sp>
      <p:sp>
        <p:nvSpPr>
          <p:cNvPr id="38" name="Freeform: Shape 37">
            <a:extLst>
              <a:ext uri="{FF2B5EF4-FFF2-40B4-BE49-F238E27FC236}">
                <a16:creationId xmlns:a16="http://schemas.microsoft.com/office/drawing/2014/main" id="{EEF83175-13AD-1E8B-D669-3B22F4A8851B}"/>
              </a:ext>
            </a:extLst>
          </p:cNvPr>
          <p:cNvSpPr/>
          <p:nvPr/>
        </p:nvSpPr>
        <p:spPr>
          <a:xfrm>
            <a:off x="2957804" y="5670736"/>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Transparency Note</a:t>
            </a:r>
          </a:p>
        </p:txBody>
      </p:sp>
      <p:sp>
        <p:nvSpPr>
          <p:cNvPr id="40" name="Freeform: Shape 39">
            <a:extLst>
              <a:ext uri="{FF2B5EF4-FFF2-40B4-BE49-F238E27FC236}">
                <a16:creationId xmlns:a16="http://schemas.microsoft.com/office/drawing/2014/main" id="{722C0BB7-5268-B864-4529-2D12B7E2667C}"/>
              </a:ext>
            </a:extLst>
          </p:cNvPr>
          <p:cNvSpPr/>
          <p:nvPr/>
        </p:nvSpPr>
        <p:spPr>
          <a:xfrm>
            <a:off x="2957804" y="6010506"/>
            <a:ext cx="8651583" cy="258532"/>
          </a:xfrm>
          <a:custGeom>
            <a:avLst/>
            <a:gdLst>
              <a:gd name="connsiteX0" fmla="*/ 0 w 8651583"/>
              <a:gd name="connsiteY0" fmla="*/ 0 h 377527"/>
              <a:gd name="connsiteX1" fmla="*/ 8651583 w 8651583"/>
              <a:gd name="connsiteY1" fmla="*/ 0 h 377527"/>
              <a:gd name="connsiteX2" fmla="*/ 8651583 w 8651583"/>
              <a:gd name="connsiteY2" fmla="*/ 377527 h 377527"/>
              <a:gd name="connsiteX3" fmla="*/ 0 w 8651583"/>
              <a:gd name="connsiteY3" fmla="*/ 377527 h 377527"/>
              <a:gd name="connsiteX4" fmla="*/ 0 w 8651583"/>
              <a:gd name="connsiteY4" fmla="*/ 0 h 37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1583" h="377527">
                <a:moveTo>
                  <a:pt x="0" y="0"/>
                </a:moveTo>
                <a:lnTo>
                  <a:pt x="8651583" y="0"/>
                </a:lnTo>
                <a:lnTo>
                  <a:pt x="8651583" y="377527"/>
                </a:lnTo>
                <a:lnTo>
                  <a:pt x="0" y="3775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spAutoFit/>
          </a:bodyPr>
          <a:lstStyle/>
          <a:p>
            <a:pPr marL="0" marR="0" lvl="0" indent="0" algn="l" defTabSz="5334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a:ln>
                  <a:noFill/>
                </a:ln>
                <a:solidFill>
                  <a:srgbClr val="FFFFFF">
                    <a:hueOff val="0"/>
                    <a:satOff val="0"/>
                    <a:lumOff val="0"/>
                    <a:alphaOff val="0"/>
                  </a:srgbClr>
                </a:solidFill>
                <a:effectLst/>
                <a:uLnTx/>
                <a:uFillTx/>
                <a:latin typeface="Segoe UI"/>
                <a:ea typeface="+mn-ea"/>
                <a:cs typeface="+mn-cs"/>
              </a:rPr>
              <a:t>Design Guidelines</a:t>
            </a:r>
          </a:p>
        </p:txBody>
      </p:sp>
    </p:spTree>
    <p:extLst>
      <p:ext uri="{BB962C8B-B14F-4D97-AF65-F5344CB8AC3E}">
        <p14:creationId xmlns:p14="http://schemas.microsoft.com/office/powerpoint/2010/main" val="7654974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37CA096-4819-8570-1188-042DFA71F122}"/>
              </a:ext>
            </a:extLst>
          </p:cNvPr>
          <p:cNvSpPr txBox="1">
            <a:spLocks noGrp="1"/>
          </p:cNvSpPr>
          <p:nvPr>
            <p:ph type="title"/>
          </p:nvPr>
        </p:nvSpPr>
        <p:spPr>
          <a:xfrm>
            <a:off x="588263" y="457200"/>
            <a:ext cx="11018520" cy="800219"/>
          </a:xfrm>
        </p:spPr>
        <p:txBody>
          <a:bodyPr/>
          <a:lstStyle>
            <a:lvl1pPr algn="ctr" defTabSz="932563"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Light" panose="020B0502040204020203" pitchFamily="34" charset="0"/>
              </a:defRPr>
            </a:lvl1pPr>
          </a:lstStyle>
          <a:p>
            <a:pPr lvl="0" algn="l"/>
            <a:r>
              <a:rPr lang="en-US" noProof="0"/>
              <a:t>Quality</a:t>
            </a:r>
            <a:br>
              <a:rPr lang="en-US" noProof="0"/>
            </a:br>
            <a:r>
              <a:rPr lang="en-US" sz="2000" spc="0" noProof="0">
                <a:solidFill>
                  <a:schemeClr val="accent1"/>
                </a:solidFill>
              </a:rPr>
              <a:t>Harm to individuals or businesses due to unintended outputs or overreliance</a:t>
            </a:r>
            <a:endParaRPr lang="en-US" spc="0" noProof="0">
              <a:solidFill>
                <a:schemeClr val="accent1"/>
              </a:solidFill>
            </a:endParaRPr>
          </a:p>
        </p:txBody>
      </p:sp>
      <p:graphicFrame>
        <p:nvGraphicFramePr>
          <p:cNvPr id="5" name="Content Placeholder 3">
            <a:extLst>
              <a:ext uri="{FF2B5EF4-FFF2-40B4-BE49-F238E27FC236}">
                <a16:creationId xmlns:a16="http://schemas.microsoft.com/office/drawing/2014/main" id="{D4105FEF-319A-C096-9D31-12A9C35E287F}"/>
              </a:ext>
            </a:extLst>
          </p:cNvPr>
          <p:cNvGraphicFramePr>
            <a:graphicFrameLocks/>
          </p:cNvGraphicFramePr>
          <p:nvPr/>
        </p:nvGraphicFramePr>
        <p:xfrm>
          <a:off x="588263" y="1447800"/>
          <a:ext cx="11021125" cy="4821242"/>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2828037">
                  <a:extLst>
                    <a:ext uri="{9D8B030D-6E8A-4147-A177-3AD203B41FA5}">
                      <a16:colId xmlns:a16="http://schemas.microsoft.com/office/drawing/2014/main" val="506137445"/>
                    </a:ext>
                  </a:extLst>
                </a:gridCol>
                <a:gridCol w="8193088">
                  <a:extLst>
                    <a:ext uri="{9D8B030D-6E8A-4147-A177-3AD203B41FA5}">
                      <a16:colId xmlns:a16="http://schemas.microsoft.com/office/drawing/2014/main" val="896634424"/>
                    </a:ext>
                  </a:extLst>
                </a:gridCol>
              </a:tblGrid>
              <a:tr h="385025">
                <a:tc>
                  <a:txBody>
                    <a:bodyPr/>
                    <a:lstStyle/>
                    <a:p>
                      <a:pPr marL="0" marR="0">
                        <a:spcBef>
                          <a:spcPts val="0"/>
                        </a:spcBef>
                        <a:spcAft>
                          <a:spcPts val="0"/>
                        </a:spcAft>
                      </a:pPr>
                      <a:r>
                        <a:rPr lang="en-US" sz="1200" b="0" cap="all" spc="60">
                          <a:solidFill>
                            <a:schemeClr val="accent1"/>
                          </a:solidFill>
                          <a:effectLst/>
                          <a:latin typeface="+mj-lt"/>
                        </a:rPr>
                        <a:t>Incident Class Shorthand</a:t>
                      </a:r>
                      <a:endParaRPr lang="en-US" sz="1200" b="0" cap="all" spc="60">
                        <a:solidFill>
                          <a:schemeClr val="accent1"/>
                        </a:solidFill>
                        <a:effectLst/>
                        <a:latin typeface="+mj-lt"/>
                        <a:ea typeface="Times New Roman" panose="02020603050405020304" pitchFamily="18" charset="0"/>
                        <a:cs typeface="Arial" panose="020B0604020202020204" pitchFamily="34"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200" b="0" cap="all" spc="60">
                          <a:solidFill>
                            <a:schemeClr val="accent1"/>
                          </a:solidFill>
                          <a:effectLst/>
                          <a:latin typeface="+mj-lt"/>
                        </a:rPr>
                        <a:t>Incident Class Extended Description</a:t>
                      </a:r>
                      <a:endParaRPr lang="en-US" sz="1200" b="0" cap="all" spc="60">
                        <a:solidFill>
                          <a:schemeClr val="accent1"/>
                        </a:solidFill>
                        <a:effectLst/>
                        <a:latin typeface="+mj-lt"/>
                        <a:ea typeface="Times New Roman" panose="02020603050405020304" pitchFamily="18" charset="0"/>
                        <a:cs typeface="Arial" panose="020B0604020202020204" pitchFamily="34"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8926705"/>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Inaccurate Text</a:t>
                      </a:r>
                    </a:p>
                  </a:txBody>
                  <a:tcPr marL="68580" marR="68580" marT="0" marB="0" anchor="ctr">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generates misleading, inaccurate, or poorly-contextualized content on high-stakes topics</a:t>
                      </a:r>
                    </a:p>
                  </a:txBody>
                  <a:tcPr marL="68580" marR="68580" marT="0" marB="0" anchor="ctr">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4050956"/>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Incorrect/insecure code</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generates incorrect or insecure code that is used unknowingly by users</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6580247"/>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PII</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generates responses that contain email addresses, SSNs, and other PII that is</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9439587"/>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Proprietary Info/plagiarism</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generates based on content or code that is proprietary</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313583"/>
                  </a:ext>
                </a:extLst>
              </a:tr>
              <a:tr h="492913">
                <a:tc>
                  <a:txBody>
                    <a:bodyPr/>
                    <a:lstStyle/>
                    <a:p>
                      <a:pPr marL="0" marR="0">
                        <a:spcBef>
                          <a:spcPts val="0"/>
                        </a:spcBef>
                        <a:spcAft>
                          <a:spcPts val="0"/>
                        </a:spcAft>
                      </a:pPr>
                      <a:r>
                        <a:rPr lang="en-US" sz="1200" strike="noStrike">
                          <a:solidFill>
                            <a:schemeClr val="tx1"/>
                          </a:solidFill>
                          <a:effectLst/>
                          <a:latin typeface="+mn-lt"/>
                          <a:ea typeface="Times New Roman" panose="02020603050405020304" pitchFamily="18" charset="0"/>
                          <a:cs typeface="Arial"/>
                        </a:rPr>
                        <a:t>Demeaning, stereotyping, hate</a:t>
                      </a:r>
                      <a:endParaRPr lang="en-US" sz="1200" strike="noStrike">
                        <a:solidFill>
                          <a:schemeClr val="tx1"/>
                        </a:solidFill>
                        <a:effectLst/>
                        <a:latin typeface="+mn-lt"/>
                        <a:ea typeface="Times New Roman" panose="02020603050405020304" pitchFamily="18" charset="0"/>
                        <a:cs typeface="Arial" panose="020B0604020202020204" pitchFamily="34" charset="0"/>
                      </a:endParaRP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lvl="0">
                        <a:spcBef>
                          <a:spcPts val="0"/>
                        </a:spcBef>
                        <a:spcAft>
                          <a:spcPts val="0"/>
                        </a:spcAft>
                        <a:buNone/>
                      </a:pPr>
                      <a:r>
                        <a:rPr lang="en-US" sz="1400">
                          <a:solidFill>
                            <a:schemeClr val="tx1"/>
                          </a:solidFill>
                          <a:effectLst/>
                          <a:latin typeface="+mn-lt"/>
                          <a:cs typeface="Arial"/>
                        </a:rPr>
                        <a:t>API generates content that is offensive toward members of social groups</a:t>
                      </a:r>
                      <a:endParaRPr lang="en-US" sz="1600">
                        <a:solidFill>
                          <a:schemeClr val="tx1"/>
                        </a:solidFill>
                        <a:latin typeface="+mn-lt"/>
                      </a:endParaRP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8334232"/>
                  </a:ext>
                </a:extLst>
              </a:tr>
              <a:tr h="492913">
                <a:tc>
                  <a:txBody>
                    <a:bodyPr/>
                    <a:lstStyle/>
                    <a:p>
                      <a:pPr marL="0" marR="0" lvl="0">
                        <a:spcBef>
                          <a:spcPts val="0"/>
                        </a:spcBef>
                        <a:spcAft>
                          <a:spcPts val="0"/>
                        </a:spcAft>
                        <a:buNone/>
                      </a:pPr>
                      <a:r>
                        <a:rPr lang="en-US" sz="1200" strike="noStrike">
                          <a:solidFill>
                            <a:schemeClr val="tx1"/>
                          </a:solidFill>
                          <a:effectLst/>
                          <a:latin typeface="+mn-lt"/>
                          <a:cs typeface="Arial"/>
                        </a:rPr>
                        <a:t>Inequitable allocation</a:t>
                      </a:r>
                      <a:endParaRPr lang="en-US" sz="1600">
                        <a:solidFill>
                          <a:schemeClr val="tx1"/>
                        </a:solidFill>
                        <a:latin typeface="+mn-lt"/>
                      </a:endParaRPr>
                    </a:p>
                  </a:txBody>
                  <a:tcPr marL="68580" marR="68580" marT="0" marB="0" anchor="ctr">
                    <a:lnL w="0">
                      <a:noFill/>
                    </a:lnL>
                    <a:lnR w="0">
                      <a:noFill/>
                    </a:lnR>
                    <a:lnT w="0">
                      <a:noFill/>
                    </a:lnT>
                    <a:lnB w="0">
                      <a:noFill/>
                    </a:lnB>
                    <a:lnTlToBr w="12700" cmpd="sng">
                      <a:noFill/>
                      <a:prstDash val="solid"/>
                    </a:lnTlToBr>
                    <a:lnBlToTr w="12700" cmpd="sng">
                      <a:noFill/>
                      <a:prstDash val="solid"/>
                    </a:lnBlToTr>
                    <a:solidFill>
                      <a:schemeClr val="bg1"/>
                    </a:solidFill>
                  </a:tcPr>
                </a:tc>
                <a:tc>
                  <a:txBody>
                    <a:bodyPr/>
                    <a:lstStyle/>
                    <a:p>
                      <a:pPr marL="0" marR="0" lvl="0">
                        <a:spcBef>
                          <a:spcPts val="0"/>
                        </a:spcBef>
                        <a:spcAft>
                          <a:spcPts val="0"/>
                        </a:spcAft>
                        <a:buNone/>
                      </a:pPr>
                      <a:r>
                        <a:rPr lang="en-US" sz="1400">
                          <a:solidFill>
                            <a:schemeClr val="tx1"/>
                          </a:solidFill>
                          <a:effectLst/>
                          <a:latin typeface="+mn-lt"/>
                          <a:cs typeface="Arial"/>
                        </a:rPr>
                        <a:t>API outputs lead to inequitable allocation of resources </a:t>
                      </a:r>
                      <a:br>
                        <a:rPr lang="en-US" sz="1400">
                          <a:solidFill>
                            <a:schemeClr val="tx1"/>
                          </a:solidFill>
                          <a:effectLst/>
                          <a:latin typeface="+mn-lt"/>
                          <a:cs typeface="Arial"/>
                        </a:rPr>
                      </a:br>
                      <a:r>
                        <a:rPr lang="en-US" sz="1400">
                          <a:solidFill>
                            <a:schemeClr val="tx1"/>
                          </a:solidFill>
                          <a:effectLst/>
                          <a:latin typeface="+mn-lt"/>
                          <a:cs typeface="Arial"/>
                        </a:rPr>
                        <a:t>(e.g., likelihood of receiving job interview based on automated resume screener)</a:t>
                      </a:r>
                    </a:p>
                  </a:txBody>
                  <a:tcPr marL="68580" marR="68580" marT="0" marB="0" anchor="ctr">
                    <a:lnL w="0">
                      <a:noFill/>
                    </a:lnL>
                    <a:lnR w="0">
                      <a:noFill/>
                    </a:lnR>
                    <a:lnT w="0">
                      <a:noFill/>
                    </a:lnT>
                    <a:lnB w="0">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1005621"/>
                  </a:ext>
                </a:extLst>
              </a:tr>
              <a:tr h="492913">
                <a:tc>
                  <a:txBody>
                    <a:bodyPr/>
                    <a:lstStyle/>
                    <a:p>
                      <a:pPr marL="0" lvl="0">
                        <a:spcBef>
                          <a:spcPts val="0"/>
                        </a:spcBef>
                        <a:spcAft>
                          <a:spcPts val="0"/>
                        </a:spcAft>
                        <a:buNone/>
                      </a:pPr>
                      <a:r>
                        <a:rPr lang="en-US" sz="1200" strike="noStrike">
                          <a:solidFill>
                            <a:schemeClr val="tx1"/>
                          </a:solidFill>
                          <a:effectLst/>
                          <a:latin typeface="+mn-lt"/>
                          <a:cs typeface="Arial"/>
                        </a:rPr>
                        <a:t>Quality of service harms</a:t>
                      </a:r>
                    </a:p>
                  </a:txBody>
                  <a:tcPr marL="68580" marR="68580" marT="0" marB="0" anchor="ctr">
                    <a:lnL w="0">
                      <a:noFill/>
                    </a:lnL>
                    <a:lnR w="0">
                      <a:noFill/>
                    </a:lnR>
                    <a:lnT w="0">
                      <a:noFill/>
                    </a:lnT>
                    <a:lnB w="0">
                      <a:noFill/>
                    </a:lnB>
                    <a:lnTlToBr w="12700" cmpd="sng">
                      <a:noFill/>
                      <a:prstDash val="solid"/>
                    </a:lnTlToBr>
                    <a:lnBlToTr w="12700" cmpd="sng">
                      <a:noFill/>
                      <a:prstDash val="solid"/>
                    </a:lnBlToTr>
                    <a:solidFill>
                      <a:schemeClr val="bg1"/>
                    </a:solidFill>
                  </a:tcPr>
                </a:tc>
                <a:tc>
                  <a:txBody>
                    <a:bodyPr/>
                    <a:lstStyle/>
                    <a:p>
                      <a:pPr marL="0" lvl="0">
                        <a:spcBef>
                          <a:spcPts val="0"/>
                        </a:spcBef>
                        <a:spcAft>
                          <a:spcPts val="0"/>
                        </a:spcAft>
                        <a:buNone/>
                      </a:pPr>
                      <a:r>
                        <a:rPr lang="en-US" sz="1400">
                          <a:solidFill>
                            <a:schemeClr val="tx1"/>
                          </a:solidFill>
                          <a:effectLst/>
                          <a:latin typeface="+mn-lt"/>
                          <a:cs typeface="Arial"/>
                        </a:rPr>
                        <a:t>API systematically performs worse on text by, for, and about different social groups</a:t>
                      </a:r>
                    </a:p>
                  </a:txBody>
                  <a:tcPr marL="68580" marR="68580" marT="0" marB="0" anchor="ctr">
                    <a:lnL w="0">
                      <a:noFill/>
                    </a:lnL>
                    <a:lnR w="0">
                      <a:noFill/>
                    </a:lnR>
                    <a:lnT w="0">
                      <a:noFill/>
                    </a:lnT>
                    <a:lnB w="0">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2765018"/>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Violence or Self-Harm</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instructs, affirms, or radicalizes a human to commit direct harm to themself or others</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874907"/>
                  </a:ext>
                </a:extLst>
              </a:tr>
              <a:tr h="492913">
                <a:tc>
                  <a:txBody>
                    <a:bodyPr/>
                    <a:lstStyle/>
                    <a:p>
                      <a:pPr marL="0" marR="0">
                        <a:spcBef>
                          <a:spcPts val="0"/>
                        </a:spcBef>
                        <a:spcAft>
                          <a:spcPts val="0"/>
                        </a:spcAft>
                      </a:pPr>
                      <a:r>
                        <a:rPr lang="en-US" sz="1200">
                          <a:solidFill>
                            <a:schemeClr val="tx1"/>
                          </a:solidFill>
                          <a:effectLst/>
                          <a:latin typeface="+mn-lt"/>
                          <a:ea typeface="Times New Roman" panose="02020603050405020304" pitchFamily="18" charset="0"/>
                          <a:cs typeface="Arial"/>
                        </a:rPr>
                        <a:t>Profane, sexual, inappropriate, </a:t>
                      </a:r>
                      <a:br>
                        <a:rPr lang="en-US" sz="1200">
                          <a:solidFill>
                            <a:schemeClr val="tx1"/>
                          </a:solidFill>
                          <a:effectLst/>
                          <a:latin typeface="+mn-lt"/>
                          <a:ea typeface="Times New Roman" panose="02020603050405020304" pitchFamily="18" charset="0"/>
                          <a:cs typeface="Arial"/>
                        </a:rPr>
                      </a:br>
                      <a:r>
                        <a:rPr lang="en-US" sz="1200">
                          <a:solidFill>
                            <a:schemeClr val="tx1"/>
                          </a:solidFill>
                          <a:effectLst/>
                          <a:latin typeface="+mn-lt"/>
                          <a:ea typeface="Times New Roman" panose="02020603050405020304" pitchFamily="18" charset="0"/>
                          <a:cs typeface="Arial"/>
                        </a:rPr>
                        <a:t>or sensitive content</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a:solidFill>
                            <a:schemeClr val="tx1"/>
                          </a:solidFill>
                          <a:effectLst/>
                          <a:latin typeface="+mn-lt"/>
                          <a:ea typeface="Times New Roman" panose="02020603050405020304" pitchFamily="18" charset="0"/>
                          <a:cs typeface="Arial"/>
                        </a:rPr>
                        <a:t>API generates contextually inappropriate, offensive, or sensitive content</a:t>
                      </a:r>
                    </a:p>
                  </a:txBody>
                  <a:tcPr marL="68580" marR="6858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7931408"/>
                  </a:ext>
                </a:extLst>
              </a:tr>
            </a:tbl>
          </a:graphicData>
        </a:graphic>
      </p:graphicFrame>
    </p:spTree>
    <p:extLst>
      <p:ext uri="{BB962C8B-B14F-4D97-AF65-F5344CB8AC3E}">
        <p14:creationId xmlns:p14="http://schemas.microsoft.com/office/powerpoint/2010/main" val="29674395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238E83A3-05B4-1F40-6FCE-BE555A11CD16}"/>
              </a:ext>
            </a:extLst>
          </p:cNvPr>
          <p:cNvSpPr>
            <a:spLocks noGrp="1"/>
          </p:cNvSpPr>
          <p:nvPr>
            <p:ph type="title"/>
          </p:nvPr>
        </p:nvSpPr>
        <p:spPr/>
        <p:txBody>
          <a:bodyPr/>
          <a:lstStyle/>
          <a:p>
            <a:r>
              <a:rPr lang="en-US"/>
              <a:t>Azure OpenAI Service Responsible AI</a:t>
            </a:r>
          </a:p>
        </p:txBody>
      </p:sp>
      <p:grpSp>
        <p:nvGrpSpPr>
          <p:cNvPr id="8" name="laptop">
            <a:extLst>
              <a:ext uri="{FF2B5EF4-FFF2-40B4-BE49-F238E27FC236}">
                <a16:creationId xmlns:a16="http://schemas.microsoft.com/office/drawing/2014/main" id="{57459750-8755-4D85-CCD3-790EB8CFA8BD}"/>
              </a:ext>
              <a:ext uri="{C183D7F6-B498-43B3-948B-1728B52AA6E4}">
                <adec:decorative xmlns:adec="http://schemas.microsoft.com/office/drawing/2017/decorative" val="1"/>
              </a:ext>
            </a:extLst>
          </p:cNvPr>
          <p:cNvGrpSpPr/>
          <p:nvPr/>
        </p:nvGrpSpPr>
        <p:grpSpPr>
          <a:xfrm>
            <a:off x="666819" y="3947457"/>
            <a:ext cx="657341" cy="401030"/>
            <a:chOff x="615531" y="1287780"/>
            <a:chExt cx="547784" cy="334192"/>
          </a:xfrm>
        </p:grpSpPr>
        <p:sp>
          <p:nvSpPr>
            <p:cNvPr id="9" name="Rectangle 5">
              <a:extLst>
                <a:ext uri="{FF2B5EF4-FFF2-40B4-BE49-F238E27FC236}">
                  <a16:creationId xmlns:a16="http://schemas.microsoft.com/office/drawing/2014/main" id="{BB073E08-591E-FA54-3B06-E068786B9B5D}"/>
                </a:ext>
              </a:extLst>
            </p:cNvPr>
            <p:cNvSpPr>
              <a:spLocks noChangeArrowheads="1"/>
            </p:cNvSpPr>
            <p:nvPr/>
          </p:nvSpPr>
          <p:spPr bwMode="auto">
            <a:xfrm>
              <a:off x="669292" y="1303763"/>
              <a:ext cx="441714" cy="283337"/>
            </a:xfrm>
            <a:prstGeom prst="rect">
              <a:avLst/>
            </a:prstGeom>
            <a:solidFill>
              <a:srgbClr val="0078D4"/>
            </a:solidFill>
            <a:ln w="9525">
              <a:noFill/>
              <a:miter lim="800000"/>
              <a:headEnd/>
              <a:tailEnd/>
            </a:ln>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Rectangle 6">
              <a:extLst>
                <a:ext uri="{FF2B5EF4-FFF2-40B4-BE49-F238E27FC236}">
                  <a16:creationId xmlns:a16="http://schemas.microsoft.com/office/drawing/2014/main" id="{C79DDF5E-CFBB-A142-9D41-042CB4FC7A3A}"/>
                </a:ext>
              </a:extLst>
            </p:cNvPr>
            <p:cNvSpPr>
              <a:spLocks noChangeArrowheads="1"/>
            </p:cNvSpPr>
            <p:nvPr/>
          </p:nvSpPr>
          <p:spPr bwMode="auto">
            <a:xfrm>
              <a:off x="974424" y="1370601"/>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Rectangle 7">
              <a:extLst>
                <a:ext uri="{FF2B5EF4-FFF2-40B4-BE49-F238E27FC236}">
                  <a16:creationId xmlns:a16="http://schemas.microsoft.com/office/drawing/2014/main" id="{764A4433-A9BF-AA25-04A1-FAAA8076ED56}"/>
                </a:ext>
              </a:extLst>
            </p:cNvPr>
            <p:cNvSpPr>
              <a:spLocks noChangeArrowheads="1"/>
            </p:cNvSpPr>
            <p:nvPr/>
          </p:nvSpPr>
          <p:spPr bwMode="auto">
            <a:xfrm>
              <a:off x="974424" y="1438893"/>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Rectangle 8">
              <a:extLst>
                <a:ext uri="{FF2B5EF4-FFF2-40B4-BE49-F238E27FC236}">
                  <a16:creationId xmlns:a16="http://schemas.microsoft.com/office/drawing/2014/main" id="{530A1FF5-3429-EC8C-802D-13CEBBDF37AF}"/>
                </a:ext>
              </a:extLst>
            </p:cNvPr>
            <p:cNvSpPr>
              <a:spLocks noChangeArrowheads="1"/>
            </p:cNvSpPr>
            <p:nvPr/>
          </p:nvSpPr>
          <p:spPr bwMode="auto">
            <a:xfrm>
              <a:off x="974424" y="1510090"/>
              <a:ext cx="91540" cy="10171"/>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9">
              <a:extLst>
                <a:ext uri="{FF2B5EF4-FFF2-40B4-BE49-F238E27FC236}">
                  <a16:creationId xmlns:a16="http://schemas.microsoft.com/office/drawing/2014/main" id="{12DD5FC3-03B0-B462-524B-61BE067A3818}"/>
                </a:ext>
              </a:extLst>
            </p:cNvPr>
            <p:cNvSpPr>
              <a:spLocks/>
            </p:cNvSpPr>
            <p:nvPr/>
          </p:nvSpPr>
          <p:spPr bwMode="auto">
            <a:xfrm>
              <a:off x="887243" y="1357524"/>
              <a:ext cx="59573" cy="46496"/>
            </a:xfrm>
            <a:custGeom>
              <a:avLst/>
              <a:gdLst>
                <a:gd name="T0" fmla="*/ 13 w 41"/>
                <a:gd name="T1" fmla="*/ 32 h 32"/>
                <a:gd name="T2" fmla="*/ 0 w 41"/>
                <a:gd name="T3" fmla="*/ 19 h 32"/>
                <a:gd name="T4" fmla="*/ 4 w 41"/>
                <a:gd name="T5" fmla="*/ 14 h 32"/>
                <a:gd name="T6" fmla="*/ 13 w 41"/>
                <a:gd name="T7" fmla="*/ 23 h 32"/>
                <a:gd name="T8" fmla="*/ 36 w 41"/>
                <a:gd name="T9" fmla="*/ 0 h 32"/>
                <a:gd name="T10" fmla="*/ 41 w 41"/>
                <a:gd name="T11" fmla="*/ 4 h 32"/>
                <a:gd name="T12" fmla="*/ 13 w 4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13" y="32"/>
                  </a:moveTo>
                  <a:lnTo>
                    <a:pt x="0" y="19"/>
                  </a:lnTo>
                  <a:lnTo>
                    <a:pt x="4" y="14"/>
                  </a:lnTo>
                  <a:lnTo>
                    <a:pt x="13" y="23"/>
                  </a:lnTo>
                  <a:lnTo>
                    <a:pt x="36" y="0"/>
                  </a:lnTo>
                  <a:lnTo>
                    <a:pt x="41" y="4"/>
                  </a:lnTo>
                  <a:lnTo>
                    <a:pt x="1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10">
              <a:extLst>
                <a:ext uri="{FF2B5EF4-FFF2-40B4-BE49-F238E27FC236}">
                  <a16:creationId xmlns:a16="http://schemas.microsoft.com/office/drawing/2014/main" id="{4E689A5A-3FD2-3349-9A80-1DB1D63B15BD}"/>
                </a:ext>
              </a:extLst>
            </p:cNvPr>
            <p:cNvSpPr>
              <a:spLocks/>
            </p:cNvSpPr>
            <p:nvPr/>
          </p:nvSpPr>
          <p:spPr bwMode="auto">
            <a:xfrm>
              <a:off x="887243" y="1422910"/>
              <a:ext cx="59573" cy="46496"/>
            </a:xfrm>
            <a:custGeom>
              <a:avLst/>
              <a:gdLst>
                <a:gd name="T0" fmla="*/ 13 w 41"/>
                <a:gd name="T1" fmla="*/ 32 h 32"/>
                <a:gd name="T2" fmla="*/ 0 w 41"/>
                <a:gd name="T3" fmla="*/ 18 h 32"/>
                <a:gd name="T4" fmla="*/ 4 w 41"/>
                <a:gd name="T5" fmla="*/ 14 h 32"/>
                <a:gd name="T6" fmla="*/ 13 w 41"/>
                <a:gd name="T7" fmla="*/ 23 h 32"/>
                <a:gd name="T8" fmla="*/ 36 w 41"/>
                <a:gd name="T9" fmla="*/ 0 h 32"/>
                <a:gd name="T10" fmla="*/ 41 w 41"/>
                <a:gd name="T11" fmla="*/ 4 h 32"/>
                <a:gd name="T12" fmla="*/ 13 w 4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13" y="32"/>
                  </a:moveTo>
                  <a:lnTo>
                    <a:pt x="0" y="18"/>
                  </a:lnTo>
                  <a:lnTo>
                    <a:pt x="4" y="14"/>
                  </a:lnTo>
                  <a:lnTo>
                    <a:pt x="13" y="23"/>
                  </a:lnTo>
                  <a:lnTo>
                    <a:pt x="36" y="0"/>
                  </a:lnTo>
                  <a:lnTo>
                    <a:pt x="41" y="4"/>
                  </a:lnTo>
                  <a:lnTo>
                    <a:pt x="13"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11">
              <a:extLst>
                <a:ext uri="{FF2B5EF4-FFF2-40B4-BE49-F238E27FC236}">
                  <a16:creationId xmlns:a16="http://schemas.microsoft.com/office/drawing/2014/main" id="{879069BC-76B1-F75A-A24D-08A302EAF583}"/>
                </a:ext>
              </a:extLst>
            </p:cNvPr>
            <p:cNvSpPr>
              <a:spLocks/>
            </p:cNvSpPr>
            <p:nvPr/>
          </p:nvSpPr>
          <p:spPr bwMode="auto">
            <a:xfrm>
              <a:off x="887243" y="1488295"/>
              <a:ext cx="59573" cy="45043"/>
            </a:xfrm>
            <a:custGeom>
              <a:avLst/>
              <a:gdLst>
                <a:gd name="T0" fmla="*/ 13 w 41"/>
                <a:gd name="T1" fmla="*/ 31 h 31"/>
                <a:gd name="T2" fmla="*/ 0 w 41"/>
                <a:gd name="T3" fmla="*/ 18 h 31"/>
                <a:gd name="T4" fmla="*/ 4 w 41"/>
                <a:gd name="T5" fmla="*/ 14 h 31"/>
                <a:gd name="T6" fmla="*/ 13 w 41"/>
                <a:gd name="T7" fmla="*/ 23 h 31"/>
                <a:gd name="T8" fmla="*/ 36 w 41"/>
                <a:gd name="T9" fmla="*/ 0 h 31"/>
                <a:gd name="T10" fmla="*/ 41 w 41"/>
                <a:gd name="T11" fmla="*/ 4 h 31"/>
                <a:gd name="T12" fmla="*/ 13 w 41"/>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41" h="31">
                  <a:moveTo>
                    <a:pt x="13" y="31"/>
                  </a:moveTo>
                  <a:lnTo>
                    <a:pt x="0" y="18"/>
                  </a:lnTo>
                  <a:lnTo>
                    <a:pt x="4" y="14"/>
                  </a:lnTo>
                  <a:lnTo>
                    <a:pt x="13" y="23"/>
                  </a:lnTo>
                  <a:lnTo>
                    <a:pt x="36" y="0"/>
                  </a:lnTo>
                  <a:lnTo>
                    <a:pt x="41" y="4"/>
                  </a:lnTo>
                  <a:lnTo>
                    <a:pt x="13"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12">
              <a:extLst>
                <a:ext uri="{FF2B5EF4-FFF2-40B4-BE49-F238E27FC236}">
                  <a16:creationId xmlns:a16="http://schemas.microsoft.com/office/drawing/2014/main" id="{DD55E078-A42E-3338-F471-AC74150E598E}"/>
                </a:ext>
              </a:extLst>
            </p:cNvPr>
            <p:cNvSpPr>
              <a:spLocks noEditPoints="1"/>
            </p:cNvSpPr>
            <p:nvPr/>
          </p:nvSpPr>
          <p:spPr bwMode="auto">
            <a:xfrm>
              <a:off x="657668" y="1287780"/>
              <a:ext cx="466416" cy="316756"/>
            </a:xfrm>
            <a:custGeom>
              <a:avLst/>
              <a:gdLst>
                <a:gd name="T0" fmla="*/ 521 w 542"/>
                <a:gd name="T1" fmla="*/ 0 h 368"/>
                <a:gd name="T2" fmla="*/ 21 w 542"/>
                <a:gd name="T3" fmla="*/ 0 h 368"/>
                <a:gd name="T4" fmla="*/ 0 w 542"/>
                <a:gd name="T5" fmla="*/ 21 h 368"/>
                <a:gd name="T6" fmla="*/ 0 w 542"/>
                <a:gd name="T7" fmla="*/ 368 h 368"/>
                <a:gd name="T8" fmla="*/ 542 w 542"/>
                <a:gd name="T9" fmla="*/ 368 h 368"/>
                <a:gd name="T10" fmla="*/ 542 w 542"/>
                <a:gd name="T11" fmla="*/ 21 h 368"/>
                <a:gd name="T12" fmla="*/ 521 w 542"/>
                <a:gd name="T13" fmla="*/ 0 h 368"/>
                <a:gd name="T14" fmla="*/ 521 w 542"/>
                <a:gd name="T15" fmla="*/ 339 h 368"/>
                <a:gd name="T16" fmla="*/ 21 w 542"/>
                <a:gd name="T17" fmla="*/ 339 h 368"/>
                <a:gd name="T18" fmla="*/ 21 w 542"/>
                <a:gd name="T19" fmla="*/ 27 h 368"/>
                <a:gd name="T20" fmla="*/ 520 w 542"/>
                <a:gd name="T21" fmla="*/ 27 h 368"/>
                <a:gd name="T22" fmla="*/ 520 w 542"/>
                <a:gd name="T23" fmla="*/ 339 h 368"/>
                <a:gd name="T24" fmla="*/ 521 w 542"/>
                <a:gd name="T25" fmla="*/ 339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8">
                  <a:moveTo>
                    <a:pt x="521" y="0"/>
                  </a:moveTo>
                  <a:cubicBezTo>
                    <a:pt x="21" y="0"/>
                    <a:pt x="21" y="0"/>
                    <a:pt x="21" y="0"/>
                  </a:cubicBezTo>
                  <a:cubicBezTo>
                    <a:pt x="10" y="0"/>
                    <a:pt x="0" y="10"/>
                    <a:pt x="0" y="21"/>
                  </a:cubicBezTo>
                  <a:cubicBezTo>
                    <a:pt x="0" y="368"/>
                    <a:pt x="0" y="368"/>
                    <a:pt x="0" y="368"/>
                  </a:cubicBezTo>
                  <a:cubicBezTo>
                    <a:pt x="542" y="368"/>
                    <a:pt x="542" y="368"/>
                    <a:pt x="542" y="368"/>
                  </a:cubicBezTo>
                  <a:cubicBezTo>
                    <a:pt x="542" y="21"/>
                    <a:pt x="542" y="21"/>
                    <a:pt x="542" y="21"/>
                  </a:cubicBezTo>
                  <a:cubicBezTo>
                    <a:pt x="542" y="10"/>
                    <a:pt x="533" y="0"/>
                    <a:pt x="521" y="0"/>
                  </a:cubicBezTo>
                  <a:close/>
                  <a:moveTo>
                    <a:pt x="521" y="339"/>
                  </a:moveTo>
                  <a:cubicBezTo>
                    <a:pt x="21" y="339"/>
                    <a:pt x="21" y="339"/>
                    <a:pt x="21" y="339"/>
                  </a:cubicBezTo>
                  <a:cubicBezTo>
                    <a:pt x="21" y="27"/>
                    <a:pt x="21" y="27"/>
                    <a:pt x="21" y="27"/>
                  </a:cubicBezTo>
                  <a:cubicBezTo>
                    <a:pt x="520" y="27"/>
                    <a:pt x="520" y="27"/>
                    <a:pt x="520" y="27"/>
                  </a:cubicBezTo>
                  <a:cubicBezTo>
                    <a:pt x="520" y="339"/>
                    <a:pt x="520" y="339"/>
                    <a:pt x="520" y="339"/>
                  </a:cubicBezTo>
                  <a:lnTo>
                    <a:pt x="521" y="339"/>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15">
              <a:extLst>
                <a:ext uri="{FF2B5EF4-FFF2-40B4-BE49-F238E27FC236}">
                  <a16:creationId xmlns:a16="http://schemas.microsoft.com/office/drawing/2014/main" id="{E523E4E1-EF99-B9BA-EF62-37FF0C34A051}"/>
                </a:ext>
              </a:extLst>
            </p:cNvPr>
            <p:cNvSpPr>
              <a:spLocks/>
            </p:cNvSpPr>
            <p:nvPr/>
          </p:nvSpPr>
          <p:spPr bwMode="auto">
            <a:xfrm>
              <a:off x="615531" y="1610348"/>
              <a:ext cx="547784" cy="11624"/>
            </a:xfrm>
            <a:custGeom>
              <a:avLst/>
              <a:gdLst>
                <a:gd name="T0" fmla="*/ 633 w 637"/>
                <a:gd name="T1" fmla="*/ 0 h 13"/>
                <a:gd name="T2" fmla="*/ 593 w 637"/>
                <a:gd name="T3" fmla="*/ 0 h 13"/>
                <a:gd name="T4" fmla="*/ 593 w 637"/>
                <a:gd name="T5" fmla="*/ 4 h 13"/>
                <a:gd name="T6" fmla="*/ 589 w 637"/>
                <a:gd name="T7" fmla="*/ 4 h 13"/>
                <a:gd name="T8" fmla="*/ 47 w 637"/>
                <a:gd name="T9" fmla="*/ 4 h 13"/>
                <a:gd name="T10" fmla="*/ 43 w 637"/>
                <a:gd name="T11" fmla="*/ 4 h 13"/>
                <a:gd name="T12" fmla="*/ 43 w 637"/>
                <a:gd name="T13" fmla="*/ 0 h 13"/>
                <a:gd name="T14" fmla="*/ 4 w 637"/>
                <a:gd name="T15" fmla="*/ 0 h 13"/>
                <a:gd name="T16" fmla="*/ 2 w 637"/>
                <a:gd name="T17" fmla="*/ 6 h 13"/>
                <a:gd name="T18" fmla="*/ 9 w 637"/>
                <a:gd name="T19" fmla="*/ 10 h 13"/>
                <a:gd name="T20" fmla="*/ 19 w 637"/>
                <a:gd name="T21" fmla="*/ 13 h 13"/>
                <a:gd name="T22" fmla="*/ 617 w 637"/>
                <a:gd name="T23" fmla="*/ 13 h 13"/>
                <a:gd name="T24" fmla="*/ 627 w 637"/>
                <a:gd name="T25" fmla="*/ 10 h 13"/>
                <a:gd name="T26" fmla="*/ 634 w 637"/>
                <a:gd name="T27" fmla="*/ 6 h 13"/>
                <a:gd name="T28" fmla="*/ 633 w 637"/>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7" h="13">
                  <a:moveTo>
                    <a:pt x="633" y="0"/>
                  </a:moveTo>
                  <a:cubicBezTo>
                    <a:pt x="593" y="0"/>
                    <a:pt x="593" y="0"/>
                    <a:pt x="593" y="0"/>
                  </a:cubicBezTo>
                  <a:cubicBezTo>
                    <a:pt x="593" y="4"/>
                    <a:pt x="593" y="4"/>
                    <a:pt x="593" y="4"/>
                  </a:cubicBezTo>
                  <a:cubicBezTo>
                    <a:pt x="589" y="4"/>
                    <a:pt x="589" y="4"/>
                    <a:pt x="589" y="4"/>
                  </a:cubicBezTo>
                  <a:cubicBezTo>
                    <a:pt x="47" y="4"/>
                    <a:pt x="47" y="4"/>
                    <a:pt x="47" y="4"/>
                  </a:cubicBezTo>
                  <a:cubicBezTo>
                    <a:pt x="43" y="4"/>
                    <a:pt x="43" y="4"/>
                    <a:pt x="43" y="4"/>
                  </a:cubicBezTo>
                  <a:cubicBezTo>
                    <a:pt x="43" y="0"/>
                    <a:pt x="43" y="0"/>
                    <a:pt x="43" y="0"/>
                  </a:cubicBezTo>
                  <a:cubicBezTo>
                    <a:pt x="4" y="0"/>
                    <a:pt x="4" y="0"/>
                    <a:pt x="4" y="0"/>
                  </a:cubicBezTo>
                  <a:cubicBezTo>
                    <a:pt x="1" y="0"/>
                    <a:pt x="0" y="4"/>
                    <a:pt x="2" y="6"/>
                  </a:cubicBezTo>
                  <a:cubicBezTo>
                    <a:pt x="9" y="10"/>
                    <a:pt x="9" y="10"/>
                    <a:pt x="9" y="10"/>
                  </a:cubicBezTo>
                  <a:cubicBezTo>
                    <a:pt x="12" y="12"/>
                    <a:pt x="15" y="13"/>
                    <a:pt x="19" y="13"/>
                  </a:cubicBezTo>
                  <a:cubicBezTo>
                    <a:pt x="617" y="13"/>
                    <a:pt x="617" y="13"/>
                    <a:pt x="617" y="13"/>
                  </a:cubicBezTo>
                  <a:cubicBezTo>
                    <a:pt x="621" y="13"/>
                    <a:pt x="624" y="12"/>
                    <a:pt x="627" y="10"/>
                  </a:cubicBezTo>
                  <a:cubicBezTo>
                    <a:pt x="634" y="6"/>
                    <a:pt x="634" y="6"/>
                    <a:pt x="634" y="6"/>
                  </a:cubicBezTo>
                  <a:cubicBezTo>
                    <a:pt x="637" y="4"/>
                    <a:pt x="635" y="0"/>
                    <a:pt x="633" y="0"/>
                  </a:cubicBezTo>
                  <a:close/>
                </a:path>
              </a:pathLst>
            </a:custGeom>
            <a:solidFill>
              <a:srgbClr val="4FE4FF"/>
            </a:solidFill>
            <a:ln w="9525">
              <a:solidFill>
                <a:srgbClr val="4FE4FF"/>
              </a:solidFill>
              <a:round/>
              <a:headEnd/>
              <a:tailEnd/>
            </a:ln>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Rectangle 18">
              <a:extLst>
                <a:ext uri="{FF2B5EF4-FFF2-40B4-BE49-F238E27FC236}">
                  <a16:creationId xmlns:a16="http://schemas.microsoft.com/office/drawing/2014/main" id="{335843ED-475D-80DD-242F-6D78C97EE041}"/>
                </a:ext>
              </a:extLst>
            </p:cNvPr>
            <p:cNvSpPr>
              <a:spLocks noChangeArrowheads="1"/>
            </p:cNvSpPr>
            <p:nvPr/>
          </p:nvSpPr>
          <p:spPr bwMode="auto">
            <a:xfrm>
              <a:off x="705617" y="1486842"/>
              <a:ext cx="21795" cy="52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Rectangle 19">
              <a:extLst>
                <a:ext uri="{FF2B5EF4-FFF2-40B4-BE49-F238E27FC236}">
                  <a16:creationId xmlns:a16="http://schemas.microsoft.com/office/drawing/2014/main" id="{6FC2871E-B36A-1A99-8332-92C00646FC92}"/>
                </a:ext>
              </a:extLst>
            </p:cNvPr>
            <p:cNvSpPr>
              <a:spLocks noChangeArrowheads="1"/>
            </p:cNvSpPr>
            <p:nvPr/>
          </p:nvSpPr>
          <p:spPr bwMode="auto">
            <a:xfrm>
              <a:off x="705617" y="1504278"/>
              <a:ext cx="21795" cy="3487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Rectangle 20">
              <a:extLst>
                <a:ext uri="{FF2B5EF4-FFF2-40B4-BE49-F238E27FC236}">
                  <a16:creationId xmlns:a16="http://schemas.microsoft.com/office/drawing/2014/main" id="{2AE4AEB5-E560-C17B-1935-873FD851B781}"/>
                </a:ext>
              </a:extLst>
            </p:cNvPr>
            <p:cNvSpPr>
              <a:spLocks noChangeArrowheads="1"/>
            </p:cNvSpPr>
            <p:nvPr/>
          </p:nvSpPr>
          <p:spPr bwMode="auto">
            <a:xfrm>
              <a:off x="736131" y="1462141"/>
              <a:ext cx="20342" cy="770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Rectangle 21">
              <a:extLst>
                <a:ext uri="{FF2B5EF4-FFF2-40B4-BE49-F238E27FC236}">
                  <a16:creationId xmlns:a16="http://schemas.microsoft.com/office/drawing/2014/main" id="{BDE09C6B-76B0-C46F-E6B9-55D43F38D137}"/>
                </a:ext>
              </a:extLst>
            </p:cNvPr>
            <p:cNvSpPr>
              <a:spLocks noChangeArrowheads="1"/>
            </p:cNvSpPr>
            <p:nvPr/>
          </p:nvSpPr>
          <p:spPr bwMode="auto">
            <a:xfrm>
              <a:off x="736131" y="1491201"/>
              <a:ext cx="20342" cy="4794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Rectangle 22">
              <a:extLst>
                <a:ext uri="{FF2B5EF4-FFF2-40B4-BE49-F238E27FC236}">
                  <a16:creationId xmlns:a16="http://schemas.microsoft.com/office/drawing/2014/main" id="{80238906-9357-4850-4E86-682B84FCB474}"/>
                </a:ext>
              </a:extLst>
            </p:cNvPr>
            <p:cNvSpPr>
              <a:spLocks noChangeArrowheads="1"/>
            </p:cNvSpPr>
            <p:nvPr/>
          </p:nvSpPr>
          <p:spPr bwMode="auto">
            <a:xfrm>
              <a:off x="826217" y="1374961"/>
              <a:ext cx="20342" cy="1641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Rectangle 23">
              <a:extLst>
                <a:ext uri="{FF2B5EF4-FFF2-40B4-BE49-F238E27FC236}">
                  <a16:creationId xmlns:a16="http://schemas.microsoft.com/office/drawing/2014/main" id="{F5180C15-C604-32A3-9AB1-F9EC51748662}"/>
                </a:ext>
              </a:extLst>
            </p:cNvPr>
            <p:cNvSpPr>
              <a:spLocks noChangeArrowheads="1"/>
            </p:cNvSpPr>
            <p:nvPr/>
          </p:nvSpPr>
          <p:spPr bwMode="auto">
            <a:xfrm>
              <a:off x="826217" y="1402568"/>
              <a:ext cx="20342" cy="13658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4">
              <a:extLst>
                <a:ext uri="{FF2B5EF4-FFF2-40B4-BE49-F238E27FC236}">
                  <a16:creationId xmlns:a16="http://schemas.microsoft.com/office/drawing/2014/main" id="{3813BFC5-8388-5001-9A00-137B187CB20A}"/>
                </a:ext>
              </a:extLst>
            </p:cNvPr>
            <p:cNvSpPr>
              <a:spLocks noChangeArrowheads="1"/>
            </p:cNvSpPr>
            <p:nvPr/>
          </p:nvSpPr>
          <p:spPr bwMode="auto">
            <a:xfrm>
              <a:off x="795704" y="1414192"/>
              <a:ext cx="21795" cy="1249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5">
              <a:extLst>
                <a:ext uri="{FF2B5EF4-FFF2-40B4-BE49-F238E27FC236}">
                  <a16:creationId xmlns:a16="http://schemas.microsoft.com/office/drawing/2014/main" id="{A79DD0A1-FFFD-917F-AC4B-9F7E858B1D51}"/>
                </a:ext>
              </a:extLst>
            </p:cNvPr>
            <p:cNvSpPr>
              <a:spLocks noChangeArrowheads="1"/>
            </p:cNvSpPr>
            <p:nvPr/>
          </p:nvSpPr>
          <p:spPr bwMode="auto">
            <a:xfrm>
              <a:off x="765191" y="1454876"/>
              <a:ext cx="21795" cy="84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6">
              <a:extLst>
                <a:ext uri="{FF2B5EF4-FFF2-40B4-BE49-F238E27FC236}">
                  <a16:creationId xmlns:a16="http://schemas.microsoft.com/office/drawing/2014/main" id="{216283C9-DCE9-C090-2D6C-C0DE2B08D162}"/>
                </a:ext>
              </a:extLst>
            </p:cNvPr>
            <p:cNvSpPr>
              <a:spLocks noChangeArrowheads="1"/>
            </p:cNvSpPr>
            <p:nvPr/>
          </p:nvSpPr>
          <p:spPr bwMode="auto">
            <a:xfrm>
              <a:off x="765191" y="1472312"/>
              <a:ext cx="21795" cy="668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Rectangle 27">
              <a:extLst>
                <a:ext uri="{FF2B5EF4-FFF2-40B4-BE49-F238E27FC236}">
                  <a16:creationId xmlns:a16="http://schemas.microsoft.com/office/drawing/2014/main" id="{FBDE29BA-5C79-FB7E-DD58-7469F8E64A9A}"/>
                </a:ext>
              </a:extLst>
            </p:cNvPr>
            <p:cNvSpPr>
              <a:spLocks noChangeArrowheads="1"/>
            </p:cNvSpPr>
            <p:nvPr/>
          </p:nvSpPr>
          <p:spPr bwMode="auto">
            <a:xfrm>
              <a:off x="795704" y="1428722"/>
              <a:ext cx="21795" cy="1104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8" name="adaptive tuning">
            <a:extLst>
              <a:ext uri="{FF2B5EF4-FFF2-40B4-BE49-F238E27FC236}">
                <a16:creationId xmlns:a16="http://schemas.microsoft.com/office/drawing/2014/main" id="{23A32E1D-6843-299A-0644-A6977E6D9738}"/>
              </a:ext>
              <a:ext uri="{C183D7F6-B498-43B3-948B-1728B52AA6E4}">
                <adec:decorative xmlns:adec="http://schemas.microsoft.com/office/drawing/2017/decorative" val="1"/>
              </a:ext>
            </a:extLst>
          </p:cNvPr>
          <p:cNvGrpSpPr/>
          <p:nvPr/>
        </p:nvGrpSpPr>
        <p:grpSpPr>
          <a:xfrm>
            <a:off x="806176" y="2800621"/>
            <a:ext cx="378626" cy="378624"/>
            <a:chOff x="6405901" y="3093721"/>
            <a:chExt cx="315522" cy="315520"/>
          </a:xfrm>
        </p:grpSpPr>
        <p:sp>
          <p:nvSpPr>
            <p:cNvPr id="29" name="Rectangle 483">
              <a:extLst>
                <a:ext uri="{FF2B5EF4-FFF2-40B4-BE49-F238E27FC236}">
                  <a16:creationId xmlns:a16="http://schemas.microsoft.com/office/drawing/2014/main" id="{9EA0905C-F4AF-D49C-91F5-6336B61D911B}"/>
                </a:ext>
              </a:extLst>
            </p:cNvPr>
            <p:cNvSpPr>
              <a:spLocks noChangeArrowheads="1"/>
            </p:cNvSpPr>
            <p:nvPr/>
          </p:nvSpPr>
          <p:spPr bwMode="auto">
            <a:xfrm>
              <a:off x="6405901" y="3093721"/>
              <a:ext cx="315521" cy="673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Rectangle 484">
              <a:extLst>
                <a:ext uri="{FF2B5EF4-FFF2-40B4-BE49-F238E27FC236}">
                  <a16:creationId xmlns:a16="http://schemas.microsoft.com/office/drawing/2014/main" id="{EB4B1754-BC3A-9078-B320-54679F9399EC}"/>
                </a:ext>
              </a:extLst>
            </p:cNvPr>
            <p:cNvSpPr>
              <a:spLocks noChangeArrowheads="1"/>
            </p:cNvSpPr>
            <p:nvPr/>
          </p:nvSpPr>
          <p:spPr bwMode="auto">
            <a:xfrm>
              <a:off x="6405901" y="3177032"/>
              <a:ext cx="315521" cy="673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Rectangle 485">
              <a:extLst>
                <a:ext uri="{FF2B5EF4-FFF2-40B4-BE49-F238E27FC236}">
                  <a16:creationId xmlns:a16="http://schemas.microsoft.com/office/drawing/2014/main" id="{C9D15D39-0FA8-0CF1-A659-3BAA13008160}"/>
                </a:ext>
              </a:extLst>
            </p:cNvPr>
            <p:cNvSpPr>
              <a:spLocks noChangeArrowheads="1"/>
            </p:cNvSpPr>
            <p:nvPr/>
          </p:nvSpPr>
          <p:spPr bwMode="auto">
            <a:xfrm>
              <a:off x="6405901" y="3260344"/>
              <a:ext cx="315521" cy="6558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Rectangle 486">
              <a:extLst>
                <a:ext uri="{FF2B5EF4-FFF2-40B4-BE49-F238E27FC236}">
                  <a16:creationId xmlns:a16="http://schemas.microsoft.com/office/drawing/2014/main" id="{3BD46597-2DE4-9FCC-2FC1-3C252F18A00B}"/>
                </a:ext>
              </a:extLst>
            </p:cNvPr>
            <p:cNvSpPr>
              <a:spLocks noChangeArrowheads="1"/>
            </p:cNvSpPr>
            <p:nvPr/>
          </p:nvSpPr>
          <p:spPr bwMode="auto">
            <a:xfrm>
              <a:off x="6405901" y="3343655"/>
              <a:ext cx="315521" cy="6558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Rectangle 487">
              <a:extLst>
                <a:ext uri="{FF2B5EF4-FFF2-40B4-BE49-F238E27FC236}">
                  <a16:creationId xmlns:a16="http://schemas.microsoft.com/office/drawing/2014/main" id="{CB51B267-F737-D5F8-D99D-9392022B20B7}"/>
                </a:ext>
              </a:extLst>
            </p:cNvPr>
            <p:cNvSpPr>
              <a:spLocks noChangeArrowheads="1"/>
            </p:cNvSpPr>
            <p:nvPr/>
          </p:nvSpPr>
          <p:spPr bwMode="auto">
            <a:xfrm>
              <a:off x="6655837" y="3093721"/>
              <a:ext cx="65586" cy="6735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Rectangle 488">
              <a:extLst>
                <a:ext uri="{FF2B5EF4-FFF2-40B4-BE49-F238E27FC236}">
                  <a16:creationId xmlns:a16="http://schemas.microsoft.com/office/drawing/2014/main" id="{4CE010A9-80DF-EAF2-019D-3B04C99FC543}"/>
                </a:ext>
              </a:extLst>
            </p:cNvPr>
            <p:cNvSpPr>
              <a:spLocks noChangeArrowheads="1"/>
            </p:cNvSpPr>
            <p:nvPr/>
          </p:nvSpPr>
          <p:spPr bwMode="auto">
            <a:xfrm>
              <a:off x="6405901" y="3177032"/>
              <a:ext cx="67358" cy="6735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Rectangle 489">
              <a:extLst>
                <a:ext uri="{FF2B5EF4-FFF2-40B4-BE49-F238E27FC236}">
                  <a16:creationId xmlns:a16="http://schemas.microsoft.com/office/drawing/2014/main" id="{AB90AA27-F160-A3DA-E301-4F1F89641B25}"/>
                </a:ext>
              </a:extLst>
            </p:cNvPr>
            <p:cNvSpPr>
              <a:spLocks noChangeArrowheads="1"/>
            </p:cNvSpPr>
            <p:nvPr/>
          </p:nvSpPr>
          <p:spPr bwMode="auto">
            <a:xfrm>
              <a:off x="6405901" y="3343655"/>
              <a:ext cx="67358" cy="6558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Rectangle 490">
              <a:extLst>
                <a:ext uri="{FF2B5EF4-FFF2-40B4-BE49-F238E27FC236}">
                  <a16:creationId xmlns:a16="http://schemas.microsoft.com/office/drawing/2014/main" id="{87129B99-EB94-3D92-3FAB-D1FD3CDF5003}"/>
                </a:ext>
              </a:extLst>
            </p:cNvPr>
            <p:cNvSpPr>
              <a:spLocks noChangeArrowheads="1"/>
            </p:cNvSpPr>
            <p:nvPr/>
          </p:nvSpPr>
          <p:spPr bwMode="auto">
            <a:xfrm>
              <a:off x="6655837" y="3260344"/>
              <a:ext cx="65586" cy="6558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570" tIns="53785" rIns="107570" bIns="53785" numCol="1" anchor="t" anchorCtr="0" compatLnSpc="1">
              <a:prstTxWarp prst="textNoShape">
                <a:avLst/>
              </a:prstTxWarp>
            </a:bodyPr>
            <a:lstStyle/>
            <a:p>
              <a:pPr marL="0" marR="0" lvl="0" indent="0" algn="ctr" defTabSz="1075663" rtl="0" eaLnBrk="1" fontAlgn="base"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38" name="Text Placeholder 7">
            <a:extLst>
              <a:ext uri="{FF2B5EF4-FFF2-40B4-BE49-F238E27FC236}">
                <a16:creationId xmlns:a16="http://schemas.microsoft.com/office/drawing/2014/main" id="{66A15C02-26EA-5C1C-8B9B-0F62FAB6FA78}"/>
              </a:ext>
            </a:extLst>
          </p:cNvPr>
          <p:cNvSpPr txBox="1">
            <a:spLocks/>
          </p:cNvSpPr>
          <p:nvPr/>
        </p:nvSpPr>
        <p:spPr>
          <a:xfrm>
            <a:off x="1654451" y="2682157"/>
            <a:ext cx="5657850" cy="615553"/>
          </a:xfrm>
          <a:prstGeom prst="rect">
            <a:avLst/>
          </a:prstGeom>
        </p:spPr>
        <p:txBody>
          <a:bodyPr wrap="square" lIns="0" tIns="0" rIns="0" bIns="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Content filtering—</a:t>
            </a:r>
            <a:b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b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can filter out abuse and misuse</a:t>
            </a:r>
          </a:p>
        </p:txBody>
      </p:sp>
      <p:sp>
        <p:nvSpPr>
          <p:cNvPr id="40" name="Text Placeholder 13">
            <a:extLst>
              <a:ext uri="{FF2B5EF4-FFF2-40B4-BE49-F238E27FC236}">
                <a16:creationId xmlns:a16="http://schemas.microsoft.com/office/drawing/2014/main" id="{641F2FFB-E396-B9CF-7A77-255234753A1B}"/>
              </a:ext>
            </a:extLst>
          </p:cNvPr>
          <p:cNvSpPr txBox="1">
            <a:spLocks/>
          </p:cNvSpPr>
          <p:nvPr/>
        </p:nvSpPr>
        <p:spPr>
          <a:xfrm>
            <a:off x="1654451" y="3840196"/>
            <a:ext cx="5657850" cy="615553"/>
          </a:xfrm>
          <a:prstGeom prst="rect">
            <a:avLst/>
          </a:prstGeom>
        </p:spPr>
        <p:txBody>
          <a:bodyPr wrap="square" lIns="0" tIns="0" rIns="0" bIns="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Implementation guidelines, patterns, </a:t>
            </a:r>
            <a:b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b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Segoe UI Semibold"/>
                <a:ea typeface="+mn-ea"/>
                <a:cs typeface="+mn-cs"/>
              </a:rPr>
              <a:t>and best practices</a:t>
            </a:r>
          </a:p>
        </p:txBody>
      </p:sp>
      <p:grpSp>
        <p:nvGrpSpPr>
          <p:cNvPr id="65" name="Group 64" descr="Content management diagram">
            <a:extLst>
              <a:ext uri="{FF2B5EF4-FFF2-40B4-BE49-F238E27FC236}">
                <a16:creationId xmlns:a16="http://schemas.microsoft.com/office/drawing/2014/main" id="{DD20F07B-175F-E8C5-80EE-1A75DFCB7AC3}"/>
              </a:ext>
            </a:extLst>
          </p:cNvPr>
          <p:cNvGrpSpPr/>
          <p:nvPr/>
        </p:nvGrpSpPr>
        <p:grpSpPr>
          <a:xfrm>
            <a:off x="7176314" y="1436688"/>
            <a:ext cx="4411055" cy="4801542"/>
            <a:chOff x="6715312" y="1436688"/>
            <a:chExt cx="4411055" cy="4801542"/>
          </a:xfrm>
        </p:grpSpPr>
        <p:sp>
          <p:nvSpPr>
            <p:cNvPr id="5" name="Rectangle 4">
              <a:extLst>
                <a:ext uri="{FF2B5EF4-FFF2-40B4-BE49-F238E27FC236}">
                  <a16:creationId xmlns:a16="http://schemas.microsoft.com/office/drawing/2014/main" id="{69CFD825-06D5-E9E1-8B76-B52BD9A09951}"/>
                </a:ext>
              </a:extLst>
            </p:cNvPr>
            <p:cNvSpPr/>
            <p:nvPr/>
          </p:nvSpPr>
          <p:spPr bwMode="auto">
            <a:xfrm>
              <a:off x="8144358" y="1436688"/>
              <a:ext cx="2982009" cy="48015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448BEE4-C14F-534D-BE9D-EAC7CB504CDA}"/>
                </a:ext>
              </a:extLst>
            </p:cNvPr>
            <p:cNvSpPr/>
            <p:nvPr/>
          </p:nvSpPr>
          <p:spPr>
            <a:xfrm>
              <a:off x="6793776" y="1602655"/>
              <a:ext cx="1107373" cy="1107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endParaRPr kumimoji="0" lang="en-US" sz="2000" b="0" i="0" u="none" strike="noStrike" kern="1200" cap="none" spc="0" normalizeH="0" baseline="0" noProof="0">
                <a:ln>
                  <a:noFill/>
                </a:ln>
                <a:solidFill>
                  <a:srgbClr val="F4F3F5">
                    <a:lumMod val="50000"/>
                  </a:srgbClr>
                </a:solidFill>
                <a:effectLst/>
                <a:uLnTx/>
                <a:uFillTx/>
                <a:latin typeface="Segoe UI"/>
                <a:ea typeface="+mn-ea"/>
                <a:cs typeface="+mn-cs"/>
              </a:endParaRPr>
            </a:p>
          </p:txBody>
        </p:sp>
        <p:sp>
          <p:nvSpPr>
            <p:cNvPr id="46" name="Rectangle 45">
              <a:extLst>
                <a:ext uri="{FF2B5EF4-FFF2-40B4-BE49-F238E27FC236}">
                  <a16:creationId xmlns:a16="http://schemas.microsoft.com/office/drawing/2014/main" id="{5119EFC7-23F0-F040-AC82-C4B06FFAC31F}"/>
                </a:ext>
              </a:extLst>
            </p:cNvPr>
            <p:cNvSpPr/>
            <p:nvPr/>
          </p:nvSpPr>
          <p:spPr>
            <a:xfrm>
              <a:off x="9081676" y="1602655"/>
              <a:ext cx="1107373" cy="11073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endParaRPr kumimoji="0" lang="en-US" sz="1800" b="0" i="0" u="none" strike="noStrike" kern="1200" cap="none" spc="0" normalizeH="0" baseline="0" noProof="0">
                <a:ln>
                  <a:noFill/>
                </a:ln>
                <a:solidFill>
                  <a:srgbClr val="F4F3F5">
                    <a:lumMod val="50000"/>
                  </a:srgbClr>
                </a:solidFill>
                <a:effectLst/>
                <a:uLnTx/>
                <a:uFillTx/>
                <a:latin typeface="Segoe UI"/>
                <a:ea typeface="+mn-ea"/>
                <a:cs typeface="+mn-cs"/>
              </a:endParaRPr>
            </a:p>
          </p:txBody>
        </p:sp>
        <p:cxnSp>
          <p:nvCxnSpPr>
            <p:cNvPr id="47" name="Straight Arrow Connector 46">
              <a:extLst>
                <a:ext uri="{FF2B5EF4-FFF2-40B4-BE49-F238E27FC236}">
                  <a16:creationId xmlns:a16="http://schemas.microsoft.com/office/drawing/2014/main" id="{81C9AF49-1028-2842-AC54-57C6EEAE64C5}"/>
                </a:ext>
              </a:extLst>
            </p:cNvPr>
            <p:cNvCxnSpPr>
              <a:cxnSpLocks/>
            </p:cNvCxnSpPr>
            <p:nvPr/>
          </p:nvCxnSpPr>
          <p:spPr>
            <a:xfrm>
              <a:off x="7931258" y="1751891"/>
              <a:ext cx="1265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E11628-5A92-A745-BFB6-3CF9FFC41131}"/>
                </a:ext>
              </a:extLst>
            </p:cNvPr>
            <p:cNvCxnSpPr>
              <a:cxnSpLocks/>
            </p:cNvCxnSpPr>
            <p:nvPr/>
          </p:nvCxnSpPr>
          <p:spPr>
            <a:xfrm flipH="1">
              <a:off x="7931258" y="2368843"/>
              <a:ext cx="1252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C44855C-D2A0-3348-A887-09263E0CA17E}"/>
                </a:ext>
              </a:extLst>
            </p:cNvPr>
            <p:cNvSpPr txBox="1"/>
            <p:nvPr/>
          </p:nvSpPr>
          <p:spPr>
            <a:xfrm>
              <a:off x="8108538" y="1476634"/>
              <a:ext cx="102066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Pro Semibold"/>
                  <a:ea typeface="+mn-ea"/>
                  <a:cs typeface="+mn-cs"/>
                </a:rPr>
                <a:t>Prompt</a:t>
              </a:r>
              <a:endParaRPr kumimoji="0" lang="en-US" sz="1100" b="0" i="0" u="none" strike="noStrike" kern="1200" cap="none" spc="0" normalizeH="0" baseline="0" noProof="0">
                <a:ln>
                  <a:noFill/>
                </a:ln>
                <a:solidFill>
                  <a:srgbClr val="FFFFFF"/>
                </a:solidFill>
                <a:effectLst/>
                <a:uLnTx/>
                <a:uFillTx/>
                <a:latin typeface="Segoe Pro Semibold"/>
                <a:ea typeface="+mn-ea"/>
                <a:cs typeface="Calibri"/>
              </a:endParaRPr>
            </a:p>
          </p:txBody>
        </p:sp>
        <p:sp>
          <p:nvSpPr>
            <p:cNvPr id="50" name="TextBox 49">
              <a:extLst>
                <a:ext uri="{FF2B5EF4-FFF2-40B4-BE49-F238E27FC236}">
                  <a16:creationId xmlns:a16="http://schemas.microsoft.com/office/drawing/2014/main" id="{978FB3B4-B5B6-8545-A8E9-053928070BFA}"/>
                </a:ext>
              </a:extLst>
            </p:cNvPr>
            <p:cNvSpPr txBox="1"/>
            <p:nvPr/>
          </p:nvSpPr>
          <p:spPr>
            <a:xfrm>
              <a:off x="8031003" y="2385677"/>
              <a:ext cx="1175736" cy="4308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Pro Semibold"/>
                  <a:ea typeface="+mn-ea"/>
                  <a:cs typeface="Calibri"/>
                </a:rPr>
                <a:t>Filtered Response</a:t>
              </a:r>
            </a:p>
          </p:txBody>
        </p:sp>
        <p:grpSp>
          <p:nvGrpSpPr>
            <p:cNvPr id="57" name="Group 56">
              <a:extLst>
                <a:ext uri="{FF2B5EF4-FFF2-40B4-BE49-F238E27FC236}">
                  <a16:creationId xmlns:a16="http://schemas.microsoft.com/office/drawing/2014/main" id="{D6EF0228-F794-EC3D-58CE-01000D5BA591}"/>
                </a:ext>
              </a:extLst>
            </p:cNvPr>
            <p:cNvGrpSpPr/>
            <p:nvPr/>
          </p:nvGrpSpPr>
          <p:grpSpPr>
            <a:xfrm>
              <a:off x="8812402" y="4436520"/>
              <a:ext cx="1645920" cy="1645920"/>
              <a:chOff x="8783165" y="4560345"/>
              <a:chExt cx="1645920" cy="1645920"/>
            </a:xfrm>
          </p:grpSpPr>
          <p:sp>
            <p:nvSpPr>
              <p:cNvPr id="51" name="Rectangle: Rounded Corners 127">
                <a:extLst>
                  <a:ext uri="{FF2B5EF4-FFF2-40B4-BE49-F238E27FC236}">
                    <a16:creationId xmlns:a16="http://schemas.microsoft.com/office/drawing/2014/main" id="{A4FCB738-BC04-6E49-A59D-007AF50C0CCF}"/>
                  </a:ext>
                </a:extLst>
              </p:cNvPr>
              <p:cNvSpPr/>
              <p:nvPr/>
            </p:nvSpPr>
            <p:spPr>
              <a:xfrm>
                <a:off x="8783165" y="4560345"/>
                <a:ext cx="1645920" cy="164592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nvGrpSpPr>
              <p:cNvPr id="43" name="Group 42">
                <a:extLst>
                  <a:ext uri="{FF2B5EF4-FFF2-40B4-BE49-F238E27FC236}">
                    <a16:creationId xmlns:a16="http://schemas.microsoft.com/office/drawing/2014/main" id="{AB25668C-16BF-743A-D700-8550BA3235A5}"/>
                  </a:ext>
                </a:extLst>
              </p:cNvPr>
              <p:cNvGrpSpPr/>
              <p:nvPr/>
            </p:nvGrpSpPr>
            <p:grpSpPr>
              <a:xfrm>
                <a:off x="9000309" y="4755880"/>
                <a:ext cx="1211632" cy="1254850"/>
                <a:chOff x="8998148" y="4622241"/>
                <a:chExt cx="1499451" cy="1552937"/>
              </a:xfrm>
            </p:grpSpPr>
            <p:sp>
              <p:nvSpPr>
                <p:cNvPr id="52" name="Rectangle 51">
                  <a:extLst>
                    <a:ext uri="{FF2B5EF4-FFF2-40B4-BE49-F238E27FC236}">
                      <a16:creationId xmlns:a16="http://schemas.microsoft.com/office/drawing/2014/main" id="{CEF3EECD-5564-A044-B4F0-CCE0C1651D21}"/>
                    </a:ext>
                  </a:extLst>
                </p:cNvPr>
                <p:cNvSpPr/>
                <p:nvPr/>
              </p:nvSpPr>
              <p:spPr>
                <a:xfrm>
                  <a:off x="9583199" y="4622241"/>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Calibri"/>
                    </a:rPr>
                    <a:t>....</a:t>
                  </a:r>
                </a:p>
              </p:txBody>
            </p:sp>
            <p:sp>
              <p:nvSpPr>
                <p:cNvPr id="53" name="Rectangle 52">
                  <a:extLst>
                    <a:ext uri="{FF2B5EF4-FFF2-40B4-BE49-F238E27FC236}">
                      <a16:creationId xmlns:a16="http://schemas.microsoft.com/office/drawing/2014/main" id="{390E8BAC-207B-1A47-82C4-5ADCFB7F2E55}"/>
                    </a:ext>
                  </a:extLst>
                </p:cNvPr>
                <p:cNvSpPr/>
                <p:nvPr/>
              </p:nvSpPr>
              <p:spPr>
                <a:xfrm>
                  <a:off x="9388182" y="4835087"/>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54" name="Rectangle 53">
                  <a:extLst>
                    <a:ext uri="{FF2B5EF4-FFF2-40B4-BE49-F238E27FC236}">
                      <a16:creationId xmlns:a16="http://schemas.microsoft.com/office/drawing/2014/main" id="{61C35792-E34D-974E-833F-273733B5526A}"/>
                    </a:ext>
                  </a:extLst>
                </p:cNvPr>
                <p:cNvSpPr/>
                <p:nvPr/>
              </p:nvSpPr>
              <p:spPr>
                <a:xfrm>
                  <a:off x="9193165" y="5047933"/>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Calibri"/>
                    </a:rPr>
                    <a:t>Sexual</a:t>
                  </a:r>
                </a:p>
              </p:txBody>
            </p:sp>
            <p:sp>
              <p:nvSpPr>
                <p:cNvPr id="55" name="Rectangle 54">
                  <a:extLst>
                    <a:ext uri="{FF2B5EF4-FFF2-40B4-BE49-F238E27FC236}">
                      <a16:creationId xmlns:a16="http://schemas.microsoft.com/office/drawing/2014/main" id="{F0117270-83D6-3747-A4B7-370DF58C83FA}"/>
                    </a:ext>
                  </a:extLst>
                </p:cNvPr>
                <p:cNvSpPr/>
                <p:nvPr/>
              </p:nvSpPr>
              <p:spPr>
                <a:xfrm>
                  <a:off x="8998148" y="5260778"/>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Calibri"/>
                    </a:rPr>
                    <a:t>Hate</a:t>
                  </a:r>
                </a:p>
              </p:txBody>
            </p:sp>
          </p:grpSp>
        </p:grpSp>
        <p:cxnSp>
          <p:nvCxnSpPr>
            <p:cNvPr id="58" name="Straight Arrow Connector 57">
              <a:extLst>
                <a:ext uri="{FF2B5EF4-FFF2-40B4-BE49-F238E27FC236}">
                  <a16:creationId xmlns:a16="http://schemas.microsoft.com/office/drawing/2014/main" id="{B8510136-39BD-764B-88FC-BE8DE7D7616C}"/>
                </a:ext>
              </a:extLst>
            </p:cNvPr>
            <p:cNvCxnSpPr>
              <a:cxnSpLocks/>
            </p:cNvCxnSpPr>
            <p:nvPr/>
          </p:nvCxnSpPr>
          <p:spPr>
            <a:xfrm>
              <a:off x="9635362" y="2575828"/>
              <a:ext cx="0" cy="799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A173038-BDF3-244B-8B86-FFDDBCD29DA0}"/>
                </a:ext>
              </a:extLst>
            </p:cNvPr>
            <p:cNvSpPr/>
            <p:nvPr/>
          </p:nvSpPr>
          <p:spPr>
            <a:xfrm>
              <a:off x="9153150" y="1741669"/>
              <a:ext cx="456474" cy="8293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0" bIns="45720" rtlCol="0" anchor="t"/>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Segoe Pro Semibold"/>
                  <a:ea typeface="+mn-ea"/>
                  <a:cs typeface="+mn-cs"/>
                </a:rPr>
                <a:t>Content MGMT</a:t>
              </a:r>
            </a:p>
          </p:txBody>
        </p:sp>
        <p:pic>
          <p:nvPicPr>
            <p:cNvPr id="2" name="Picture 1">
              <a:extLst>
                <a:ext uri="{FF2B5EF4-FFF2-40B4-BE49-F238E27FC236}">
                  <a16:creationId xmlns:a16="http://schemas.microsoft.com/office/drawing/2014/main" id="{66C9414B-1223-785B-B8E6-E0FE8C3F6A4B}"/>
                </a:ext>
              </a:extLst>
            </p:cNvPr>
            <p:cNvPicPr>
              <a:picLocks noChangeAspect="1"/>
            </p:cNvPicPr>
            <p:nvPr/>
          </p:nvPicPr>
          <p:blipFill>
            <a:blip r:embed="rId3"/>
            <a:stretch>
              <a:fillRect/>
            </a:stretch>
          </p:blipFill>
          <p:spPr>
            <a:xfrm>
              <a:off x="9830220" y="2867782"/>
              <a:ext cx="353787" cy="353787"/>
            </a:xfrm>
            <a:prstGeom prst="rect">
              <a:avLst/>
            </a:prstGeom>
          </p:spPr>
        </p:pic>
        <p:sp>
          <p:nvSpPr>
            <p:cNvPr id="3" name="TextBox 2">
              <a:extLst>
                <a:ext uri="{FF2B5EF4-FFF2-40B4-BE49-F238E27FC236}">
                  <a16:creationId xmlns:a16="http://schemas.microsoft.com/office/drawing/2014/main" id="{C64102A8-BF64-A70F-95F5-C42A85AC6498}"/>
                </a:ext>
              </a:extLst>
            </p:cNvPr>
            <p:cNvSpPr txBox="1"/>
            <p:nvPr/>
          </p:nvSpPr>
          <p:spPr>
            <a:xfrm>
              <a:off x="6715312" y="1925509"/>
              <a:ext cx="12643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Pro Semibold"/>
                  <a:ea typeface="+mn-ea"/>
                  <a:cs typeface="+mn-cs"/>
                </a:rPr>
                <a:t>Customer Application</a:t>
              </a:r>
            </a:p>
          </p:txBody>
        </p:sp>
        <p:grpSp>
          <p:nvGrpSpPr>
            <p:cNvPr id="64" name="Group 63">
              <a:extLst>
                <a:ext uri="{FF2B5EF4-FFF2-40B4-BE49-F238E27FC236}">
                  <a16:creationId xmlns:a16="http://schemas.microsoft.com/office/drawing/2014/main" id="{941A4F62-1203-4066-C280-56C72561C7D9}"/>
                </a:ext>
              </a:extLst>
            </p:cNvPr>
            <p:cNvGrpSpPr/>
            <p:nvPr/>
          </p:nvGrpSpPr>
          <p:grpSpPr>
            <a:xfrm>
              <a:off x="9050372" y="3919756"/>
              <a:ext cx="1169980" cy="485873"/>
              <a:chOff x="9074941" y="3919756"/>
              <a:chExt cx="1169980" cy="485873"/>
            </a:xfrm>
          </p:grpSpPr>
          <p:cxnSp>
            <p:nvCxnSpPr>
              <p:cNvPr id="61" name="Straight Arrow Connector 60">
                <a:extLst>
                  <a:ext uri="{FF2B5EF4-FFF2-40B4-BE49-F238E27FC236}">
                    <a16:creationId xmlns:a16="http://schemas.microsoft.com/office/drawing/2014/main" id="{21684471-EFEC-4A45-AB44-3B985B831F62}"/>
                  </a:ext>
                </a:extLst>
              </p:cNvPr>
              <p:cNvCxnSpPr>
                <a:cxnSpLocks/>
              </p:cNvCxnSpPr>
              <p:nvPr/>
            </p:nvCxnSpPr>
            <p:spPr>
              <a:xfrm>
                <a:off x="9958385" y="3919756"/>
                <a:ext cx="286536" cy="485873"/>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5051D73-7C6A-EE86-FDC0-6A8BC7D3F42F}"/>
                  </a:ext>
                </a:extLst>
              </p:cNvPr>
              <p:cNvCxnSpPr>
                <a:cxnSpLocks/>
              </p:cNvCxnSpPr>
              <p:nvPr/>
            </p:nvCxnSpPr>
            <p:spPr>
              <a:xfrm flipH="1">
                <a:off x="9074941" y="3919756"/>
                <a:ext cx="286536" cy="485873"/>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4" name="Flowchart: Terminator 36">
              <a:extLst>
                <a:ext uri="{FF2B5EF4-FFF2-40B4-BE49-F238E27FC236}">
                  <a16:creationId xmlns:a16="http://schemas.microsoft.com/office/drawing/2014/main" id="{3485828C-5EFB-1247-BBA5-A5BFC8142ADE}"/>
                </a:ext>
              </a:extLst>
            </p:cNvPr>
            <p:cNvSpPr/>
            <p:nvPr/>
          </p:nvSpPr>
          <p:spPr>
            <a:xfrm>
              <a:off x="8798875" y="3422067"/>
              <a:ext cx="1672975" cy="653225"/>
            </a:xfrm>
            <a:prstGeom prst="flowChartTermina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Pro Semibold"/>
                  <a:ea typeface="+mn-ea"/>
                  <a:cs typeface="+mn-cs"/>
                </a:rPr>
                <a:t>Content Management</a:t>
              </a:r>
            </a:p>
          </p:txBody>
        </p:sp>
      </p:grpSp>
    </p:spTree>
    <p:extLst>
      <p:ext uri="{BB962C8B-B14F-4D97-AF65-F5344CB8AC3E}">
        <p14:creationId xmlns:p14="http://schemas.microsoft.com/office/powerpoint/2010/main" val="22630934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CEAF-CB10-4348-B922-9DB5BB8B190B}"/>
              </a:ext>
            </a:extLst>
          </p:cNvPr>
          <p:cNvSpPr>
            <a:spLocks noGrp="1"/>
          </p:cNvSpPr>
          <p:nvPr>
            <p:ph type="title"/>
          </p:nvPr>
        </p:nvSpPr>
        <p:spPr>
          <a:xfrm>
            <a:off x="588263" y="457200"/>
            <a:ext cx="11018520" cy="553998"/>
          </a:xfrm>
        </p:spPr>
        <p:txBody>
          <a:bodyPr/>
          <a:lstStyle/>
          <a:p>
            <a:r>
              <a:rPr lang="en-US"/>
              <a:t>Safety Execution Workflow</a:t>
            </a:r>
          </a:p>
        </p:txBody>
      </p:sp>
      <p:sp>
        <p:nvSpPr>
          <p:cNvPr id="6" name="Rectangle 5">
            <a:extLst>
              <a:ext uri="{FF2B5EF4-FFF2-40B4-BE49-F238E27FC236}">
                <a16:creationId xmlns:a16="http://schemas.microsoft.com/office/drawing/2014/main" id="{973C8CE0-AD03-3233-DF0F-C76AECB53453}"/>
              </a:ext>
              <a:ext uri="{C183D7F6-B498-43B3-948B-1728B52AA6E4}">
                <adec:decorative xmlns:adec="http://schemas.microsoft.com/office/drawing/2017/decorative" val="1"/>
              </a:ext>
            </a:extLst>
          </p:cNvPr>
          <p:cNvSpPr/>
          <p:nvPr/>
        </p:nvSpPr>
        <p:spPr>
          <a:xfrm>
            <a:off x="10286051" y="597039"/>
            <a:ext cx="274320" cy="274320"/>
          </a:xfrm>
          <a:prstGeom prst="rect">
            <a:avLst/>
          </a:prstGeom>
          <a:solidFill>
            <a:srgbClr val="000000"/>
          </a:solidFill>
          <a:ln w="28575" cap="flat" cmpd="sng" algn="ctr">
            <a:solidFill>
              <a:srgbClr val="0893E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FEEDDC9-D8BE-000C-2BD6-43D35F29AAC7}"/>
              </a:ext>
            </a:extLst>
          </p:cNvPr>
          <p:cNvSpPr txBox="1"/>
          <p:nvPr/>
        </p:nvSpPr>
        <p:spPr>
          <a:xfrm>
            <a:off x="10617245" y="608553"/>
            <a:ext cx="1574755" cy="251293"/>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Calibri" panose="020F0502020204030204"/>
                <a:ea typeface="+mn-ea"/>
                <a:cs typeface="+mn-cs"/>
              </a:rPr>
              <a:t>People &amp; Policy</a:t>
            </a: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93" name="Group 92" descr="Safety execution workflow diagram&#10;&#10;Application&#10;Detect&#10;Review&#10;Act">
            <a:extLst>
              <a:ext uri="{FF2B5EF4-FFF2-40B4-BE49-F238E27FC236}">
                <a16:creationId xmlns:a16="http://schemas.microsoft.com/office/drawing/2014/main" id="{5CB4BF87-6BCB-9DA9-DDCE-2B4A72FBC002}"/>
              </a:ext>
            </a:extLst>
          </p:cNvPr>
          <p:cNvGrpSpPr/>
          <p:nvPr/>
        </p:nvGrpSpPr>
        <p:grpSpPr>
          <a:xfrm>
            <a:off x="568760" y="2261380"/>
            <a:ext cx="11040628" cy="2331913"/>
            <a:chOff x="568760" y="2592878"/>
            <a:chExt cx="11040628" cy="2331913"/>
          </a:xfrm>
        </p:grpSpPr>
        <p:sp>
          <p:nvSpPr>
            <p:cNvPr id="11" name="Rectangle 10">
              <a:extLst>
                <a:ext uri="{FF2B5EF4-FFF2-40B4-BE49-F238E27FC236}">
                  <a16:creationId xmlns:a16="http://schemas.microsoft.com/office/drawing/2014/main" id="{A2F84908-AFF2-8ED5-171A-0D8B46D014D5}"/>
                </a:ext>
              </a:extLst>
            </p:cNvPr>
            <p:cNvSpPr/>
            <p:nvPr/>
          </p:nvSpPr>
          <p:spPr>
            <a:xfrm>
              <a:off x="9218713" y="3035990"/>
              <a:ext cx="2390675" cy="1888800"/>
            </a:xfrm>
            <a:prstGeom prst="rect">
              <a:avLst/>
            </a:prstGeom>
            <a:solidFill>
              <a:srgbClr val="000000"/>
            </a:solidFill>
            <a:ln w="28575" cap="flat" cmpd="sng" algn="ctr">
              <a:solidFill>
                <a:srgbClr val="30E5D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88E6E868-9071-99B6-2258-1D536B824C0A}"/>
                </a:ext>
              </a:extLst>
            </p:cNvPr>
            <p:cNvSpPr/>
            <p:nvPr/>
          </p:nvSpPr>
          <p:spPr>
            <a:xfrm>
              <a:off x="7007094" y="3013764"/>
              <a:ext cx="1885348" cy="1911027"/>
            </a:xfrm>
            <a:prstGeom prst="rect">
              <a:avLst/>
            </a:prstGeom>
            <a:solidFill>
              <a:srgbClr val="000000"/>
            </a:solidFill>
            <a:ln w="28575" cap="flat" cmpd="sng" algn="ctr">
              <a:solidFill>
                <a:srgbClr val="0893E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B49F0D12-F91D-D74D-64E7-70AA18B7A790}"/>
                </a:ext>
              </a:extLst>
            </p:cNvPr>
            <p:cNvSpPr txBox="1"/>
            <p:nvPr/>
          </p:nvSpPr>
          <p:spPr>
            <a:xfrm flipH="1">
              <a:off x="9483397" y="2597312"/>
              <a:ext cx="1554890" cy="461665"/>
            </a:xfrm>
            <a:prstGeom prst="rect">
              <a:avLst/>
            </a:prstGeom>
            <a:solidFill>
              <a:srgbClr val="000000"/>
            </a:solidFill>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Segoe UI"/>
                  <a:ea typeface="+mn-ea"/>
                  <a:cs typeface="+mn-cs"/>
                </a:rPr>
                <a:t>Act</a:t>
              </a:r>
              <a:r>
                <a:rPr kumimoji="0" lang="en-US" sz="1200" b="0" i="0" u="none" strike="noStrike" kern="0" cap="none" spc="0" normalizeH="0" baseline="0" noProof="0">
                  <a:ln>
                    <a:noFill/>
                  </a:ln>
                  <a:solidFill>
                    <a:srgbClr val="FFFFFF"/>
                  </a:solidFill>
                  <a:effectLst/>
                  <a:uLnTx/>
                  <a:uFillTx/>
                  <a:latin typeface="Segoe UI"/>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mn-ea"/>
                  <a:cs typeface="+mn-cs"/>
                </a:rPr>
                <a:t>Decision</a:t>
              </a:r>
            </a:p>
          </p:txBody>
        </p:sp>
        <p:sp>
          <p:nvSpPr>
            <p:cNvPr id="16" name="Rectangle 15">
              <a:extLst>
                <a:ext uri="{FF2B5EF4-FFF2-40B4-BE49-F238E27FC236}">
                  <a16:creationId xmlns:a16="http://schemas.microsoft.com/office/drawing/2014/main" id="{EF8EF346-4572-366F-F3BC-584C30F201B9}"/>
                </a:ext>
              </a:extLst>
            </p:cNvPr>
            <p:cNvSpPr/>
            <p:nvPr/>
          </p:nvSpPr>
          <p:spPr>
            <a:xfrm>
              <a:off x="10559540" y="3398170"/>
              <a:ext cx="842420" cy="539983"/>
            </a:xfrm>
            <a:prstGeom prst="rect">
              <a:avLst/>
            </a:prstGeom>
            <a:solidFill>
              <a:srgbClr val="0078D4"/>
            </a:solidFill>
            <a:ln w="10795" cap="flat" cmpd="sng" algn="ctr">
              <a:noFill/>
              <a:prstDash val="solid"/>
            </a:ln>
            <a:effectLst/>
          </p:spPr>
          <p:txBody>
            <a:bodyPr r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User/Account Actions</a:t>
              </a:r>
            </a:p>
          </p:txBody>
        </p:sp>
        <p:sp>
          <p:nvSpPr>
            <p:cNvPr id="19" name="Rectangle 18">
              <a:extLst>
                <a:ext uri="{FF2B5EF4-FFF2-40B4-BE49-F238E27FC236}">
                  <a16:creationId xmlns:a16="http://schemas.microsoft.com/office/drawing/2014/main" id="{EF039381-2AAB-AF40-E862-BCEA4BA2688A}"/>
                </a:ext>
              </a:extLst>
            </p:cNvPr>
            <p:cNvSpPr/>
            <p:nvPr/>
          </p:nvSpPr>
          <p:spPr>
            <a:xfrm>
              <a:off x="7539207" y="4098213"/>
              <a:ext cx="817450" cy="461578"/>
            </a:xfrm>
            <a:prstGeom prst="rect">
              <a:avLst/>
            </a:prstGeom>
            <a:solidFill>
              <a:srgbClr val="0078D4"/>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Filtering Concerns</a:t>
              </a:r>
            </a:p>
          </p:txBody>
        </p:sp>
        <p:sp>
          <p:nvSpPr>
            <p:cNvPr id="20" name="Diamond 19">
              <a:extLst>
                <a:ext uri="{FF2B5EF4-FFF2-40B4-BE49-F238E27FC236}">
                  <a16:creationId xmlns:a16="http://schemas.microsoft.com/office/drawing/2014/main" id="{7EA671A1-C960-598A-8DC8-79A5DECAB516}"/>
                </a:ext>
              </a:extLst>
            </p:cNvPr>
            <p:cNvSpPr/>
            <p:nvPr/>
          </p:nvSpPr>
          <p:spPr>
            <a:xfrm>
              <a:off x="9345133" y="3727192"/>
              <a:ext cx="845923" cy="658756"/>
            </a:xfrm>
            <a:prstGeom prst="diamond">
              <a:avLst/>
            </a:prstGeom>
            <a:solidFill>
              <a:srgbClr val="0078D4"/>
            </a:solidFill>
            <a:ln w="3175" cap="flat" cmpd="sng" algn="ctr">
              <a:solidFill>
                <a:srgbClr val="FFFFFF"/>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mn-cs"/>
                </a:rPr>
                <a:t>Action Needed?</a:t>
              </a:r>
            </a:p>
          </p:txBody>
        </p:sp>
        <p:sp>
          <p:nvSpPr>
            <p:cNvPr id="21" name="Rectangle 20">
              <a:extLst>
                <a:ext uri="{FF2B5EF4-FFF2-40B4-BE49-F238E27FC236}">
                  <a16:creationId xmlns:a16="http://schemas.microsoft.com/office/drawing/2014/main" id="{5FF7E3EF-E44A-5127-9A1E-531AFEC9A519}"/>
                </a:ext>
              </a:extLst>
            </p:cNvPr>
            <p:cNvSpPr/>
            <p:nvPr/>
          </p:nvSpPr>
          <p:spPr>
            <a:xfrm>
              <a:off x="568760" y="3035990"/>
              <a:ext cx="1795238" cy="1542489"/>
            </a:xfrm>
            <a:prstGeom prst="rect">
              <a:avLst/>
            </a:prstGeom>
            <a:solidFill>
              <a:srgbClr val="000000"/>
            </a:solidFill>
            <a:ln w="28575" cap="flat" cmpd="sng" algn="ctr">
              <a:solidFill>
                <a:srgbClr val="30E5D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FFD179CB-7855-C86E-7922-924E1DB9E916}"/>
                </a:ext>
              </a:extLst>
            </p:cNvPr>
            <p:cNvSpPr txBox="1"/>
            <p:nvPr/>
          </p:nvSpPr>
          <p:spPr>
            <a:xfrm flipH="1">
              <a:off x="874091" y="2740265"/>
              <a:ext cx="1108060" cy="276999"/>
            </a:xfrm>
            <a:prstGeom prst="rect">
              <a:avLst/>
            </a:prstGeom>
            <a:solidFill>
              <a:srgbClr val="000000"/>
            </a:solidFill>
          </p:spPr>
          <p:txBody>
            <a:bodyPr wrap="square" lIns="91440" tIns="45720" rIns="91440" bIns="45720" rtlCol="0" anchor="t">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mn-ea"/>
                  <a:cs typeface="+mn-cs"/>
                </a:rPr>
                <a:t>Application</a:t>
              </a:r>
            </a:p>
          </p:txBody>
        </p:sp>
        <p:sp>
          <p:nvSpPr>
            <p:cNvPr id="23" name="Rectangle 22">
              <a:extLst>
                <a:ext uri="{FF2B5EF4-FFF2-40B4-BE49-F238E27FC236}">
                  <a16:creationId xmlns:a16="http://schemas.microsoft.com/office/drawing/2014/main" id="{11CA8AFB-EE33-E75A-8D83-A2024D9A1253}"/>
                </a:ext>
              </a:extLst>
            </p:cNvPr>
            <p:cNvSpPr/>
            <p:nvPr/>
          </p:nvSpPr>
          <p:spPr>
            <a:xfrm>
              <a:off x="7531016" y="3575415"/>
              <a:ext cx="822828" cy="383125"/>
            </a:xfrm>
            <a:prstGeom prst="rect">
              <a:avLst/>
            </a:prstGeom>
            <a:solidFill>
              <a:srgbClr val="0078D4"/>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Abuse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Concern</a:t>
              </a:r>
            </a:p>
          </p:txBody>
        </p:sp>
        <p:cxnSp>
          <p:nvCxnSpPr>
            <p:cNvPr id="24" name="Straight Arrow Connector 23">
              <a:extLst>
                <a:ext uri="{FF2B5EF4-FFF2-40B4-BE49-F238E27FC236}">
                  <a16:creationId xmlns:a16="http://schemas.microsoft.com/office/drawing/2014/main" id="{18FA6077-7DA1-B29C-0201-7C7C7D24335B}"/>
                </a:ext>
              </a:extLst>
            </p:cNvPr>
            <p:cNvCxnSpPr>
              <a:cxnSpLocks/>
            </p:cNvCxnSpPr>
            <p:nvPr/>
          </p:nvCxnSpPr>
          <p:spPr>
            <a:xfrm flipV="1">
              <a:off x="3937763" y="3811243"/>
              <a:ext cx="569731" cy="5986"/>
            </a:xfrm>
            <a:prstGeom prst="straightConnector1">
              <a:avLst/>
            </a:prstGeom>
            <a:noFill/>
            <a:ln w="12700" cap="flat" cmpd="sng" algn="ctr">
              <a:solidFill>
                <a:srgbClr val="000000">
                  <a:lumMod val="50000"/>
                </a:srgbClr>
              </a:solidFill>
              <a:prstDash val="dash"/>
              <a:tailEnd type="triangle"/>
            </a:ln>
            <a:effectLst/>
          </p:spPr>
        </p:cxnSp>
        <p:sp>
          <p:nvSpPr>
            <p:cNvPr id="25" name="Rectangle 24">
              <a:extLst>
                <a:ext uri="{FF2B5EF4-FFF2-40B4-BE49-F238E27FC236}">
                  <a16:creationId xmlns:a16="http://schemas.microsoft.com/office/drawing/2014/main" id="{BEFA6E0D-758F-E889-90ED-6DC72970C7C9}"/>
                </a:ext>
              </a:extLst>
            </p:cNvPr>
            <p:cNvSpPr/>
            <p:nvPr/>
          </p:nvSpPr>
          <p:spPr>
            <a:xfrm>
              <a:off x="10559648" y="4266054"/>
              <a:ext cx="842420" cy="539983"/>
            </a:xfrm>
            <a:prstGeom prst="rect">
              <a:avLst/>
            </a:prstGeom>
            <a:solidFill>
              <a:srgbClr val="0078D4"/>
            </a:solidFill>
            <a:ln w="10795" cap="flat" cmpd="sng" algn="ctr">
              <a:noFill/>
              <a:prstDash val="solid"/>
            </a:ln>
            <a:effectLst/>
          </p:spPr>
          <p:txBody>
            <a:bodyPr lIns="91440" tIns="45720" rIns="0" bIns="4572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Filter </a:t>
              </a:r>
            </a:p>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Improvement</a:t>
              </a:r>
              <a:endParaRPr kumimoji="0" lang="en-US" sz="800" b="0" i="0" u="none" strike="noStrike" kern="0" cap="none" spc="0" normalizeH="0" baseline="0" noProof="0">
                <a:ln>
                  <a:noFill/>
                </a:ln>
                <a:solidFill>
                  <a:srgbClr val="FFFFFF"/>
                </a:solidFill>
                <a:effectLst/>
                <a:uLnTx/>
                <a:uFillTx/>
                <a:latin typeface="Segoe UI"/>
                <a:ea typeface="+mn-ea"/>
                <a:cs typeface="Calibri"/>
              </a:endParaRPr>
            </a:p>
          </p:txBody>
        </p:sp>
        <p:sp>
          <p:nvSpPr>
            <p:cNvPr id="26" name="TextBox 25">
              <a:extLst>
                <a:ext uri="{FF2B5EF4-FFF2-40B4-BE49-F238E27FC236}">
                  <a16:creationId xmlns:a16="http://schemas.microsoft.com/office/drawing/2014/main" id="{48F8FA64-248A-281C-A83E-3EF9374671B7}"/>
                </a:ext>
              </a:extLst>
            </p:cNvPr>
            <p:cNvSpPr txBox="1"/>
            <p:nvPr/>
          </p:nvSpPr>
          <p:spPr>
            <a:xfrm flipH="1">
              <a:off x="6863943" y="2637705"/>
              <a:ext cx="2167980" cy="461665"/>
            </a:xfrm>
            <a:prstGeom prst="rect">
              <a:avLst/>
            </a:prstGeom>
            <a:solidFill>
              <a:srgbClr val="00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Segoe UI"/>
                  <a:ea typeface="+mn-ea"/>
                  <a:cs typeface="+mn-cs"/>
                </a:rPr>
                <a:t>Review</a:t>
              </a:r>
              <a:r>
                <a:rPr kumimoji="0" lang="en-US" sz="1200" b="0" i="0" u="none" strike="noStrike" kern="0" cap="none" spc="0" normalizeH="0" baseline="0" noProof="0">
                  <a:ln>
                    <a:noFill/>
                  </a:ln>
                  <a:solidFill>
                    <a:srgbClr val="FFFFFF"/>
                  </a:solidFill>
                  <a:effectLst/>
                  <a:uLnTx/>
                  <a:uFillTx/>
                  <a:latin typeface="Segoe UI"/>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mn-ea"/>
                  <a:cs typeface="+mn-cs"/>
                </a:rPr>
                <a:t>Human Review</a:t>
              </a:r>
            </a:p>
          </p:txBody>
        </p:sp>
        <p:pic>
          <p:nvPicPr>
            <p:cNvPr id="28" name="Graphic 27" descr="Call center outline">
              <a:extLst>
                <a:ext uri="{FF2B5EF4-FFF2-40B4-BE49-F238E27FC236}">
                  <a16:creationId xmlns:a16="http://schemas.microsoft.com/office/drawing/2014/main" id="{B0C60726-8800-7918-4AFD-1A7DBCAE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333" y="2632274"/>
              <a:ext cx="275961" cy="263210"/>
            </a:xfrm>
            <a:prstGeom prst="rect">
              <a:avLst/>
            </a:prstGeom>
          </p:spPr>
        </p:pic>
        <p:pic>
          <p:nvPicPr>
            <p:cNvPr id="30" name="Graphic 29" descr="Call center outline">
              <a:extLst>
                <a:ext uri="{FF2B5EF4-FFF2-40B4-BE49-F238E27FC236}">
                  <a16:creationId xmlns:a16="http://schemas.microsoft.com/office/drawing/2014/main" id="{12E5DD6F-7772-0756-81FB-8E91067E0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6002" y="4629075"/>
              <a:ext cx="295715" cy="295715"/>
            </a:xfrm>
            <a:prstGeom prst="rect">
              <a:avLst/>
            </a:prstGeom>
          </p:spPr>
        </p:pic>
        <p:pic>
          <p:nvPicPr>
            <p:cNvPr id="31" name="Graphic 30" descr="Call center outline">
              <a:extLst>
                <a:ext uri="{FF2B5EF4-FFF2-40B4-BE49-F238E27FC236}">
                  <a16:creationId xmlns:a16="http://schemas.microsoft.com/office/drawing/2014/main" id="{D7C12A56-19EF-8BAB-8DF2-086F2D87A5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87390" y="2597949"/>
              <a:ext cx="266084" cy="307497"/>
            </a:xfrm>
            <a:prstGeom prst="rect">
              <a:avLst/>
            </a:prstGeom>
          </p:spPr>
        </p:pic>
        <p:sp>
          <p:nvSpPr>
            <p:cNvPr id="33" name="Rectangle 32">
              <a:extLst>
                <a:ext uri="{FF2B5EF4-FFF2-40B4-BE49-F238E27FC236}">
                  <a16:creationId xmlns:a16="http://schemas.microsoft.com/office/drawing/2014/main" id="{EDA849F8-47E6-153E-2118-698AFA77B785}"/>
                </a:ext>
              </a:extLst>
            </p:cNvPr>
            <p:cNvSpPr/>
            <p:nvPr/>
          </p:nvSpPr>
          <p:spPr>
            <a:xfrm>
              <a:off x="2709915" y="3039396"/>
              <a:ext cx="4093923" cy="1885394"/>
            </a:xfrm>
            <a:prstGeom prst="rect">
              <a:avLst/>
            </a:prstGeom>
            <a:solidFill>
              <a:srgbClr val="000000"/>
            </a:solidFill>
            <a:ln w="28575" cap="flat" cmpd="sng" algn="ctr">
              <a:solidFill>
                <a:srgbClr val="30E5D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34" name="Flowchart: Terminator 33">
              <a:extLst>
                <a:ext uri="{FF2B5EF4-FFF2-40B4-BE49-F238E27FC236}">
                  <a16:creationId xmlns:a16="http://schemas.microsoft.com/office/drawing/2014/main" id="{0CB45011-BC7A-EFA0-CCE4-3C4347003EA6}"/>
                </a:ext>
              </a:extLst>
            </p:cNvPr>
            <p:cNvSpPr/>
            <p:nvPr/>
          </p:nvSpPr>
          <p:spPr>
            <a:xfrm>
              <a:off x="2889363" y="3526883"/>
              <a:ext cx="1034064" cy="312095"/>
            </a:xfrm>
            <a:prstGeom prst="flowChartTerminator">
              <a:avLst/>
            </a:prstGeom>
            <a:solidFill>
              <a:srgbClr val="002060"/>
            </a:solidFill>
            <a:ln w="10795" cap="flat" cmpd="sng" algn="ctr">
              <a:noFill/>
              <a:prstDash val="solid"/>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ea typeface="+mn-ea"/>
                  <a:cs typeface="+mn-cs"/>
                </a:rPr>
                <a:t>RAI Model Ensemble</a:t>
              </a:r>
            </a:p>
          </p:txBody>
        </p:sp>
        <p:sp>
          <p:nvSpPr>
            <p:cNvPr id="35" name="TextBox 34">
              <a:extLst>
                <a:ext uri="{FF2B5EF4-FFF2-40B4-BE49-F238E27FC236}">
                  <a16:creationId xmlns:a16="http://schemas.microsoft.com/office/drawing/2014/main" id="{884EAB24-D9E8-BE67-2271-C6DD2011A149}"/>
                </a:ext>
              </a:extLst>
            </p:cNvPr>
            <p:cNvSpPr txBox="1"/>
            <p:nvPr/>
          </p:nvSpPr>
          <p:spPr>
            <a:xfrm flipH="1">
              <a:off x="2888043" y="2624330"/>
              <a:ext cx="2785204" cy="461665"/>
            </a:xfrm>
            <a:prstGeom prst="rect">
              <a:avLst/>
            </a:prstGeom>
            <a:solidFill>
              <a:srgbClr val="00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Segoe UI"/>
                  <a:ea typeface="+mn-ea"/>
                  <a:cs typeface="+mn-cs"/>
                </a:rPr>
                <a:t>Detect</a:t>
              </a:r>
              <a:r>
                <a:rPr kumimoji="0" lang="en-US" sz="1200" b="0" i="0" u="none" strike="noStrike" kern="0" cap="none" spc="0" normalizeH="0" baseline="0" noProof="0">
                  <a:ln>
                    <a:noFill/>
                  </a:ln>
                  <a:solidFill>
                    <a:srgbClr val="FFFFFF"/>
                  </a:solidFill>
                  <a:effectLst/>
                  <a:uLnTx/>
                  <a:uFillTx/>
                  <a:latin typeface="Segoe UI"/>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mn-ea"/>
                  <a:cs typeface="+mn-cs"/>
                </a:rPr>
                <a:t>RAI Safety Architecture</a:t>
              </a:r>
            </a:p>
          </p:txBody>
        </p:sp>
        <p:sp>
          <p:nvSpPr>
            <p:cNvPr id="36" name="Arrow: Down 35">
              <a:extLst>
                <a:ext uri="{FF2B5EF4-FFF2-40B4-BE49-F238E27FC236}">
                  <a16:creationId xmlns:a16="http://schemas.microsoft.com/office/drawing/2014/main" id="{73A929C2-2A0E-8A1E-6250-A1ABA3B61C14}"/>
                </a:ext>
              </a:extLst>
            </p:cNvPr>
            <p:cNvSpPr/>
            <p:nvPr/>
          </p:nvSpPr>
          <p:spPr>
            <a:xfrm rot="16200000">
              <a:off x="5594077" y="2738066"/>
              <a:ext cx="448320" cy="201286"/>
            </a:xfrm>
            <a:prstGeom prst="downArrow">
              <a:avLst/>
            </a:prstGeom>
            <a:solidFill>
              <a:srgbClr val="50E6FF"/>
            </a:solidFill>
            <a:ln w="10795" cap="flat" cmpd="sng" algn="ctr">
              <a:solidFill>
                <a:srgbClr val="50E6FF">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38" name="Arrow: Down 37">
              <a:extLst>
                <a:ext uri="{FF2B5EF4-FFF2-40B4-BE49-F238E27FC236}">
                  <a16:creationId xmlns:a16="http://schemas.microsoft.com/office/drawing/2014/main" id="{BD770D31-1AB4-8ADA-1443-B62F1330F266}"/>
                </a:ext>
              </a:extLst>
            </p:cNvPr>
            <p:cNvSpPr/>
            <p:nvPr/>
          </p:nvSpPr>
          <p:spPr>
            <a:xfrm rot="16200000">
              <a:off x="8805557" y="2747754"/>
              <a:ext cx="448320" cy="201286"/>
            </a:xfrm>
            <a:prstGeom prst="downArrow">
              <a:avLst/>
            </a:prstGeom>
            <a:solidFill>
              <a:srgbClr val="50E6FF"/>
            </a:solidFill>
            <a:ln w="10795" cap="flat" cmpd="sng" algn="ctr">
              <a:solidFill>
                <a:srgbClr val="50E6FF">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cxnSp>
          <p:nvCxnSpPr>
            <p:cNvPr id="39" name="Connector: Elbow 38">
              <a:extLst>
                <a:ext uri="{FF2B5EF4-FFF2-40B4-BE49-F238E27FC236}">
                  <a16:creationId xmlns:a16="http://schemas.microsoft.com/office/drawing/2014/main" id="{1226D919-2E5C-F1C1-0BF4-FC394D95DDFA}"/>
                </a:ext>
              </a:extLst>
            </p:cNvPr>
            <p:cNvCxnSpPr>
              <a:cxnSpLocks/>
              <a:stCxn id="81" idx="0"/>
              <a:endCxn id="23" idx="1"/>
            </p:cNvCxnSpPr>
            <p:nvPr/>
          </p:nvCxnSpPr>
          <p:spPr>
            <a:xfrm rot="16200000" flipH="1">
              <a:off x="6732673" y="2968635"/>
              <a:ext cx="116100" cy="1480586"/>
            </a:xfrm>
            <a:prstGeom prst="bentConnector4">
              <a:avLst>
                <a:gd name="adj1" fmla="val -189135"/>
                <a:gd name="adj2" fmla="val 65557"/>
              </a:avLst>
            </a:prstGeom>
            <a:noFill/>
            <a:ln w="9525" cap="flat" cmpd="sng" algn="ctr">
              <a:solidFill>
                <a:srgbClr val="50E6FF"/>
              </a:solidFill>
              <a:prstDash val="solid"/>
              <a:tailEnd type="triangle"/>
            </a:ln>
            <a:effectLst/>
          </p:spPr>
        </p:cxnSp>
        <p:cxnSp>
          <p:nvCxnSpPr>
            <p:cNvPr id="40" name="Connector: Elbow 39">
              <a:extLst>
                <a:ext uri="{FF2B5EF4-FFF2-40B4-BE49-F238E27FC236}">
                  <a16:creationId xmlns:a16="http://schemas.microsoft.com/office/drawing/2014/main" id="{FDCE38F0-B877-4E14-36B5-5CA65E3B95FC}"/>
                </a:ext>
              </a:extLst>
            </p:cNvPr>
            <p:cNvCxnSpPr>
              <a:cxnSpLocks/>
              <a:stCxn id="81" idx="0"/>
              <a:endCxn id="19" idx="1"/>
            </p:cNvCxnSpPr>
            <p:nvPr/>
          </p:nvCxnSpPr>
          <p:spPr>
            <a:xfrm rot="16200000" flipH="1">
              <a:off x="6455756" y="3245551"/>
              <a:ext cx="678124" cy="1488778"/>
            </a:xfrm>
            <a:prstGeom prst="bentConnector4">
              <a:avLst>
                <a:gd name="adj1" fmla="val -32381"/>
                <a:gd name="adj2" fmla="val 65472"/>
              </a:avLst>
            </a:prstGeom>
            <a:noFill/>
            <a:ln w="9525" cap="flat" cmpd="sng" algn="ctr">
              <a:solidFill>
                <a:srgbClr val="50E6FF"/>
              </a:solidFill>
              <a:prstDash val="solid"/>
              <a:tailEnd type="triangle"/>
            </a:ln>
            <a:effectLst/>
          </p:spPr>
        </p:cxnSp>
        <p:sp>
          <p:nvSpPr>
            <p:cNvPr id="41" name="TextBox 40">
              <a:extLst>
                <a:ext uri="{FF2B5EF4-FFF2-40B4-BE49-F238E27FC236}">
                  <a16:creationId xmlns:a16="http://schemas.microsoft.com/office/drawing/2014/main" id="{A78287DB-86D3-710B-39C0-7015B7A95F9E}"/>
                </a:ext>
              </a:extLst>
            </p:cNvPr>
            <p:cNvSpPr txBox="1"/>
            <p:nvPr/>
          </p:nvSpPr>
          <p:spPr>
            <a:xfrm>
              <a:off x="6184122" y="3503414"/>
              <a:ext cx="37324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Yes</a:t>
              </a:r>
            </a:p>
          </p:txBody>
        </p:sp>
        <p:sp>
          <p:nvSpPr>
            <p:cNvPr id="42" name="TextBox 41">
              <a:extLst>
                <a:ext uri="{FF2B5EF4-FFF2-40B4-BE49-F238E27FC236}">
                  <a16:creationId xmlns:a16="http://schemas.microsoft.com/office/drawing/2014/main" id="{A9D613F2-38BB-10F1-58F1-07BDE197503C}"/>
                </a:ext>
              </a:extLst>
            </p:cNvPr>
            <p:cNvSpPr txBox="1"/>
            <p:nvPr/>
          </p:nvSpPr>
          <p:spPr>
            <a:xfrm>
              <a:off x="6204259" y="4479098"/>
              <a:ext cx="34418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No</a:t>
              </a:r>
            </a:p>
          </p:txBody>
        </p:sp>
        <p:cxnSp>
          <p:nvCxnSpPr>
            <p:cNvPr id="43" name="Connector: Elbow 42">
              <a:extLst>
                <a:ext uri="{FF2B5EF4-FFF2-40B4-BE49-F238E27FC236}">
                  <a16:creationId xmlns:a16="http://schemas.microsoft.com/office/drawing/2014/main" id="{ABC1E392-8DE3-6BFD-4CC8-8DF1B517EED6}"/>
                </a:ext>
              </a:extLst>
            </p:cNvPr>
            <p:cNvCxnSpPr>
              <a:cxnSpLocks/>
              <a:stCxn id="23" idx="3"/>
              <a:endCxn id="20" idx="1"/>
            </p:cNvCxnSpPr>
            <p:nvPr/>
          </p:nvCxnSpPr>
          <p:spPr>
            <a:xfrm>
              <a:off x="8353843" y="3766978"/>
              <a:ext cx="991290" cy="289592"/>
            </a:xfrm>
            <a:prstGeom prst="bentConnector3">
              <a:avLst>
                <a:gd name="adj1" fmla="val 50000"/>
              </a:avLst>
            </a:prstGeom>
            <a:noFill/>
            <a:ln w="9525" cap="flat" cmpd="sng" algn="ctr">
              <a:solidFill>
                <a:srgbClr val="50E6FF"/>
              </a:solidFill>
              <a:prstDash val="solid"/>
              <a:tailEnd type="triangle"/>
            </a:ln>
            <a:effectLst/>
          </p:spPr>
        </p:cxnSp>
        <p:cxnSp>
          <p:nvCxnSpPr>
            <p:cNvPr id="47" name="Connector: Elbow 46">
              <a:extLst>
                <a:ext uri="{FF2B5EF4-FFF2-40B4-BE49-F238E27FC236}">
                  <a16:creationId xmlns:a16="http://schemas.microsoft.com/office/drawing/2014/main" id="{D3D3EE36-F806-C1BA-3944-B7DE23D884E2}"/>
                </a:ext>
              </a:extLst>
            </p:cNvPr>
            <p:cNvCxnSpPr>
              <a:cxnSpLocks/>
              <a:stCxn id="19" idx="3"/>
              <a:endCxn id="20" idx="1"/>
            </p:cNvCxnSpPr>
            <p:nvPr/>
          </p:nvCxnSpPr>
          <p:spPr>
            <a:xfrm flipV="1">
              <a:off x="8356658" y="4056570"/>
              <a:ext cx="988475" cy="272433"/>
            </a:xfrm>
            <a:prstGeom prst="bentConnector3">
              <a:avLst>
                <a:gd name="adj1" fmla="val 50000"/>
              </a:avLst>
            </a:prstGeom>
            <a:noFill/>
            <a:ln w="9525" cap="flat" cmpd="sng" algn="ctr">
              <a:solidFill>
                <a:srgbClr val="50E6FF"/>
              </a:solidFill>
              <a:prstDash val="solid"/>
              <a:tailEnd type="triangle"/>
            </a:ln>
            <a:effectLst/>
          </p:spPr>
        </p:cxnSp>
        <p:cxnSp>
          <p:nvCxnSpPr>
            <p:cNvPr id="48" name="Connector: Elbow 47">
              <a:extLst>
                <a:ext uri="{FF2B5EF4-FFF2-40B4-BE49-F238E27FC236}">
                  <a16:creationId xmlns:a16="http://schemas.microsoft.com/office/drawing/2014/main" id="{D03884E6-BF91-D36A-48B1-239BA5F21380}"/>
                </a:ext>
              </a:extLst>
            </p:cNvPr>
            <p:cNvCxnSpPr>
              <a:cxnSpLocks/>
              <a:stCxn id="20" idx="0"/>
              <a:endCxn id="16" idx="1"/>
            </p:cNvCxnSpPr>
            <p:nvPr/>
          </p:nvCxnSpPr>
          <p:spPr>
            <a:xfrm rot="5400000" flipH="1" flipV="1">
              <a:off x="10134302" y="3301954"/>
              <a:ext cx="59031" cy="791446"/>
            </a:xfrm>
            <a:prstGeom prst="bentConnector2">
              <a:avLst/>
            </a:prstGeom>
            <a:noFill/>
            <a:ln w="9525" cap="flat" cmpd="sng" algn="ctr">
              <a:solidFill>
                <a:srgbClr val="50E6FF"/>
              </a:solidFill>
              <a:prstDash val="solid"/>
              <a:tailEnd type="triangle"/>
            </a:ln>
            <a:effectLst/>
          </p:spPr>
        </p:cxnSp>
        <p:sp>
          <p:nvSpPr>
            <p:cNvPr id="49" name="TextBox 48">
              <a:extLst>
                <a:ext uri="{FF2B5EF4-FFF2-40B4-BE49-F238E27FC236}">
                  <a16:creationId xmlns:a16="http://schemas.microsoft.com/office/drawing/2014/main" id="{E6056D84-F846-17BB-584C-B74B709FC3E8}"/>
                </a:ext>
              </a:extLst>
            </p:cNvPr>
            <p:cNvSpPr txBox="1"/>
            <p:nvPr/>
          </p:nvSpPr>
          <p:spPr>
            <a:xfrm>
              <a:off x="9429742" y="3440949"/>
              <a:ext cx="37324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Yes</a:t>
              </a:r>
            </a:p>
          </p:txBody>
        </p:sp>
        <p:sp>
          <p:nvSpPr>
            <p:cNvPr id="51" name="TextBox 50">
              <a:extLst>
                <a:ext uri="{FF2B5EF4-FFF2-40B4-BE49-F238E27FC236}">
                  <a16:creationId xmlns:a16="http://schemas.microsoft.com/office/drawing/2014/main" id="{2F81D02C-3771-071A-E686-CE4DF9FE820A}"/>
                </a:ext>
              </a:extLst>
            </p:cNvPr>
            <p:cNvSpPr txBox="1"/>
            <p:nvPr/>
          </p:nvSpPr>
          <p:spPr>
            <a:xfrm>
              <a:off x="9462768" y="4456527"/>
              <a:ext cx="34418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No</a:t>
              </a:r>
            </a:p>
          </p:txBody>
        </p:sp>
        <p:sp>
          <p:nvSpPr>
            <p:cNvPr id="56" name="brain_2" title="Icon of a brain with circles and connection lines inside">
              <a:extLst>
                <a:ext uri="{FF2B5EF4-FFF2-40B4-BE49-F238E27FC236}">
                  <a16:creationId xmlns:a16="http://schemas.microsoft.com/office/drawing/2014/main" id="{B0EE15D1-5DDC-C7B7-5269-12B9939B4722}"/>
                </a:ext>
              </a:extLst>
            </p:cNvPr>
            <p:cNvSpPr>
              <a:spLocks noChangeAspect="1" noEditPoints="1"/>
            </p:cNvSpPr>
            <p:nvPr/>
          </p:nvSpPr>
          <p:spPr bwMode="auto">
            <a:xfrm>
              <a:off x="4961244" y="2592878"/>
              <a:ext cx="551240" cy="355732"/>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rgbClr val="1F75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8B9CB25A-63E1-36A8-E5DE-7FCA9E003765}"/>
                </a:ext>
              </a:extLst>
            </p:cNvPr>
            <p:cNvSpPr/>
            <p:nvPr/>
          </p:nvSpPr>
          <p:spPr>
            <a:xfrm>
              <a:off x="663440" y="3460459"/>
              <a:ext cx="685108" cy="652610"/>
            </a:xfrm>
            <a:prstGeom prst="rect">
              <a:avLst/>
            </a:prstGeom>
            <a:solidFill>
              <a:srgbClr val="0078D4"/>
            </a:solidFill>
            <a:ln w="10795" cap="flat" cmpd="sng" algn="ctr">
              <a:noFill/>
              <a:prstDash val="solid"/>
            </a:ln>
            <a:effectLst/>
          </p:spPr>
          <p:txBody>
            <a:bodyPr lIns="91440" tIns="45720" rIns="0" bIns="4572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Customer Application</a:t>
              </a: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FC6D7DA5-E40F-C3DC-C10C-8CB52C6B48BB}"/>
                </a:ext>
              </a:extLst>
            </p:cNvPr>
            <p:cNvSpPr/>
            <p:nvPr/>
          </p:nvSpPr>
          <p:spPr>
            <a:xfrm>
              <a:off x="1635017" y="3486599"/>
              <a:ext cx="685108" cy="652610"/>
            </a:xfrm>
            <a:prstGeom prst="rect">
              <a:avLst/>
            </a:prstGeom>
            <a:solidFill>
              <a:srgbClr val="0078D4"/>
            </a:solidFill>
            <a:ln w="10795" cap="flat" cmpd="sng" algn="ctr">
              <a:noFill/>
              <a:prstDash val="solid"/>
            </a:ln>
            <a:effectLst/>
          </p:spPr>
          <p:txBody>
            <a:bodyPr lIns="91440" tIns="45720" rIns="0" bIns="4572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mn-cs"/>
                </a:rPr>
                <a:t>AOAI Endpoint</a:t>
              </a: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cxnSp>
          <p:nvCxnSpPr>
            <p:cNvPr id="59" name="Straight Arrow Connector 58">
              <a:extLst>
                <a:ext uri="{FF2B5EF4-FFF2-40B4-BE49-F238E27FC236}">
                  <a16:creationId xmlns:a16="http://schemas.microsoft.com/office/drawing/2014/main" id="{C064E468-16F7-96A5-509F-105DBCEC1D5E}"/>
                </a:ext>
              </a:extLst>
            </p:cNvPr>
            <p:cNvCxnSpPr>
              <a:cxnSpLocks/>
            </p:cNvCxnSpPr>
            <p:nvPr/>
          </p:nvCxnSpPr>
          <p:spPr>
            <a:xfrm flipV="1">
              <a:off x="1342597" y="3483284"/>
              <a:ext cx="282180" cy="2474"/>
            </a:xfrm>
            <a:prstGeom prst="straightConnector1">
              <a:avLst/>
            </a:prstGeom>
            <a:noFill/>
            <a:ln w="9525" cap="flat" cmpd="sng" algn="ctr">
              <a:solidFill>
                <a:srgbClr val="50E6FF"/>
              </a:solidFill>
              <a:prstDash val="solid"/>
              <a:tailEnd type="triangle"/>
            </a:ln>
            <a:effectLst/>
          </p:spPr>
        </p:cxnSp>
        <p:cxnSp>
          <p:nvCxnSpPr>
            <p:cNvPr id="60" name="Straight Arrow Connector 59">
              <a:extLst>
                <a:ext uri="{FF2B5EF4-FFF2-40B4-BE49-F238E27FC236}">
                  <a16:creationId xmlns:a16="http://schemas.microsoft.com/office/drawing/2014/main" id="{B8FFBCCC-238B-56A6-EA03-E0AA30521623}"/>
                </a:ext>
              </a:extLst>
            </p:cNvPr>
            <p:cNvCxnSpPr>
              <a:cxnSpLocks/>
            </p:cNvCxnSpPr>
            <p:nvPr/>
          </p:nvCxnSpPr>
          <p:spPr>
            <a:xfrm flipH="1" flipV="1">
              <a:off x="1311085" y="4106313"/>
              <a:ext cx="314707" cy="2474"/>
            </a:xfrm>
            <a:prstGeom prst="straightConnector1">
              <a:avLst/>
            </a:prstGeom>
            <a:noFill/>
            <a:ln w="9525" cap="flat" cmpd="sng" algn="ctr">
              <a:solidFill>
                <a:srgbClr val="50E6FF"/>
              </a:solidFill>
              <a:prstDash val="solid"/>
              <a:tailEnd type="triangle"/>
            </a:ln>
            <a:effectLst/>
          </p:spPr>
        </p:cxnSp>
        <p:sp>
          <p:nvSpPr>
            <p:cNvPr id="61" name="TextBox 60">
              <a:extLst>
                <a:ext uri="{FF2B5EF4-FFF2-40B4-BE49-F238E27FC236}">
                  <a16:creationId xmlns:a16="http://schemas.microsoft.com/office/drawing/2014/main" id="{A705CBAC-62EF-1136-46DC-FD40A3CDA32F}"/>
                </a:ext>
              </a:extLst>
            </p:cNvPr>
            <p:cNvSpPr txBox="1"/>
            <p:nvPr/>
          </p:nvSpPr>
          <p:spPr>
            <a:xfrm>
              <a:off x="1197631" y="3243579"/>
              <a:ext cx="63087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Prompt</a:t>
              </a:r>
              <a:endParaRPr kumimoji="0" lang="en-US" sz="900" b="0" i="0" u="none" strike="noStrike" kern="1200" cap="none" spc="0" normalizeH="0" baseline="0" noProof="0">
                <a:ln>
                  <a:noFill/>
                </a:ln>
                <a:solidFill>
                  <a:srgbClr val="FFFFFF"/>
                </a:solidFill>
                <a:effectLst/>
                <a:uLnTx/>
                <a:uFillTx/>
                <a:latin typeface="Segoe UI"/>
                <a:ea typeface="+mn-ea"/>
                <a:cs typeface="Calibri"/>
              </a:endParaRPr>
            </a:p>
          </p:txBody>
        </p:sp>
        <p:sp>
          <p:nvSpPr>
            <p:cNvPr id="63" name="TextBox 62">
              <a:extLst>
                <a:ext uri="{FF2B5EF4-FFF2-40B4-BE49-F238E27FC236}">
                  <a16:creationId xmlns:a16="http://schemas.microsoft.com/office/drawing/2014/main" id="{B42D028C-2130-7C2D-2EBF-1FE7F4E1C605}"/>
                </a:ext>
              </a:extLst>
            </p:cNvPr>
            <p:cNvSpPr txBox="1"/>
            <p:nvPr/>
          </p:nvSpPr>
          <p:spPr>
            <a:xfrm>
              <a:off x="1145350" y="4084450"/>
              <a:ext cx="726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Calibri"/>
                </a:rPr>
                <a:t>Filtered Response</a:t>
              </a:r>
            </a:p>
          </p:txBody>
        </p:sp>
        <p:sp>
          <p:nvSpPr>
            <p:cNvPr id="64" name="Flowchart: Terminator 63">
              <a:extLst>
                <a:ext uri="{FF2B5EF4-FFF2-40B4-BE49-F238E27FC236}">
                  <a16:creationId xmlns:a16="http://schemas.microsoft.com/office/drawing/2014/main" id="{C1B861BF-9B44-A6CA-699E-F84A345802BC}"/>
                </a:ext>
              </a:extLst>
            </p:cNvPr>
            <p:cNvSpPr/>
            <p:nvPr/>
          </p:nvSpPr>
          <p:spPr>
            <a:xfrm>
              <a:off x="2906790" y="4498460"/>
              <a:ext cx="1034064" cy="312095"/>
            </a:xfrm>
            <a:prstGeom prst="flowChartTerminator">
              <a:avLst/>
            </a:prstGeom>
            <a:solidFill>
              <a:srgbClr val="002060"/>
            </a:solidFill>
            <a:ln w="10795" cap="flat" cmpd="sng" algn="ctr">
              <a:noFill/>
              <a:prstDash val="solid"/>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ea typeface="+mn-ea"/>
                  <a:cs typeface="+mn-cs"/>
                </a:rPr>
                <a:t>RAI Logs</a:t>
              </a:r>
              <a:endParaRPr kumimoji="0" lang="en-US" sz="800" b="1" i="0" u="none" strike="noStrike" kern="0" cap="none" spc="0" normalizeH="0" baseline="0" noProof="0">
                <a:ln>
                  <a:noFill/>
                </a:ln>
                <a:solidFill>
                  <a:srgbClr val="FFFFFF"/>
                </a:solidFill>
                <a:effectLst/>
                <a:uLnTx/>
                <a:uFillTx/>
                <a:latin typeface="Segoe UI"/>
                <a:ea typeface="+mn-ea"/>
                <a:cs typeface="Calibri"/>
              </a:endParaRPr>
            </a:p>
          </p:txBody>
        </p:sp>
        <p:sp>
          <p:nvSpPr>
            <p:cNvPr id="65" name="Star: 24 Points 64">
              <a:extLst>
                <a:ext uri="{FF2B5EF4-FFF2-40B4-BE49-F238E27FC236}">
                  <a16:creationId xmlns:a16="http://schemas.microsoft.com/office/drawing/2014/main" id="{DFD40FF8-8B66-92D8-4F7E-72EAE09EFEA8}"/>
                </a:ext>
              </a:extLst>
            </p:cNvPr>
            <p:cNvSpPr/>
            <p:nvPr/>
          </p:nvSpPr>
          <p:spPr>
            <a:xfrm>
              <a:off x="4317569" y="4481358"/>
              <a:ext cx="792946" cy="374690"/>
            </a:xfrm>
            <a:prstGeom prst="star24">
              <a:avLst/>
            </a:prstGeom>
            <a:solidFill>
              <a:srgbClr val="002060"/>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a:ea typeface="+mn-ea"/>
                  <a:cs typeface="Calibri"/>
                </a:rPr>
                <a:t>Alert</a:t>
              </a:r>
              <a:endParaRPr kumimoji="0" lang="en-US" sz="1400" b="0" i="0" u="none" strike="noStrike" kern="0" cap="none" spc="0" normalizeH="0" baseline="0" noProof="0">
                <a:ln>
                  <a:noFill/>
                </a:ln>
                <a:solidFill>
                  <a:srgbClr val="FFFFFF"/>
                </a:solidFill>
                <a:effectLst/>
                <a:uLnTx/>
                <a:uFillTx/>
                <a:latin typeface="Segoe UI"/>
                <a:ea typeface="+mn-ea"/>
                <a:cs typeface="+mn-cs"/>
              </a:endParaRPr>
            </a:p>
          </p:txBody>
        </p:sp>
        <p:sp>
          <p:nvSpPr>
            <p:cNvPr id="66" name="Rectangle: Rounded Corners 65">
              <a:extLst>
                <a:ext uri="{FF2B5EF4-FFF2-40B4-BE49-F238E27FC236}">
                  <a16:creationId xmlns:a16="http://schemas.microsoft.com/office/drawing/2014/main" id="{3EBD082D-BA96-DF06-65B8-11B2252F29E6}"/>
                </a:ext>
              </a:extLst>
            </p:cNvPr>
            <p:cNvSpPr/>
            <p:nvPr/>
          </p:nvSpPr>
          <p:spPr>
            <a:xfrm>
              <a:off x="4169437" y="3217874"/>
              <a:ext cx="1067427" cy="1028216"/>
            </a:xfrm>
            <a:prstGeom prst="roundRect">
              <a:avLst/>
            </a:prstGeom>
            <a:noFill/>
            <a:ln w="10795" cap="flat" cmpd="sng" algn="ctr">
              <a:solidFill>
                <a:srgbClr val="FFFFFF"/>
              </a:solidFill>
              <a:prstDash val="dash"/>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67" name="Rectangle 66">
              <a:extLst>
                <a:ext uri="{FF2B5EF4-FFF2-40B4-BE49-F238E27FC236}">
                  <a16:creationId xmlns:a16="http://schemas.microsoft.com/office/drawing/2014/main" id="{F909B90C-C91D-F0B8-DAC9-A262E02D0BFB}"/>
                </a:ext>
              </a:extLst>
            </p:cNvPr>
            <p:cNvSpPr/>
            <p:nvPr/>
          </p:nvSpPr>
          <p:spPr>
            <a:xfrm>
              <a:off x="4663938" y="3259261"/>
              <a:ext cx="522822" cy="553321"/>
            </a:xfrm>
            <a:prstGeom prst="rect">
              <a:avLst/>
            </a:prstGeom>
            <a:solidFill>
              <a:srgbClr val="000000"/>
            </a:solidFill>
            <a:ln w="10795" cap="flat" cmpd="sng" algn="ctr">
              <a:solidFill>
                <a:srgbClr val="FFFFFF"/>
              </a:solidFill>
              <a:prstDash val="solid"/>
            </a:ln>
            <a:effectLst/>
          </p:spPr>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Segoe UI"/>
                  <a:ea typeface="+mn-ea"/>
                  <a:cs typeface="Calibri"/>
                </a:rPr>
                <a:t>....</a:t>
              </a:r>
            </a:p>
          </p:txBody>
        </p:sp>
        <p:sp>
          <p:nvSpPr>
            <p:cNvPr id="68" name="Rectangle 67">
              <a:extLst>
                <a:ext uri="{FF2B5EF4-FFF2-40B4-BE49-F238E27FC236}">
                  <a16:creationId xmlns:a16="http://schemas.microsoft.com/office/drawing/2014/main" id="{A0653569-5926-E05A-6A14-4A132B35C505}"/>
                </a:ext>
              </a:extLst>
            </p:cNvPr>
            <p:cNvSpPr/>
            <p:nvPr/>
          </p:nvSpPr>
          <p:spPr>
            <a:xfrm>
              <a:off x="4555016" y="3376899"/>
              <a:ext cx="527178" cy="531536"/>
            </a:xfrm>
            <a:prstGeom prst="rect">
              <a:avLst/>
            </a:prstGeom>
            <a:solidFill>
              <a:srgbClr val="000000"/>
            </a:solidFill>
            <a:ln w="10795" cap="flat" cmpd="sng" algn="ctr">
              <a:solidFill>
                <a:srgbClr val="FFFFFF"/>
              </a:solidFill>
              <a:prstDash val="solid"/>
            </a:ln>
            <a:effectLst/>
          </p:spPr>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Segoe UI"/>
                  <a:ea typeface="+mn-ea"/>
                  <a:cs typeface="Calibri"/>
                </a:rPr>
                <a:t>PII</a:t>
              </a:r>
              <a:endParaRPr kumimoji="0" lang="en-US" sz="600" b="0" i="0" u="none" strike="noStrike" kern="1200" cap="none" spc="0" normalizeH="0" baseline="0" noProof="0">
                <a:ln>
                  <a:noFill/>
                </a:ln>
                <a:solidFill>
                  <a:srgbClr val="FFFFFF"/>
                </a:solidFill>
                <a:effectLst/>
                <a:uLnTx/>
                <a:uFillTx/>
                <a:latin typeface="Segoe UI"/>
                <a:ea typeface="+mn-ea"/>
                <a:cs typeface="+mn-cs"/>
              </a:endParaRPr>
            </a:p>
          </p:txBody>
        </p:sp>
        <p:sp>
          <p:nvSpPr>
            <p:cNvPr id="69" name="Rectangle 68">
              <a:extLst>
                <a:ext uri="{FF2B5EF4-FFF2-40B4-BE49-F238E27FC236}">
                  <a16:creationId xmlns:a16="http://schemas.microsoft.com/office/drawing/2014/main" id="{C9E19107-B1D3-4557-3B99-C63BC1A43FE6}"/>
                </a:ext>
              </a:extLst>
            </p:cNvPr>
            <p:cNvSpPr/>
            <p:nvPr/>
          </p:nvSpPr>
          <p:spPr>
            <a:xfrm>
              <a:off x="4398170" y="3525028"/>
              <a:ext cx="522822" cy="509754"/>
            </a:xfrm>
            <a:prstGeom prst="rect">
              <a:avLst/>
            </a:prstGeom>
            <a:solidFill>
              <a:srgbClr val="000000"/>
            </a:solidFill>
            <a:ln w="10795" cap="flat" cmpd="sng" algn="ctr">
              <a:solidFill>
                <a:srgbClr val="FFFFFF"/>
              </a:solidFill>
              <a:prstDash val="solid"/>
            </a:ln>
            <a:effectLst/>
          </p:spPr>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Segoe UI"/>
                  <a:ea typeface="+mn-ea"/>
                  <a:cs typeface="Calibri"/>
                </a:rPr>
                <a:t>Sexual</a:t>
              </a:r>
            </a:p>
          </p:txBody>
        </p:sp>
        <p:sp>
          <p:nvSpPr>
            <p:cNvPr id="70" name="Rectangle 69">
              <a:extLst>
                <a:ext uri="{FF2B5EF4-FFF2-40B4-BE49-F238E27FC236}">
                  <a16:creationId xmlns:a16="http://schemas.microsoft.com/office/drawing/2014/main" id="{1FDB2FFA-8BC5-84BF-395A-688617063E2D}"/>
                </a:ext>
              </a:extLst>
            </p:cNvPr>
            <p:cNvSpPr/>
            <p:nvPr/>
          </p:nvSpPr>
          <p:spPr>
            <a:xfrm>
              <a:off x="4302318" y="3686232"/>
              <a:ext cx="518466" cy="505396"/>
            </a:xfrm>
            <a:prstGeom prst="rect">
              <a:avLst/>
            </a:prstGeom>
            <a:solidFill>
              <a:srgbClr val="000000"/>
            </a:solidFill>
            <a:ln w="10795" cap="flat" cmpd="sng" algn="ctr">
              <a:solidFill>
                <a:srgbClr val="FFFFFF"/>
              </a:solidFill>
              <a:prstDash val="solid"/>
            </a:ln>
            <a:effectLst/>
          </p:spPr>
          <p:txBody>
            <a:bodyPr lIns="91440" tIns="4572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Segoe UI"/>
                  <a:ea typeface="+mn-ea"/>
                  <a:cs typeface="Calibri"/>
                </a:rPr>
                <a:t>Hate</a:t>
              </a:r>
            </a:p>
          </p:txBody>
        </p:sp>
        <p:cxnSp>
          <p:nvCxnSpPr>
            <p:cNvPr id="72" name="Straight Arrow Connector 71">
              <a:extLst>
                <a:ext uri="{FF2B5EF4-FFF2-40B4-BE49-F238E27FC236}">
                  <a16:creationId xmlns:a16="http://schemas.microsoft.com/office/drawing/2014/main" id="{AEB3AB81-744A-2F45-6531-AB4B119ACDF3}"/>
                </a:ext>
              </a:extLst>
            </p:cNvPr>
            <p:cNvCxnSpPr/>
            <p:nvPr/>
          </p:nvCxnSpPr>
          <p:spPr>
            <a:xfrm flipV="1">
              <a:off x="3936343" y="3681878"/>
              <a:ext cx="235272" cy="4356"/>
            </a:xfrm>
            <a:prstGeom prst="straightConnector1">
              <a:avLst/>
            </a:prstGeom>
            <a:noFill/>
            <a:ln w="12700" cap="flat" cmpd="sng" algn="ctr">
              <a:solidFill>
                <a:srgbClr val="FFFFFF"/>
              </a:solidFill>
              <a:prstDash val="dash"/>
            </a:ln>
            <a:effectLst/>
          </p:spPr>
        </p:cxnSp>
        <p:cxnSp>
          <p:nvCxnSpPr>
            <p:cNvPr id="73" name="Straight Arrow Connector 72">
              <a:extLst>
                <a:ext uri="{FF2B5EF4-FFF2-40B4-BE49-F238E27FC236}">
                  <a16:creationId xmlns:a16="http://schemas.microsoft.com/office/drawing/2014/main" id="{7A0B79A9-F94E-DC4A-CD83-E4FD96C456C0}"/>
                </a:ext>
              </a:extLst>
            </p:cNvPr>
            <p:cNvCxnSpPr/>
            <p:nvPr/>
          </p:nvCxnSpPr>
          <p:spPr>
            <a:xfrm flipH="1">
              <a:off x="3403066" y="3843080"/>
              <a:ext cx="1743" cy="638713"/>
            </a:xfrm>
            <a:prstGeom prst="straightConnector1">
              <a:avLst/>
            </a:prstGeom>
            <a:noFill/>
            <a:ln w="9525" cap="flat" cmpd="sng" algn="ctr">
              <a:solidFill>
                <a:srgbClr val="50E6FF"/>
              </a:solidFill>
              <a:prstDash val="solid"/>
              <a:tailEnd type="triangle"/>
            </a:ln>
            <a:effectLst/>
          </p:spPr>
        </p:cxnSp>
        <p:cxnSp>
          <p:nvCxnSpPr>
            <p:cNvPr id="74" name="Straight Arrow Connector 73">
              <a:extLst>
                <a:ext uri="{FF2B5EF4-FFF2-40B4-BE49-F238E27FC236}">
                  <a16:creationId xmlns:a16="http://schemas.microsoft.com/office/drawing/2014/main" id="{8AD12D62-792D-AADE-C5AC-95F663D1CB01}"/>
                </a:ext>
              </a:extLst>
            </p:cNvPr>
            <p:cNvCxnSpPr>
              <a:cxnSpLocks/>
            </p:cNvCxnSpPr>
            <p:nvPr/>
          </p:nvCxnSpPr>
          <p:spPr>
            <a:xfrm flipV="1">
              <a:off x="3901489" y="4656067"/>
              <a:ext cx="399087" cy="1743"/>
            </a:xfrm>
            <a:prstGeom prst="straightConnector1">
              <a:avLst/>
            </a:prstGeom>
            <a:noFill/>
            <a:ln w="9525" cap="flat" cmpd="sng" algn="ctr">
              <a:solidFill>
                <a:srgbClr val="50E6FF"/>
              </a:solidFill>
              <a:prstDash val="solid"/>
              <a:tailEnd type="triangle"/>
            </a:ln>
            <a:effectLst/>
          </p:spPr>
        </p:cxnSp>
        <p:cxnSp>
          <p:nvCxnSpPr>
            <p:cNvPr id="75" name="Straight Arrow Connector 74">
              <a:extLst>
                <a:ext uri="{FF2B5EF4-FFF2-40B4-BE49-F238E27FC236}">
                  <a16:creationId xmlns:a16="http://schemas.microsoft.com/office/drawing/2014/main" id="{62F1C4B8-6C7D-5838-F2CB-AADD982BBCE7}"/>
                </a:ext>
              </a:extLst>
            </p:cNvPr>
            <p:cNvCxnSpPr/>
            <p:nvPr/>
          </p:nvCxnSpPr>
          <p:spPr>
            <a:xfrm flipV="1">
              <a:off x="2322134" y="3673598"/>
              <a:ext cx="577717" cy="1743"/>
            </a:xfrm>
            <a:prstGeom prst="straightConnector1">
              <a:avLst/>
            </a:prstGeom>
            <a:noFill/>
            <a:ln w="9525" cap="flat" cmpd="sng" algn="ctr">
              <a:solidFill>
                <a:srgbClr val="50E6FF"/>
              </a:solidFill>
              <a:prstDash val="solid"/>
              <a:headEnd type="triangle"/>
              <a:tailEnd type="triangle"/>
            </a:ln>
            <a:effectLst/>
          </p:spPr>
        </p:cxnSp>
        <p:cxnSp>
          <p:nvCxnSpPr>
            <p:cNvPr id="77" name="Straight Arrow Connector 76">
              <a:extLst>
                <a:ext uri="{FF2B5EF4-FFF2-40B4-BE49-F238E27FC236}">
                  <a16:creationId xmlns:a16="http://schemas.microsoft.com/office/drawing/2014/main" id="{07736AE3-DD83-B81C-F699-21242BA608D8}"/>
                </a:ext>
              </a:extLst>
            </p:cNvPr>
            <p:cNvCxnSpPr/>
            <p:nvPr/>
          </p:nvCxnSpPr>
          <p:spPr>
            <a:xfrm>
              <a:off x="10263988" y="4544532"/>
              <a:ext cx="279953" cy="1115"/>
            </a:xfrm>
            <a:prstGeom prst="straightConnector1">
              <a:avLst/>
            </a:prstGeom>
            <a:noFill/>
            <a:ln w="9525" cap="flat" cmpd="sng" algn="ctr">
              <a:solidFill>
                <a:srgbClr val="50E6FF"/>
              </a:solidFill>
              <a:prstDash val="solid"/>
              <a:tailEnd type="triangle"/>
            </a:ln>
            <a:effectLst/>
          </p:spPr>
        </p:cxnSp>
        <p:cxnSp>
          <p:nvCxnSpPr>
            <p:cNvPr id="79" name="Straight Arrow Connector 78">
              <a:extLst>
                <a:ext uri="{FF2B5EF4-FFF2-40B4-BE49-F238E27FC236}">
                  <a16:creationId xmlns:a16="http://schemas.microsoft.com/office/drawing/2014/main" id="{1EFCCA55-1320-5104-9D74-888958337074}"/>
                </a:ext>
              </a:extLst>
            </p:cNvPr>
            <p:cNvCxnSpPr/>
            <p:nvPr/>
          </p:nvCxnSpPr>
          <p:spPr>
            <a:xfrm flipH="1" flipV="1">
              <a:off x="10249122" y="3677084"/>
              <a:ext cx="11711" cy="860774"/>
            </a:xfrm>
            <a:prstGeom prst="straightConnector1">
              <a:avLst/>
            </a:prstGeom>
            <a:noFill/>
            <a:ln w="9525" cap="flat" cmpd="sng" algn="ctr">
              <a:solidFill>
                <a:srgbClr val="50E6FF"/>
              </a:solidFill>
              <a:prstDash val="solid"/>
            </a:ln>
            <a:effectLst/>
          </p:spPr>
        </p:cxnSp>
        <p:sp>
          <p:nvSpPr>
            <p:cNvPr id="81" name="Diamond 80">
              <a:extLst>
                <a:ext uri="{FF2B5EF4-FFF2-40B4-BE49-F238E27FC236}">
                  <a16:creationId xmlns:a16="http://schemas.microsoft.com/office/drawing/2014/main" id="{2CDF1421-6A7B-2938-025E-8495544A5D7E}"/>
                </a:ext>
              </a:extLst>
            </p:cNvPr>
            <p:cNvSpPr/>
            <p:nvPr/>
          </p:nvSpPr>
          <p:spPr>
            <a:xfrm>
              <a:off x="5589753" y="3650878"/>
              <a:ext cx="921353" cy="658756"/>
            </a:xfrm>
            <a:prstGeom prst="diamond">
              <a:avLst/>
            </a:prstGeom>
            <a:solidFill>
              <a:srgbClr val="0078D4"/>
            </a:solidFill>
            <a:ln w="3175" cap="flat" cmpd="sng" algn="ctr">
              <a:solidFill>
                <a:srgbClr val="FFFFFF"/>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mn-cs"/>
                </a:rPr>
                <a:t>Investigation Needed?</a:t>
              </a:r>
            </a:p>
          </p:txBody>
        </p:sp>
        <p:cxnSp>
          <p:nvCxnSpPr>
            <p:cNvPr id="82" name="Connector: Elbow 81">
              <a:extLst>
                <a:ext uri="{FF2B5EF4-FFF2-40B4-BE49-F238E27FC236}">
                  <a16:creationId xmlns:a16="http://schemas.microsoft.com/office/drawing/2014/main" id="{DA44014D-259F-74C2-F612-6C42F0F57E8A}"/>
                </a:ext>
              </a:extLst>
            </p:cNvPr>
            <p:cNvCxnSpPr>
              <a:cxnSpLocks/>
              <a:stCxn id="65" idx="3"/>
              <a:endCxn id="81" idx="1"/>
            </p:cNvCxnSpPr>
            <p:nvPr/>
          </p:nvCxnSpPr>
          <p:spPr>
            <a:xfrm flipV="1">
              <a:off x="5110516" y="3980256"/>
              <a:ext cx="479237" cy="688448"/>
            </a:xfrm>
            <a:prstGeom prst="bentConnector3">
              <a:avLst>
                <a:gd name="adj1" fmla="val 51950"/>
              </a:avLst>
            </a:prstGeom>
            <a:noFill/>
            <a:ln w="9525" cap="flat" cmpd="sng" algn="ctr">
              <a:solidFill>
                <a:srgbClr val="50E6FF"/>
              </a:solidFill>
              <a:prstDash val="solid"/>
              <a:tailEnd type="triangle"/>
            </a:ln>
            <a:effectLst/>
          </p:spPr>
        </p:cxnSp>
      </p:grpSp>
    </p:spTree>
    <p:extLst>
      <p:ext uri="{BB962C8B-B14F-4D97-AF65-F5344CB8AC3E}">
        <p14:creationId xmlns:p14="http://schemas.microsoft.com/office/powerpoint/2010/main" val="31880476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rrow: Down 37">
            <a:extLst>
              <a:ext uri="{FF2B5EF4-FFF2-40B4-BE49-F238E27FC236}">
                <a16:creationId xmlns:a16="http://schemas.microsoft.com/office/drawing/2014/main" id="{CC435D15-8E28-74F6-A328-7A4DDDD345F0}"/>
              </a:ext>
              <a:ext uri="{C183D7F6-B498-43B3-948B-1728B52AA6E4}">
                <adec:decorative xmlns:adec="http://schemas.microsoft.com/office/drawing/2017/decorative" val="1"/>
              </a:ext>
            </a:extLst>
          </p:cNvPr>
          <p:cNvSpPr/>
          <p:nvPr/>
        </p:nvSpPr>
        <p:spPr>
          <a:xfrm rot="16200000">
            <a:off x="8809343" y="2246388"/>
            <a:ext cx="328484" cy="240080"/>
          </a:xfrm>
          <a:prstGeom prst="downArrow">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61" name="Arrow: Down 260">
            <a:extLst>
              <a:ext uri="{FF2B5EF4-FFF2-40B4-BE49-F238E27FC236}">
                <a16:creationId xmlns:a16="http://schemas.microsoft.com/office/drawing/2014/main" id="{2C494414-F4EE-EAB7-6E7F-47979706A899}"/>
              </a:ext>
              <a:ext uri="{C183D7F6-B498-43B3-948B-1728B52AA6E4}">
                <adec:decorative xmlns:adec="http://schemas.microsoft.com/office/drawing/2017/decorative" val="1"/>
              </a:ext>
            </a:extLst>
          </p:cNvPr>
          <p:cNvSpPr/>
          <p:nvPr/>
        </p:nvSpPr>
        <p:spPr>
          <a:xfrm rot="16200000">
            <a:off x="6668123" y="2246388"/>
            <a:ext cx="328484" cy="240080"/>
          </a:xfrm>
          <a:prstGeom prst="downArrow">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49" name="Straight Arrow Connector 248">
            <a:extLst>
              <a:ext uri="{FF2B5EF4-FFF2-40B4-BE49-F238E27FC236}">
                <a16:creationId xmlns:a16="http://schemas.microsoft.com/office/drawing/2014/main" id="{667322E7-EB0D-4A02-ACD4-E7DDA7BC818C}"/>
              </a:ext>
              <a:ext uri="{C183D7F6-B498-43B3-948B-1728B52AA6E4}">
                <adec:decorative xmlns:adec="http://schemas.microsoft.com/office/drawing/2017/decorative" val="1"/>
              </a:ext>
            </a:extLst>
          </p:cNvPr>
          <p:cNvCxnSpPr>
            <a:cxnSpLocks/>
          </p:cNvCxnSpPr>
          <p:nvPr/>
        </p:nvCxnSpPr>
        <p:spPr>
          <a:xfrm>
            <a:off x="6958140" y="679369"/>
            <a:ext cx="569137" cy="0"/>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5E4DEBD-0813-4831-A614-CC5DB5B0FFD4}"/>
              </a:ext>
              <a:ext uri="{C183D7F6-B498-43B3-948B-1728B52AA6E4}">
                <adec:decorative xmlns:adec="http://schemas.microsoft.com/office/drawing/2017/decorative" val="1"/>
              </a:ext>
            </a:extLst>
          </p:cNvPr>
          <p:cNvSpPr/>
          <p:nvPr/>
        </p:nvSpPr>
        <p:spPr>
          <a:xfrm>
            <a:off x="10215278" y="552539"/>
            <a:ext cx="253660" cy="253660"/>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83F39CE6-1B40-4220-AD48-EBDCAC2B03EE}"/>
              </a:ext>
              <a:ext uri="{C183D7F6-B498-43B3-948B-1728B52AA6E4}">
                <adec:decorative xmlns:adec="http://schemas.microsoft.com/office/drawing/2017/decorative" val="1"/>
              </a:ext>
            </a:extLst>
          </p:cNvPr>
          <p:cNvSpPr/>
          <p:nvPr/>
        </p:nvSpPr>
        <p:spPr>
          <a:xfrm>
            <a:off x="9153274" y="552539"/>
            <a:ext cx="253660" cy="253660"/>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7F78C489-523B-4AE0-B228-535E744C0EAC}"/>
              </a:ext>
              <a:ext uri="{C183D7F6-B498-43B3-948B-1728B52AA6E4}">
                <adec:decorative xmlns:adec="http://schemas.microsoft.com/office/drawing/2017/decorative" val="1"/>
              </a:ext>
            </a:extLst>
          </p:cNvPr>
          <p:cNvSpPr/>
          <p:nvPr/>
        </p:nvSpPr>
        <p:spPr>
          <a:xfrm>
            <a:off x="596803" y="3331895"/>
            <a:ext cx="1742006" cy="818379"/>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Rectangle 119">
            <a:extLst>
              <a:ext uri="{FF2B5EF4-FFF2-40B4-BE49-F238E27FC236}">
                <a16:creationId xmlns:a16="http://schemas.microsoft.com/office/drawing/2014/main" id="{6F0F00C8-D230-40C9-8498-2B4D0C28961D}"/>
              </a:ext>
              <a:ext uri="{C183D7F6-B498-43B3-948B-1728B52AA6E4}">
                <adec:decorative xmlns:adec="http://schemas.microsoft.com/office/drawing/2017/decorative" val="1"/>
              </a:ext>
            </a:extLst>
          </p:cNvPr>
          <p:cNvSpPr/>
          <p:nvPr/>
        </p:nvSpPr>
        <p:spPr>
          <a:xfrm>
            <a:off x="602319" y="1706247"/>
            <a:ext cx="1730974" cy="1376739"/>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97B87F72-0282-4D07-9186-E5DAE7836509}"/>
              </a:ext>
              <a:ext uri="{C183D7F6-B498-43B3-948B-1728B52AA6E4}">
                <adec:decorative xmlns:adec="http://schemas.microsoft.com/office/drawing/2017/decorative" val="1"/>
              </a:ext>
            </a:extLst>
          </p:cNvPr>
          <p:cNvSpPr/>
          <p:nvPr/>
        </p:nvSpPr>
        <p:spPr>
          <a:xfrm>
            <a:off x="2653788" y="4234689"/>
            <a:ext cx="8937189" cy="1105278"/>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01" name="Group 200">
            <a:extLst>
              <a:ext uri="{FF2B5EF4-FFF2-40B4-BE49-F238E27FC236}">
                <a16:creationId xmlns:a16="http://schemas.microsoft.com/office/drawing/2014/main" id="{6A888943-922B-D963-1F3A-634BC39EB100}"/>
              </a:ext>
              <a:ext uri="{C183D7F6-B498-43B3-948B-1728B52AA6E4}">
                <adec:decorative xmlns:adec="http://schemas.microsoft.com/office/drawing/2017/decorative" val="1"/>
              </a:ext>
            </a:extLst>
          </p:cNvPr>
          <p:cNvGrpSpPr/>
          <p:nvPr/>
        </p:nvGrpSpPr>
        <p:grpSpPr>
          <a:xfrm>
            <a:off x="711679" y="3523914"/>
            <a:ext cx="1512254" cy="403605"/>
            <a:chOff x="714428" y="3523914"/>
            <a:chExt cx="1512254" cy="403605"/>
          </a:xfrm>
        </p:grpSpPr>
        <p:sp>
          <p:nvSpPr>
            <p:cNvPr id="10" name="Rectangle 9">
              <a:extLst>
                <a:ext uri="{FF2B5EF4-FFF2-40B4-BE49-F238E27FC236}">
                  <a16:creationId xmlns:a16="http://schemas.microsoft.com/office/drawing/2014/main" id="{F6D9D598-3DA9-4EA6-BEC1-1641A5E422D1}"/>
                </a:ext>
              </a:extLst>
            </p:cNvPr>
            <p:cNvSpPr/>
            <p:nvPr/>
          </p:nvSpPr>
          <p:spPr>
            <a:xfrm>
              <a:off x="714428" y="3523914"/>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Appeal </a:t>
              </a:r>
            </a:p>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Throttling</a:t>
              </a:r>
            </a:p>
          </p:txBody>
        </p:sp>
        <p:sp>
          <p:nvSpPr>
            <p:cNvPr id="13" name="Rectangle 12">
              <a:extLst>
                <a:ext uri="{FF2B5EF4-FFF2-40B4-BE49-F238E27FC236}">
                  <a16:creationId xmlns:a16="http://schemas.microsoft.com/office/drawing/2014/main" id="{2515C9A4-2F86-4907-8701-F87AB7B8E38D}"/>
                </a:ext>
              </a:extLst>
            </p:cNvPr>
            <p:cNvSpPr/>
            <p:nvPr/>
          </p:nvSpPr>
          <p:spPr>
            <a:xfrm>
              <a:off x="1536694" y="3523914"/>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Appeal  </a:t>
              </a:r>
            </a:p>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Suspension</a:t>
              </a:r>
            </a:p>
          </p:txBody>
        </p:sp>
      </p:grpSp>
      <p:sp>
        <p:nvSpPr>
          <p:cNvPr id="197" name="Rectangle 196">
            <a:extLst>
              <a:ext uri="{FF2B5EF4-FFF2-40B4-BE49-F238E27FC236}">
                <a16:creationId xmlns:a16="http://schemas.microsoft.com/office/drawing/2014/main" id="{25A23820-0232-4CF1-87E9-9ED79D2D7C63}"/>
              </a:ext>
              <a:ext uri="{C183D7F6-B498-43B3-948B-1728B52AA6E4}">
                <adec:decorative xmlns:adec="http://schemas.microsoft.com/office/drawing/2017/decorative" val="1"/>
              </a:ext>
            </a:extLst>
          </p:cNvPr>
          <p:cNvSpPr/>
          <p:nvPr/>
        </p:nvSpPr>
        <p:spPr>
          <a:xfrm>
            <a:off x="3952608" y="4486304"/>
            <a:ext cx="1003632" cy="5669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Data Labeling for  Enrichment</a:t>
            </a:r>
          </a:p>
        </p:txBody>
      </p:sp>
      <p:sp>
        <p:nvSpPr>
          <p:cNvPr id="268" name="Rectangle 267">
            <a:extLst>
              <a:ext uri="{FF2B5EF4-FFF2-40B4-BE49-F238E27FC236}">
                <a16:creationId xmlns:a16="http://schemas.microsoft.com/office/drawing/2014/main" id="{19D70D3F-6AE2-4775-BBFD-2C8B15556C03}"/>
              </a:ext>
              <a:ext uri="{C183D7F6-B498-43B3-948B-1728B52AA6E4}">
                <adec:decorative xmlns:adec="http://schemas.microsoft.com/office/drawing/2017/decorative" val="1"/>
              </a:ext>
            </a:extLst>
          </p:cNvPr>
          <p:cNvSpPr/>
          <p:nvPr/>
        </p:nvSpPr>
        <p:spPr>
          <a:xfrm>
            <a:off x="5731247" y="4484359"/>
            <a:ext cx="1003632" cy="570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Sampling</a:t>
            </a:r>
          </a:p>
        </p:txBody>
      </p:sp>
      <p:sp>
        <p:nvSpPr>
          <p:cNvPr id="272" name="Rectangle 271">
            <a:extLst>
              <a:ext uri="{FF2B5EF4-FFF2-40B4-BE49-F238E27FC236}">
                <a16:creationId xmlns:a16="http://schemas.microsoft.com/office/drawing/2014/main" id="{9ED884B0-318E-46B7-9ECA-A8115455794A}"/>
              </a:ext>
              <a:ext uri="{C183D7F6-B498-43B3-948B-1728B52AA6E4}">
                <adec:decorative xmlns:adec="http://schemas.microsoft.com/office/drawing/2017/decorative" val="1"/>
              </a:ext>
            </a:extLst>
          </p:cNvPr>
          <p:cNvSpPr/>
          <p:nvPr/>
        </p:nvSpPr>
        <p:spPr>
          <a:xfrm>
            <a:off x="7509886" y="4484359"/>
            <a:ext cx="1003632" cy="570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RAI System Improvements</a:t>
            </a:r>
          </a:p>
        </p:txBody>
      </p:sp>
      <p:sp>
        <p:nvSpPr>
          <p:cNvPr id="276" name="Rectangle 275">
            <a:extLst>
              <a:ext uri="{FF2B5EF4-FFF2-40B4-BE49-F238E27FC236}">
                <a16:creationId xmlns:a16="http://schemas.microsoft.com/office/drawing/2014/main" id="{EA2DFFB5-EDBC-4799-BB7D-6C8B7ECF10F2}"/>
              </a:ext>
              <a:ext uri="{C183D7F6-B498-43B3-948B-1728B52AA6E4}">
                <adec:decorative xmlns:adec="http://schemas.microsoft.com/office/drawing/2017/decorative" val="1"/>
              </a:ext>
            </a:extLst>
          </p:cNvPr>
          <p:cNvSpPr/>
          <p:nvPr/>
        </p:nvSpPr>
        <p:spPr>
          <a:xfrm>
            <a:off x="9288524" y="4484359"/>
            <a:ext cx="1003632" cy="570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Metrics</a:t>
            </a:r>
          </a:p>
        </p:txBody>
      </p:sp>
      <p:sp>
        <p:nvSpPr>
          <p:cNvPr id="169" name="Rectangle 168">
            <a:extLst>
              <a:ext uri="{FF2B5EF4-FFF2-40B4-BE49-F238E27FC236}">
                <a16:creationId xmlns:a16="http://schemas.microsoft.com/office/drawing/2014/main" id="{2C9800F8-34F5-4E5F-AD2B-8D9750C6DA42}"/>
              </a:ext>
              <a:ext uri="{C183D7F6-B498-43B3-948B-1728B52AA6E4}">
                <adec:decorative xmlns:adec="http://schemas.microsoft.com/office/drawing/2017/decorative" val="1"/>
              </a:ext>
            </a:extLst>
          </p:cNvPr>
          <p:cNvSpPr/>
          <p:nvPr/>
        </p:nvSpPr>
        <p:spPr>
          <a:xfrm>
            <a:off x="596803" y="4408493"/>
            <a:ext cx="1742006" cy="818379"/>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00" name="Group 199">
            <a:extLst>
              <a:ext uri="{FF2B5EF4-FFF2-40B4-BE49-F238E27FC236}">
                <a16:creationId xmlns:a16="http://schemas.microsoft.com/office/drawing/2014/main" id="{78D100BA-DB91-977E-F527-5FF4935FBE85}"/>
              </a:ext>
              <a:ext uri="{C183D7F6-B498-43B3-948B-1728B52AA6E4}">
                <adec:decorative xmlns:adec="http://schemas.microsoft.com/office/drawing/2017/decorative" val="1"/>
              </a:ext>
            </a:extLst>
          </p:cNvPr>
          <p:cNvGrpSpPr/>
          <p:nvPr/>
        </p:nvGrpSpPr>
        <p:grpSpPr>
          <a:xfrm>
            <a:off x="711679" y="4600512"/>
            <a:ext cx="1512254" cy="403605"/>
            <a:chOff x="714428" y="4600512"/>
            <a:chExt cx="1512254" cy="403605"/>
          </a:xfrm>
        </p:grpSpPr>
        <p:sp>
          <p:nvSpPr>
            <p:cNvPr id="172" name="Rectangle 171">
              <a:extLst>
                <a:ext uri="{FF2B5EF4-FFF2-40B4-BE49-F238E27FC236}">
                  <a16:creationId xmlns:a16="http://schemas.microsoft.com/office/drawing/2014/main" id="{A6F089E7-BD8C-4B03-913C-1520B24300B2}"/>
                </a:ext>
              </a:extLst>
            </p:cNvPr>
            <p:cNvSpPr/>
            <p:nvPr/>
          </p:nvSpPr>
          <p:spPr>
            <a:xfrm>
              <a:off x="714428" y="4600512"/>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Report Abuse </a:t>
              </a:r>
            </a:p>
          </p:txBody>
        </p:sp>
        <p:sp>
          <p:nvSpPr>
            <p:cNvPr id="173" name="Rectangle 172">
              <a:extLst>
                <a:ext uri="{FF2B5EF4-FFF2-40B4-BE49-F238E27FC236}">
                  <a16:creationId xmlns:a16="http://schemas.microsoft.com/office/drawing/2014/main" id="{4757827D-63A1-4B7E-BFB9-1A738D680BD4}"/>
                </a:ext>
              </a:extLst>
            </p:cNvPr>
            <p:cNvSpPr/>
            <p:nvPr/>
          </p:nvSpPr>
          <p:spPr>
            <a:xfrm>
              <a:off x="1536694" y="4600512"/>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Report Filter Issue </a:t>
              </a:r>
            </a:p>
          </p:txBody>
        </p:sp>
      </p:grpSp>
      <p:grpSp>
        <p:nvGrpSpPr>
          <p:cNvPr id="192" name="Group 191">
            <a:extLst>
              <a:ext uri="{FF2B5EF4-FFF2-40B4-BE49-F238E27FC236}">
                <a16:creationId xmlns:a16="http://schemas.microsoft.com/office/drawing/2014/main" id="{9E242266-7AEF-3C55-9479-ACAD1071EB9E}"/>
              </a:ext>
              <a:ext uri="{C183D7F6-B498-43B3-948B-1728B52AA6E4}">
                <adec:decorative xmlns:adec="http://schemas.microsoft.com/office/drawing/2017/decorative" val="1"/>
              </a:ext>
            </a:extLst>
          </p:cNvPr>
          <p:cNvGrpSpPr/>
          <p:nvPr/>
        </p:nvGrpSpPr>
        <p:grpSpPr>
          <a:xfrm>
            <a:off x="669116" y="2096770"/>
            <a:ext cx="1597380" cy="582483"/>
            <a:chOff x="692314" y="2096770"/>
            <a:chExt cx="1597380" cy="582483"/>
          </a:xfrm>
        </p:grpSpPr>
        <p:sp>
          <p:nvSpPr>
            <p:cNvPr id="85" name="Rectangle 84">
              <a:extLst>
                <a:ext uri="{FF2B5EF4-FFF2-40B4-BE49-F238E27FC236}">
                  <a16:creationId xmlns:a16="http://schemas.microsoft.com/office/drawing/2014/main" id="{08F3D55D-7597-4FB5-96C4-22B83E4115DF}"/>
                </a:ext>
              </a:extLst>
            </p:cNvPr>
            <p:cNvSpPr/>
            <p:nvPr/>
          </p:nvSpPr>
          <p:spPr>
            <a:xfrm>
              <a:off x="692314" y="2096770"/>
              <a:ext cx="660583" cy="5824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Customer Application</a:t>
              </a: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sp>
          <p:nvSpPr>
            <p:cNvPr id="86" name="Rectangle 85">
              <a:extLst>
                <a:ext uri="{FF2B5EF4-FFF2-40B4-BE49-F238E27FC236}">
                  <a16:creationId xmlns:a16="http://schemas.microsoft.com/office/drawing/2014/main" id="{02FE6EB2-2F9C-40A4-BDFA-12E011F5BB50}"/>
                </a:ext>
              </a:extLst>
            </p:cNvPr>
            <p:cNvSpPr/>
            <p:nvPr/>
          </p:nvSpPr>
          <p:spPr>
            <a:xfrm>
              <a:off x="1629111" y="2096770"/>
              <a:ext cx="660583" cy="5824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AOAI Endpoint</a:t>
              </a: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3" name="TextBox 2">
            <a:extLst>
              <a:ext uri="{FF2B5EF4-FFF2-40B4-BE49-F238E27FC236}">
                <a16:creationId xmlns:a16="http://schemas.microsoft.com/office/drawing/2014/main" id="{6B24D87C-CE9F-4A85-9FE5-0BA4A7E66FB5}"/>
              </a:ext>
              <a:ext uri="{C183D7F6-B498-43B3-948B-1728B52AA6E4}">
                <adec:decorative xmlns:adec="http://schemas.microsoft.com/office/drawing/2017/decorative" val="1"/>
              </a:ext>
            </a:extLst>
          </p:cNvPr>
          <p:cNvSpPr txBox="1"/>
          <p:nvPr/>
        </p:nvSpPr>
        <p:spPr>
          <a:xfrm>
            <a:off x="1163662" y="1826173"/>
            <a:ext cx="60828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Prompt</a:t>
            </a:r>
            <a:endParaRPr kumimoji="0" lang="en-US" sz="1000" b="0" i="0" u="none" strike="noStrike" kern="1200" cap="none" spc="0" normalizeH="0" baseline="0" noProof="0">
              <a:ln>
                <a:noFill/>
              </a:ln>
              <a:solidFill>
                <a:srgbClr val="FFFFFF"/>
              </a:solidFill>
              <a:effectLst/>
              <a:uLnTx/>
              <a:uFillTx/>
              <a:latin typeface="Segoe UI"/>
              <a:ea typeface="+mn-ea"/>
              <a:cs typeface="Calibri"/>
            </a:endParaRPr>
          </a:p>
        </p:txBody>
      </p:sp>
      <p:sp>
        <p:nvSpPr>
          <p:cNvPr id="91" name="TextBox 90">
            <a:extLst>
              <a:ext uri="{FF2B5EF4-FFF2-40B4-BE49-F238E27FC236}">
                <a16:creationId xmlns:a16="http://schemas.microsoft.com/office/drawing/2014/main" id="{56ED1F79-3469-43CE-98C2-0B641CA736CA}"/>
              </a:ext>
              <a:ext uri="{C183D7F6-B498-43B3-948B-1728B52AA6E4}">
                <adec:decorative xmlns:adec="http://schemas.microsoft.com/office/drawing/2017/decorative" val="1"/>
              </a:ext>
            </a:extLst>
          </p:cNvPr>
          <p:cNvSpPr txBox="1"/>
          <p:nvPr/>
        </p:nvSpPr>
        <p:spPr>
          <a:xfrm>
            <a:off x="800256" y="2724594"/>
            <a:ext cx="13351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Calibri"/>
              </a:rPr>
              <a:t>Filtered Response</a:t>
            </a:r>
          </a:p>
        </p:txBody>
      </p:sp>
      <p:sp>
        <p:nvSpPr>
          <p:cNvPr id="105" name="Rectangle 104">
            <a:extLst>
              <a:ext uri="{FF2B5EF4-FFF2-40B4-BE49-F238E27FC236}">
                <a16:creationId xmlns:a16="http://schemas.microsoft.com/office/drawing/2014/main" id="{923A392A-AD84-45F6-AB0D-565E9497D5EB}"/>
              </a:ext>
              <a:ext uri="{C183D7F6-B498-43B3-948B-1728B52AA6E4}">
                <adec:decorative xmlns:adec="http://schemas.microsoft.com/office/drawing/2017/decorative" val="1"/>
              </a:ext>
            </a:extLst>
          </p:cNvPr>
          <p:cNvSpPr/>
          <p:nvPr/>
        </p:nvSpPr>
        <p:spPr>
          <a:xfrm>
            <a:off x="596803" y="5450659"/>
            <a:ext cx="1742006" cy="818379"/>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99" name="Group 198">
            <a:extLst>
              <a:ext uri="{FF2B5EF4-FFF2-40B4-BE49-F238E27FC236}">
                <a16:creationId xmlns:a16="http://schemas.microsoft.com/office/drawing/2014/main" id="{C3DAF900-CF2A-23B4-9E31-C264167ECE47}"/>
              </a:ext>
              <a:ext uri="{C183D7F6-B498-43B3-948B-1728B52AA6E4}">
                <adec:decorative xmlns:adec="http://schemas.microsoft.com/office/drawing/2017/decorative" val="1"/>
              </a:ext>
            </a:extLst>
          </p:cNvPr>
          <p:cNvGrpSpPr/>
          <p:nvPr/>
        </p:nvGrpSpPr>
        <p:grpSpPr>
          <a:xfrm>
            <a:off x="711679" y="5642678"/>
            <a:ext cx="1512254" cy="403605"/>
            <a:chOff x="714428" y="5642678"/>
            <a:chExt cx="1512254" cy="403605"/>
          </a:xfrm>
        </p:grpSpPr>
        <p:sp>
          <p:nvSpPr>
            <p:cNvPr id="107" name="Rectangle 106">
              <a:extLst>
                <a:ext uri="{FF2B5EF4-FFF2-40B4-BE49-F238E27FC236}">
                  <a16:creationId xmlns:a16="http://schemas.microsoft.com/office/drawing/2014/main" id="{1FBC9A87-D105-477A-ACCB-455A4C6553CB}"/>
                </a:ext>
              </a:extLst>
            </p:cNvPr>
            <p:cNvSpPr/>
            <p:nvPr/>
          </p:nvSpPr>
          <p:spPr>
            <a:xfrm>
              <a:off x="714428" y="5642678"/>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Article Finds Issue</a:t>
              </a:r>
            </a:p>
          </p:txBody>
        </p:sp>
        <p:sp>
          <p:nvSpPr>
            <p:cNvPr id="108" name="Rectangle 107">
              <a:extLst>
                <a:ext uri="{FF2B5EF4-FFF2-40B4-BE49-F238E27FC236}">
                  <a16:creationId xmlns:a16="http://schemas.microsoft.com/office/drawing/2014/main" id="{A7B81B61-7FD8-4B9B-A699-1A2A43579633}"/>
                </a:ext>
              </a:extLst>
            </p:cNvPr>
            <p:cNvSpPr/>
            <p:nvPr/>
          </p:nvSpPr>
          <p:spPr>
            <a:xfrm>
              <a:off x="1536694" y="5642678"/>
              <a:ext cx="689988" cy="403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Study Finds Issue</a:t>
              </a:r>
            </a:p>
          </p:txBody>
        </p:sp>
      </p:grpSp>
      <p:sp>
        <p:nvSpPr>
          <p:cNvPr id="29" name="Rectangle 28">
            <a:extLst>
              <a:ext uri="{FF2B5EF4-FFF2-40B4-BE49-F238E27FC236}">
                <a16:creationId xmlns:a16="http://schemas.microsoft.com/office/drawing/2014/main" id="{2B4092BD-FBDB-4C46-BDC1-9B4A0623D1DD}"/>
              </a:ext>
              <a:ext uri="{C183D7F6-B498-43B3-948B-1728B52AA6E4}">
                <adec:decorative xmlns:adec="http://schemas.microsoft.com/office/drawing/2017/decorative" val="1"/>
              </a:ext>
            </a:extLst>
          </p:cNvPr>
          <p:cNvSpPr/>
          <p:nvPr/>
        </p:nvSpPr>
        <p:spPr>
          <a:xfrm>
            <a:off x="9197189" y="1706247"/>
            <a:ext cx="2393788" cy="1685837"/>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1E96546D-8097-465A-AEAC-0DDB04121C81}"/>
              </a:ext>
              <a:ext uri="{C183D7F6-B498-43B3-948B-1728B52AA6E4}">
                <adec:decorative xmlns:adec="http://schemas.microsoft.com/office/drawing/2017/decorative" val="1"/>
              </a:ext>
            </a:extLst>
          </p:cNvPr>
          <p:cNvSpPr/>
          <p:nvPr/>
        </p:nvSpPr>
        <p:spPr>
          <a:xfrm>
            <a:off x="6982690" y="1686409"/>
            <a:ext cx="1887803" cy="1705675"/>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50" name="Rectangle 49">
            <a:extLst>
              <a:ext uri="{FF2B5EF4-FFF2-40B4-BE49-F238E27FC236}">
                <a16:creationId xmlns:a16="http://schemas.microsoft.com/office/drawing/2014/main" id="{B7E7DECD-A7D5-4DCB-A197-0596AC4F30F6}"/>
              </a:ext>
              <a:ext uri="{C183D7F6-B498-43B3-948B-1728B52AA6E4}">
                <adec:decorative xmlns:adec="http://schemas.microsoft.com/office/drawing/2017/decorative" val="1"/>
              </a:ext>
            </a:extLst>
          </p:cNvPr>
          <p:cNvSpPr/>
          <p:nvPr/>
        </p:nvSpPr>
        <p:spPr>
          <a:xfrm>
            <a:off x="10539762" y="2029508"/>
            <a:ext cx="843517" cy="481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User/Account Actions</a:t>
            </a:r>
          </a:p>
        </p:txBody>
      </p:sp>
      <p:sp>
        <p:nvSpPr>
          <p:cNvPr id="54" name="Rectangle 53">
            <a:extLst>
              <a:ext uri="{FF2B5EF4-FFF2-40B4-BE49-F238E27FC236}">
                <a16:creationId xmlns:a16="http://schemas.microsoft.com/office/drawing/2014/main" id="{492C5EE8-F088-4BA1-AC1C-FFC7F5754B78}"/>
              </a:ext>
              <a:ext uri="{C183D7F6-B498-43B3-948B-1728B52AA6E4}">
                <adec:decorative xmlns:adec="http://schemas.microsoft.com/office/drawing/2017/decorative" val="1"/>
              </a:ext>
            </a:extLst>
          </p:cNvPr>
          <p:cNvSpPr/>
          <p:nvPr/>
        </p:nvSpPr>
        <p:spPr>
          <a:xfrm>
            <a:off x="7517334" y="2654328"/>
            <a:ext cx="818515" cy="4119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Filtering Concerns</a:t>
            </a:r>
          </a:p>
        </p:txBody>
      </p:sp>
      <p:sp>
        <p:nvSpPr>
          <p:cNvPr id="62" name="Diamond 61">
            <a:extLst>
              <a:ext uri="{FF2B5EF4-FFF2-40B4-BE49-F238E27FC236}">
                <a16:creationId xmlns:a16="http://schemas.microsoft.com/office/drawing/2014/main" id="{2EA381EB-C3A6-4E0D-ABC9-D4C3F08F09DA}"/>
              </a:ext>
              <a:ext uri="{C183D7F6-B498-43B3-948B-1728B52AA6E4}">
                <adec:decorative xmlns:adec="http://schemas.microsoft.com/office/drawing/2017/decorative" val="1"/>
              </a:ext>
            </a:extLst>
          </p:cNvPr>
          <p:cNvSpPr/>
          <p:nvPr/>
        </p:nvSpPr>
        <p:spPr>
          <a:xfrm>
            <a:off x="9323774" y="2323175"/>
            <a:ext cx="847025" cy="58796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Action </a:t>
            </a:r>
            <a:br>
              <a:rPr kumimoji="0" lang="en-US" sz="800" b="0" i="0" u="none" strike="noStrike" kern="1200" cap="none" spc="0" normalizeH="0" baseline="0" noProof="0">
                <a:ln>
                  <a:noFill/>
                </a:ln>
                <a:solidFill>
                  <a:srgbClr val="000000"/>
                </a:solidFill>
                <a:effectLst/>
                <a:uLnTx/>
                <a:uFillTx/>
                <a:latin typeface="Segoe UI"/>
                <a:ea typeface="+mn-ea"/>
                <a:cs typeface="+mn-cs"/>
              </a:rPr>
            </a:br>
            <a:r>
              <a:rPr kumimoji="0" lang="en-US" sz="800" b="0" i="0" u="none" strike="noStrike" kern="1200" cap="none" spc="0" normalizeH="0" baseline="0" noProof="0">
                <a:ln>
                  <a:noFill/>
                </a:ln>
                <a:solidFill>
                  <a:srgbClr val="000000"/>
                </a:solidFill>
                <a:effectLst/>
                <a:uLnTx/>
                <a:uFillTx/>
                <a:latin typeface="Segoe UI"/>
                <a:ea typeface="+mn-ea"/>
                <a:cs typeface="+mn-cs"/>
              </a:rPr>
              <a:t>needed?</a:t>
            </a:r>
          </a:p>
        </p:txBody>
      </p:sp>
      <p:sp>
        <p:nvSpPr>
          <p:cNvPr id="78" name="Rectangle 77">
            <a:extLst>
              <a:ext uri="{FF2B5EF4-FFF2-40B4-BE49-F238E27FC236}">
                <a16:creationId xmlns:a16="http://schemas.microsoft.com/office/drawing/2014/main" id="{7588619C-04F2-4901-B362-1733152C88D4}"/>
              </a:ext>
              <a:ext uri="{C183D7F6-B498-43B3-948B-1728B52AA6E4}">
                <adec:decorative xmlns:adec="http://schemas.microsoft.com/office/drawing/2017/decorative" val="1"/>
              </a:ext>
            </a:extLst>
          </p:cNvPr>
          <p:cNvSpPr/>
          <p:nvPr/>
        </p:nvSpPr>
        <p:spPr>
          <a:xfrm>
            <a:off x="7514642" y="2187707"/>
            <a:ext cx="823899" cy="341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Abuse </a:t>
            </a:r>
          </a:p>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Concern</a:t>
            </a:r>
          </a:p>
        </p:txBody>
      </p:sp>
      <p:cxnSp>
        <p:nvCxnSpPr>
          <p:cNvPr id="87" name="Straight Arrow Connector 86">
            <a:extLst>
              <a:ext uri="{FF2B5EF4-FFF2-40B4-BE49-F238E27FC236}">
                <a16:creationId xmlns:a16="http://schemas.microsoft.com/office/drawing/2014/main" id="{67D8C767-A50D-46AE-84AF-FE79FDFA9225}"/>
              </a:ext>
              <a:ext uri="{C183D7F6-B498-43B3-948B-1728B52AA6E4}">
                <adec:decorative xmlns:adec="http://schemas.microsoft.com/office/drawing/2017/decorative" val="1"/>
              </a:ext>
            </a:extLst>
          </p:cNvPr>
          <p:cNvCxnSpPr>
            <a:cxnSpLocks/>
          </p:cNvCxnSpPr>
          <p:nvPr/>
        </p:nvCxnSpPr>
        <p:spPr>
          <a:xfrm flipV="1">
            <a:off x="3909364" y="2398195"/>
            <a:ext cx="570473" cy="5343"/>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4778FD6E-8128-4549-9BE0-D2D912633455}"/>
              </a:ext>
              <a:ext uri="{C183D7F6-B498-43B3-948B-1728B52AA6E4}">
                <adec:decorative xmlns:adec="http://schemas.microsoft.com/office/drawing/2017/decorative" val="1"/>
              </a:ext>
            </a:extLst>
          </p:cNvPr>
          <p:cNvSpPr/>
          <p:nvPr/>
        </p:nvSpPr>
        <p:spPr>
          <a:xfrm>
            <a:off x="10539870" y="2804133"/>
            <a:ext cx="843517" cy="481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Filter </a:t>
            </a:r>
          </a:p>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Improvement</a:t>
            </a:r>
          </a:p>
        </p:txBody>
      </p:sp>
      <p:sp>
        <p:nvSpPr>
          <p:cNvPr id="32" name="Rectangle 31">
            <a:extLst>
              <a:ext uri="{FF2B5EF4-FFF2-40B4-BE49-F238E27FC236}">
                <a16:creationId xmlns:a16="http://schemas.microsoft.com/office/drawing/2014/main" id="{E01BC4FD-BE1F-4E02-BEF7-911F3B7EBDE5}"/>
              </a:ext>
              <a:ext uri="{C183D7F6-B498-43B3-948B-1728B52AA6E4}">
                <adec:decorative xmlns:adec="http://schemas.microsoft.com/office/drawing/2017/decorative" val="1"/>
              </a:ext>
            </a:extLst>
          </p:cNvPr>
          <p:cNvSpPr/>
          <p:nvPr/>
        </p:nvSpPr>
        <p:spPr>
          <a:xfrm>
            <a:off x="2679917" y="1709287"/>
            <a:ext cx="4099253" cy="1682797"/>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Flowchart: Terminator 36">
            <a:extLst>
              <a:ext uri="{FF2B5EF4-FFF2-40B4-BE49-F238E27FC236}">
                <a16:creationId xmlns:a16="http://schemas.microsoft.com/office/drawing/2014/main" id="{0539B516-BC84-4861-B686-D089C1D51C5C}"/>
              </a:ext>
              <a:ext uri="{C183D7F6-B498-43B3-948B-1728B52AA6E4}">
                <adec:decorative xmlns:adec="http://schemas.microsoft.com/office/drawing/2017/decorative" val="1"/>
              </a:ext>
            </a:extLst>
          </p:cNvPr>
          <p:cNvSpPr/>
          <p:nvPr/>
        </p:nvSpPr>
        <p:spPr>
          <a:xfrm>
            <a:off x="2868323" y="2128512"/>
            <a:ext cx="1035410" cy="278559"/>
          </a:xfrm>
          <a:prstGeom prst="flowChartTermina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Segoe UI"/>
                <a:ea typeface="+mn-ea"/>
                <a:cs typeface="+mn-cs"/>
              </a:rPr>
              <a:t>RAI Model Ensemble</a:t>
            </a:r>
          </a:p>
        </p:txBody>
      </p:sp>
      <p:sp>
        <p:nvSpPr>
          <p:cNvPr id="80" name="TextBox 79">
            <a:extLst>
              <a:ext uri="{FF2B5EF4-FFF2-40B4-BE49-F238E27FC236}">
                <a16:creationId xmlns:a16="http://schemas.microsoft.com/office/drawing/2014/main" id="{B7DAD1B7-AED2-4933-BBA9-791FC5DCF0F2}"/>
              </a:ext>
              <a:ext uri="{C183D7F6-B498-43B3-948B-1728B52AA6E4}">
                <adec:decorative xmlns:adec="http://schemas.microsoft.com/office/drawing/2017/decorative" val="1"/>
              </a:ext>
            </a:extLst>
          </p:cNvPr>
          <p:cNvSpPr txBox="1"/>
          <p:nvPr/>
        </p:nvSpPr>
        <p:spPr>
          <a:xfrm>
            <a:off x="6158648" y="2123443"/>
            <a:ext cx="373730"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Yes</a:t>
            </a:r>
          </a:p>
        </p:txBody>
      </p:sp>
      <p:sp>
        <p:nvSpPr>
          <p:cNvPr id="84" name="TextBox 83">
            <a:extLst>
              <a:ext uri="{FF2B5EF4-FFF2-40B4-BE49-F238E27FC236}">
                <a16:creationId xmlns:a16="http://schemas.microsoft.com/office/drawing/2014/main" id="{736835A2-B790-4FBE-B01E-5FCB4879A478}"/>
              </a:ext>
              <a:ext uri="{C183D7F6-B498-43B3-948B-1728B52AA6E4}">
                <adec:decorative xmlns:adec="http://schemas.microsoft.com/office/drawing/2017/decorative" val="1"/>
              </a:ext>
            </a:extLst>
          </p:cNvPr>
          <p:cNvSpPr txBox="1"/>
          <p:nvPr/>
        </p:nvSpPr>
        <p:spPr>
          <a:xfrm>
            <a:off x="6178811" y="2994284"/>
            <a:ext cx="344633"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No</a:t>
            </a:r>
          </a:p>
        </p:txBody>
      </p:sp>
      <p:cxnSp>
        <p:nvCxnSpPr>
          <p:cNvPr id="113" name="Connector: Elbow 112">
            <a:extLst>
              <a:ext uri="{FF2B5EF4-FFF2-40B4-BE49-F238E27FC236}">
                <a16:creationId xmlns:a16="http://schemas.microsoft.com/office/drawing/2014/main" id="{1EABE762-C5B1-4BAC-9DB8-E5BE6CA8571D}"/>
              </a:ext>
              <a:ext uri="{C183D7F6-B498-43B3-948B-1728B52AA6E4}">
                <adec:decorative xmlns:adec="http://schemas.microsoft.com/office/drawing/2017/decorative" val="1"/>
              </a:ext>
            </a:extLst>
          </p:cNvPr>
          <p:cNvCxnSpPr>
            <a:cxnSpLocks/>
            <a:stCxn id="62" idx="0"/>
            <a:endCxn id="50" idx="1"/>
          </p:cNvCxnSpPr>
          <p:nvPr/>
        </p:nvCxnSpPr>
        <p:spPr>
          <a:xfrm rot="5400000" flipH="1" flipV="1">
            <a:off x="10117180" y="1900594"/>
            <a:ext cx="52688" cy="7924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A6B86B2-CB8A-433C-8124-3E14F6949537}"/>
              </a:ext>
              <a:ext uri="{C183D7F6-B498-43B3-948B-1728B52AA6E4}">
                <adec:decorative xmlns:adec="http://schemas.microsoft.com/office/drawing/2017/decorative" val="1"/>
              </a:ext>
            </a:extLst>
          </p:cNvPr>
          <p:cNvSpPr txBox="1"/>
          <p:nvPr/>
        </p:nvSpPr>
        <p:spPr>
          <a:xfrm>
            <a:off x="9408494" y="2067690"/>
            <a:ext cx="373730"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Yes</a:t>
            </a:r>
          </a:p>
        </p:txBody>
      </p:sp>
      <p:sp>
        <p:nvSpPr>
          <p:cNvPr id="139" name="TextBox 138">
            <a:extLst>
              <a:ext uri="{FF2B5EF4-FFF2-40B4-BE49-F238E27FC236}">
                <a16:creationId xmlns:a16="http://schemas.microsoft.com/office/drawing/2014/main" id="{AB5E0CBD-3FFC-4D55-9857-F4CD05385784}"/>
              </a:ext>
              <a:ext uri="{C183D7F6-B498-43B3-948B-1728B52AA6E4}">
                <adec:decorative xmlns:adec="http://schemas.microsoft.com/office/drawing/2017/decorative" val="1"/>
              </a:ext>
            </a:extLst>
          </p:cNvPr>
          <p:cNvSpPr txBox="1"/>
          <p:nvPr/>
        </p:nvSpPr>
        <p:spPr>
          <a:xfrm>
            <a:off x="9441563" y="2974138"/>
            <a:ext cx="344633"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No</a:t>
            </a:r>
          </a:p>
        </p:txBody>
      </p:sp>
      <p:sp>
        <p:nvSpPr>
          <p:cNvPr id="7" name="Star: 24 Points 6">
            <a:extLst>
              <a:ext uri="{FF2B5EF4-FFF2-40B4-BE49-F238E27FC236}">
                <a16:creationId xmlns:a16="http://schemas.microsoft.com/office/drawing/2014/main" id="{F318D109-F70A-4958-8326-4E6500125574}"/>
              </a:ext>
              <a:ext uri="{C183D7F6-B498-43B3-948B-1728B52AA6E4}">
                <adec:decorative xmlns:adec="http://schemas.microsoft.com/office/drawing/2017/decorative" val="1"/>
              </a:ext>
            </a:extLst>
          </p:cNvPr>
          <p:cNvSpPr/>
          <p:nvPr/>
        </p:nvSpPr>
        <p:spPr>
          <a:xfrm>
            <a:off x="4289664" y="2968625"/>
            <a:ext cx="793979" cy="362104"/>
          </a:xfrm>
          <a:prstGeom prst="star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Calibri"/>
              </a:rPr>
              <a:t>Alert</a:t>
            </a: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07" name="Group 206">
            <a:extLst>
              <a:ext uri="{FF2B5EF4-FFF2-40B4-BE49-F238E27FC236}">
                <a16:creationId xmlns:a16="http://schemas.microsoft.com/office/drawing/2014/main" id="{43736C9C-ACD8-5F5D-03C3-B570D6872156}"/>
              </a:ext>
              <a:ext uri="{C183D7F6-B498-43B3-948B-1728B52AA6E4}">
                <adec:decorative xmlns:adec="http://schemas.microsoft.com/office/drawing/2017/decorative" val="1"/>
              </a:ext>
            </a:extLst>
          </p:cNvPr>
          <p:cNvGrpSpPr/>
          <p:nvPr/>
        </p:nvGrpSpPr>
        <p:grpSpPr>
          <a:xfrm>
            <a:off x="4141340" y="1806070"/>
            <a:ext cx="922553" cy="923443"/>
            <a:chOff x="4141340" y="1868586"/>
            <a:chExt cx="922553" cy="923443"/>
          </a:xfrm>
        </p:grpSpPr>
        <p:sp>
          <p:nvSpPr>
            <p:cNvPr id="128" name="Rectangle: Rounded Corners 127">
              <a:extLst>
                <a:ext uri="{FF2B5EF4-FFF2-40B4-BE49-F238E27FC236}">
                  <a16:creationId xmlns:a16="http://schemas.microsoft.com/office/drawing/2014/main" id="{766ACC25-5B1D-4DC1-9569-37A9323A63AD}"/>
                </a:ext>
              </a:extLst>
            </p:cNvPr>
            <p:cNvSpPr/>
            <p:nvPr/>
          </p:nvSpPr>
          <p:spPr>
            <a:xfrm>
              <a:off x="4141340" y="1868586"/>
              <a:ext cx="922553" cy="92344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06" name="Group 205">
              <a:extLst>
                <a:ext uri="{FF2B5EF4-FFF2-40B4-BE49-F238E27FC236}">
                  <a16:creationId xmlns:a16="http://schemas.microsoft.com/office/drawing/2014/main" id="{5AA9394D-E808-E4B4-A000-0C5C973F6BC5}"/>
                </a:ext>
              </a:extLst>
            </p:cNvPr>
            <p:cNvGrpSpPr/>
            <p:nvPr/>
          </p:nvGrpSpPr>
          <p:grpSpPr>
            <a:xfrm>
              <a:off x="4292785" y="1990109"/>
              <a:ext cx="619662" cy="680397"/>
              <a:chOff x="4302919" y="1905526"/>
              <a:chExt cx="823998" cy="904760"/>
            </a:xfrm>
          </p:grpSpPr>
          <p:sp>
            <p:nvSpPr>
              <p:cNvPr id="129" name="Rectangle 128">
                <a:extLst>
                  <a:ext uri="{FF2B5EF4-FFF2-40B4-BE49-F238E27FC236}">
                    <a16:creationId xmlns:a16="http://schemas.microsoft.com/office/drawing/2014/main" id="{E2F117BD-9325-4852-8CD5-A62038475C41}"/>
                  </a:ext>
                </a:extLst>
              </p:cNvPr>
              <p:cNvSpPr/>
              <p:nvPr/>
            </p:nvSpPr>
            <p:spPr>
              <a:xfrm>
                <a:off x="4665011" y="1905526"/>
                <a:ext cx="461906" cy="461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9144"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Calibri"/>
                  </a:rPr>
                  <a:t>....</a:t>
                </a:r>
              </a:p>
            </p:txBody>
          </p:sp>
          <p:sp>
            <p:nvSpPr>
              <p:cNvPr id="130" name="Rectangle 129">
                <a:extLst>
                  <a:ext uri="{FF2B5EF4-FFF2-40B4-BE49-F238E27FC236}">
                    <a16:creationId xmlns:a16="http://schemas.microsoft.com/office/drawing/2014/main" id="{F68E17EA-0CE6-4891-99DE-2353E9556515}"/>
                  </a:ext>
                </a:extLst>
              </p:cNvPr>
              <p:cNvSpPr/>
              <p:nvPr/>
            </p:nvSpPr>
            <p:spPr>
              <a:xfrm>
                <a:off x="4544313" y="2053144"/>
                <a:ext cx="461906" cy="461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9144" rIns="0" b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Calibri"/>
                  </a:rPr>
                  <a:t>PII</a:t>
                </a:r>
                <a:endParaRPr kumimoji="0" lang="en-US" sz="7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B82C3222-463A-41DB-8F4E-F5F9D0F0BC13}"/>
                  </a:ext>
                </a:extLst>
              </p:cNvPr>
              <p:cNvSpPr/>
              <p:nvPr/>
            </p:nvSpPr>
            <p:spPr>
              <a:xfrm>
                <a:off x="4423616" y="2200762"/>
                <a:ext cx="461906" cy="461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9144" rIns="0" b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Calibri"/>
                  </a:rPr>
                  <a:t>Sexual</a:t>
                </a:r>
              </a:p>
            </p:txBody>
          </p:sp>
          <p:sp>
            <p:nvSpPr>
              <p:cNvPr id="132" name="Rectangle 131">
                <a:extLst>
                  <a:ext uri="{FF2B5EF4-FFF2-40B4-BE49-F238E27FC236}">
                    <a16:creationId xmlns:a16="http://schemas.microsoft.com/office/drawing/2014/main" id="{C9B06744-5436-44A5-8C78-7B0391A7FDC7}"/>
                  </a:ext>
                </a:extLst>
              </p:cNvPr>
              <p:cNvSpPr/>
              <p:nvPr/>
            </p:nvSpPr>
            <p:spPr>
              <a:xfrm>
                <a:off x="4302919" y="2348380"/>
                <a:ext cx="461906" cy="461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9144" rIns="0" b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Calibri"/>
                  </a:rPr>
                  <a:t>Hate</a:t>
                </a:r>
              </a:p>
            </p:txBody>
          </p:sp>
        </p:grpSp>
      </p:grpSp>
      <p:cxnSp>
        <p:nvCxnSpPr>
          <p:cNvPr id="133" name="Straight Arrow Connector 132">
            <a:extLst>
              <a:ext uri="{FF2B5EF4-FFF2-40B4-BE49-F238E27FC236}">
                <a16:creationId xmlns:a16="http://schemas.microsoft.com/office/drawing/2014/main" id="{71E21506-3049-403D-9F32-0AA7D68EC4B4}"/>
              </a:ext>
              <a:ext uri="{C183D7F6-B498-43B3-948B-1728B52AA6E4}">
                <adec:decorative xmlns:adec="http://schemas.microsoft.com/office/drawing/2017/decorative" val="1"/>
              </a:ext>
            </a:extLst>
          </p:cNvPr>
          <p:cNvCxnSpPr>
            <a:cxnSpLocks/>
          </p:cNvCxnSpPr>
          <p:nvPr/>
        </p:nvCxnSpPr>
        <p:spPr>
          <a:xfrm flipV="1">
            <a:off x="3907942" y="2265847"/>
            <a:ext cx="235578" cy="3888"/>
          </a:xfrm>
          <a:prstGeom prst="straightConnector1">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ACC961-85A6-4B48-A480-2B957BE8099E}"/>
              </a:ext>
              <a:ext uri="{C183D7F6-B498-43B3-948B-1728B52AA6E4}">
                <adec:decorative xmlns:adec="http://schemas.microsoft.com/office/drawing/2017/decorative" val="1"/>
              </a:ext>
            </a:extLst>
          </p:cNvPr>
          <p:cNvCxnSpPr>
            <a:cxnSpLocks/>
          </p:cNvCxnSpPr>
          <p:nvPr/>
        </p:nvCxnSpPr>
        <p:spPr>
          <a:xfrm flipH="1">
            <a:off x="3385155" y="2426610"/>
            <a:ext cx="1746" cy="57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C98A85B-E4FD-4602-82FC-F25567B1F2B6}"/>
              </a:ext>
              <a:ext uri="{C183D7F6-B498-43B3-948B-1728B52AA6E4}">
                <adec:decorative xmlns:adec="http://schemas.microsoft.com/office/drawing/2017/decorative" val="1"/>
              </a:ext>
            </a:extLst>
          </p:cNvPr>
          <p:cNvCxnSpPr>
            <a:cxnSpLocks/>
          </p:cNvCxnSpPr>
          <p:nvPr/>
        </p:nvCxnSpPr>
        <p:spPr>
          <a:xfrm flipV="1">
            <a:off x="3873043" y="3148899"/>
            <a:ext cx="399607" cy="1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Diamond 54">
            <a:extLst>
              <a:ext uri="{FF2B5EF4-FFF2-40B4-BE49-F238E27FC236}">
                <a16:creationId xmlns:a16="http://schemas.microsoft.com/office/drawing/2014/main" id="{865308B8-505F-4074-AAE1-ECC7043AC4F7}"/>
              </a:ext>
              <a:ext uri="{C183D7F6-B498-43B3-948B-1728B52AA6E4}">
                <adec:decorative xmlns:adec="http://schemas.microsoft.com/office/drawing/2017/decorative" val="1"/>
              </a:ext>
            </a:extLst>
          </p:cNvPr>
          <p:cNvSpPr/>
          <p:nvPr/>
        </p:nvSpPr>
        <p:spPr>
          <a:xfrm>
            <a:off x="5563505" y="2255061"/>
            <a:ext cx="922552" cy="58796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Investigation </a:t>
            </a:r>
            <a:br>
              <a:rPr kumimoji="0" lang="en-US" sz="800" b="0" i="0" u="none" strike="noStrike" kern="1200" cap="none" spc="0" normalizeH="0" baseline="0" noProof="0">
                <a:ln>
                  <a:noFill/>
                </a:ln>
                <a:solidFill>
                  <a:srgbClr val="000000"/>
                </a:solidFill>
                <a:effectLst/>
                <a:uLnTx/>
                <a:uFillTx/>
                <a:latin typeface="Segoe UI"/>
                <a:ea typeface="+mn-ea"/>
                <a:cs typeface="+mn-cs"/>
              </a:rPr>
            </a:br>
            <a:r>
              <a:rPr kumimoji="0" lang="en-US" sz="800" b="0" i="0" u="none" strike="noStrike" kern="1200" cap="none" spc="0" normalizeH="0" baseline="0" noProof="0">
                <a:ln>
                  <a:noFill/>
                </a:ln>
                <a:solidFill>
                  <a:srgbClr val="000000"/>
                </a:solidFill>
                <a:effectLst/>
                <a:uLnTx/>
                <a:uFillTx/>
                <a:latin typeface="Segoe UI"/>
                <a:ea typeface="+mn-ea"/>
                <a:cs typeface="+mn-cs"/>
              </a:rPr>
              <a:t>needed?</a:t>
            </a:r>
          </a:p>
        </p:txBody>
      </p:sp>
      <p:grpSp>
        <p:nvGrpSpPr>
          <p:cNvPr id="194" name="Group 193">
            <a:extLst>
              <a:ext uri="{FF2B5EF4-FFF2-40B4-BE49-F238E27FC236}">
                <a16:creationId xmlns:a16="http://schemas.microsoft.com/office/drawing/2014/main" id="{5807D076-175E-E039-E4F3-AFCB093F5300}"/>
              </a:ext>
              <a:ext uri="{C183D7F6-B498-43B3-948B-1728B52AA6E4}">
                <adec:decorative xmlns:adec="http://schemas.microsoft.com/office/drawing/2017/decorative" val="1"/>
              </a:ext>
            </a:extLst>
          </p:cNvPr>
          <p:cNvGrpSpPr/>
          <p:nvPr/>
        </p:nvGrpSpPr>
        <p:grpSpPr>
          <a:xfrm>
            <a:off x="1328403" y="2240374"/>
            <a:ext cx="276214" cy="295275"/>
            <a:chOff x="1352897" y="2240374"/>
            <a:chExt cx="276214" cy="295275"/>
          </a:xfrm>
        </p:grpSpPr>
        <p:cxnSp>
          <p:nvCxnSpPr>
            <p:cNvPr id="89" name="Straight Arrow Connector 88">
              <a:extLst>
                <a:ext uri="{FF2B5EF4-FFF2-40B4-BE49-F238E27FC236}">
                  <a16:creationId xmlns:a16="http://schemas.microsoft.com/office/drawing/2014/main" id="{7EA3A5E0-81A1-44A2-B08D-02CFACD2356B}"/>
                </a:ext>
              </a:extLst>
            </p:cNvPr>
            <p:cNvCxnSpPr>
              <a:cxnSpLocks/>
            </p:cNvCxnSpPr>
            <p:nvPr/>
          </p:nvCxnSpPr>
          <p:spPr>
            <a:xfrm flipH="1">
              <a:off x="1352897" y="2535649"/>
              <a:ext cx="27621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9EED1E8-3731-DA0D-163B-0EEF1023D3C1}"/>
                </a:ext>
              </a:extLst>
            </p:cNvPr>
            <p:cNvCxnSpPr>
              <a:cxnSpLocks/>
            </p:cNvCxnSpPr>
            <p:nvPr/>
          </p:nvCxnSpPr>
          <p:spPr>
            <a:xfrm>
              <a:off x="1352897" y="2240374"/>
              <a:ext cx="27621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367E1B16-939C-BFB5-A968-EC1B24979DB4}"/>
              </a:ext>
              <a:ext uri="{C183D7F6-B498-43B3-948B-1728B52AA6E4}">
                <adec:decorative xmlns:adec="http://schemas.microsoft.com/office/drawing/2017/decorative" val="1"/>
              </a:ext>
            </a:extLst>
          </p:cNvPr>
          <p:cNvGrpSpPr/>
          <p:nvPr/>
        </p:nvGrpSpPr>
        <p:grpSpPr>
          <a:xfrm>
            <a:off x="2653788" y="5660848"/>
            <a:ext cx="8937189" cy="608190"/>
            <a:chOff x="2613740" y="5660848"/>
            <a:chExt cx="8937189" cy="608190"/>
          </a:xfrm>
        </p:grpSpPr>
        <p:sp>
          <p:nvSpPr>
            <p:cNvPr id="262" name="Rectangle 261">
              <a:extLst>
                <a:ext uri="{FF2B5EF4-FFF2-40B4-BE49-F238E27FC236}">
                  <a16:creationId xmlns:a16="http://schemas.microsoft.com/office/drawing/2014/main" id="{894936FE-B73D-4763-886A-D42B6B197700}"/>
                </a:ext>
              </a:extLst>
            </p:cNvPr>
            <p:cNvSpPr/>
            <p:nvPr/>
          </p:nvSpPr>
          <p:spPr>
            <a:xfrm>
              <a:off x="2613740" y="5660848"/>
              <a:ext cx="8937189" cy="608190"/>
            </a:xfrm>
            <a:prstGeom prst="rect">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914367" rtl="0" eaLnBrk="1" fontAlgn="auto" latinLnBrk="0" hangingPunct="1">
                <a:lnSpc>
                  <a:spcPct val="100000"/>
                </a:lnSpc>
                <a:spcBef>
                  <a:spcPts val="100"/>
                </a:spcBef>
                <a:spcAft>
                  <a:spcPts val="0"/>
                </a:spcAft>
                <a:buClr>
                  <a:srgbClr val="70AD47">
                    <a:lumMod val="75000"/>
                  </a:srgbClr>
                </a:buClr>
                <a:buSzPct val="100000"/>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03" name="Group 202">
              <a:extLst>
                <a:ext uri="{FF2B5EF4-FFF2-40B4-BE49-F238E27FC236}">
                  <a16:creationId xmlns:a16="http://schemas.microsoft.com/office/drawing/2014/main" id="{81F1D0FA-6DB4-3DF0-679F-416205182645}"/>
                </a:ext>
              </a:extLst>
            </p:cNvPr>
            <p:cNvGrpSpPr/>
            <p:nvPr/>
          </p:nvGrpSpPr>
          <p:grpSpPr>
            <a:xfrm>
              <a:off x="2761014" y="5813441"/>
              <a:ext cx="8642640" cy="261610"/>
              <a:chOff x="2209309" y="6828408"/>
              <a:chExt cx="8642640" cy="261610"/>
            </a:xfrm>
          </p:grpSpPr>
          <p:sp>
            <p:nvSpPr>
              <p:cNvPr id="284" name="TextBox 283">
                <a:extLst>
                  <a:ext uri="{FF2B5EF4-FFF2-40B4-BE49-F238E27FC236}">
                    <a16:creationId xmlns:a16="http://schemas.microsoft.com/office/drawing/2014/main" id="{B1B3B358-4784-4CB1-97F6-91FF91A03626}"/>
                  </a:ext>
                </a:extLst>
              </p:cNvPr>
              <p:cNvSpPr txBox="1"/>
              <p:nvPr/>
            </p:nvSpPr>
            <p:spPr>
              <a:xfrm flipH="1">
                <a:off x="7456849" y="6828408"/>
                <a:ext cx="1645920" cy="261610"/>
              </a:xfrm>
              <a:prstGeom prst="rect">
                <a:avLst/>
              </a:prstGeom>
              <a:noFill/>
            </p:spPr>
            <p:txBody>
              <a:bodyPr wrap="square" rtlCol="0">
                <a:spAutoFit/>
              </a:bodyPr>
              <a:lstStyle/>
              <a:p>
                <a:pPr marL="0" marR="0" lvl="1" indent="0" algn="ctr" defTabSz="914367" rtl="0" eaLnBrk="1" fontAlgn="auto" latinLnBrk="0" hangingPunct="1">
                  <a:lnSpc>
                    <a:spcPct val="100000"/>
                  </a:lnSpc>
                  <a:spcBef>
                    <a:spcPts val="100"/>
                  </a:spcBef>
                  <a:spcAft>
                    <a:spcPts val="0"/>
                  </a:spcAft>
                  <a:buClr>
                    <a:srgbClr val="70AD47">
                      <a:lumMod val="75000"/>
                    </a:srgbClr>
                  </a:buClr>
                  <a:buSzPct val="100000"/>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Code of Conduct</a:t>
                </a:r>
              </a:p>
            </p:txBody>
          </p:sp>
          <p:sp>
            <p:nvSpPr>
              <p:cNvPr id="162" name="TextBox 161">
                <a:extLst>
                  <a:ext uri="{FF2B5EF4-FFF2-40B4-BE49-F238E27FC236}">
                    <a16:creationId xmlns:a16="http://schemas.microsoft.com/office/drawing/2014/main" id="{7AA17BF0-8D09-4BAB-B8C4-205AD5E2479A}"/>
                  </a:ext>
                </a:extLst>
              </p:cNvPr>
              <p:cNvSpPr txBox="1"/>
              <p:nvPr/>
            </p:nvSpPr>
            <p:spPr>
              <a:xfrm flipH="1">
                <a:off x="9206029" y="6828408"/>
                <a:ext cx="1645920" cy="261610"/>
              </a:xfrm>
              <a:prstGeom prst="rect">
                <a:avLst/>
              </a:prstGeom>
              <a:noFill/>
            </p:spPr>
            <p:txBody>
              <a:bodyPr wrap="square" rtlCol="0">
                <a:spAutoFit/>
              </a:bodyPr>
              <a:lstStyle/>
              <a:p>
                <a:pPr marL="0" marR="0" lvl="1" indent="0" algn="ctr" defTabSz="914367" rtl="0" eaLnBrk="1" fontAlgn="auto" latinLnBrk="0" hangingPunct="1">
                  <a:lnSpc>
                    <a:spcPct val="100000"/>
                  </a:lnSpc>
                  <a:spcBef>
                    <a:spcPts val="100"/>
                  </a:spcBef>
                  <a:spcAft>
                    <a:spcPts val="0"/>
                  </a:spcAft>
                  <a:buClr>
                    <a:srgbClr val="70AD47">
                      <a:lumMod val="75000"/>
                    </a:srgbClr>
                  </a:buClr>
                  <a:buSzPct val="100000"/>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Supporting Operations Procedures</a:t>
                </a:r>
              </a:p>
            </p:txBody>
          </p:sp>
          <p:sp>
            <p:nvSpPr>
              <p:cNvPr id="81" name="TextBox 80">
                <a:extLst>
                  <a:ext uri="{FF2B5EF4-FFF2-40B4-BE49-F238E27FC236}">
                    <a16:creationId xmlns:a16="http://schemas.microsoft.com/office/drawing/2014/main" id="{B4043CB9-CCBE-4FAC-90C2-9164D3EA1FF3}"/>
                  </a:ext>
                </a:extLst>
              </p:cNvPr>
              <p:cNvSpPr txBox="1"/>
              <p:nvPr/>
            </p:nvSpPr>
            <p:spPr>
              <a:xfrm flipH="1">
                <a:off x="3958489" y="6828408"/>
                <a:ext cx="1645920" cy="261610"/>
              </a:xfrm>
              <a:prstGeom prst="rect">
                <a:avLst/>
              </a:prstGeom>
              <a:noFill/>
            </p:spPr>
            <p:txBody>
              <a:bodyPr wrap="square" lIns="91440" tIns="45720" rIns="91440" bIns="45720" rtlCol="0" anchor="t">
                <a:spAutoFit/>
              </a:bodyPr>
              <a:lstStyle/>
              <a:p>
                <a:pPr marL="0" marR="0" lvl="1" indent="0" algn="ctr" defTabSz="914367" rtl="0" eaLnBrk="1" fontAlgn="auto" latinLnBrk="0" hangingPunct="1">
                  <a:lnSpc>
                    <a:spcPct val="100000"/>
                  </a:lnSpc>
                  <a:spcBef>
                    <a:spcPts val="100"/>
                  </a:spcBef>
                  <a:spcAft>
                    <a:spcPts val="0"/>
                  </a:spcAft>
                  <a:buClr>
                    <a:srgbClr val="548235"/>
                  </a:buClr>
                  <a:buSzPct val="100000"/>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Limited Access</a:t>
                </a:r>
                <a:endParaRPr kumimoji="0" lang="en-US" sz="1600" b="0" i="0" u="none" strike="noStrike" kern="1200" cap="none" spc="0" normalizeH="0" baseline="0" noProof="0">
                  <a:ln>
                    <a:noFill/>
                  </a:ln>
                  <a:solidFill>
                    <a:srgbClr val="FFFFFF"/>
                  </a:solidFill>
                  <a:effectLst/>
                  <a:uLnTx/>
                  <a:uFillTx/>
                  <a:latin typeface="Segoe UI"/>
                  <a:ea typeface="+mn-ea"/>
                  <a:cs typeface="Calibri"/>
                </a:endParaRPr>
              </a:p>
            </p:txBody>
          </p:sp>
          <p:sp>
            <p:nvSpPr>
              <p:cNvPr id="83" name="TextBox 82">
                <a:extLst>
                  <a:ext uri="{FF2B5EF4-FFF2-40B4-BE49-F238E27FC236}">
                    <a16:creationId xmlns:a16="http://schemas.microsoft.com/office/drawing/2014/main" id="{1349A84D-1E3A-4F59-ADE9-A59821C50AEC}"/>
                  </a:ext>
                </a:extLst>
              </p:cNvPr>
              <p:cNvSpPr txBox="1"/>
              <p:nvPr/>
            </p:nvSpPr>
            <p:spPr>
              <a:xfrm flipH="1">
                <a:off x="5707669" y="6828408"/>
                <a:ext cx="1645920" cy="261610"/>
              </a:xfrm>
              <a:prstGeom prst="rect">
                <a:avLst/>
              </a:prstGeom>
              <a:noFill/>
            </p:spPr>
            <p:txBody>
              <a:bodyPr wrap="square" lIns="91440" tIns="45720" rIns="91440" bIns="45720" rtlCol="0" anchor="t">
                <a:spAutoFit/>
              </a:bodyPr>
              <a:lstStyle/>
              <a:p>
                <a:pPr marL="0" marR="0" lvl="1" indent="0" algn="ctr" defTabSz="914367" rtl="0" eaLnBrk="1" fontAlgn="auto" latinLnBrk="0" hangingPunct="1">
                  <a:lnSpc>
                    <a:spcPct val="100000"/>
                  </a:lnSpc>
                  <a:spcBef>
                    <a:spcPts val="100"/>
                  </a:spcBef>
                  <a:spcAft>
                    <a:spcPts val="0"/>
                  </a:spcAft>
                  <a:buClr>
                    <a:srgbClr val="548235"/>
                  </a:buClr>
                  <a:buSzPct val="100000"/>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RAI Guidance</a:t>
                </a:r>
                <a:endParaRPr kumimoji="0" lang="en-US" sz="1600" b="0" i="0" u="none" strike="noStrike" kern="1200" cap="none" spc="0" normalizeH="0" baseline="0" noProof="0">
                  <a:ln>
                    <a:noFill/>
                  </a:ln>
                  <a:solidFill>
                    <a:srgbClr val="FFFFFF"/>
                  </a:solidFill>
                  <a:effectLst/>
                  <a:uLnTx/>
                  <a:uFillTx/>
                  <a:latin typeface="Segoe UI"/>
                  <a:ea typeface="+mn-ea"/>
                  <a:cs typeface="Calibri"/>
                </a:endParaRPr>
              </a:p>
            </p:txBody>
          </p:sp>
          <p:sp>
            <p:nvSpPr>
              <p:cNvPr id="202" name="TextBox 201">
                <a:extLst>
                  <a:ext uri="{FF2B5EF4-FFF2-40B4-BE49-F238E27FC236}">
                    <a16:creationId xmlns:a16="http://schemas.microsoft.com/office/drawing/2014/main" id="{53B492FC-5139-2174-7E20-1CAFF3513B8E}"/>
                  </a:ext>
                </a:extLst>
              </p:cNvPr>
              <p:cNvSpPr txBox="1"/>
              <p:nvPr/>
            </p:nvSpPr>
            <p:spPr>
              <a:xfrm flipH="1">
                <a:off x="2209309" y="6828408"/>
                <a:ext cx="1645920" cy="261610"/>
              </a:xfrm>
              <a:prstGeom prst="rect">
                <a:avLst/>
              </a:prstGeom>
              <a:noFill/>
            </p:spPr>
            <p:txBody>
              <a:bodyPr wrap="square" lIns="91440" tIns="45720" rIns="91440" bIns="45720" rtlCol="0" anchor="t">
                <a:spAutoFit/>
              </a:bodyPr>
              <a:lstStyle/>
              <a:p>
                <a:pPr marL="0" marR="0" lvl="1" indent="0" algn="ctr" defTabSz="914367" rtl="0" eaLnBrk="1" fontAlgn="auto" latinLnBrk="0" hangingPunct="1">
                  <a:lnSpc>
                    <a:spcPct val="100000"/>
                  </a:lnSpc>
                  <a:spcBef>
                    <a:spcPts val="100"/>
                  </a:spcBef>
                  <a:spcAft>
                    <a:spcPts val="0"/>
                  </a:spcAft>
                  <a:buClr>
                    <a:srgbClr val="548235"/>
                  </a:buClr>
                  <a:buSzPct val="100000"/>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Policy &amp; Standards</a:t>
                </a:r>
              </a:p>
            </p:txBody>
          </p:sp>
        </p:grpSp>
      </p:grpSp>
      <p:cxnSp>
        <p:nvCxnSpPr>
          <p:cNvPr id="9" name="Straight Arrow Connector 8">
            <a:extLst>
              <a:ext uri="{FF2B5EF4-FFF2-40B4-BE49-F238E27FC236}">
                <a16:creationId xmlns:a16="http://schemas.microsoft.com/office/drawing/2014/main" id="{9E82A23E-BC04-4C94-BC3B-0789E9CEC11D}"/>
              </a:ext>
              <a:ext uri="{C183D7F6-B498-43B3-948B-1728B52AA6E4}">
                <adec:decorative xmlns:adec="http://schemas.microsoft.com/office/drawing/2017/decorative" val="1"/>
              </a:ext>
            </a:extLst>
          </p:cNvPr>
          <p:cNvCxnSpPr/>
          <p:nvPr/>
        </p:nvCxnSpPr>
        <p:spPr>
          <a:xfrm flipV="1">
            <a:off x="2291631" y="2275340"/>
            <a:ext cx="578470" cy="155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Flowchart: Terminator 95">
            <a:extLst>
              <a:ext uri="{FF2B5EF4-FFF2-40B4-BE49-F238E27FC236}">
                <a16:creationId xmlns:a16="http://schemas.microsoft.com/office/drawing/2014/main" id="{60BE0953-7FB1-49A1-82DE-7B50DB184E6C}"/>
              </a:ext>
              <a:ext uri="{C183D7F6-B498-43B3-948B-1728B52AA6E4}">
                <adec:decorative xmlns:adec="http://schemas.microsoft.com/office/drawing/2017/decorative" val="1"/>
              </a:ext>
            </a:extLst>
          </p:cNvPr>
          <p:cNvSpPr/>
          <p:nvPr/>
        </p:nvSpPr>
        <p:spPr>
          <a:xfrm>
            <a:off x="2868323" y="3010398"/>
            <a:ext cx="1035410" cy="278559"/>
          </a:xfrm>
          <a:prstGeom prst="flowChartTermina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Segoe UI"/>
                <a:ea typeface="+mn-ea"/>
                <a:cs typeface="+mn-cs"/>
              </a:rPr>
              <a:t>RAI Logs</a:t>
            </a:r>
            <a:endParaRPr kumimoji="0" lang="en-US" sz="900" b="1" i="0" u="none" strike="noStrike" kern="1200" cap="none" spc="0" normalizeH="0" baseline="0" noProof="0">
              <a:ln>
                <a:noFill/>
              </a:ln>
              <a:solidFill>
                <a:srgbClr val="FFFFFF"/>
              </a:solidFill>
              <a:effectLst/>
              <a:uLnTx/>
              <a:uFillTx/>
              <a:latin typeface="Segoe UI"/>
              <a:ea typeface="+mn-ea"/>
              <a:cs typeface="Calibri"/>
            </a:endParaRPr>
          </a:p>
        </p:txBody>
      </p:sp>
      <p:cxnSp>
        <p:nvCxnSpPr>
          <p:cNvPr id="219" name="Connector: Elbow 218">
            <a:extLst>
              <a:ext uri="{FF2B5EF4-FFF2-40B4-BE49-F238E27FC236}">
                <a16:creationId xmlns:a16="http://schemas.microsoft.com/office/drawing/2014/main" id="{94547256-F024-BB9F-FBBA-241E20AB8C72}"/>
              </a:ext>
              <a:ext uri="{C183D7F6-B498-43B3-948B-1728B52AA6E4}">
                <adec:decorative xmlns:adec="http://schemas.microsoft.com/office/drawing/2017/decorative" val="1"/>
              </a:ext>
            </a:extLst>
          </p:cNvPr>
          <p:cNvCxnSpPr>
            <a:stCxn id="101" idx="3"/>
            <a:endCxn id="105" idx="3"/>
          </p:cNvCxnSpPr>
          <p:nvPr/>
        </p:nvCxnSpPr>
        <p:spPr>
          <a:xfrm>
            <a:off x="2338809" y="3741085"/>
            <a:ext cx="12700" cy="2118764"/>
          </a:xfrm>
          <a:prstGeom prst="bentConnector3">
            <a:avLst>
              <a:gd name="adj1" fmla="val 10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E0041B-D8E1-01D2-E168-FE3AFA0D7A0C}"/>
              </a:ext>
              <a:ext uri="{C183D7F6-B498-43B3-948B-1728B52AA6E4}">
                <adec:decorative xmlns:adec="http://schemas.microsoft.com/office/drawing/2017/decorative" val="1"/>
              </a:ext>
            </a:extLst>
          </p:cNvPr>
          <p:cNvCxnSpPr>
            <a:stCxn id="169" idx="3"/>
          </p:cNvCxnSpPr>
          <p:nvPr/>
        </p:nvCxnSpPr>
        <p:spPr>
          <a:xfrm>
            <a:off x="2338809" y="4817683"/>
            <a:ext cx="13134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C611E521-57F3-B104-0CFD-AF86C1C91941}"/>
              </a:ext>
              <a:ext uri="{C183D7F6-B498-43B3-948B-1728B52AA6E4}">
                <adec:decorative xmlns:adec="http://schemas.microsoft.com/office/drawing/2017/decorative" val="1"/>
              </a:ext>
            </a:extLst>
          </p:cNvPr>
          <p:cNvCxnSpPr>
            <a:stCxn id="101" idx="3"/>
            <a:endCxn id="55" idx="1"/>
          </p:cNvCxnSpPr>
          <p:nvPr/>
        </p:nvCxnSpPr>
        <p:spPr>
          <a:xfrm flipV="1">
            <a:off x="2338809" y="2549045"/>
            <a:ext cx="3224696" cy="1192040"/>
          </a:xfrm>
          <a:prstGeom prst="bentConnector3">
            <a:avLst>
              <a:gd name="adj1" fmla="val 9229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E5F0EB3-7D31-622F-CFED-247647C03B6C}"/>
              </a:ext>
              <a:ext uri="{C183D7F6-B498-43B3-948B-1728B52AA6E4}">
                <adec:decorative xmlns:adec="http://schemas.microsoft.com/office/drawing/2017/decorative" val="1"/>
              </a:ext>
            </a:extLst>
          </p:cNvPr>
          <p:cNvCxnSpPr>
            <a:cxnSpLocks/>
            <a:stCxn id="7" idx="3"/>
          </p:cNvCxnSpPr>
          <p:nvPr/>
        </p:nvCxnSpPr>
        <p:spPr>
          <a:xfrm>
            <a:off x="5083643" y="3149677"/>
            <a:ext cx="228926"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0F5E5A79-38A3-ADC3-9E5A-6EFC77F9EE17}"/>
              </a:ext>
              <a:ext uri="{C183D7F6-B498-43B3-948B-1728B52AA6E4}">
                <adec:decorative xmlns:adec="http://schemas.microsoft.com/office/drawing/2017/decorative" val="1"/>
              </a:ext>
            </a:extLst>
          </p:cNvPr>
          <p:cNvCxnSpPr>
            <a:stCxn id="55" idx="0"/>
            <a:endCxn id="78" idx="1"/>
          </p:cNvCxnSpPr>
          <p:nvPr/>
        </p:nvCxnSpPr>
        <p:spPr>
          <a:xfrm rot="16200000" flipH="1">
            <a:off x="6717899" y="1561943"/>
            <a:ext cx="103624" cy="1489861"/>
          </a:xfrm>
          <a:prstGeom prst="bentConnector4">
            <a:avLst>
              <a:gd name="adj1" fmla="val -220605"/>
              <a:gd name="adj2" fmla="val 8466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9DC1D2B8-4CF0-F918-9C62-A06C8D3085DE}"/>
              </a:ext>
              <a:ext uri="{C183D7F6-B498-43B3-948B-1728B52AA6E4}">
                <adec:decorative xmlns:adec="http://schemas.microsoft.com/office/drawing/2017/decorative" val="1"/>
              </a:ext>
            </a:extLst>
          </p:cNvPr>
          <p:cNvCxnSpPr>
            <a:stCxn id="78" idx="1"/>
            <a:endCxn id="54" idx="1"/>
          </p:cNvCxnSpPr>
          <p:nvPr/>
        </p:nvCxnSpPr>
        <p:spPr>
          <a:xfrm rot="10800000" flipH="1" flipV="1">
            <a:off x="7514642" y="2358684"/>
            <a:ext cx="2692" cy="501633"/>
          </a:xfrm>
          <a:prstGeom prst="bentConnector3">
            <a:avLst>
              <a:gd name="adj1" fmla="val -8491828"/>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9" name="Connector: Elbow 238">
            <a:extLst>
              <a:ext uri="{FF2B5EF4-FFF2-40B4-BE49-F238E27FC236}">
                <a16:creationId xmlns:a16="http://schemas.microsoft.com/office/drawing/2014/main" id="{C79306D2-647D-A212-AA68-19C261717333}"/>
              </a:ext>
              <a:ext uri="{C183D7F6-B498-43B3-948B-1728B52AA6E4}">
                <adec:decorative xmlns:adec="http://schemas.microsoft.com/office/drawing/2017/decorative" val="1"/>
              </a:ext>
            </a:extLst>
          </p:cNvPr>
          <p:cNvCxnSpPr>
            <a:stCxn id="78" idx="3"/>
            <a:endCxn id="54" idx="3"/>
          </p:cNvCxnSpPr>
          <p:nvPr/>
        </p:nvCxnSpPr>
        <p:spPr>
          <a:xfrm flipH="1">
            <a:off x="8335849" y="2358685"/>
            <a:ext cx="2692" cy="501633"/>
          </a:xfrm>
          <a:prstGeom prst="bentConnector3">
            <a:avLst>
              <a:gd name="adj1" fmla="val -8491828"/>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4EEE3FA-8202-D478-14DD-D867B8BFE75B}"/>
              </a:ext>
              <a:ext uri="{C183D7F6-B498-43B3-948B-1728B52AA6E4}">
                <adec:decorative xmlns:adec="http://schemas.microsoft.com/office/drawing/2017/decorative" val="1"/>
              </a:ext>
            </a:extLst>
          </p:cNvPr>
          <p:cNvCxnSpPr>
            <a:cxnSpLocks/>
          </p:cNvCxnSpPr>
          <p:nvPr/>
        </p:nvCxnSpPr>
        <p:spPr>
          <a:xfrm>
            <a:off x="8570119" y="2617159"/>
            <a:ext cx="75365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2CD12C8D-8472-2E51-A6F2-97F9EF2D8165}"/>
              </a:ext>
              <a:ext uri="{C183D7F6-B498-43B3-948B-1728B52AA6E4}">
                <adec:decorative xmlns:adec="http://schemas.microsoft.com/office/drawing/2017/decorative" val="1"/>
              </a:ext>
            </a:extLst>
          </p:cNvPr>
          <p:cNvCxnSpPr>
            <a:stCxn id="50" idx="1"/>
            <a:endCxn id="193" idx="1"/>
          </p:cNvCxnSpPr>
          <p:nvPr/>
        </p:nvCxnSpPr>
        <p:spPr>
          <a:xfrm rot="10800000" flipH="1" flipV="1">
            <a:off x="10539762" y="2270486"/>
            <a:ext cx="108" cy="774625"/>
          </a:xfrm>
          <a:prstGeom prst="bentConnector3">
            <a:avLst>
              <a:gd name="adj1" fmla="val -21166666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Connector: Elbow 245">
            <a:extLst>
              <a:ext uri="{FF2B5EF4-FFF2-40B4-BE49-F238E27FC236}">
                <a16:creationId xmlns:a16="http://schemas.microsoft.com/office/drawing/2014/main" id="{B51088EF-2C4C-4236-834F-865A2EBABDDB}"/>
              </a:ext>
              <a:ext uri="{C183D7F6-B498-43B3-948B-1728B52AA6E4}">
                <adec:decorative xmlns:adec="http://schemas.microsoft.com/office/drawing/2017/decorative" val="1"/>
              </a:ext>
            </a:extLst>
          </p:cNvPr>
          <p:cNvCxnSpPr>
            <a:cxnSpLocks/>
            <a:stCxn id="62" idx="2"/>
          </p:cNvCxnSpPr>
          <p:nvPr/>
        </p:nvCxnSpPr>
        <p:spPr>
          <a:xfrm rot="5400000">
            <a:off x="5583091" y="-309747"/>
            <a:ext cx="943307" cy="7385087"/>
          </a:xfrm>
          <a:prstGeom prst="bentConnector2">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5459BA6A-D2D9-E88E-99F4-6D3566A7E6EA}"/>
              </a:ext>
              <a:ext uri="{C183D7F6-B498-43B3-948B-1728B52AA6E4}">
                <adec:decorative xmlns:adec="http://schemas.microsoft.com/office/drawing/2017/decorative" val="1"/>
              </a:ext>
            </a:extLst>
          </p:cNvPr>
          <p:cNvCxnSpPr>
            <a:cxnSpLocks/>
            <a:stCxn id="11" idx="3"/>
            <a:endCxn id="29" idx="3"/>
          </p:cNvCxnSpPr>
          <p:nvPr/>
        </p:nvCxnSpPr>
        <p:spPr>
          <a:xfrm flipV="1">
            <a:off x="11590977" y="2549166"/>
            <a:ext cx="12700" cy="2238162"/>
          </a:xfrm>
          <a:prstGeom prst="bentConnector3">
            <a:avLst>
              <a:gd name="adj1" fmla="val 1800000"/>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9" name="Arrow: Down 148">
            <a:extLst>
              <a:ext uri="{FF2B5EF4-FFF2-40B4-BE49-F238E27FC236}">
                <a16:creationId xmlns:a16="http://schemas.microsoft.com/office/drawing/2014/main" id="{FE23B34B-93C7-44A6-BF22-F22B703185A8}"/>
              </a:ext>
              <a:ext uri="{C183D7F6-B498-43B3-948B-1728B52AA6E4}">
                <adec:decorative xmlns:adec="http://schemas.microsoft.com/office/drawing/2017/decorative" val="1"/>
              </a:ext>
            </a:extLst>
          </p:cNvPr>
          <p:cNvSpPr/>
          <p:nvPr/>
        </p:nvSpPr>
        <p:spPr>
          <a:xfrm rot="10800000">
            <a:off x="3826057" y="3928958"/>
            <a:ext cx="328484" cy="240080"/>
          </a:xfrm>
          <a:prstGeom prst="downArrow">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58" name="Arrow: Down 257">
            <a:extLst>
              <a:ext uri="{FF2B5EF4-FFF2-40B4-BE49-F238E27FC236}">
                <a16:creationId xmlns:a16="http://schemas.microsoft.com/office/drawing/2014/main" id="{7625273A-BEAE-39FF-1FBD-9B0BC6C5EB9C}"/>
              </a:ext>
              <a:ext uri="{C183D7F6-B498-43B3-948B-1728B52AA6E4}">
                <adec:decorative xmlns:adec="http://schemas.microsoft.com/office/drawing/2017/decorative" val="1"/>
              </a:ext>
            </a:extLst>
          </p:cNvPr>
          <p:cNvSpPr/>
          <p:nvPr/>
        </p:nvSpPr>
        <p:spPr>
          <a:xfrm rot="10800000" flipV="1">
            <a:off x="10090223" y="3928961"/>
            <a:ext cx="328484" cy="240078"/>
          </a:xfrm>
          <a:prstGeom prst="downArrow">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60" name="Arrow: Down 259">
            <a:extLst>
              <a:ext uri="{FF2B5EF4-FFF2-40B4-BE49-F238E27FC236}">
                <a16:creationId xmlns:a16="http://schemas.microsoft.com/office/drawing/2014/main" id="{2E950884-4646-ADE0-B498-CE868CBBF65C}"/>
              </a:ext>
              <a:ext uri="{C183D7F6-B498-43B3-948B-1728B52AA6E4}">
                <adec:decorative xmlns:adec="http://schemas.microsoft.com/office/drawing/2017/decorative" val="1"/>
              </a:ext>
            </a:extLst>
          </p:cNvPr>
          <p:cNvSpPr/>
          <p:nvPr/>
        </p:nvSpPr>
        <p:spPr>
          <a:xfrm rot="10800000">
            <a:off x="6958141" y="5157787"/>
            <a:ext cx="328484" cy="240080"/>
          </a:xfrm>
          <a:prstGeom prst="downArrow">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69" name="Group 268">
            <a:extLst>
              <a:ext uri="{FF2B5EF4-FFF2-40B4-BE49-F238E27FC236}">
                <a16:creationId xmlns:a16="http://schemas.microsoft.com/office/drawing/2014/main" id="{9B847554-BEAD-E2B3-9566-F61598A4239C}"/>
              </a:ext>
              <a:ext uri="{C183D7F6-B498-43B3-948B-1728B52AA6E4}">
                <adec:decorative xmlns:adec="http://schemas.microsoft.com/office/drawing/2017/decorative" val="1"/>
              </a:ext>
            </a:extLst>
          </p:cNvPr>
          <p:cNvGrpSpPr/>
          <p:nvPr/>
        </p:nvGrpSpPr>
        <p:grpSpPr>
          <a:xfrm>
            <a:off x="462147" y="3205753"/>
            <a:ext cx="284025" cy="284023"/>
            <a:chOff x="216430" y="3490914"/>
            <a:chExt cx="376892" cy="376890"/>
          </a:xfrm>
        </p:grpSpPr>
        <p:sp>
          <p:nvSpPr>
            <p:cNvPr id="267" name="Oval 266">
              <a:extLst>
                <a:ext uri="{FF2B5EF4-FFF2-40B4-BE49-F238E27FC236}">
                  <a16:creationId xmlns:a16="http://schemas.microsoft.com/office/drawing/2014/main" id="{DD65F8D0-D6C4-B93F-D07A-AC929A32E313}"/>
                </a:ext>
              </a:extLst>
            </p:cNvPr>
            <p:cNvSpPr/>
            <p:nvPr/>
          </p:nvSpPr>
          <p:spPr bwMode="auto">
            <a:xfrm>
              <a:off x="216430" y="3490914"/>
              <a:ext cx="376892" cy="37689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Segoe UI"/>
                <a:ea typeface="+mn-ea"/>
                <a:cs typeface="+mn-cs"/>
              </a:endParaRPr>
            </a:p>
          </p:txBody>
        </p:sp>
        <p:pic>
          <p:nvPicPr>
            <p:cNvPr id="265" name="Graphic 264" descr="Call center outline">
              <a:extLst>
                <a:ext uri="{FF2B5EF4-FFF2-40B4-BE49-F238E27FC236}">
                  <a16:creationId xmlns:a16="http://schemas.microsoft.com/office/drawing/2014/main" id="{E172FF40-A046-615F-562B-11CE0B3E74B9}"/>
                </a:ext>
              </a:extLst>
            </p:cNvPr>
            <p:cNvPicPr>
              <a:picLocks noChangeAspect="1"/>
            </p:cNvPicPr>
            <p:nvPr/>
          </p:nvPicPr>
          <p:blipFill>
            <a:blip r:embed="rId3">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856" y="3555051"/>
              <a:ext cx="220038" cy="220038"/>
            </a:xfrm>
            <a:prstGeom prst="rect">
              <a:avLst/>
            </a:prstGeom>
          </p:spPr>
        </p:pic>
      </p:grpSp>
      <p:grpSp>
        <p:nvGrpSpPr>
          <p:cNvPr id="270" name="Group 269">
            <a:extLst>
              <a:ext uri="{FF2B5EF4-FFF2-40B4-BE49-F238E27FC236}">
                <a16:creationId xmlns:a16="http://schemas.microsoft.com/office/drawing/2014/main" id="{D4F17E8C-6F60-9E67-D192-BFA4026463B1}"/>
              </a:ext>
              <a:ext uri="{C183D7F6-B498-43B3-948B-1728B52AA6E4}">
                <adec:decorative xmlns:adec="http://schemas.microsoft.com/office/drawing/2017/decorative" val="1"/>
              </a:ext>
            </a:extLst>
          </p:cNvPr>
          <p:cNvGrpSpPr/>
          <p:nvPr/>
        </p:nvGrpSpPr>
        <p:grpSpPr>
          <a:xfrm>
            <a:off x="462147" y="4259853"/>
            <a:ext cx="284025" cy="284023"/>
            <a:chOff x="216430" y="3490914"/>
            <a:chExt cx="376892" cy="376890"/>
          </a:xfrm>
        </p:grpSpPr>
        <p:sp>
          <p:nvSpPr>
            <p:cNvPr id="271" name="Oval 270">
              <a:extLst>
                <a:ext uri="{FF2B5EF4-FFF2-40B4-BE49-F238E27FC236}">
                  <a16:creationId xmlns:a16="http://schemas.microsoft.com/office/drawing/2014/main" id="{E45967AA-AB93-5F42-10C8-8E3B52E0024C}"/>
                </a:ext>
              </a:extLst>
            </p:cNvPr>
            <p:cNvSpPr/>
            <p:nvPr/>
          </p:nvSpPr>
          <p:spPr bwMode="auto">
            <a:xfrm>
              <a:off x="216430" y="3490914"/>
              <a:ext cx="376892" cy="37689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Segoe UI"/>
                <a:ea typeface="+mn-ea"/>
                <a:cs typeface="+mn-cs"/>
              </a:endParaRPr>
            </a:p>
          </p:txBody>
        </p:sp>
        <p:pic>
          <p:nvPicPr>
            <p:cNvPr id="273" name="Graphic 272" descr="Call center outline">
              <a:extLst>
                <a:ext uri="{FF2B5EF4-FFF2-40B4-BE49-F238E27FC236}">
                  <a16:creationId xmlns:a16="http://schemas.microsoft.com/office/drawing/2014/main" id="{3848460B-9E92-BE70-FD42-B88128722C76}"/>
                </a:ext>
              </a:extLst>
            </p:cNvPr>
            <p:cNvPicPr>
              <a:picLocks noChangeAspect="1"/>
            </p:cNvPicPr>
            <p:nvPr/>
          </p:nvPicPr>
          <p:blipFill>
            <a:blip r:embed="rId3">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856" y="3555051"/>
              <a:ext cx="220038" cy="220038"/>
            </a:xfrm>
            <a:prstGeom prst="rect">
              <a:avLst/>
            </a:prstGeom>
          </p:spPr>
        </p:pic>
      </p:grpSp>
      <p:grpSp>
        <p:nvGrpSpPr>
          <p:cNvPr id="274" name="Group 273">
            <a:extLst>
              <a:ext uri="{FF2B5EF4-FFF2-40B4-BE49-F238E27FC236}">
                <a16:creationId xmlns:a16="http://schemas.microsoft.com/office/drawing/2014/main" id="{98A94F81-9AA1-F9CA-319D-D2B29E7079F7}"/>
              </a:ext>
              <a:ext uri="{C183D7F6-B498-43B3-948B-1728B52AA6E4}">
                <adec:decorative xmlns:adec="http://schemas.microsoft.com/office/drawing/2017/decorative" val="1"/>
              </a:ext>
            </a:extLst>
          </p:cNvPr>
          <p:cNvGrpSpPr/>
          <p:nvPr/>
        </p:nvGrpSpPr>
        <p:grpSpPr>
          <a:xfrm>
            <a:off x="462147" y="5307603"/>
            <a:ext cx="284025" cy="284023"/>
            <a:chOff x="216430" y="3490914"/>
            <a:chExt cx="376892" cy="376890"/>
          </a:xfrm>
        </p:grpSpPr>
        <p:sp>
          <p:nvSpPr>
            <p:cNvPr id="275" name="Oval 274">
              <a:extLst>
                <a:ext uri="{FF2B5EF4-FFF2-40B4-BE49-F238E27FC236}">
                  <a16:creationId xmlns:a16="http://schemas.microsoft.com/office/drawing/2014/main" id="{078C9822-B749-8440-6EDC-80D679347FD6}"/>
                </a:ext>
              </a:extLst>
            </p:cNvPr>
            <p:cNvSpPr/>
            <p:nvPr/>
          </p:nvSpPr>
          <p:spPr bwMode="auto">
            <a:xfrm>
              <a:off x="216430" y="3490914"/>
              <a:ext cx="376892" cy="37689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Segoe UI"/>
                <a:ea typeface="+mn-ea"/>
                <a:cs typeface="+mn-cs"/>
              </a:endParaRPr>
            </a:p>
          </p:txBody>
        </p:sp>
        <p:pic>
          <p:nvPicPr>
            <p:cNvPr id="277" name="Graphic 276" descr="Call center outline">
              <a:extLst>
                <a:ext uri="{FF2B5EF4-FFF2-40B4-BE49-F238E27FC236}">
                  <a16:creationId xmlns:a16="http://schemas.microsoft.com/office/drawing/2014/main" id="{11D792A2-9289-4F6C-18C3-A3A5F8BC659C}"/>
                </a:ext>
              </a:extLst>
            </p:cNvPr>
            <p:cNvPicPr>
              <a:picLocks noChangeAspect="1"/>
            </p:cNvPicPr>
            <p:nvPr/>
          </p:nvPicPr>
          <p:blipFill>
            <a:blip r:embed="rId3">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856" y="3555051"/>
              <a:ext cx="220038" cy="220038"/>
            </a:xfrm>
            <a:prstGeom prst="rect">
              <a:avLst/>
            </a:prstGeom>
          </p:spPr>
        </p:pic>
      </p:grpSp>
      <p:sp>
        <p:nvSpPr>
          <p:cNvPr id="2" name="Title 1">
            <a:extLst>
              <a:ext uri="{FF2B5EF4-FFF2-40B4-BE49-F238E27FC236}">
                <a16:creationId xmlns:a16="http://schemas.microsoft.com/office/drawing/2014/main" id="{E2A8CEAF-CB10-4348-B922-9DB5BB8B190B}"/>
              </a:ext>
            </a:extLst>
          </p:cNvPr>
          <p:cNvSpPr>
            <a:spLocks noGrp="1"/>
          </p:cNvSpPr>
          <p:nvPr>
            <p:ph type="title"/>
          </p:nvPr>
        </p:nvSpPr>
        <p:spPr/>
        <p:txBody>
          <a:bodyPr/>
          <a:lstStyle/>
          <a:p>
            <a:r>
              <a:rPr lang="en-US"/>
              <a:t>Safety Execution Flow</a:t>
            </a:r>
          </a:p>
        </p:txBody>
      </p:sp>
      <p:sp>
        <p:nvSpPr>
          <p:cNvPr id="256" name="TextBox 255">
            <a:extLst>
              <a:ext uri="{FF2B5EF4-FFF2-40B4-BE49-F238E27FC236}">
                <a16:creationId xmlns:a16="http://schemas.microsoft.com/office/drawing/2014/main" id="{06C0FAF1-FD5A-4BFE-A57B-C40F2A92BA35}"/>
              </a:ext>
              <a:ext uri="{C183D7F6-B498-43B3-948B-1728B52AA6E4}">
                <adec:decorative xmlns:adec="http://schemas.microsoft.com/office/drawing/2017/decorative" val="0"/>
              </a:ext>
            </a:extLst>
          </p:cNvPr>
          <p:cNvSpPr txBox="1"/>
          <p:nvPr/>
        </p:nvSpPr>
        <p:spPr>
          <a:xfrm>
            <a:off x="7560240" y="463926"/>
            <a:ext cx="1745093"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System/Tech Improvement Loop</a:t>
            </a:r>
          </a:p>
        </p:txBody>
      </p:sp>
      <p:sp>
        <p:nvSpPr>
          <p:cNvPr id="16" name="TextBox 15">
            <a:extLst>
              <a:ext uri="{FF2B5EF4-FFF2-40B4-BE49-F238E27FC236}">
                <a16:creationId xmlns:a16="http://schemas.microsoft.com/office/drawing/2014/main" id="{6306659A-62A0-4FEA-A82E-617E934CABC6}"/>
              </a:ext>
            </a:extLst>
          </p:cNvPr>
          <p:cNvSpPr txBox="1"/>
          <p:nvPr/>
        </p:nvSpPr>
        <p:spPr>
          <a:xfrm>
            <a:off x="9467747" y="548564"/>
            <a:ext cx="1188720" cy="26161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Tech</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90463A59-D52F-4643-8323-3998C320AF6D}"/>
              </a:ext>
            </a:extLst>
          </p:cNvPr>
          <p:cNvSpPr txBox="1"/>
          <p:nvPr/>
        </p:nvSpPr>
        <p:spPr>
          <a:xfrm>
            <a:off x="10529751" y="548564"/>
            <a:ext cx="1188720" cy="26161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mn-ea"/>
                <a:cs typeface="+mn-cs"/>
              </a:rPr>
              <a:t>People &amp; Policy</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TextBox 121">
            <a:extLst>
              <a:ext uri="{FF2B5EF4-FFF2-40B4-BE49-F238E27FC236}">
                <a16:creationId xmlns:a16="http://schemas.microsoft.com/office/drawing/2014/main" id="{91F857DE-8A0F-4211-829C-F2F7571B390D}"/>
              </a:ext>
              <a:ext uri="{C183D7F6-B498-43B3-948B-1728B52AA6E4}">
                <adec:decorative xmlns:adec="http://schemas.microsoft.com/office/drawing/2017/decorative" val="0"/>
              </a:ext>
            </a:extLst>
          </p:cNvPr>
          <p:cNvSpPr txBox="1"/>
          <p:nvPr/>
        </p:nvSpPr>
        <p:spPr>
          <a:xfrm flipH="1">
            <a:off x="864038" y="1490003"/>
            <a:ext cx="1207536" cy="307777"/>
          </a:xfrm>
          <a:prstGeom prst="rect">
            <a:avLst/>
          </a:prstGeom>
          <a:solidFill>
            <a:schemeClr val="bg1"/>
          </a:solidFill>
        </p:spPr>
        <p:txBody>
          <a:bodyPr wrap="square" lIns="91440" tIns="45720" rIns="91440" bIns="45720" rtlCol="0" anchor="t">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Application</a:t>
            </a:r>
          </a:p>
        </p:txBody>
      </p:sp>
      <p:sp>
        <p:nvSpPr>
          <p:cNvPr id="104" name="TextBox 103">
            <a:extLst>
              <a:ext uri="{FF2B5EF4-FFF2-40B4-BE49-F238E27FC236}">
                <a16:creationId xmlns:a16="http://schemas.microsoft.com/office/drawing/2014/main" id="{E1A790FF-F003-4F39-8176-83324F99F2E7}"/>
              </a:ext>
              <a:ext uri="{C183D7F6-B498-43B3-948B-1728B52AA6E4}">
                <adec:decorative xmlns:adec="http://schemas.microsoft.com/office/drawing/2017/decorative" val="0"/>
              </a:ext>
            </a:extLst>
          </p:cNvPr>
          <p:cNvSpPr txBox="1"/>
          <p:nvPr/>
        </p:nvSpPr>
        <p:spPr>
          <a:xfrm flipH="1">
            <a:off x="916726" y="3147861"/>
            <a:ext cx="1102161" cy="307777"/>
          </a:xfrm>
          <a:prstGeom prst="rect">
            <a:avLst/>
          </a:prstGeom>
          <a:solidFill>
            <a:schemeClr val="bg1"/>
          </a:solidFill>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Appeals</a:t>
            </a:r>
          </a:p>
        </p:txBody>
      </p:sp>
      <p:sp>
        <p:nvSpPr>
          <p:cNvPr id="171" name="TextBox 170">
            <a:extLst>
              <a:ext uri="{FF2B5EF4-FFF2-40B4-BE49-F238E27FC236}">
                <a16:creationId xmlns:a16="http://schemas.microsoft.com/office/drawing/2014/main" id="{3587FADC-4988-40A7-A6F0-0D0BA3889842}"/>
              </a:ext>
              <a:ext uri="{C183D7F6-B498-43B3-948B-1728B52AA6E4}">
                <adec:decorative xmlns:adec="http://schemas.microsoft.com/office/drawing/2017/decorative" val="0"/>
              </a:ext>
            </a:extLst>
          </p:cNvPr>
          <p:cNvSpPr txBox="1"/>
          <p:nvPr/>
        </p:nvSpPr>
        <p:spPr>
          <a:xfrm flipH="1">
            <a:off x="829946" y="4223775"/>
            <a:ext cx="1275721" cy="307777"/>
          </a:xfrm>
          <a:prstGeom prst="rect">
            <a:avLst/>
          </a:prstGeom>
          <a:solidFill>
            <a:schemeClr val="bg1"/>
          </a:solidFill>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User Reports </a:t>
            </a:r>
          </a:p>
        </p:txBody>
      </p:sp>
      <p:sp>
        <p:nvSpPr>
          <p:cNvPr id="106" name="TextBox 105">
            <a:extLst>
              <a:ext uri="{FF2B5EF4-FFF2-40B4-BE49-F238E27FC236}">
                <a16:creationId xmlns:a16="http://schemas.microsoft.com/office/drawing/2014/main" id="{72455837-5118-41FD-99E9-DEDF6D597BD5}"/>
              </a:ext>
              <a:ext uri="{C183D7F6-B498-43B3-948B-1728B52AA6E4}">
                <adec:decorative xmlns:adec="http://schemas.microsoft.com/office/drawing/2017/decorative" val="0"/>
              </a:ext>
            </a:extLst>
          </p:cNvPr>
          <p:cNvSpPr txBox="1"/>
          <p:nvPr/>
        </p:nvSpPr>
        <p:spPr>
          <a:xfrm flipH="1">
            <a:off x="748029" y="5262051"/>
            <a:ext cx="1439554" cy="307777"/>
          </a:xfrm>
          <a:prstGeom prst="rect">
            <a:avLst/>
          </a:prstGeom>
          <a:solidFill>
            <a:schemeClr val="bg1"/>
          </a:solidFill>
        </p:spPr>
        <p:txBody>
          <a:bodyPr wrap="square" lIns="91440" tIns="45720" rIns="91440" bIns="45720" rtlCol="0" anchor="t">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External Report </a:t>
            </a:r>
          </a:p>
        </p:txBody>
      </p:sp>
      <p:cxnSp>
        <p:nvCxnSpPr>
          <p:cNvPr id="252" name="Straight Arrow Connector 251">
            <a:extLst>
              <a:ext uri="{FF2B5EF4-FFF2-40B4-BE49-F238E27FC236}">
                <a16:creationId xmlns:a16="http://schemas.microsoft.com/office/drawing/2014/main" id="{0331F8BF-4E38-6A21-6A30-7542E0946A75}"/>
              </a:ext>
              <a:ext uri="{C183D7F6-B498-43B3-948B-1728B52AA6E4}">
                <adec:decorative xmlns:adec="http://schemas.microsoft.com/office/drawing/2017/decorative" val="1"/>
              </a:ext>
            </a:extLst>
          </p:cNvPr>
          <p:cNvCxnSpPr>
            <a:cxnSpLocks/>
          </p:cNvCxnSpPr>
          <p:nvPr/>
        </p:nvCxnSpPr>
        <p:spPr>
          <a:xfrm>
            <a:off x="7122382" y="3854450"/>
            <a:ext cx="0" cy="248444"/>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467C9-542E-BEA5-C2FD-4E6A41C54310}"/>
              </a:ext>
              <a:ext uri="{C183D7F6-B498-43B3-948B-1728B52AA6E4}">
                <adec:decorative xmlns:adec="http://schemas.microsoft.com/office/drawing/2017/decorative" val="1"/>
              </a:ext>
            </a:extLst>
          </p:cNvPr>
          <p:cNvCxnSpPr>
            <a:stCxn id="55" idx="2"/>
          </p:cNvCxnSpPr>
          <p:nvPr/>
        </p:nvCxnSpPr>
        <p:spPr>
          <a:xfrm flipH="1">
            <a:off x="6024780" y="2843029"/>
            <a:ext cx="1" cy="1011421"/>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28B9901-8992-784C-42C7-22A609CD5EFC}"/>
              </a:ext>
              <a:ext uri="{C183D7F6-B498-43B3-948B-1728B52AA6E4}">
                <adec:decorative xmlns:adec="http://schemas.microsoft.com/office/drawing/2017/decorative" val="1"/>
              </a:ext>
            </a:extLst>
          </p:cNvPr>
          <p:cNvSpPr/>
          <p:nvPr/>
        </p:nvSpPr>
        <p:spPr bwMode="auto">
          <a:xfrm>
            <a:off x="2679917" y="1709738"/>
            <a:ext cx="4095075" cy="168234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F6B0B249-496C-EE79-707C-A43BFF89B166}"/>
              </a:ext>
              <a:ext uri="{C183D7F6-B498-43B3-948B-1728B52AA6E4}">
                <adec:decorative xmlns:adec="http://schemas.microsoft.com/office/drawing/2017/decorative" val="1"/>
              </a:ext>
            </a:extLst>
          </p:cNvPr>
          <p:cNvSpPr/>
          <p:nvPr/>
        </p:nvSpPr>
        <p:spPr bwMode="auto">
          <a:xfrm>
            <a:off x="9196388" y="1709738"/>
            <a:ext cx="2398254" cy="168234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D394D328-4772-EB49-3A57-871C7FD5638A}"/>
              </a:ext>
              <a:ext uri="{C183D7F6-B498-43B3-948B-1728B52AA6E4}">
                <adec:decorative xmlns:adec="http://schemas.microsoft.com/office/drawing/2017/decorative" val="1"/>
              </a:ext>
            </a:extLst>
          </p:cNvPr>
          <p:cNvSpPr/>
          <p:nvPr/>
        </p:nvSpPr>
        <p:spPr bwMode="auto">
          <a:xfrm>
            <a:off x="6991350" y="1709738"/>
            <a:ext cx="1879600" cy="168234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817B6B69-8A04-008A-AD30-8F7275033F2D}"/>
              </a:ext>
              <a:ext uri="{C183D7F6-B498-43B3-948B-1728B52AA6E4}">
                <adec:decorative xmlns:adec="http://schemas.microsoft.com/office/drawing/2017/decorative" val="1"/>
              </a:ext>
            </a:extLst>
          </p:cNvPr>
          <p:cNvSpPr/>
          <p:nvPr/>
        </p:nvSpPr>
        <p:spPr bwMode="auto">
          <a:xfrm>
            <a:off x="2667000" y="4235450"/>
            <a:ext cx="8927642" cy="1098550"/>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12E37013-DCDE-6B22-99D9-8A67C64A70FA}"/>
              </a:ext>
              <a:ext uri="{C183D7F6-B498-43B3-948B-1728B52AA6E4}">
                <adec:decorative xmlns:adec="http://schemas.microsoft.com/office/drawing/2017/decorative" val="1"/>
              </a:ext>
            </a:extLst>
          </p:cNvPr>
          <p:cNvSpPr/>
          <p:nvPr/>
        </p:nvSpPr>
        <p:spPr bwMode="auto">
          <a:xfrm>
            <a:off x="2667000" y="5673725"/>
            <a:ext cx="8927642" cy="5937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mn-ea"/>
              <a:cs typeface="Segoe UI" pitchFamily="34" charset="0"/>
            </a:endParaRPr>
          </a:p>
        </p:txBody>
      </p:sp>
      <p:sp>
        <p:nvSpPr>
          <p:cNvPr id="45" name="TextBox 44">
            <a:extLst>
              <a:ext uri="{FF2B5EF4-FFF2-40B4-BE49-F238E27FC236}">
                <a16:creationId xmlns:a16="http://schemas.microsoft.com/office/drawing/2014/main" id="{4CF7B769-4BBE-450D-ACB4-FA72BA29FBD8}"/>
              </a:ext>
              <a:ext uri="{C183D7F6-B498-43B3-948B-1728B52AA6E4}">
                <adec:decorative xmlns:adec="http://schemas.microsoft.com/office/drawing/2017/decorative" val="0"/>
              </a:ext>
            </a:extLst>
          </p:cNvPr>
          <p:cNvSpPr txBox="1"/>
          <p:nvPr/>
        </p:nvSpPr>
        <p:spPr>
          <a:xfrm flipH="1">
            <a:off x="3356244" y="2289301"/>
            <a:ext cx="274242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Detect</a:t>
            </a:r>
            <a:r>
              <a:rPr kumimoji="0" lang="en-US" sz="1600" b="0" i="0" u="none" strike="noStrike" kern="1200" cap="none" spc="0" normalizeH="0" baseline="0" noProof="0">
                <a:ln>
                  <a:noFill/>
                </a:ln>
                <a:solidFill>
                  <a:srgbClr val="000000"/>
                </a:solidFill>
                <a:effectLst/>
                <a:uLnTx/>
                <a:uFillTx/>
                <a:latin typeface="Segoe UI"/>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RAI Safety Architecture</a:t>
            </a:r>
          </a:p>
        </p:txBody>
      </p:sp>
      <p:sp>
        <p:nvSpPr>
          <p:cNvPr id="195" name="TextBox 194">
            <a:extLst>
              <a:ext uri="{FF2B5EF4-FFF2-40B4-BE49-F238E27FC236}">
                <a16:creationId xmlns:a16="http://schemas.microsoft.com/office/drawing/2014/main" id="{C9173447-BF55-4082-82EB-BB19557C3955}"/>
              </a:ext>
              <a:ext uri="{C183D7F6-B498-43B3-948B-1728B52AA6E4}">
                <adec:decorative xmlns:adec="http://schemas.microsoft.com/office/drawing/2017/decorative" val="0"/>
              </a:ext>
            </a:extLst>
          </p:cNvPr>
          <p:cNvSpPr txBox="1"/>
          <p:nvPr/>
        </p:nvSpPr>
        <p:spPr>
          <a:xfrm flipH="1">
            <a:off x="7042150" y="2289301"/>
            <a:ext cx="1778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Review</a:t>
            </a:r>
            <a:r>
              <a:rPr kumimoji="0" lang="en-US" sz="1600" b="0" i="0" u="none" strike="noStrike" kern="1200" cap="none" spc="0" normalizeH="0" baseline="0" noProof="0">
                <a:ln>
                  <a:noFill/>
                </a:ln>
                <a:solidFill>
                  <a:srgbClr val="FFFFFF"/>
                </a:solidFill>
                <a:effectLst/>
                <a:uLnTx/>
                <a:uFillTx/>
                <a:latin typeface="Segoe UI"/>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Human Review</a:t>
            </a:r>
          </a:p>
        </p:txBody>
      </p:sp>
      <p:sp>
        <p:nvSpPr>
          <p:cNvPr id="46" name="TextBox 45">
            <a:extLst>
              <a:ext uri="{FF2B5EF4-FFF2-40B4-BE49-F238E27FC236}">
                <a16:creationId xmlns:a16="http://schemas.microsoft.com/office/drawing/2014/main" id="{A6C0137D-476E-4B98-8937-56C9139B9A73}"/>
              </a:ext>
              <a:ext uri="{C183D7F6-B498-43B3-948B-1728B52AA6E4}">
                <adec:decorative xmlns:adec="http://schemas.microsoft.com/office/drawing/2017/decorative" val="0"/>
              </a:ext>
            </a:extLst>
          </p:cNvPr>
          <p:cNvSpPr txBox="1"/>
          <p:nvPr/>
        </p:nvSpPr>
        <p:spPr>
          <a:xfrm flipH="1">
            <a:off x="9788794" y="2289301"/>
            <a:ext cx="1213442" cy="584775"/>
          </a:xfrm>
          <a:prstGeom prst="rect">
            <a:avLst/>
          </a:prstGeom>
          <a:noFill/>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Decision</a:t>
            </a:r>
          </a:p>
        </p:txBody>
      </p:sp>
      <p:sp>
        <p:nvSpPr>
          <p:cNvPr id="12" name="TextBox 11">
            <a:extLst>
              <a:ext uri="{FF2B5EF4-FFF2-40B4-BE49-F238E27FC236}">
                <a16:creationId xmlns:a16="http://schemas.microsoft.com/office/drawing/2014/main" id="{11D99DED-DF1C-4921-B558-D004B80CE37B}"/>
              </a:ext>
              <a:ext uri="{C183D7F6-B498-43B3-948B-1728B52AA6E4}">
                <adec:decorative xmlns:adec="http://schemas.microsoft.com/office/drawing/2017/decorative" val="0"/>
              </a:ext>
            </a:extLst>
          </p:cNvPr>
          <p:cNvSpPr txBox="1"/>
          <p:nvPr/>
        </p:nvSpPr>
        <p:spPr>
          <a:xfrm flipH="1">
            <a:off x="4909947" y="4630837"/>
            <a:ext cx="444174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Understand</a:t>
            </a:r>
            <a:r>
              <a:rPr kumimoji="0" lang="en-US" sz="1600" b="0" i="0" u="none" strike="noStrike" kern="1200" cap="none" spc="0" normalizeH="0" baseline="0" noProof="0">
                <a:ln>
                  <a:noFill/>
                </a:ln>
                <a:solidFill>
                  <a:srgbClr val="000000"/>
                </a:solidFill>
                <a:effectLst/>
                <a:uLnTx/>
                <a:uFillTx/>
                <a:latin typeface="Segoe UI"/>
                <a:ea typeface="+mn-ea"/>
                <a:cs typeface="+mn-cs"/>
              </a:rPr>
              <a:t> | Continuous Improvements</a:t>
            </a:r>
          </a:p>
        </p:txBody>
      </p:sp>
      <p:sp>
        <p:nvSpPr>
          <p:cNvPr id="264" name="TextBox 263">
            <a:extLst>
              <a:ext uri="{FF2B5EF4-FFF2-40B4-BE49-F238E27FC236}">
                <a16:creationId xmlns:a16="http://schemas.microsoft.com/office/drawing/2014/main" id="{083BE506-93B3-41BE-92B4-F11C5205836C}"/>
              </a:ext>
              <a:ext uri="{C183D7F6-B498-43B3-948B-1728B52AA6E4}">
                <adec:decorative xmlns:adec="http://schemas.microsoft.com/office/drawing/2017/decorative" val="0"/>
              </a:ext>
            </a:extLst>
          </p:cNvPr>
          <p:cNvSpPr txBox="1"/>
          <p:nvPr/>
        </p:nvSpPr>
        <p:spPr>
          <a:xfrm flipH="1">
            <a:off x="5857034" y="5816699"/>
            <a:ext cx="2547574" cy="338554"/>
          </a:xfrm>
          <a:prstGeom prst="rect">
            <a:avLst/>
          </a:prstGeom>
          <a:noFill/>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mn-ea"/>
                <a:cs typeface="+mn-cs"/>
              </a:rPr>
              <a:t>Policy &amp; Governance</a:t>
            </a:r>
          </a:p>
        </p:txBody>
      </p:sp>
    </p:spTree>
    <p:extLst>
      <p:ext uri="{BB962C8B-B14F-4D97-AF65-F5344CB8AC3E}">
        <p14:creationId xmlns:p14="http://schemas.microsoft.com/office/powerpoint/2010/main" val="26871092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47A3-57B1-6CC7-F853-A10DF8E0820B}"/>
              </a:ext>
            </a:extLst>
          </p:cNvPr>
          <p:cNvSpPr>
            <a:spLocks noGrp="1"/>
          </p:cNvSpPr>
          <p:nvPr>
            <p:ph type="title"/>
          </p:nvPr>
        </p:nvSpPr>
        <p:spPr/>
        <p:txBody>
          <a:bodyPr/>
          <a:lstStyle/>
          <a:p>
            <a:r>
              <a:rPr lang="en-US"/>
              <a:t>Responsible AI resources</a:t>
            </a:r>
          </a:p>
        </p:txBody>
      </p:sp>
      <p:sp>
        <p:nvSpPr>
          <p:cNvPr id="4" name="Text Placeholder 3">
            <a:extLst>
              <a:ext uri="{FF2B5EF4-FFF2-40B4-BE49-F238E27FC236}">
                <a16:creationId xmlns:a16="http://schemas.microsoft.com/office/drawing/2014/main" id="{30EAF6BE-A9D4-31B9-819D-6596023B790C}"/>
              </a:ext>
            </a:extLst>
          </p:cNvPr>
          <p:cNvSpPr>
            <a:spLocks noGrp="1"/>
          </p:cNvSpPr>
          <p:nvPr>
            <p:ph sz="quarter" idx="10"/>
          </p:nvPr>
        </p:nvSpPr>
        <p:spPr>
          <a:xfrm>
            <a:off x="584200" y="1435100"/>
            <a:ext cx="11018838" cy="4136517"/>
          </a:xfrm>
        </p:spPr>
        <p:txBody>
          <a:bodyPr/>
          <a:lstStyle/>
          <a:p>
            <a:pPr marL="0" indent="0">
              <a:buNone/>
            </a:pPr>
            <a:r>
              <a:rPr lang="en-US" sz="2400"/>
              <a:t>Content filtering: </a:t>
            </a:r>
            <a:br>
              <a:rPr lang="en-US" sz="2400"/>
            </a:br>
            <a:r>
              <a:rPr lang="en-US" sz="2400">
                <a:hlinkClick r:id="rId2"/>
              </a:rPr>
              <a:t>https://learn.microsoft.com/en-us/azure/cognitive-services/openai/concepts/content-filter</a:t>
            </a:r>
            <a:endParaRPr lang="en-US" sz="2400"/>
          </a:p>
          <a:p>
            <a:pPr marL="0" indent="0">
              <a:buNone/>
            </a:pPr>
            <a:r>
              <a:rPr lang="en-US" sz="2400"/>
              <a:t> </a:t>
            </a:r>
          </a:p>
          <a:p>
            <a:pPr marL="0" indent="0">
              <a:buNone/>
            </a:pPr>
            <a:r>
              <a:rPr lang="en-US" sz="2400"/>
              <a:t>Responsible AI resources (</a:t>
            </a:r>
            <a:r>
              <a:rPr lang="en-US" sz="2400" dirty="0" err="1"/>
              <a:t>aka.ms</a:t>
            </a:r>
            <a:r>
              <a:rPr lang="en-US" sz="2400"/>
              <a:t>/</a:t>
            </a:r>
            <a:r>
              <a:rPr lang="en-US" sz="2400" err="1"/>
              <a:t>RAIResources</a:t>
            </a:r>
            <a:r>
              <a:rPr lang="en-US" sz="2400"/>
              <a:t>)</a:t>
            </a:r>
          </a:p>
          <a:p>
            <a:pPr marL="0" indent="0">
              <a:buNone/>
            </a:pPr>
            <a:endParaRPr lang="en-US" sz="2400"/>
          </a:p>
          <a:p>
            <a:pPr marL="0" indent="0">
              <a:buNone/>
            </a:pPr>
            <a:r>
              <a:rPr lang="en-US" sz="2400"/>
              <a:t>Human and AI Interaction Toolkit </a:t>
            </a:r>
            <a:br>
              <a:rPr lang="en-US" sz="2400"/>
            </a:br>
            <a:r>
              <a:rPr lang="en-US" sz="2400"/>
              <a:t>(</a:t>
            </a:r>
            <a:r>
              <a:rPr lang="en-US" sz="2400">
                <a:hlinkClick r:id="rId3"/>
              </a:rPr>
              <a:t>https://www.microsoft.com/en-us/haxtoolkit/workbook/</a:t>
            </a:r>
            <a:r>
              <a:rPr lang="en-US" sz="2400"/>
              <a:t>)</a:t>
            </a:r>
          </a:p>
          <a:p>
            <a:pPr marL="0" indent="0">
              <a:buNone/>
            </a:pPr>
            <a:endParaRPr lang="en-US" sz="2400"/>
          </a:p>
          <a:p>
            <a:pPr marL="0" indent="0">
              <a:buNone/>
            </a:pPr>
            <a:r>
              <a:rPr lang="en-US" sz="2400"/>
              <a:t>Management tools</a:t>
            </a:r>
          </a:p>
        </p:txBody>
      </p:sp>
    </p:spTree>
    <p:extLst>
      <p:ext uri="{BB962C8B-B14F-4D97-AF65-F5344CB8AC3E}">
        <p14:creationId xmlns:p14="http://schemas.microsoft.com/office/powerpoint/2010/main" val="24447157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BLACK Microsoft template BLUE Accent_10-20.potx" id="{936FC27D-29D7-439A-9712-BFAF6C362AAB}" vid="{D99BA823-0B64-4A5D-8684-9480EA3FB9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774</Words>
  <Application>Microsoft Office PowerPoint</Application>
  <PresentationFormat>Widescreen</PresentationFormat>
  <Paragraphs>176</Paragraphs>
  <Slides>8</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等线</vt:lpstr>
      <vt:lpstr>等线 Light</vt:lpstr>
      <vt:lpstr>Arial</vt:lpstr>
      <vt:lpstr>Calibri</vt:lpstr>
      <vt:lpstr>Consolas</vt:lpstr>
      <vt:lpstr>Segoe Pro Semibold</vt:lpstr>
      <vt:lpstr>Segoe UI</vt:lpstr>
      <vt:lpstr>Segoe UI Semibold</vt:lpstr>
      <vt:lpstr>Wingdings</vt:lpstr>
      <vt:lpstr>Office Theme</vt:lpstr>
      <vt:lpstr>Black Template</vt:lpstr>
      <vt:lpstr>Azure OpenAI Service Responsible AI</vt:lpstr>
      <vt:lpstr>Mitigation Layers</vt:lpstr>
      <vt:lpstr>RAI Mitigations</vt:lpstr>
      <vt:lpstr>Quality Harm to individuals or businesses due to unintended outputs or overreliance</vt:lpstr>
      <vt:lpstr>Azure OpenAI Service Responsible AI</vt:lpstr>
      <vt:lpstr>Safety Execution Workflow</vt:lpstr>
      <vt:lpstr>Safety Execution Flow</vt:lpstr>
      <vt:lpstr>Responsible AI resources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Service Responsible AI</dc:title>
  <dc:creator>Hao Xu</dc:creator>
  <cp:lastModifiedBy>Hao Xu</cp:lastModifiedBy>
  <cp:revision>1</cp:revision>
  <dcterms:created xsi:type="dcterms:W3CDTF">2023-03-26T03:03:12Z</dcterms:created>
  <dcterms:modified xsi:type="dcterms:W3CDTF">2023-03-26T03:04:14Z</dcterms:modified>
</cp:coreProperties>
</file>