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  <p:sldMasterId id="2147483754" r:id="rId5"/>
  </p:sldMasterIdLst>
  <p:notesMasterIdLst>
    <p:notesMasterId r:id="rId22"/>
  </p:notesMasterIdLst>
  <p:sldIdLst>
    <p:sldId id="2147469851" r:id="rId6"/>
    <p:sldId id="2147469938" r:id="rId7"/>
    <p:sldId id="2147469939" r:id="rId8"/>
    <p:sldId id="2147469917" r:id="rId9"/>
    <p:sldId id="2147469916" r:id="rId10"/>
    <p:sldId id="2147469920" r:id="rId11"/>
    <p:sldId id="2147469933" r:id="rId12"/>
    <p:sldId id="2147469940" r:id="rId13"/>
    <p:sldId id="2147469934" r:id="rId14"/>
    <p:sldId id="2147469941" r:id="rId15"/>
    <p:sldId id="2147469931" r:id="rId16"/>
    <p:sldId id="2147469932" r:id="rId17"/>
    <p:sldId id="2147469919" r:id="rId18"/>
    <p:sldId id="2147469926" r:id="rId19"/>
    <p:sldId id="2147469935" r:id="rId20"/>
    <p:sldId id="21474699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!" id="{9171F25B-2461-403B-BF70-6C9F694C6A88}">
          <p14:sldIdLst>
            <p14:sldId id="2147469851"/>
          </p14:sldIdLst>
        </p14:section>
        <p14:section name="Why should I care?" id="{38B44C12-F6FA-FD45-B529-D8522809FE91}">
          <p14:sldIdLst>
            <p14:sldId id="2147469938"/>
            <p14:sldId id="2147469939"/>
          </p14:sldIdLst>
        </p14:section>
        <p14:section name="Why do I need it?" id="{1D71599F-7AC3-7046-8A5E-5EA2754230A9}">
          <p14:sldIdLst>
            <p14:sldId id="2147469917"/>
            <p14:sldId id="2147469916"/>
          </p14:sldIdLst>
        </p14:section>
        <p14:section name="How does it work?" id="{D3CBF799-BA1A-418C-BC06-B3690D70C8B8}">
          <p14:sldIdLst>
            <p14:sldId id="2147469920"/>
            <p14:sldId id="2147469933"/>
            <p14:sldId id="2147469940"/>
            <p14:sldId id="2147469934"/>
            <p14:sldId id="2147469941"/>
            <p14:sldId id="2147469931"/>
            <p14:sldId id="2147469932"/>
          </p14:sldIdLst>
        </p14:section>
        <p14:section name="What are people saying?" id="{22A61336-FEEF-4C94-82C3-A787E40CE64F}">
          <p14:sldIdLst>
            <p14:sldId id="2147469919"/>
          </p14:sldIdLst>
        </p14:section>
        <p14:section name="Executive summary from OAI and takeaways" id="{CC485775-348B-2744-A617-B49327DD2DA8}">
          <p14:sldIdLst>
            <p14:sldId id="2147469926"/>
            <p14:sldId id="2147469935"/>
          </p14:sldIdLst>
        </p14:section>
        <p14:section name="Thank you!" id="{B20212AD-84DE-4313-A34B-74124C6060FA}">
          <p14:sldIdLst>
            <p14:sldId id="21474699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75D81F-6FCA-8EB5-8403-150F9DA9A2BF}" name="John Maeda" initials="JM" userId="S::johnmaeda@microsoft.com::d2940dfa-ebc1-4cab-8756-76ac376a93d0" providerId="AD"/>
  <p188:author id="{1536DB2B-14DA-30C5-8CDF-7D8E7BAD3C3A}" name="Sam Schillace" initials="SS" userId="S::samschillace@microsoft.com::6876b271-4b05-44b4-a76c-0fc799625403" providerId="AD"/>
  <p188:author id="{8520B040-7E0B-D2EC-22FB-3DF562FBEE79}" name="Tim Laverty (HE/HIM)" initials="TL(" userId="S::timlav@microsoft.com::f98fdb62-c5fd-434d-8d22-4aa826077e5d" providerId="AD"/>
  <p188:author id="{0A0B2782-230B-AACB-87AB-89DFAAB59ECA}" name="Devis Lucato" initials="DL" userId="S::delucato@microsoft.com::37348b50-e200-4d93-9602-f1344b1f3c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E99CC"/>
    <a:srgbClr val="FC98CC"/>
    <a:srgbClr val="F685FE"/>
    <a:srgbClr val="D5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F9FC9-0567-2A47-B3DB-92904A01870E}" v="3" dt="2023-02-08T05:02:09.868"/>
    <p1510:client id="{C332DC04-511D-5AED-E4D4-D8B7B4497FEB}" v="2" dt="2023-03-10T16:06:18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7"/>
    <p:restoredTop sz="91372"/>
  </p:normalViewPr>
  <p:slideViewPr>
    <p:cSldViewPr snapToGrid="0">
      <p:cViewPr>
        <p:scale>
          <a:sx n="124" d="100"/>
          <a:sy n="12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eda" userId="S::johnmaeda@microsoft.com::d2940dfa-ebc1-4cab-8756-76ac376a93d0" providerId="AD" clId="Web-{C332DC04-511D-5AED-E4D4-D8B7B4497FEB}"/>
    <pc:docChg chg="addSld modSld addMainMaster modSection">
      <pc:chgData name="John Maeda" userId="S::johnmaeda@microsoft.com::d2940dfa-ebc1-4cab-8756-76ac376a93d0" providerId="AD" clId="Web-{C332DC04-511D-5AED-E4D4-D8B7B4497FEB}" dt="2023-03-10T16:06:18.846" v="1"/>
      <pc:docMkLst>
        <pc:docMk/>
      </pc:docMkLst>
      <pc:sldChg chg="mod modShow">
        <pc:chgData name="John Maeda" userId="S::johnmaeda@microsoft.com::d2940dfa-ebc1-4cab-8756-76ac376a93d0" providerId="AD" clId="Web-{C332DC04-511D-5AED-E4D4-D8B7B4497FEB}" dt="2023-03-10T16:06:18.846" v="1"/>
        <pc:sldMkLst>
          <pc:docMk/>
          <pc:sldMk cId="1288865859" sldId="2147469931"/>
        </pc:sldMkLst>
      </pc:sldChg>
      <pc:sldChg chg="add">
        <pc:chgData name="John Maeda" userId="S::johnmaeda@microsoft.com::d2940dfa-ebc1-4cab-8756-76ac376a93d0" providerId="AD" clId="Web-{C332DC04-511D-5AED-E4D4-D8B7B4497FEB}" dt="2023-03-10T16:06:11.002" v="0"/>
        <pc:sldMkLst>
          <pc:docMk/>
          <pc:sldMk cId="1939046297" sldId="2147469941"/>
        </pc:sldMkLst>
      </pc:sldChg>
      <pc:sldMasterChg chg="add addSldLayout">
        <pc:chgData name="John Maeda" userId="S::johnmaeda@microsoft.com::d2940dfa-ebc1-4cab-8756-76ac376a93d0" providerId="AD" clId="Web-{C332DC04-511D-5AED-E4D4-D8B7B4497FEB}" dt="2023-03-10T16:06:11.002" v="0"/>
        <pc:sldMasterMkLst>
          <pc:docMk/>
          <pc:sldMasterMk cId="2864337643" sldId="2147483754"/>
        </pc:sldMasterMkLst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3531726865" sldId="2147483755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3941087274" sldId="2147483756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037771661" sldId="2147483757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864563551" sldId="2147483758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632205548" sldId="2147483759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3453745276" sldId="2147483760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048028684" sldId="2147483761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3935532415" sldId="2147483762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1047903311" sldId="2147483763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4121178997" sldId="2147483764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1297240873" sldId="2147483765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183376129" sldId="2147483766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1415852062" sldId="2147483767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65301507" sldId="2147483768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1973632133" sldId="2147483769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779620236" sldId="2147483770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535675984" sldId="2147483771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1920823936" sldId="2147483772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607248920" sldId="2147483773"/>
          </pc:sldLayoutMkLst>
        </pc:sldLayoutChg>
        <pc:sldLayoutChg chg="add">
          <pc:chgData name="John Maeda" userId="S::johnmaeda@microsoft.com::d2940dfa-ebc1-4cab-8756-76ac376a93d0" providerId="AD" clId="Web-{C332DC04-511D-5AED-E4D4-D8B7B4497FEB}" dt="2023-03-10T16:06:11.002" v="0"/>
          <pc:sldLayoutMkLst>
            <pc:docMk/>
            <pc:sldMasterMk cId="2864337643" sldId="2147483754"/>
            <pc:sldLayoutMk cId="2486837761" sldId="21474837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4950A-77EB-DD49-A7B9-F1D65A2EDA0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5EBB8-D7E4-4048-A244-75431993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5EBB8-D7E4-4048-A244-754319938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096" y="2492865"/>
            <a:ext cx="5369984" cy="1200329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096" y="3976914"/>
            <a:ext cx="53699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870A8-096B-91DD-CED2-1172DE97F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044" t="38278" r="32710" b="16541"/>
          <a:stretch/>
        </p:blipFill>
        <p:spPr>
          <a:xfrm>
            <a:off x="5838254" y="0"/>
            <a:ext cx="612209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270BC-8AF9-6CAD-35F4-A2B15E1F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53" t="1655" r="8841" b="10724"/>
          <a:stretch/>
        </p:blipFill>
        <p:spPr>
          <a:xfrm>
            <a:off x="9539647" y="0"/>
            <a:ext cx="250854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27983-C02E-8655-2C56-CED9E8B53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114" t="243" r="8585"/>
          <a:stretch/>
        </p:blipFill>
        <p:spPr>
          <a:xfrm>
            <a:off x="7855769" y="-1"/>
            <a:ext cx="1680068" cy="684131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68DF108-91DD-620E-9D8B-0D72FD3422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8696" y="6304134"/>
            <a:ext cx="446386" cy="44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39CCF-7ED4-603F-EF8B-A5DE9BDE8AD0}"/>
              </a:ext>
            </a:extLst>
          </p:cNvPr>
          <p:cNvSpPr txBox="1"/>
          <p:nvPr userDrawn="1"/>
        </p:nvSpPr>
        <p:spPr>
          <a:xfrm>
            <a:off x="10453708" y="63734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4767C8-DFC0-0050-6D98-5D4CE3B1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761E61CF-E5B0-C336-2409-8670B52F195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6600" y="1704737"/>
            <a:ext cx="3976914" cy="3976914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D72CA1-A428-166B-0A52-DC66AEBA25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A6E015D-DD41-12AE-6EFE-08A89C58C9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70200" y="312944"/>
            <a:ext cx="2544882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r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effectLst>
                  <a:outerShdw blurRad="530435" sx="102000" sy="102000" algn="ctr" rotWithShape="0">
                    <a:prstClr val="black">
                      <a:alpha val="90000"/>
                    </a:prstClr>
                  </a:outerShdw>
                </a:effectLst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PRESO VERSION</a:t>
            </a:r>
          </a:p>
        </p:txBody>
      </p:sp>
    </p:spTree>
    <p:extLst>
      <p:ext uri="{BB962C8B-B14F-4D97-AF65-F5344CB8AC3E}">
        <p14:creationId xmlns:p14="http://schemas.microsoft.com/office/powerpoint/2010/main" val="353172686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5897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897D8B-A168-93B2-096D-C701D9DAC3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412117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5897" y="2512195"/>
            <a:ext cx="534716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outerShdw blurRad="634362" sx="102000" sy="102000" algn="ctr" rotWithShape="0">
              <a:srgbClr val="FF40FF">
                <a:alpha val="80820"/>
              </a:srgbClr>
            </a:outerShdw>
          </a:effectLst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897D8B-A168-93B2-096D-C701D9DAC3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3438E3-8B87-286C-C5A2-26706B409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464" y="2699983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FROM STATE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C204F6-1978-7B09-8D75-BA9D913423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3586" y="2699983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 STATE</a:t>
            </a:r>
          </a:p>
        </p:txBody>
      </p:sp>
    </p:spTree>
    <p:extLst>
      <p:ext uri="{BB962C8B-B14F-4D97-AF65-F5344CB8AC3E}">
        <p14:creationId xmlns:p14="http://schemas.microsoft.com/office/powerpoint/2010/main" val="129724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BAC0CF-413B-6DF5-D3DC-1A741648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18337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 F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outerShdw blurRad="590118" sx="102000" sy="102000" algn="ctr" rotWithShape="0">
              <a:srgbClr val="FF40FF">
                <a:alpha val="76000"/>
              </a:srgbClr>
            </a:outerShdw>
          </a:effectLst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BAC0CF-413B-6DF5-D3DC-1A741648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41585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5AA530B-8C59-500B-0BEB-BDC099220E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6530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3084C-42B8-6971-F3F1-FF89EA326CB4}"/>
              </a:ext>
            </a:extLst>
          </p:cNvPr>
          <p:cNvGrpSpPr/>
          <p:nvPr userDrawn="1"/>
        </p:nvGrpSpPr>
        <p:grpSpPr>
          <a:xfrm>
            <a:off x="4314544" y="2512194"/>
            <a:ext cx="3548340" cy="2591146"/>
            <a:chOff x="603935" y="2512194"/>
            <a:chExt cx="3548340" cy="25911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72A4F79-EC18-6EA9-3D6F-A92CE943B4FE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B2B62509-14BD-3A6A-FFE8-6D135F4BFD6A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447D96-6F11-B6CB-FD0F-49BC256F33C6}"/>
              </a:ext>
            </a:extLst>
          </p:cNvPr>
          <p:cNvGrpSpPr/>
          <p:nvPr userDrawn="1"/>
        </p:nvGrpSpPr>
        <p:grpSpPr>
          <a:xfrm>
            <a:off x="8025153" y="2512194"/>
            <a:ext cx="3548340" cy="2591146"/>
            <a:chOff x="603935" y="2512194"/>
            <a:chExt cx="3548340" cy="259114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2015933-957D-AB4F-9E26-B51FEF35A03F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0D7AE92B-13A4-1DFC-D9DA-74446C3EF2FC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DA2CA-0A4F-5F03-BA5D-850A6F28CDB5}"/>
              </a:ext>
            </a:extLst>
          </p:cNvPr>
          <p:cNvGrpSpPr/>
          <p:nvPr userDrawn="1"/>
        </p:nvGrpSpPr>
        <p:grpSpPr>
          <a:xfrm>
            <a:off x="603935" y="2512194"/>
            <a:ext cx="3548340" cy="2591146"/>
            <a:chOff x="603935" y="2512194"/>
            <a:chExt cx="3548340" cy="25911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2F5AF32-A0FF-14FA-8325-E37C80241F8D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547700D9-A36E-67DB-71A4-DA00729322A8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4A2ECB3-CADE-166F-307C-FDBE18874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935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543AF21-09A3-FA83-6B13-F2F9B8F865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9725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976FD6A-BDC8-C471-F22C-8AB0F9F60E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1830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3952028-C862-945E-795F-218D530179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97363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From-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From-To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2CAF63-631A-D1EE-0E5D-F1A69C287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008" y="3255000"/>
            <a:ext cx="5089698" cy="2762468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01E2E8-D3A5-1765-1BA5-27EE18DC0E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57130" y="3255000"/>
            <a:ext cx="5089698" cy="2762468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3FD57-B0AF-DE06-386D-9768F5AA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934" y="2927088"/>
            <a:ext cx="11018521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4194B1-64D9-FA57-222E-23DE2CDF3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22215"/>
            <a:ext cx="0" cy="3766711"/>
          </a:xfrm>
          <a:prstGeom prst="line">
            <a:avLst/>
          </a:prstGeom>
          <a:ln w="6350">
            <a:solidFill>
              <a:schemeClr val="tx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B7A871-138D-99F7-8F59-32D8BF3587D1}"/>
              </a:ext>
            </a:extLst>
          </p:cNvPr>
          <p:cNvSpPr txBox="1"/>
          <p:nvPr userDrawn="1"/>
        </p:nvSpPr>
        <p:spPr>
          <a:xfrm>
            <a:off x="3095625" y="261380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ED7D3BC-54A9-47D1-FB75-BB7F9ED8E8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08" y="2308097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FROM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D658A-C8F9-D564-0B51-F61FD905E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7130" y="2308097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TO STATE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F85628C-AAAD-BD91-8CD4-A1A4286AB9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7796202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Points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Concluding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432006"/>
            <a:ext cx="11018838" cy="3672142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FAC97-9CE7-4EFA-BB39-03E70ACE53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5356759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Three Pointer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Concluding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FAC97-9CE7-4EFA-BB39-03E70ACE53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7328DB3-3B27-8838-9A2B-0E672217E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374060-583F-3BC6-74A1-CAE61316D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902A5A-B977-3F37-F8DD-A8C6B3563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82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14A0588-55AF-5D14-E831-D5090941A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5612" y="1219200"/>
            <a:ext cx="4800600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451D0-47E8-FF70-5D55-E2286DA1D976}"/>
              </a:ext>
            </a:extLst>
          </p:cNvPr>
          <p:cNvSpPr txBox="1"/>
          <p:nvPr userDrawn="1"/>
        </p:nvSpPr>
        <p:spPr>
          <a:xfrm>
            <a:off x="609600" y="3065502"/>
            <a:ext cx="5943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/>
              <a:t>Thank you for helping everyone exceed their goals.</a:t>
            </a:r>
          </a:p>
        </p:txBody>
      </p:sp>
    </p:spTree>
    <p:extLst>
      <p:ext uri="{BB962C8B-B14F-4D97-AF65-F5344CB8AC3E}">
        <p14:creationId xmlns:p14="http://schemas.microsoft.com/office/powerpoint/2010/main" val="260724892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096" y="2492865"/>
            <a:ext cx="5369984" cy="1200329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096" y="3976914"/>
            <a:ext cx="53699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68DF108-91DD-620E-9D8B-0D72FD342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8696" y="6304134"/>
            <a:ext cx="446386" cy="44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39CCF-7ED4-603F-EF8B-A5DE9BDE8AD0}"/>
              </a:ext>
            </a:extLst>
          </p:cNvPr>
          <p:cNvSpPr txBox="1"/>
          <p:nvPr userDrawn="1"/>
        </p:nvSpPr>
        <p:spPr>
          <a:xfrm>
            <a:off x="10453708" y="63734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pic>
        <p:nvPicPr>
          <p:cNvPr id="3" name="Picture 2" descr="Seattle skyline">
            <a:extLst>
              <a:ext uri="{FF2B5EF4-FFF2-40B4-BE49-F238E27FC236}">
                <a16:creationId xmlns:a16="http://schemas.microsoft.com/office/drawing/2014/main" id="{7AB7C61E-9B22-AC78-77DF-410704714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14394"/>
          <a:stretch/>
        </p:blipFill>
        <p:spPr bwMode="ltGray">
          <a:xfrm>
            <a:off x="6096000" y="0"/>
            <a:ext cx="586435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A9CB09E-8792-7863-A905-208F258B7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1096" y="6456534"/>
            <a:ext cx="446386" cy="446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DA5211-5403-96B8-22B5-81ABCC962F02}"/>
              </a:ext>
            </a:extLst>
          </p:cNvPr>
          <p:cNvSpPr txBox="1"/>
          <p:nvPr userDrawn="1"/>
        </p:nvSpPr>
        <p:spPr>
          <a:xfrm>
            <a:off x="10606108" y="65258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42672A-EFE0-4B4E-60DA-4935B6AFD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2303F8-B984-4F53-C8C4-F7D3FFFC08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94108727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SS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14A0588-55AF-5D14-E831-D5090941A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5612" y="1219200"/>
            <a:ext cx="4800600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451D0-47E8-FF70-5D55-E2286DA1D976}"/>
              </a:ext>
            </a:extLst>
          </p:cNvPr>
          <p:cNvSpPr txBox="1"/>
          <p:nvPr userDrawn="1"/>
        </p:nvSpPr>
        <p:spPr>
          <a:xfrm>
            <a:off x="609600" y="3420035"/>
            <a:ext cx="59436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/>
              <a:t>Thank you for democratizing AI's productivity benefits with open source.</a:t>
            </a:r>
          </a:p>
        </p:txBody>
      </p:sp>
    </p:spTree>
    <p:extLst>
      <p:ext uri="{BB962C8B-B14F-4D97-AF65-F5344CB8AC3E}">
        <p14:creationId xmlns:p14="http://schemas.microsoft.com/office/powerpoint/2010/main" val="24868377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096" y="2492865"/>
            <a:ext cx="5369984" cy="1200329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096" y="3976914"/>
            <a:ext cx="53699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870A8-096B-91DD-CED2-1172DE97F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044" t="38278" r="32710" b="16541"/>
          <a:stretch/>
        </p:blipFill>
        <p:spPr>
          <a:xfrm>
            <a:off x="5838254" y="0"/>
            <a:ext cx="612209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270BC-8AF9-6CAD-35F4-A2B15E1F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53" t="1655" r="8841" b="10724"/>
          <a:stretch/>
        </p:blipFill>
        <p:spPr>
          <a:xfrm>
            <a:off x="9539647" y="0"/>
            <a:ext cx="250854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27983-C02E-8655-2C56-CED9E8B53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114" t="243" r="8585"/>
          <a:stretch/>
        </p:blipFill>
        <p:spPr>
          <a:xfrm>
            <a:off x="7855769" y="-1"/>
            <a:ext cx="1680068" cy="684131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68DF108-91DD-620E-9D8B-0D72FD3422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8696" y="6304134"/>
            <a:ext cx="446386" cy="44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39CCF-7ED4-603F-EF8B-A5DE9BDE8AD0}"/>
              </a:ext>
            </a:extLst>
          </p:cNvPr>
          <p:cNvSpPr txBox="1"/>
          <p:nvPr userDrawn="1"/>
        </p:nvSpPr>
        <p:spPr>
          <a:xfrm>
            <a:off x="10453708" y="63734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4767C8-DFC0-0050-6D98-5D4CE3B1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D72CA1-A428-166B-0A52-DC66AEBA25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A6E015D-DD41-12AE-6EFE-08A89C58C9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70200" y="312944"/>
            <a:ext cx="2544882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r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effectLst>
                  <a:outerShdw blurRad="530435" sx="102000" sy="102000" algn="ctr" rotWithShape="0">
                    <a:prstClr val="black">
                      <a:alpha val="90000"/>
                    </a:prstClr>
                  </a:outerShdw>
                </a:effectLst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PRESO VERSION</a:t>
            </a:r>
          </a:p>
        </p:txBody>
      </p:sp>
    </p:spTree>
    <p:extLst>
      <p:ext uri="{BB962C8B-B14F-4D97-AF65-F5344CB8AC3E}">
        <p14:creationId xmlns:p14="http://schemas.microsoft.com/office/powerpoint/2010/main" val="353172686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096" y="2492865"/>
            <a:ext cx="5369984" cy="1200329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4096" y="3976914"/>
            <a:ext cx="53699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68DF108-91DD-620E-9D8B-0D72FD342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8696" y="6304134"/>
            <a:ext cx="446386" cy="44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39CCF-7ED4-603F-EF8B-A5DE9BDE8AD0}"/>
              </a:ext>
            </a:extLst>
          </p:cNvPr>
          <p:cNvSpPr txBox="1"/>
          <p:nvPr userDrawn="1"/>
        </p:nvSpPr>
        <p:spPr>
          <a:xfrm>
            <a:off x="10453708" y="63734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pic>
        <p:nvPicPr>
          <p:cNvPr id="3" name="Picture 2" descr="Seattle skyline">
            <a:extLst>
              <a:ext uri="{FF2B5EF4-FFF2-40B4-BE49-F238E27FC236}">
                <a16:creationId xmlns:a16="http://schemas.microsoft.com/office/drawing/2014/main" id="{7AB7C61E-9B22-AC78-77DF-410704714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14394"/>
          <a:stretch/>
        </p:blipFill>
        <p:spPr bwMode="ltGray">
          <a:xfrm>
            <a:off x="6096000" y="0"/>
            <a:ext cx="586435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A9CB09E-8792-7863-A905-208F258B7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1096" y="6456534"/>
            <a:ext cx="446386" cy="446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DA5211-5403-96B8-22B5-81ABCC962F02}"/>
              </a:ext>
            </a:extLst>
          </p:cNvPr>
          <p:cNvSpPr txBox="1"/>
          <p:nvPr userDrawn="1"/>
        </p:nvSpPr>
        <p:spPr>
          <a:xfrm>
            <a:off x="10606108" y="65258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42672A-EFE0-4B4E-60DA-4935B6AFD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2303F8-B984-4F53-C8C4-F7D3FFFC08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94108727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Plai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775" y="3152001"/>
            <a:ext cx="9144000" cy="5539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B2C61B7-B9AF-A9D8-43CE-422CD1303A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0377716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With Subtex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775" y="2979778"/>
            <a:ext cx="9144000" cy="5539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7350" y="3962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Subtext information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2C9C50-BD5B-8CC7-CB94-7E2798F48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CF3D4E4-98C1-7EA2-D9C1-25EF8C682B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86456355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432006"/>
            <a:ext cx="11018838" cy="3672142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4537452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Three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vron 21">
            <a:extLst>
              <a:ext uri="{FF2B5EF4-FFF2-40B4-BE49-F238E27FC236}">
                <a16:creationId xmlns:a16="http://schemas.microsoft.com/office/drawing/2014/main" id="{D5A759FA-2273-C3CD-4599-882D97932240}"/>
              </a:ext>
            </a:extLst>
          </p:cNvPr>
          <p:cNvSpPr/>
          <p:nvPr userDrawn="1"/>
        </p:nvSpPr>
        <p:spPr bwMode="auto">
          <a:xfrm>
            <a:off x="839610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8F5EBE5-0361-5763-F2E3-DFCE6D0ACFAF}"/>
              </a:ext>
            </a:extLst>
          </p:cNvPr>
          <p:cNvSpPr/>
          <p:nvPr userDrawn="1"/>
        </p:nvSpPr>
        <p:spPr bwMode="auto">
          <a:xfrm>
            <a:off x="4644151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0762AD25-0D3D-AB53-15B1-9027A216B556}"/>
              </a:ext>
            </a:extLst>
          </p:cNvPr>
          <p:cNvSpPr/>
          <p:nvPr userDrawn="1"/>
        </p:nvSpPr>
        <p:spPr bwMode="auto">
          <a:xfrm>
            <a:off x="8338143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ACC5D1-68CA-8997-C80B-59FA9FC293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8750" y="3219822"/>
            <a:ext cx="2953895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244A2E7-3252-FD24-62FC-53CBB60BC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8383" y="3219822"/>
            <a:ext cx="2870449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830962-7840-3855-A864-DFC8FA1AF2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69907" y="3219822"/>
            <a:ext cx="2961309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C98608-048F-16AD-994B-70ED0EFDB18C}"/>
              </a:ext>
            </a:extLst>
          </p:cNvPr>
          <p:cNvSpPr/>
          <p:nvPr userDrawn="1"/>
        </p:nvSpPr>
        <p:spPr bwMode="auto">
          <a:xfrm>
            <a:off x="503854" y="3810024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E6E20-AA39-BB88-B74D-701EB23F38B2}"/>
              </a:ext>
            </a:extLst>
          </p:cNvPr>
          <p:cNvSpPr txBox="1"/>
          <p:nvPr userDrawn="1"/>
        </p:nvSpPr>
        <p:spPr>
          <a:xfrm>
            <a:off x="832513" y="290600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8E241E-5D9C-7DE5-877E-7F6A05E23F45}"/>
              </a:ext>
            </a:extLst>
          </p:cNvPr>
          <p:cNvSpPr/>
          <p:nvPr userDrawn="1"/>
        </p:nvSpPr>
        <p:spPr bwMode="auto">
          <a:xfrm>
            <a:off x="4386062" y="3810024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96BB4-352D-9A9D-CDC2-DA2F88E9C908}"/>
              </a:ext>
            </a:extLst>
          </p:cNvPr>
          <p:cNvSpPr/>
          <p:nvPr userDrawn="1"/>
        </p:nvSpPr>
        <p:spPr bwMode="auto">
          <a:xfrm>
            <a:off x="8144950" y="3826311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0B90E-9548-5498-4F5C-A1BA61A99ED8}"/>
              </a:ext>
            </a:extLst>
          </p:cNvPr>
          <p:cNvSpPr txBox="1"/>
          <p:nvPr userDrawn="1"/>
        </p:nvSpPr>
        <p:spPr>
          <a:xfrm>
            <a:off x="5176787" y="2796826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1571F5-8AAF-D92D-B690-DAA186F42AB5}"/>
              </a:ext>
            </a:extLst>
          </p:cNvPr>
          <p:cNvSpPr txBox="1"/>
          <p:nvPr userDrawn="1"/>
        </p:nvSpPr>
        <p:spPr>
          <a:xfrm>
            <a:off x="791570" y="278317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802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Key Point And 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1752601"/>
            <a:ext cx="3182027" cy="4315810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0461" y="1752600"/>
            <a:ext cx="7254865" cy="4315825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614565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1614565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754F845-9B02-6663-6FA3-4CE1059C74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9355324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Key Point And 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1752600"/>
            <a:ext cx="3182027" cy="4315810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614565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1614565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D79A5FF-71CA-1AFF-D94C-ED7346B3CE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04790331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Plai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775" y="3152001"/>
            <a:ext cx="9144000" cy="5539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B2C61B7-B9AF-A9D8-43CE-422CD1303A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0377716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5897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897D8B-A168-93B2-096D-C701D9DAC3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412117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534716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5897" y="2512195"/>
            <a:ext cx="534716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outerShdw blurRad="634362" sx="102000" sy="102000" algn="ctr" rotWithShape="0">
              <a:srgbClr val="FF40FF">
                <a:alpha val="80820"/>
              </a:srgbClr>
            </a:outerShdw>
          </a:effectLst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897D8B-A168-93B2-096D-C701D9DAC3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3438E3-8B87-286C-C5A2-26706B409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464" y="2699983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FROM STATE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C204F6-1978-7B09-8D75-BA9D913423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3586" y="2699983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TO STATE</a:t>
            </a:r>
          </a:p>
        </p:txBody>
      </p:sp>
    </p:spTree>
    <p:extLst>
      <p:ext uri="{BB962C8B-B14F-4D97-AF65-F5344CB8AC3E}">
        <p14:creationId xmlns:p14="http://schemas.microsoft.com/office/powerpoint/2010/main" val="129724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BAC0CF-413B-6DF5-D3DC-1A741648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18337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 F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outerShdw blurRad="590118" sx="102000" sy="102000" algn="ctr" rotWithShape="0">
              <a:srgbClr val="FF40FF">
                <a:alpha val="76000"/>
              </a:srgbClr>
            </a:outerShdw>
          </a:effectLst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40" tIns="182880" rIns="91440" bIns="182880" anchor="ctr"/>
          <a:lstStyle>
            <a:lvl1pPr marL="0" indent="0" algn="ctr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BAC0CF-413B-6DF5-D3DC-1A741648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41585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Sho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5AA530B-8C59-500B-0BEB-BDC099220E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6530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3084C-42B8-6971-F3F1-FF89EA326CB4}"/>
              </a:ext>
            </a:extLst>
          </p:cNvPr>
          <p:cNvGrpSpPr/>
          <p:nvPr userDrawn="1"/>
        </p:nvGrpSpPr>
        <p:grpSpPr>
          <a:xfrm>
            <a:off x="4314544" y="2512194"/>
            <a:ext cx="3548340" cy="2591146"/>
            <a:chOff x="603935" y="2512194"/>
            <a:chExt cx="3548340" cy="25911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72A4F79-EC18-6EA9-3D6F-A92CE943B4FE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B2B62509-14BD-3A6A-FFE8-6D135F4BFD6A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447D96-6F11-B6CB-FD0F-49BC256F33C6}"/>
              </a:ext>
            </a:extLst>
          </p:cNvPr>
          <p:cNvGrpSpPr/>
          <p:nvPr userDrawn="1"/>
        </p:nvGrpSpPr>
        <p:grpSpPr>
          <a:xfrm>
            <a:off x="8025153" y="2512194"/>
            <a:ext cx="3548340" cy="2591146"/>
            <a:chOff x="603935" y="2512194"/>
            <a:chExt cx="3548340" cy="259114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2015933-957D-AB4F-9E26-B51FEF35A03F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0D7AE92B-13A4-1DFC-D9DA-74446C3EF2FC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DA2CA-0A4F-5F03-BA5D-850A6F28CDB5}"/>
              </a:ext>
            </a:extLst>
          </p:cNvPr>
          <p:cNvGrpSpPr/>
          <p:nvPr userDrawn="1"/>
        </p:nvGrpSpPr>
        <p:grpSpPr>
          <a:xfrm>
            <a:off x="603935" y="2512194"/>
            <a:ext cx="3548340" cy="2591146"/>
            <a:chOff x="603935" y="2512194"/>
            <a:chExt cx="3548340" cy="25911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2F5AF32-A0FF-14FA-8325-E37C80241F8D}"/>
                </a:ext>
              </a:extLst>
            </p:cNvPr>
            <p:cNvSpPr/>
            <p:nvPr userDrawn="1"/>
          </p:nvSpPr>
          <p:spPr bwMode="auto">
            <a:xfrm>
              <a:off x="603935" y="2512194"/>
              <a:ext cx="3548340" cy="2059806"/>
            </a:xfrm>
            <a:prstGeom prst="roundRect">
              <a:avLst>
                <a:gd name="adj" fmla="val 9347"/>
              </a:avLst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547700D9-A36E-67DB-71A4-DA00729322A8}"/>
                </a:ext>
              </a:extLst>
            </p:cNvPr>
            <p:cNvSpPr/>
            <p:nvPr userDrawn="1"/>
          </p:nvSpPr>
          <p:spPr bwMode="auto">
            <a:xfrm rot="10800000">
              <a:off x="2112435" y="4572000"/>
              <a:ext cx="531340" cy="531340"/>
            </a:xfrm>
            <a:prstGeom prst="rtTriangle">
              <a:avLst/>
            </a:prstGeom>
            <a:solidFill>
              <a:schemeClr val="tx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49D2FE-211C-65F3-44F3-B5A051FDB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01A4-9AA5-F94A-A0CB-1EF798043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1DA44D-27E3-12BA-5837-5E0112BEF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2059805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4A2ECB3-CADE-166F-307C-FDBE18874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935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543AF21-09A3-FA83-6B13-F2F9B8F865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9725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976FD6A-BDC8-C471-F22C-8AB0F9F60E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1830" y="5113681"/>
            <a:ext cx="3548340" cy="531340"/>
          </a:xfrm>
          <a:prstGeom prst="rect">
            <a:avLst/>
          </a:prstGeom>
          <a:noFill/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3952028-C862-945E-795F-218D530179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97363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From-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424AC-E167-D6D5-B1B3-C736F8516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935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From-To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30EDD-2568-AAF7-0A94-F3B8757B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2CAF63-631A-D1EE-0E5D-F1A69C287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008" y="3255000"/>
            <a:ext cx="5089698" cy="2762468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01E2E8-D3A5-1765-1BA5-27EE18DC0E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57130" y="3255000"/>
            <a:ext cx="5089698" cy="2762468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3FD57-B0AF-DE06-386D-9768F5AA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934" y="2927088"/>
            <a:ext cx="11018521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4194B1-64D9-FA57-222E-23DE2CDF3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22215"/>
            <a:ext cx="0" cy="3766711"/>
          </a:xfrm>
          <a:prstGeom prst="line">
            <a:avLst/>
          </a:prstGeom>
          <a:ln w="6350">
            <a:solidFill>
              <a:schemeClr val="tx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B7A871-138D-99F7-8F59-32D8BF3587D1}"/>
              </a:ext>
            </a:extLst>
          </p:cNvPr>
          <p:cNvSpPr txBox="1"/>
          <p:nvPr userDrawn="1"/>
        </p:nvSpPr>
        <p:spPr>
          <a:xfrm>
            <a:off x="3095625" y="261380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ED7D3BC-54A9-47D1-FB75-BB7F9ED8E8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08" y="2308097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FROM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D658A-C8F9-D564-0B51-F61FD905E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7130" y="2308097"/>
            <a:ext cx="5089633" cy="323654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spcAft>
                <a:spcPts val="800"/>
              </a:spcAft>
              <a:buNone/>
              <a:defRPr sz="2000" cap="all" spc="200" baseline="0"/>
            </a:lvl1pPr>
          </a:lstStyle>
          <a:p>
            <a:pPr lvl="0"/>
            <a:r>
              <a:rPr lang="en-US"/>
              <a:t>TO STATE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F85628C-AAAD-BD91-8CD4-A1A4286AB9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7796202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Points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Concluding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432006"/>
            <a:ext cx="11018838" cy="3672142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FAC97-9CE7-4EFA-BB39-03E70ACE53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5356759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Three Pointer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Concluding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FAC97-9CE7-4EFA-BB39-03E70ACE53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7328DB3-3B27-8838-9A2B-0E672217E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93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374060-583F-3BC6-74A1-CAE61316D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9725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902A5A-B977-3F37-F8DD-A8C6B3563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830" y="2512195"/>
            <a:ext cx="3548340" cy="364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spcAft>
                <a:spcPts val="8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82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14A0588-55AF-5D14-E831-D5090941A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9154" y="4498786"/>
            <a:ext cx="2164479" cy="2164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451D0-47E8-FF70-5D55-E2286DA1D976}"/>
              </a:ext>
            </a:extLst>
          </p:cNvPr>
          <p:cNvSpPr txBox="1"/>
          <p:nvPr userDrawn="1"/>
        </p:nvSpPr>
        <p:spPr>
          <a:xfrm>
            <a:off x="609600" y="3065502"/>
            <a:ext cx="5943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/>
              <a:t>Thank you for helping everyone exceed their goals.</a:t>
            </a:r>
          </a:p>
        </p:txBody>
      </p:sp>
    </p:spTree>
    <p:extLst>
      <p:ext uri="{BB962C8B-B14F-4D97-AF65-F5344CB8AC3E}">
        <p14:creationId xmlns:p14="http://schemas.microsoft.com/office/powerpoint/2010/main" val="260724892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With Subtex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775" y="2979778"/>
            <a:ext cx="9144000" cy="5539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Main subheading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7350" y="3962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Subtext information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2C9C50-BD5B-8CC7-CB94-7E2798F48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3873505"/>
            <a:ext cx="0" cy="90822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CF3D4E4-98C1-7EA2-D9C1-25EF8C682B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86456355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SS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F451D0-47E8-FF70-5D55-E2286DA1D976}"/>
              </a:ext>
            </a:extLst>
          </p:cNvPr>
          <p:cNvSpPr txBox="1"/>
          <p:nvPr userDrawn="1"/>
        </p:nvSpPr>
        <p:spPr>
          <a:xfrm>
            <a:off x="609600" y="3420035"/>
            <a:ext cx="59436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/>
              <a:t>Thank you for democratizing AI's productivity benefits with open source.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6A2856B-EB4D-A948-D670-E82D23364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9154" y="4498786"/>
            <a:ext cx="2164479" cy="21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377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432006"/>
            <a:ext cx="11018838" cy="3672142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4537452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Three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vron 21">
            <a:extLst>
              <a:ext uri="{FF2B5EF4-FFF2-40B4-BE49-F238E27FC236}">
                <a16:creationId xmlns:a16="http://schemas.microsoft.com/office/drawing/2014/main" id="{D5A759FA-2273-C3CD-4599-882D97932240}"/>
              </a:ext>
            </a:extLst>
          </p:cNvPr>
          <p:cNvSpPr/>
          <p:nvPr userDrawn="1"/>
        </p:nvSpPr>
        <p:spPr bwMode="auto">
          <a:xfrm>
            <a:off x="839610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8F5EBE5-0361-5763-F2E3-DFCE6D0ACFAF}"/>
              </a:ext>
            </a:extLst>
          </p:cNvPr>
          <p:cNvSpPr/>
          <p:nvPr userDrawn="1"/>
        </p:nvSpPr>
        <p:spPr bwMode="auto">
          <a:xfrm>
            <a:off x="4644151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0762AD25-0D3D-AB53-15B1-9027A216B556}"/>
              </a:ext>
            </a:extLst>
          </p:cNvPr>
          <p:cNvSpPr/>
          <p:nvPr userDrawn="1"/>
        </p:nvSpPr>
        <p:spPr bwMode="auto">
          <a:xfrm>
            <a:off x="8338143" y="2816160"/>
            <a:ext cx="2013213" cy="2781300"/>
          </a:xfrm>
          <a:prstGeom prst="chevron">
            <a:avLst/>
          </a:prstGeom>
          <a:solidFill>
            <a:schemeClr val="tx2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350" y="1478649"/>
            <a:ext cx="11018520" cy="553998"/>
          </a:xfrm>
          <a:prstGeom prst="rect">
            <a:avLst/>
          </a:prstGeom>
        </p:spPr>
        <p:txBody>
          <a:bodyPr lIns="0"/>
          <a:lstStyle>
            <a:lvl1pPr>
              <a:defRPr sz="3200"/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1006B-09FA-4F62-9542-4F6479B0897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F24CC-2A72-F8BA-4855-22CDD468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0264" y="1478649"/>
            <a:ext cx="0" cy="553998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4C1D0-0C82-ED46-4762-F02889CF8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ACC5D1-68CA-8997-C80B-59FA9FC293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8750" y="3219822"/>
            <a:ext cx="2953895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244A2E7-3252-FD24-62FC-53CBB60BC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8383" y="3219822"/>
            <a:ext cx="2870449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830962-7840-3855-A864-DFC8FA1AF2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69907" y="3219822"/>
            <a:ext cx="2961309" cy="2159529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C98608-048F-16AD-994B-70ED0EFDB18C}"/>
              </a:ext>
            </a:extLst>
          </p:cNvPr>
          <p:cNvSpPr/>
          <p:nvPr userDrawn="1"/>
        </p:nvSpPr>
        <p:spPr bwMode="auto">
          <a:xfrm>
            <a:off x="503854" y="3810024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E6E20-AA39-BB88-B74D-701EB23F38B2}"/>
              </a:ext>
            </a:extLst>
          </p:cNvPr>
          <p:cNvSpPr txBox="1"/>
          <p:nvPr userDrawn="1"/>
        </p:nvSpPr>
        <p:spPr>
          <a:xfrm>
            <a:off x="832513" y="290600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8E241E-5D9C-7DE5-877E-7F6A05E23F45}"/>
              </a:ext>
            </a:extLst>
          </p:cNvPr>
          <p:cNvSpPr/>
          <p:nvPr userDrawn="1"/>
        </p:nvSpPr>
        <p:spPr bwMode="auto">
          <a:xfrm>
            <a:off x="4386062" y="3810024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96BB4-352D-9A9D-CDC2-DA2F88E9C908}"/>
              </a:ext>
            </a:extLst>
          </p:cNvPr>
          <p:cNvSpPr/>
          <p:nvPr userDrawn="1"/>
        </p:nvSpPr>
        <p:spPr bwMode="auto">
          <a:xfrm>
            <a:off x="8144950" y="3826311"/>
            <a:ext cx="538904" cy="538904"/>
          </a:xfrm>
          <a:prstGeom prst="ellipse">
            <a:avLst/>
          </a:prstGeom>
          <a:noFill/>
          <a:ln w="25400">
            <a:solidFill>
              <a:srgbClr val="F685F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685FE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0B90E-9548-5498-4F5C-A1BA61A99ED8}"/>
              </a:ext>
            </a:extLst>
          </p:cNvPr>
          <p:cNvSpPr txBox="1"/>
          <p:nvPr userDrawn="1"/>
        </p:nvSpPr>
        <p:spPr>
          <a:xfrm>
            <a:off x="5176787" y="2796826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1571F5-8AAF-D92D-B690-DAA186F42AB5}"/>
              </a:ext>
            </a:extLst>
          </p:cNvPr>
          <p:cNvSpPr txBox="1"/>
          <p:nvPr userDrawn="1"/>
        </p:nvSpPr>
        <p:spPr>
          <a:xfrm>
            <a:off x="791570" y="278317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802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Key Point And 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1752601"/>
            <a:ext cx="3182027" cy="4315810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Key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0461" y="1752600"/>
            <a:ext cx="7254865" cy="4315825"/>
          </a:xfrm>
          <a:prstGeom prst="rect">
            <a:avLst/>
          </a:prstGeom>
        </p:spPr>
        <p:txBody>
          <a:bodyPr lIns="0"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614565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1614565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754F845-9B02-6663-6FA3-4CE1059C74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39355324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Key Point And 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1752600"/>
            <a:ext cx="3182027" cy="4315810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Key 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614565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1614565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D79A5FF-71CA-1AFF-D94C-ED7346B3CE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096" y="6413956"/>
            <a:ext cx="5369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TARGET AUDIENCE STATEMENT</a:t>
            </a:r>
          </a:p>
        </p:txBody>
      </p:sp>
    </p:spTree>
    <p:extLst>
      <p:ext uri="{BB962C8B-B14F-4D97-AF65-F5344CB8AC3E}">
        <p14:creationId xmlns:p14="http://schemas.microsoft.com/office/powerpoint/2010/main" val="104790331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sv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5.svg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3.svg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7F5337F-FA59-FE19-0372-BEC9CA29540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27741B8-B2CA-35D7-D8D8-5C2FC22C90E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68696" y="6304134"/>
            <a:ext cx="446386" cy="44638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91EA0AE-C963-5701-66C5-1FC8C7831907}"/>
              </a:ext>
            </a:extLst>
          </p:cNvPr>
          <p:cNvSpPr txBox="1"/>
          <p:nvPr userDrawn="1"/>
        </p:nvSpPr>
        <p:spPr>
          <a:xfrm>
            <a:off x="10453708" y="63734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F6CF32-22A3-8258-A698-DE998FA03B07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LLM AI To Your App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10BE2FF-5E23-1050-FB80-9A4CF9E6F5E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7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38" r:id="rId2"/>
    <p:sldLayoutId id="2147483739" r:id="rId3"/>
    <p:sldLayoutId id="2147483716" r:id="rId4"/>
    <p:sldLayoutId id="2147483718" r:id="rId5"/>
    <p:sldLayoutId id="2147483749" r:id="rId6"/>
    <p:sldLayoutId id="2147483750" r:id="rId7"/>
    <p:sldLayoutId id="2147483740" r:id="rId8"/>
    <p:sldLayoutId id="2147483743" r:id="rId9"/>
    <p:sldLayoutId id="2147483722" r:id="rId10"/>
    <p:sldLayoutId id="2147483751" r:id="rId11"/>
    <p:sldLayoutId id="2147483741" r:id="rId12"/>
    <p:sldLayoutId id="2147483752" r:id="rId13"/>
    <p:sldLayoutId id="2147483748" r:id="rId14"/>
    <p:sldLayoutId id="2147483744" r:id="rId15"/>
    <p:sldLayoutId id="2147483742" r:id="rId16"/>
    <p:sldLayoutId id="2147483747" r:id="rId17"/>
    <p:sldLayoutId id="2147483753" r:id="rId18"/>
    <p:sldLayoutId id="2147483745" r:id="rId19"/>
    <p:sldLayoutId id="2147483746" r:id="rId20"/>
  </p:sldLayoutIdLst>
  <p:transition spd="slow">
    <p:push dir="u"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7F5337F-FA59-FE19-0372-BEC9CA29540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963400" y="0"/>
            <a:ext cx="228600" cy="6858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27741B8-B2CA-35D7-D8D8-5C2FC22C90E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68696" y="6304134"/>
            <a:ext cx="446386" cy="44638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91EA0AE-C963-5701-66C5-1FC8C7831907}"/>
              </a:ext>
            </a:extLst>
          </p:cNvPr>
          <p:cNvSpPr txBox="1"/>
          <p:nvPr userDrawn="1"/>
        </p:nvSpPr>
        <p:spPr>
          <a:xfrm>
            <a:off x="10453708" y="6373438"/>
            <a:ext cx="9603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aka.ms/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F6CF32-22A3-8258-A698-DE998FA03B07}"/>
              </a:ext>
            </a:extLst>
          </p:cNvPr>
          <p:cNvSpPr txBox="1"/>
          <p:nvPr userDrawn="1"/>
        </p:nvSpPr>
        <p:spPr>
          <a:xfrm>
            <a:off x="1866740" y="809084"/>
            <a:ext cx="6494862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Easy Way To Add LLM AI To Your App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10BE2FF-5E23-1050-FB80-9A4CF9E6F5E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5989" y="579679"/>
            <a:ext cx="2836383" cy="2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7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</p:sldLayoutIdLst>
  <p:transition spd="slow">
    <p:push dir="u"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2506-6E8E-CB8C-3D25-BCF00210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 for 1P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0E71E9-69C1-8DB4-5B65-D567A39926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The Semantic Kernel Team</a:t>
            </a:r>
          </a:p>
          <a:p>
            <a:r>
              <a:rPr lang="en-US"/>
              <a:t>February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527F6-F783-0077-E0E9-C0BB863FB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72B13-00C2-567D-7957-3791603B54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PRESO 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8E5B5-3BCE-257A-BA8F-523F45A2D3F4}"/>
              </a:ext>
            </a:extLst>
          </p:cNvPr>
          <p:cNvSpPr txBox="1"/>
          <p:nvPr/>
        </p:nvSpPr>
        <p:spPr>
          <a:xfrm>
            <a:off x="1390135" y="64873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940806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5AA4-8AB5-F26E-7242-0C549C41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Semantic Kernel R1 in just 1 minute.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F139D6-9933-3BD8-6231-C45F73008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096" y="6413956"/>
            <a:ext cx="5369984" cy="430887"/>
          </a:xfrm>
        </p:spPr>
        <p:txBody>
          <a:bodyPr/>
          <a:lstStyle/>
          <a:p>
            <a:r>
              <a:rPr lang="en-US" dirty="0"/>
              <a:t>2023 March TL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A9FC8-7EE6-0A09-ED4E-23532FF65B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8750" y="3506195"/>
            <a:ext cx="2953895" cy="2586672"/>
          </a:xfrm>
        </p:spPr>
        <p:txBody>
          <a:bodyPr anchor="t"/>
          <a:lstStyle/>
          <a:p>
            <a:r>
              <a:rPr lang="en-US" dirty="0"/>
              <a:t>Install the nuget package and go</a:t>
            </a:r>
          </a:p>
          <a:p>
            <a:r>
              <a:rPr lang="en-US" sz="1200" dirty="0"/>
              <a:t>#r "nuget: Microsoft.SemanticKernel, *-*"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A4B17D-E733-C4F6-D5A3-2D0A8C19F4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8383" y="3506195"/>
            <a:ext cx="2870449" cy="2159529"/>
          </a:xfrm>
        </p:spPr>
        <p:txBody>
          <a:bodyPr anchor="t"/>
          <a:lstStyle/>
          <a:p>
            <a:r>
              <a:rPr lang="en-US" dirty="0"/>
              <a:t>Go deeper with the GitHub repo </a:t>
            </a:r>
            <a:r>
              <a:rPr lang="en-US" u="sng" dirty="0"/>
              <a:t>aka.ms/skrepo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90ED26-139C-BDAF-3FC9-5DEC26E408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69907" y="3506195"/>
            <a:ext cx="2937780" cy="2159529"/>
          </a:xfrm>
        </p:spPr>
        <p:txBody>
          <a:bodyPr anchor="t"/>
          <a:lstStyle/>
          <a:p>
            <a:r>
              <a:rPr lang="en-US" dirty="0"/>
              <a:t>Learn more about its history </a:t>
            </a:r>
            <a:br>
              <a:rPr lang="en-US" dirty="0"/>
            </a:br>
            <a:r>
              <a:rPr lang="en-US" u="sng" dirty="0"/>
              <a:t>aka.ms/sk</a:t>
            </a:r>
            <a:r>
              <a:rPr lang="en-US" dirty="0"/>
              <a:t>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0FC7-858E-0B56-516E-2BD47960DEA6}"/>
              </a:ext>
            </a:extLst>
          </p:cNvPr>
          <p:cNvSpPr txBox="1"/>
          <p:nvPr/>
        </p:nvSpPr>
        <p:spPr>
          <a:xfrm>
            <a:off x="9923489" y="17988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2BBC2-2ACE-84FE-1A44-9146105012EB}"/>
              </a:ext>
            </a:extLst>
          </p:cNvPr>
          <p:cNvSpPr txBox="1"/>
          <p:nvPr/>
        </p:nvSpPr>
        <p:spPr>
          <a:xfrm>
            <a:off x="10747948" y="185878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C98C1-F40D-2B74-4E79-C3B35B24915B}"/>
              </a:ext>
            </a:extLst>
          </p:cNvPr>
          <p:cNvSpPr txBox="1"/>
          <p:nvPr/>
        </p:nvSpPr>
        <p:spPr>
          <a:xfrm>
            <a:off x="791936" y="2916878"/>
            <a:ext cx="6232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⏱️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0CAEA-0790-493C-A44A-DADD3967940D}"/>
              </a:ext>
            </a:extLst>
          </p:cNvPr>
          <p:cNvSpPr txBox="1"/>
          <p:nvPr/>
        </p:nvSpPr>
        <p:spPr>
          <a:xfrm>
            <a:off x="1268750" y="3005771"/>
            <a:ext cx="183673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b="1" cap="all" spc="200" dirty="0"/>
              <a:t>1 minute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13ADB-0B16-2AD7-2AEC-1D8E93C333F8}"/>
              </a:ext>
            </a:extLst>
          </p:cNvPr>
          <p:cNvSpPr txBox="1"/>
          <p:nvPr/>
        </p:nvSpPr>
        <p:spPr>
          <a:xfrm>
            <a:off x="4678572" y="2916878"/>
            <a:ext cx="6232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⏱️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8778D-4F5C-E585-C620-77F8BAC454A5}"/>
              </a:ext>
            </a:extLst>
          </p:cNvPr>
          <p:cNvSpPr txBox="1"/>
          <p:nvPr/>
        </p:nvSpPr>
        <p:spPr>
          <a:xfrm>
            <a:off x="5118810" y="3005771"/>
            <a:ext cx="216252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b="1" cap="all" spc="200" dirty="0"/>
              <a:t>HAVE MORE TIME?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222AC-31E4-0898-4D0D-7B10A81B5282}"/>
              </a:ext>
            </a:extLst>
          </p:cNvPr>
          <p:cNvSpPr txBox="1"/>
          <p:nvPr/>
        </p:nvSpPr>
        <p:spPr>
          <a:xfrm>
            <a:off x="8401051" y="2916878"/>
            <a:ext cx="6232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⏱️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7F3A5-F45B-4434-6153-3078D6BA9C76}"/>
              </a:ext>
            </a:extLst>
          </p:cNvPr>
          <p:cNvSpPr txBox="1"/>
          <p:nvPr/>
        </p:nvSpPr>
        <p:spPr>
          <a:xfrm>
            <a:off x="8877865" y="3005771"/>
            <a:ext cx="29298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b="1" cap="all" spc="200" dirty="0"/>
              <a:t>MORE MINUTES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2DBD7-8885-0360-B63C-2EC4F0B8E126}"/>
              </a:ext>
            </a:extLst>
          </p:cNvPr>
          <p:cNvSpPr txBox="1"/>
          <p:nvPr/>
        </p:nvSpPr>
        <p:spPr>
          <a:xfrm>
            <a:off x="2167467" y="2607737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0462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5AA4-8AB5-F26E-7242-0C549C41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Semantic Kernel R1 in three steps.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F139D6-9933-3BD8-6231-C45F73008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A9FC8-7EE6-0A09-ED4E-23532FF65B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r>
              <a:rPr lang="en-US"/>
              <a:t>Clone the internal repo </a:t>
            </a:r>
            <a:r>
              <a:rPr lang="en-US" u="sng"/>
              <a:t>aka.ms/skrepo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A4B17D-E733-C4F6-D5A3-2D0A8C19F4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t"/>
          <a:lstStyle/>
          <a:p>
            <a:r>
              <a:rPr lang="en-US"/>
              <a:t>Step through </a:t>
            </a:r>
            <a:r>
              <a:rPr lang="en-US" b="1"/>
              <a:t>live</a:t>
            </a:r>
            <a:r>
              <a:rPr lang="en-US"/>
              <a:t> samples in Jupyter NBs </a:t>
            </a:r>
            <a:r>
              <a:rPr lang="en-US" u="sng"/>
              <a:t>aka.ms/</a:t>
            </a:r>
            <a:r>
              <a:rPr lang="en-US" u="sng" err="1"/>
              <a:t>skjupyter</a:t>
            </a:r>
            <a:endParaRPr lang="en-US" u="sn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90ED26-139C-BDAF-3FC9-5DEC26E408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69907" y="3219822"/>
            <a:ext cx="2937780" cy="2159529"/>
          </a:xfrm>
        </p:spPr>
        <p:txBody>
          <a:bodyPr anchor="t"/>
          <a:lstStyle/>
          <a:p>
            <a:r>
              <a:rPr lang="en-US" dirty="0"/>
              <a:t>Go deeper with </a:t>
            </a:r>
            <a:br>
              <a:rPr lang="en-US" dirty="0"/>
            </a:br>
            <a:r>
              <a:rPr lang="en-US" u="sng" dirty="0"/>
              <a:t>aka.ms/sk</a:t>
            </a:r>
          </a:p>
          <a:p>
            <a:r>
              <a:rPr lang="en-US" dirty="0"/>
              <a:t>Get supported at </a:t>
            </a:r>
            <a:r>
              <a:rPr lang="en-US" u="sng" dirty="0"/>
              <a:t>aka.ms/sksupport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0FC7-858E-0B56-516E-2BD47960DEA6}"/>
              </a:ext>
            </a:extLst>
          </p:cNvPr>
          <p:cNvSpPr txBox="1"/>
          <p:nvPr/>
        </p:nvSpPr>
        <p:spPr>
          <a:xfrm>
            <a:off x="9923489" y="17988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2BBC2-2ACE-84FE-1A44-9146105012EB}"/>
              </a:ext>
            </a:extLst>
          </p:cNvPr>
          <p:cNvSpPr txBox="1"/>
          <p:nvPr/>
        </p:nvSpPr>
        <p:spPr>
          <a:xfrm>
            <a:off x="10747948" y="185878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C98C1-F40D-2B74-4E79-C3B35B24915B}"/>
              </a:ext>
            </a:extLst>
          </p:cNvPr>
          <p:cNvSpPr txBox="1"/>
          <p:nvPr/>
        </p:nvSpPr>
        <p:spPr>
          <a:xfrm>
            <a:off x="791936" y="2916878"/>
            <a:ext cx="6232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⏱️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0CAEA-0790-493C-A44A-DADD3967940D}"/>
              </a:ext>
            </a:extLst>
          </p:cNvPr>
          <p:cNvSpPr txBox="1"/>
          <p:nvPr/>
        </p:nvSpPr>
        <p:spPr>
          <a:xfrm>
            <a:off x="1268750" y="3005771"/>
            <a:ext cx="183673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b="1" cap="all" spc="200"/>
              <a:t>5 minutes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13ADB-0B16-2AD7-2AEC-1D8E93C333F8}"/>
              </a:ext>
            </a:extLst>
          </p:cNvPr>
          <p:cNvSpPr txBox="1"/>
          <p:nvPr/>
        </p:nvSpPr>
        <p:spPr>
          <a:xfrm>
            <a:off x="4678572" y="2916878"/>
            <a:ext cx="6232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⏱️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8778D-4F5C-E585-C620-77F8BAC454A5}"/>
              </a:ext>
            </a:extLst>
          </p:cNvPr>
          <p:cNvSpPr txBox="1"/>
          <p:nvPr/>
        </p:nvSpPr>
        <p:spPr>
          <a:xfrm>
            <a:off x="5118810" y="3005771"/>
            <a:ext cx="183673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b="1" cap="all" spc="200"/>
              <a:t>15 minutes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222AC-31E4-0898-4D0D-7B10A81B5282}"/>
              </a:ext>
            </a:extLst>
          </p:cNvPr>
          <p:cNvSpPr txBox="1"/>
          <p:nvPr/>
        </p:nvSpPr>
        <p:spPr>
          <a:xfrm>
            <a:off x="8401051" y="2916878"/>
            <a:ext cx="6232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⏱️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7F3A5-F45B-4434-6153-3078D6BA9C76}"/>
              </a:ext>
            </a:extLst>
          </p:cNvPr>
          <p:cNvSpPr txBox="1"/>
          <p:nvPr/>
        </p:nvSpPr>
        <p:spPr>
          <a:xfrm>
            <a:off x="8877865" y="3005771"/>
            <a:ext cx="29298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b="1" cap="all" spc="200"/>
              <a:t>75** minutes OR MORE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E5CA9-461F-1E37-AC81-9B72CD680362}"/>
              </a:ext>
            </a:extLst>
          </p:cNvPr>
          <p:cNvSpPr txBox="1"/>
          <p:nvPr/>
        </p:nvSpPr>
        <p:spPr>
          <a:xfrm>
            <a:off x="8685708" y="5709407"/>
            <a:ext cx="331413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500" cap="all" spc="100" dirty="0">
                <a:solidFill>
                  <a:schemeClr val="tx1">
                    <a:lumMod val="65000"/>
                  </a:schemeClr>
                </a:solidFill>
              </a:rPr>
              <a:t>**4 APP SAMPLES @15 MIN</a:t>
            </a:r>
          </a:p>
          <a:p>
            <a:pPr algn="l"/>
            <a:r>
              <a:rPr lang="en-US" sz="1500" cap="all" spc="100" dirty="0">
                <a:solidFill>
                  <a:schemeClr val="tx1">
                    <a:lumMod val="65000"/>
                  </a:schemeClr>
                </a:solidFill>
              </a:rPr>
              <a:t>   3 STARTER VIDEOS @5 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2DBD7-8885-0360-B63C-2EC4F0B8E126}"/>
              </a:ext>
            </a:extLst>
          </p:cNvPr>
          <p:cNvSpPr txBox="1"/>
          <p:nvPr/>
        </p:nvSpPr>
        <p:spPr>
          <a:xfrm>
            <a:off x="2167467" y="2607737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8658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5AA4-8AB5-F26E-7242-0C549C41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growing set of samples are designed for most use cases.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8FD3B-395D-917D-9652-3AB30C673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0FC7-858E-0B56-516E-2BD47960DEA6}"/>
              </a:ext>
            </a:extLst>
          </p:cNvPr>
          <p:cNvSpPr txBox="1"/>
          <p:nvPr/>
        </p:nvSpPr>
        <p:spPr>
          <a:xfrm>
            <a:off x="9923489" y="17988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4967-1453-7E4E-F073-E9AD72ED0DCB}"/>
              </a:ext>
            </a:extLst>
          </p:cNvPr>
          <p:cNvGrpSpPr/>
          <p:nvPr/>
        </p:nvGrpSpPr>
        <p:grpSpPr>
          <a:xfrm>
            <a:off x="536502" y="2471215"/>
            <a:ext cx="2545652" cy="3275459"/>
            <a:chOff x="536502" y="2471215"/>
            <a:chExt cx="2545652" cy="3275459"/>
          </a:xfrm>
        </p:grpSpPr>
        <p:pic>
          <p:nvPicPr>
            <p:cNvPr id="8" name="Picture 7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D1EB8B9E-9DF4-0646-A988-20A328D0B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9431" b="29075"/>
            <a:stretch/>
          </p:blipFill>
          <p:spPr>
            <a:xfrm>
              <a:off x="604096" y="3358935"/>
              <a:ext cx="2430996" cy="2387739"/>
            </a:xfrm>
            <a:prstGeom prst="rect">
              <a:avLst/>
            </a:prstGeom>
          </p:spPr>
        </p:pic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1DA388E-CE0E-5F5D-BA8C-102D253EF4B6}"/>
                </a:ext>
              </a:extLst>
            </p:cNvPr>
            <p:cNvSpPr/>
            <p:nvPr/>
          </p:nvSpPr>
          <p:spPr bwMode="auto">
            <a:xfrm>
              <a:off x="1809328" y="3358871"/>
              <a:ext cx="1225764" cy="1225762"/>
            </a:xfrm>
            <a:custGeom>
              <a:avLst/>
              <a:gdLst>
                <a:gd name="connsiteX0" fmla="*/ 139485 w 511444"/>
                <a:gd name="connsiteY0" fmla="*/ 0 h 511444"/>
                <a:gd name="connsiteX1" fmla="*/ 0 w 511444"/>
                <a:gd name="connsiteY1" fmla="*/ 0 h 511444"/>
                <a:gd name="connsiteX2" fmla="*/ 511444 w 511444"/>
                <a:gd name="connsiteY2" fmla="*/ 511444 h 511444"/>
                <a:gd name="connsiteX3" fmla="*/ 511444 w 511444"/>
                <a:gd name="connsiteY3" fmla="*/ 382291 h 511444"/>
                <a:gd name="connsiteX4" fmla="*/ 139485 w 511444"/>
                <a:gd name="connsiteY4" fmla="*/ 0 h 5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44" h="511444">
                  <a:moveTo>
                    <a:pt x="139485" y="0"/>
                  </a:moveTo>
                  <a:lnTo>
                    <a:pt x="0" y="0"/>
                  </a:lnTo>
                  <a:lnTo>
                    <a:pt x="511444" y="511444"/>
                  </a:lnTo>
                  <a:lnTo>
                    <a:pt x="511444" y="382291"/>
                  </a:lnTo>
                  <a:lnTo>
                    <a:pt x="139485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6CB2A-ADCA-302E-946D-C7C18F465714}"/>
                </a:ext>
              </a:extLst>
            </p:cNvPr>
            <p:cNvSpPr txBox="1"/>
            <p:nvPr/>
          </p:nvSpPr>
          <p:spPr>
            <a:xfrm rot="2700000">
              <a:off x="1689428" y="3839044"/>
              <a:ext cx="16471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spc="100">
                  <a:solidFill>
                    <a:schemeClr val="bg1"/>
                  </a:solidFill>
                </a:rPr>
                <a:t>THE CHAT SAMPLE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A1BF77-E1C9-78A0-9EE4-3EF519A9C5F2}"/>
                </a:ext>
              </a:extLst>
            </p:cNvPr>
            <p:cNvSpPr txBox="1"/>
            <p:nvPr/>
          </p:nvSpPr>
          <p:spPr>
            <a:xfrm>
              <a:off x="536502" y="2471215"/>
              <a:ext cx="2545652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 dirty="0"/>
                <a:t>Easily add chat-themed AI skills into your app.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A92F5-AD3A-493D-3F2F-059D2B120565}"/>
              </a:ext>
            </a:extLst>
          </p:cNvPr>
          <p:cNvGrpSpPr/>
          <p:nvPr/>
        </p:nvGrpSpPr>
        <p:grpSpPr>
          <a:xfrm>
            <a:off x="3472340" y="2471215"/>
            <a:ext cx="2450015" cy="3275398"/>
            <a:chOff x="3472340" y="2471215"/>
            <a:chExt cx="2450015" cy="3275398"/>
          </a:xfrm>
        </p:grpSpPr>
        <p:pic>
          <p:nvPicPr>
            <p:cNvPr id="11" name="Picture 10" descr="Graphical user interface, text, application, Word&#10;&#10;Description automatically generated">
              <a:extLst>
                <a:ext uri="{FF2B5EF4-FFF2-40B4-BE49-F238E27FC236}">
                  <a16:creationId xmlns:a16="http://schemas.microsoft.com/office/drawing/2014/main" id="{F23953EF-60E4-4B7C-2D5F-48337F3D2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64" b="32806"/>
            <a:stretch/>
          </p:blipFill>
          <p:spPr>
            <a:xfrm>
              <a:off x="3472340" y="3358873"/>
              <a:ext cx="2430996" cy="238774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2D361E-E000-8022-4E86-FD6BEEDDA0B7}"/>
                </a:ext>
              </a:extLst>
            </p:cNvPr>
            <p:cNvSpPr txBox="1"/>
            <p:nvPr/>
          </p:nvSpPr>
          <p:spPr>
            <a:xfrm>
              <a:off x="3472340" y="2471215"/>
              <a:ext cx="245001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/>
                <a:t>Chain prompts serially or hierarchically via Planner.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2D798C8-774F-8534-0A50-247D55B1F2F3}"/>
                </a:ext>
              </a:extLst>
            </p:cNvPr>
            <p:cNvSpPr/>
            <p:nvPr/>
          </p:nvSpPr>
          <p:spPr bwMode="auto">
            <a:xfrm>
              <a:off x="4683991" y="3358871"/>
              <a:ext cx="1225764" cy="1225762"/>
            </a:xfrm>
            <a:custGeom>
              <a:avLst/>
              <a:gdLst>
                <a:gd name="connsiteX0" fmla="*/ 139485 w 511444"/>
                <a:gd name="connsiteY0" fmla="*/ 0 h 511444"/>
                <a:gd name="connsiteX1" fmla="*/ 0 w 511444"/>
                <a:gd name="connsiteY1" fmla="*/ 0 h 511444"/>
                <a:gd name="connsiteX2" fmla="*/ 511444 w 511444"/>
                <a:gd name="connsiteY2" fmla="*/ 511444 h 511444"/>
                <a:gd name="connsiteX3" fmla="*/ 511444 w 511444"/>
                <a:gd name="connsiteY3" fmla="*/ 382291 h 511444"/>
                <a:gd name="connsiteX4" fmla="*/ 139485 w 511444"/>
                <a:gd name="connsiteY4" fmla="*/ 0 h 5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44" h="511444">
                  <a:moveTo>
                    <a:pt x="139485" y="0"/>
                  </a:moveTo>
                  <a:lnTo>
                    <a:pt x="0" y="0"/>
                  </a:lnTo>
                  <a:lnTo>
                    <a:pt x="511444" y="511444"/>
                  </a:lnTo>
                  <a:lnTo>
                    <a:pt x="511444" y="382291"/>
                  </a:lnTo>
                  <a:lnTo>
                    <a:pt x="139485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9A64CD-6BC9-915C-187D-D1832B1E895C}"/>
                </a:ext>
              </a:extLst>
            </p:cNvPr>
            <p:cNvSpPr txBox="1"/>
            <p:nvPr/>
          </p:nvSpPr>
          <p:spPr>
            <a:xfrm rot="2700000">
              <a:off x="4564091" y="3839044"/>
              <a:ext cx="16471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THE PLANNER SAMPLE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32953A-6CB8-DE63-5774-A5FF28EA8484}"/>
              </a:ext>
            </a:extLst>
          </p:cNvPr>
          <p:cNvGrpSpPr/>
          <p:nvPr/>
        </p:nvGrpSpPr>
        <p:grpSpPr>
          <a:xfrm>
            <a:off x="6340584" y="2471215"/>
            <a:ext cx="2481794" cy="3280603"/>
            <a:chOff x="6340584" y="2471215"/>
            <a:chExt cx="2481794" cy="3280603"/>
          </a:xfrm>
        </p:grpSpPr>
        <p:pic>
          <p:nvPicPr>
            <p:cNvPr id="15" name="Picture 1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71644D62-7652-5B7D-4DE9-35D857880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632" b="34676"/>
            <a:stretch/>
          </p:blipFill>
          <p:spPr>
            <a:xfrm>
              <a:off x="6340584" y="3358871"/>
              <a:ext cx="2430996" cy="23929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FE8EB-1ECC-ADDC-A0D4-EC8CB1A70DFA}"/>
                </a:ext>
              </a:extLst>
            </p:cNvPr>
            <p:cNvSpPr txBox="1"/>
            <p:nvPr/>
          </p:nvSpPr>
          <p:spPr>
            <a:xfrm>
              <a:off x="6372363" y="2471215"/>
              <a:ext cx="245001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/>
                <a:t>Query MS Graph information with your favorite prompts.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8CE3D49-3D7B-EFBE-1FE4-FC357769783D}"/>
                </a:ext>
              </a:extLst>
            </p:cNvPr>
            <p:cNvSpPr/>
            <p:nvPr/>
          </p:nvSpPr>
          <p:spPr bwMode="auto">
            <a:xfrm>
              <a:off x="7553311" y="3358872"/>
              <a:ext cx="1225764" cy="1225762"/>
            </a:xfrm>
            <a:custGeom>
              <a:avLst/>
              <a:gdLst>
                <a:gd name="connsiteX0" fmla="*/ 139485 w 511444"/>
                <a:gd name="connsiteY0" fmla="*/ 0 h 511444"/>
                <a:gd name="connsiteX1" fmla="*/ 0 w 511444"/>
                <a:gd name="connsiteY1" fmla="*/ 0 h 511444"/>
                <a:gd name="connsiteX2" fmla="*/ 511444 w 511444"/>
                <a:gd name="connsiteY2" fmla="*/ 511444 h 511444"/>
                <a:gd name="connsiteX3" fmla="*/ 511444 w 511444"/>
                <a:gd name="connsiteY3" fmla="*/ 382291 h 511444"/>
                <a:gd name="connsiteX4" fmla="*/ 139485 w 511444"/>
                <a:gd name="connsiteY4" fmla="*/ 0 h 5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44" h="511444">
                  <a:moveTo>
                    <a:pt x="139485" y="0"/>
                  </a:moveTo>
                  <a:lnTo>
                    <a:pt x="0" y="0"/>
                  </a:lnTo>
                  <a:lnTo>
                    <a:pt x="511444" y="511444"/>
                  </a:lnTo>
                  <a:lnTo>
                    <a:pt x="511444" y="382291"/>
                  </a:lnTo>
                  <a:lnTo>
                    <a:pt x="139485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45DB16-2C27-C622-F69C-67BF3F6322EF}"/>
                </a:ext>
              </a:extLst>
            </p:cNvPr>
            <p:cNvSpPr txBox="1"/>
            <p:nvPr/>
          </p:nvSpPr>
          <p:spPr>
            <a:xfrm rot="2700000">
              <a:off x="7433411" y="3839045"/>
              <a:ext cx="16471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spc="-100">
                  <a:solidFill>
                    <a:schemeClr val="bg1"/>
                  </a:solidFill>
                </a:rPr>
                <a:t>THE MS GRAPH SAMPLE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8E293A-E069-6DAF-5D19-179EEB32D591}"/>
              </a:ext>
            </a:extLst>
          </p:cNvPr>
          <p:cNvGrpSpPr/>
          <p:nvPr/>
        </p:nvGrpSpPr>
        <p:grpSpPr>
          <a:xfrm>
            <a:off x="9208534" y="2471215"/>
            <a:ext cx="2450015" cy="3274630"/>
            <a:chOff x="9208534" y="2471215"/>
            <a:chExt cx="2450015" cy="32746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44837-1084-8C14-4233-10037A12B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9356" b="28923"/>
            <a:stretch/>
          </p:blipFill>
          <p:spPr>
            <a:xfrm>
              <a:off x="9208828" y="3358871"/>
              <a:ext cx="2430996" cy="2386974"/>
            </a:xfrm>
            <a:prstGeom prst="rect">
              <a:avLst/>
            </a:prstGeom>
          </p:spPr>
        </p:pic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D853B9E-BC1F-0614-767F-5ED39071AC85}"/>
                </a:ext>
              </a:extLst>
            </p:cNvPr>
            <p:cNvSpPr/>
            <p:nvPr/>
          </p:nvSpPr>
          <p:spPr bwMode="auto">
            <a:xfrm>
              <a:off x="10406131" y="3358871"/>
              <a:ext cx="1225764" cy="1225762"/>
            </a:xfrm>
            <a:custGeom>
              <a:avLst/>
              <a:gdLst>
                <a:gd name="connsiteX0" fmla="*/ 139485 w 511444"/>
                <a:gd name="connsiteY0" fmla="*/ 0 h 511444"/>
                <a:gd name="connsiteX1" fmla="*/ 0 w 511444"/>
                <a:gd name="connsiteY1" fmla="*/ 0 h 511444"/>
                <a:gd name="connsiteX2" fmla="*/ 511444 w 511444"/>
                <a:gd name="connsiteY2" fmla="*/ 511444 h 511444"/>
                <a:gd name="connsiteX3" fmla="*/ 511444 w 511444"/>
                <a:gd name="connsiteY3" fmla="*/ 382291 h 511444"/>
                <a:gd name="connsiteX4" fmla="*/ 139485 w 511444"/>
                <a:gd name="connsiteY4" fmla="*/ 0 h 51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44" h="511444">
                  <a:moveTo>
                    <a:pt x="139485" y="0"/>
                  </a:moveTo>
                  <a:lnTo>
                    <a:pt x="0" y="0"/>
                  </a:lnTo>
                  <a:lnTo>
                    <a:pt x="511444" y="511444"/>
                  </a:lnTo>
                  <a:lnTo>
                    <a:pt x="511444" y="382291"/>
                  </a:lnTo>
                  <a:lnTo>
                    <a:pt x="139485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87B0E-61F2-EDED-AF26-90D23EE8979E}"/>
                </a:ext>
              </a:extLst>
            </p:cNvPr>
            <p:cNvSpPr txBox="1"/>
            <p:nvPr/>
          </p:nvSpPr>
          <p:spPr>
            <a:xfrm rot="2700000">
              <a:off x="10301221" y="3839044"/>
              <a:ext cx="16471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spc="-100">
                  <a:solidFill>
                    <a:schemeClr val="bg1"/>
                  </a:solidFill>
                </a:rPr>
                <a:t>THE EMBEDDING SAMPLE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77D31C-F796-99DF-163A-722B7690B870}"/>
                </a:ext>
              </a:extLst>
            </p:cNvPr>
            <p:cNvSpPr txBox="1"/>
            <p:nvPr/>
          </p:nvSpPr>
          <p:spPr>
            <a:xfrm>
              <a:off x="9208534" y="2471215"/>
              <a:ext cx="245001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/>
                <a:t>Chat with your repo of choice using embeddings.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496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61A-7929-E787-B083-E126FDC4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anticipate in response to Semantic Kernel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346F-E584-BECD-55AD-528EBE81A6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At first, I was ???? </a:t>
            </a:r>
            <a:br>
              <a:rPr lang="en-US" dirty="0"/>
            </a:br>
            <a:r>
              <a:rPr lang="en-US" dirty="0"/>
              <a:t>And then I ran the code. I got it! 😍 Wow.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73D9-A065-A5EA-CCE0-0F54F94128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We tend to be bad at shared approaches like this. 😶 Sorry, I’m busy.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24DD9-BEE5-3EC4-3CAE-BBDA86599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I’ve been following langchain. 🤔 Can this really compare?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F7587-9C91-F461-EB04-8EEBF9D8BC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—Optimistic Devs / PMs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D46DB-B60C-2630-0682-4D3390DA5D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—Hardened Veterans-Who-Ship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997EC1-B4FA-01E6-823C-CF2A2123F8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—Skeptical Data Scientists / PMs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C80CEA-C926-4DF0-0F4F-3BEDBEEEDC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FOR 1P DEV + PM LEADERS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4534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25FC0-4938-ED81-B6A7-9F267CFB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respond when the detractors are strong: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211434-3491-850D-6776-8C79CC5BC4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One-off, LLM AI micro-features sink our future ability to do more.</a:t>
            </a:r>
          </a:p>
          <a:p>
            <a:r>
              <a:rPr lang="en-US" dirty="0">
                <a:solidFill>
                  <a:srgbClr val="FFFF00"/>
                </a:solidFill>
              </a:rPr>
              <a:t>Without a shared LLM AI approach, multiple-</a:t>
            </a:r>
            <a:r>
              <a:rPr lang="en-US" u="sng" dirty="0">
                <a:solidFill>
                  <a:srgbClr val="FFFF00"/>
                </a:solidFill>
              </a:rPr>
              <a:t>personalities</a:t>
            </a:r>
            <a:r>
              <a:rPr lang="en-US" dirty="0">
                <a:solidFill>
                  <a:srgbClr val="FFFF00"/>
                </a:solidFill>
              </a:rPr>
              <a:t> will arise.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Semantic Kernel takes advantage of the latest advances in LLM AI.</a:t>
            </a:r>
          </a:p>
          <a:p>
            <a:r>
              <a:rPr lang="en-US" dirty="0"/>
              <a:t>Your app(s) will have immediate access to each 10X LLM AI advance.</a:t>
            </a:r>
          </a:p>
          <a:p>
            <a:r>
              <a:rPr lang="en-US" dirty="0"/>
              <a:t>SK enables the integration of multiple and the next LLM models.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6B4823-CF06-70F9-862E-A94616E637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FOR 1P DEV + PRODUCT LEADERS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26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25FC0-4938-ED81-B6A7-9F267CFB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you tell if the SK approach is having an impact?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90DE-8B3B-6B37-715A-F7B8EF4D0E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096" y="6413956"/>
            <a:ext cx="5369984" cy="215444"/>
          </a:xfrm>
        </p:spPr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6B4823-CF06-70F9-862E-A94616E637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/>
              <a:t>Divergence is trending down ↓</a:t>
            </a:r>
          </a:p>
          <a:p>
            <a:r>
              <a:rPr lang="en-US" sz="1800"/>
              <a:t>DIY approaches to deploying LLM AI are losing popularity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8FF242-1524-C60D-A93A-62D762F35E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/>
              <a:t>AI-powered feature quality is up ↑</a:t>
            </a:r>
          </a:p>
          <a:p>
            <a:r>
              <a:rPr lang="en-US" sz="1800"/>
              <a:t>We’re investing in what matters instead of all taming LLM AIs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3E346-456B-B261-71C9-7DC5686BA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Internal sharing is trending up ↑</a:t>
            </a:r>
          </a:p>
          <a:p>
            <a:r>
              <a:rPr lang="en-US" sz="1800"/>
              <a:t>Awesome stuff is getting built because we’re building smartly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509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B18170-AE88-87F4-5B34-798EDDF235BD}"/>
              </a:ext>
            </a:extLst>
          </p:cNvPr>
          <p:cNvGrpSpPr/>
          <p:nvPr/>
        </p:nvGrpSpPr>
        <p:grpSpPr>
          <a:xfrm>
            <a:off x="598515" y="4738255"/>
            <a:ext cx="6018416" cy="1107996"/>
            <a:chOff x="598515" y="4738255"/>
            <a:chExt cx="6018416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A9993B-DC51-D444-8FA3-444ABDFDA8C0}"/>
                </a:ext>
              </a:extLst>
            </p:cNvPr>
            <p:cNvSpPr txBox="1"/>
            <p:nvPr/>
          </p:nvSpPr>
          <p:spPr>
            <a:xfrm>
              <a:off x="598515" y="4738255"/>
              <a:ext cx="292608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/>
                <a:t>Semantic Kernel Home</a:t>
              </a:r>
            </a:p>
            <a:p>
              <a:pPr algn="l"/>
              <a:r>
                <a:rPr lang="en-US"/>
                <a:t>Internal-Only GitHub Repo</a:t>
              </a:r>
            </a:p>
            <a:p>
              <a:pPr algn="l"/>
              <a:r>
                <a:rPr lang="en-US"/>
                <a:t>Technical Demonstrations</a:t>
              </a:r>
            </a:p>
            <a:p>
              <a:pPr algn="l"/>
              <a:r>
                <a:rPr lang="en-US"/>
                <a:t>Technical Support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AAE600-A348-D895-EAA9-522618E66F91}"/>
                </a:ext>
              </a:extLst>
            </p:cNvPr>
            <p:cNvSpPr txBox="1"/>
            <p:nvPr/>
          </p:nvSpPr>
          <p:spPr>
            <a:xfrm>
              <a:off x="3923607" y="4738255"/>
              <a:ext cx="2693324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b="1"/>
                <a:t>aka.ms/sk</a:t>
              </a:r>
            </a:p>
            <a:p>
              <a:pPr algn="l"/>
              <a:r>
                <a:rPr lang="en-US" b="1"/>
                <a:t>aka.ms/skrepo-howto</a:t>
              </a:r>
            </a:p>
            <a:p>
              <a:pPr algn="l"/>
              <a:r>
                <a:rPr lang="en-US" b="1"/>
                <a:t>aka.ms/skdemos</a:t>
              </a:r>
            </a:p>
            <a:p>
              <a:pPr algn="l"/>
              <a:r>
                <a:rPr lang="en-US" b="1"/>
                <a:t>aka.ms/sksupport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18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D959-7B75-A659-C024-0FC8E33D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TL;DR of this burning moment in technology?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10E5-33AA-C2C6-5455-3B3754D36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Large Language Model (LLM) advances have made semantically-rich AI into the big “switch” of this decade.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07641-680B-1B21-7E55-6B07F62F8E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We’re shipping as many GPT-enabled features as we can. How we do it doesn’t matter right now. </a:t>
            </a:r>
            <a:r>
              <a:rPr lang="en-US" u="sng" dirty="0"/>
              <a:t>But it will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99DA23-A27B-D238-919F-41E33E4AB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096" y="6413956"/>
            <a:ext cx="5369984" cy="215444"/>
          </a:xfrm>
        </p:spPr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86DA-57EB-4A90-5CCA-E7747FB16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RIGHT NOW (EXTERNAL)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280C5-B125-8CAB-4089-8865D7934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RIGHT NOW (INTERNAL)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2489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D959-7B75-A659-C024-0FC8E33D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TL;DR: We’re not in Kansas anymore.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10E5-33AA-C2C6-5455-3B3754D36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Semantic AI requires a new way of writing code that’s unfamiliar.</a:t>
            </a:r>
          </a:p>
          <a:p>
            <a:r>
              <a:rPr lang="en-US" sz="1800" i="1"/>
              <a:t>The hard things are easy, and the easy things can seem hard</a:t>
            </a:r>
            <a:r>
              <a:rPr lang="en-US" sz="180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07641-680B-1B21-7E55-6B07F62F8E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You need new tools that 10X your value and velocity with AI.</a:t>
            </a:r>
          </a:p>
          <a:p>
            <a:r>
              <a:rPr lang="en-US" sz="1800" i="1"/>
              <a:t>Picture infinite chats, long-running tasks, 900+ connectors.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99DA23-A27B-D238-919F-41E33E4AB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You soon run into the limits of what it can’t do out-of-the-box.</a:t>
            </a:r>
          </a:p>
          <a:p>
            <a:r>
              <a:rPr lang="en-US" sz="1800" i="1"/>
              <a:t>Calling OpenAI APIs directly means you’re thinking too small.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9E15E-C490-4C4A-D141-28A8E9B105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FOR 1P DEV + PRODUCT LEADERS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5707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A9F2FE9-FDED-BB70-18EF-7FD5051B77E2}"/>
              </a:ext>
            </a:extLst>
          </p:cNvPr>
          <p:cNvSpPr/>
          <p:nvPr/>
        </p:nvSpPr>
        <p:spPr bwMode="auto">
          <a:xfrm>
            <a:off x="603935" y="4301869"/>
            <a:ext cx="11018520" cy="553999"/>
          </a:xfrm>
          <a:prstGeom prst="rect">
            <a:avLst/>
          </a:prstGeom>
          <a:solidFill>
            <a:schemeClr val="bg1">
              <a:lumMod val="75000"/>
              <a:lumOff val="25000"/>
              <a:alpha val="6376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A82074-2394-9625-A35C-50557140F546}"/>
              </a:ext>
            </a:extLst>
          </p:cNvPr>
          <p:cNvSpPr/>
          <p:nvPr/>
        </p:nvSpPr>
        <p:spPr bwMode="auto">
          <a:xfrm>
            <a:off x="603935" y="5378501"/>
            <a:ext cx="11018520" cy="553999"/>
          </a:xfrm>
          <a:prstGeom prst="rect">
            <a:avLst/>
          </a:prstGeom>
          <a:solidFill>
            <a:schemeClr val="bg1">
              <a:lumMod val="75000"/>
              <a:lumOff val="25000"/>
              <a:alpha val="6376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07AA1-C4CE-8DC8-944A-5D788C9CC26E}"/>
              </a:ext>
            </a:extLst>
          </p:cNvPr>
          <p:cNvSpPr/>
          <p:nvPr/>
        </p:nvSpPr>
        <p:spPr bwMode="auto">
          <a:xfrm>
            <a:off x="603935" y="3166243"/>
            <a:ext cx="11018520" cy="553999"/>
          </a:xfrm>
          <a:prstGeom prst="rect">
            <a:avLst/>
          </a:prstGeom>
          <a:solidFill>
            <a:schemeClr val="bg1">
              <a:lumMod val="75000"/>
              <a:lumOff val="25000"/>
              <a:alpha val="6376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B717A-F075-46D9-B748-2531603CFFE8}"/>
              </a:ext>
            </a:extLst>
          </p:cNvPr>
          <p:cNvCxnSpPr>
            <a:cxnSpLocks/>
          </p:cNvCxnSpPr>
          <p:nvPr/>
        </p:nvCxnSpPr>
        <p:spPr>
          <a:xfrm>
            <a:off x="888390" y="3488365"/>
            <a:ext cx="5369984" cy="0"/>
          </a:xfrm>
          <a:prstGeom prst="straightConnector1">
            <a:avLst/>
          </a:prstGeom>
          <a:ln w="22225">
            <a:gradFill>
              <a:gsLst>
                <a:gs pos="0">
                  <a:schemeClr val="tx2"/>
                </a:gs>
                <a:gs pos="10000">
                  <a:srgbClr val="FE99CC">
                    <a:alpha val="45882"/>
                  </a:srgbClr>
                </a:gs>
                <a:gs pos="100000">
                  <a:srgbClr val="FC98CC">
                    <a:alpha val="0"/>
                  </a:srgbClr>
                </a:gs>
              </a:gsLst>
              <a:lin ang="10800000" scaled="0"/>
            </a:gradFill>
            <a:prstDash val="solid"/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FAFDEA-5A4F-C5F8-DA01-4A78086E1339}"/>
              </a:ext>
            </a:extLst>
          </p:cNvPr>
          <p:cNvCxnSpPr>
            <a:cxnSpLocks/>
          </p:cNvCxnSpPr>
          <p:nvPr/>
        </p:nvCxnSpPr>
        <p:spPr>
          <a:xfrm>
            <a:off x="888390" y="4055004"/>
            <a:ext cx="5369984" cy="0"/>
          </a:xfrm>
          <a:prstGeom prst="straightConnector1">
            <a:avLst/>
          </a:prstGeom>
          <a:ln w="22225">
            <a:gradFill>
              <a:gsLst>
                <a:gs pos="0">
                  <a:schemeClr val="tx2"/>
                </a:gs>
                <a:gs pos="10000">
                  <a:srgbClr val="FE99CC">
                    <a:alpha val="45882"/>
                  </a:srgbClr>
                </a:gs>
                <a:gs pos="100000">
                  <a:srgbClr val="FC98CC">
                    <a:alpha val="0"/>
                  </a:srgbClr>
                </a:gs>
              </a:gsLst>
              <a:lin ang="10800000" scaled="0"/>
            </a:gradFill>
            <a:prstDash val="solid"/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53714E-36C9-493C-B11E-FECB47CC9E6B}"/>
              </a:ext>
            </a:extLst>
          </p:cNvPr>
          <p:cNvCxnSpPr>
            <a:cxnSpLocks/>
          </p:cNvCxnSpPr>
          <p:nvPr/>
        </p:nvCxnSpPr>
        <p:spPr>
          <a:xfrm>
            <a:off x="888390" y="4557406"/>
            <a:ext cx="5369984" cy="0"/>
          </a:xfrm>
          <a:prstGeom prst="straightConnector1">
            <a:avLst/>
          </a:prstGeom>
          <a:ln w="22225">
            <a:gradFill>
              <a:gsLst>
                <a:gs pos="0">
                  <a:schemeClr val="tx2"/>
                </a:gs>
                <a:gs pos="10000">
                  <a:srgbClr val="FE99CC">
                    <a:alpha val="45882"/>
                  </a:srgbClr>
                </a:gs>
                <a:gs pos="100000">
                  <a:srgbClr val="FC98CC">
                    <a:alpha val="0"/>
                  </a:srgbClr>
                </a:gs>
              </a:gsLst>
              <a:lin ang="10800000" scaled="0"/>
            </a:gradFill>
            <a:prstDash val="solid"/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A8D0F8-D09F-48EF-FB52-7C00EFC65885}"/>
              </a:ext>
            </a:extLst>
          </p:cNvPr>
          <p:cNvCxnSpPr>
            <a:cxnSpLocks/>
          </p:cNvCxnSpPr>
          <p:nvPr/>
        </p:nvCxnSpPr>
        <p:spPr>
          <a:xfrm>
            <a:off x="888390" y="5146686"/>
            <a:ext cx="5369984" cy="0"/>
          </a:xfrm>
          <a:prstGeom prst="straightConnector1">
            <a:avLst/>
          </a:prstGeom>
          <a:ln w="22225">
            <a:gradFill>
              <a:gsLst>
                <a:gs pos="0">
                  <a:schemeClr val="tx2"/>
                </a:gs>
                <a:gs pos="10000">
                  <a:srgbClr val="FE99CC">
                    <a:alpha val="45882"/>
                  </a:srgbClr>
                </a:gs>
                <a:gs pos="100000">
                  <a:srgbClr val="FC98CC">
                    <a:alpha val="0"/>
                  </a:srgbClr>
                </a:gs>
              </a:gsLst>
              <a:lin ang="10800000" scaled="0"/>
            </a:gradFill>
            <a:prstDash val="solid"/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812AB2-1117-F656-88E7-BB2139ABC370}"/>
              </a:ext>
            </a:extLst>
          </p:cNvPr>
          <p:cNvCxnSpPr>
            <a:cxnSpLocks/>
          </p:cNvCxnSpPr>
          <p:nvPr/>
        </p:nvCxnSpPr>
        <p:spPr>
          <a:xfrm>
            <a:off x="888390" y="5654686"/>
            <a:ext cx="5369984" cy="0"/>
          </a:xfrm>
          <a:prstGeom prst="straightConnector1">
            <a:avLst/>
          </a:prstGeom>
          <a:ln w="22225">
            <a:gradFill>
              <a:gsLst>
                <a:gs pos="0">
                  <a:schemeClr val="tx2"/>
                </a:gs>
                <a:gs pos="10000">
                  <a:srgbClr val="FE99CC">
                    <a:alpha val="45882"/>
                  </a:srgbClr>
                </a:gs>
                <a:gs pos="100000">
                  <a:srgbClr val="FC98CC">
                    <a:alpha val="0"/>
                  </a:srgbClr>
                </a:gs>
              </a:gsLst>
              <a:lin ang="10800000" scaled="0"/>
            </a:gradFill>
            <a:prstDash val="solid"/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F0D959-7B75-A659-C024-0FC8E33D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with common tools to avoid future technical debt.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108C-8EFD-9BA9-B8A5-659C00EEB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Shipping a one-off, iffy GPT feature</a:t>
            </a:r>
          </a:p>
          <a:p>
            <a:r>
              <a:rPr lang="en-US"/>
              <a:t>Solve problems just with prompts</a:t>
            </a:r>
          </a:p>
          <a:p>
            <a:r>
              <a:rPr lang="en-US"/>
              <a:t>Struggle to build prompt contexts</a:t>
            </a:r>
          </a:p>
          <a:p>
            <a:r>
              <a:rPr lang="en-US"/>
              <a:t>Build prompt orchestration yourself</a:t>
            </a:r>
          </a:p>
          <a:p>
            <a:r>
              <a:rPr lang="en-US"/>
              <a:t>Make prompt libraries on your 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568CF-FD5D-C219-8727-DC874AF84E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0" tIns="45720" rIns="91440" bIns="45720" anchor="t"/>
          <a:lstStyle/>
          <a:p>
            <a:r>
              <a:rPr lang="en-US">
                <a:cs typeface="Segoe UI"/>
              </a:rPr>
              <a:t>Take a </a:t>
            </a:r>
            <a:r>
              <a:rPr lang="en-US" b="1">
                <a:cs typeface="Segoe UI"/>
              </a:rPr>
              <a:t>paved </a:t>
            </a:r>
            <a:r>
              <a:rPr lang="en-US">
                <a:cs typeface="Segoe UI"/>
              </a:rPr>
              <a:t>path for GPT deploys</a:t>
            </a:r>
          </a:p>
          <a:p>
            <a:r>
              <a:rPr lang="en-US">
                <a:cs typeface="Segoe UI"/>
              </a:rPr>
              <a:t>Mix prompts with native code</a:t>
            </a:r>
          </a:p>
          <a:p>
            <a:r>
              <a:rPr lang="en-US">
                <a:cs typeface="Segoe UI"/>
              </a:rPr>
              <a:t>Get vector memory for fast prompts</a:t>
            </a:r>
          </a:p>
          <a:p>
            <a:r>
              <a:rPr lang="en-US">
                <a:cs typeface="Segoe UI"/>
              </a:rPr>
              <a:t>Use an emerging, </a:t>
            </a:r>
            <a:r>
              <a:rPr lang="en-US" u="sng">
                <a:cs typeface="Segoe UI"/>
              </a:rPr>
              <a:t>common</a:t>
            </a:r>
            <a:r>
              <a:rPr lang="en-US">
                <a:cs typeface="Segoe UI"/>
              </a:rPr>
              <a:t> approach</a:t>
            </a:r>
          </a:p>
          <a:p>
            <a:r>
              <a:rPr lang="en-US">
                <a:cs typeface="Segoe UI"/>
              </a:rPr>
              <a:t>Access stock, ready-to-go prompts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3FF2A4-74A6-A0BA-7F18-398212026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FROM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C47B75-2CCA-3F57-DE39-055BF1E56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67D6E2-A650-C4D4-8CEC-7E9FF0362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31AEC-B677-9C9D-32C6-56EAB7FA1FA5}"/>
              </a:ext>
            </a:extLst>
          </p:cNvPr>
          <p:cNvSpPr txBox="1"/>
          <p:nvPr/>
        </p:nvSpPr>
        <p:spPr>
          <a:xfrm>
            <a:off x="734518" y="-94438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00A90-F48E-695B-33FE-2AFE15E3D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8374" y="3238299"/>
            <a:ext cx="0" cy="436201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B0DB70-6154-99CA-27A8-CD1FA6B7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8374" y="3789589"/>
            <a:ext cx="0" cy="436201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601801-5086-4582-F86B-1B6D05F2B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8374" y="4340879"/>
            <a:ext cx="0" cy="436201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F3ECA-111E-29E8-5386-D0ED4CCB2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8374" y="4892169"/>
            <a:ext cx="0" cy="436201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4D7E0A-D8B6-3AEE-51BB-2D9F453DF127}"/>
              </a:ext>
            </a:extLst>
          </p:cNvPr>
          <p:cNvSpPr txBox="1"/>
          <p:nvPr/>
        </p:nvSpPr>
        <p:spPr>
          <a:xfrm>
            <a:off x="4377128" y="257830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2E907-63CB-7A04-580D-359F7F9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8374" y="5445324"/>
            <a:ext cx="0" cy="436201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773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D959-7B75-A659-C024-0FC8E33D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Tell me … why do </a:t>
            </a:r>
            <a:r>
              <a:rPr lang="en-US" u="sng"/>
              <a:t>I</a:t>
            </a:r>
            <a:r>
              <a:rPr lang="en-US"/>
              <a:t> need ”Semantic Kernel”?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74771-CF73-E295-748F-BDE0B98B1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>
                <a:cs typeface="Segoe UI"/>
              </a:rPr>
              <a:t>TAKE FULL ADVANTAGE OF LLM AI</a:t>
            </a:r>
          </a:p>
          <a:p>
            <a:endParaRPr lang="en-US" sz="2000" b="1"/>
          </a:p>
          <a:p>
            <a:r>
              <a:rPr lang="en-US" sz="2600">
                <a:cs typeface="Segoe UI"/>
              </a:rPr>
              <a:t>Work multimodal, across many models seamlessly. </a:t>
            </a:r>
            <a:r>
              <a:rPr lang="en-US" sz="2600" u="sng">
                <a:cs typeface="Segoe UI"/>
              </a:rPr>
              <a:t>Future-proof your code investment</a:t>
            </a:r>
            <a:r>
              <a:rPr lang="en-US" sz="2600">
                <a:cs typeface="Segoe UI"/>
              </a:rPr>
              <a:t>.</a:t>
            </a:r>
            <a:endParaRPr lang="en-US" sz="2600" i="1">
              <a:cs typeface="Segoe U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D7F1-8E3E-FC99-B25D-220048CAB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b="1"/>
              <a:t>BOOST YOUR CODING PRODUCTIVITY</a:t>
            </a:r>
          </a:p>
          <a:p>
            <a:endParaRPr lang="en-US" sz="2000" b="1"/>
          </a:p>
          <a:p>
            <a:r>
              <a:rPr lang="en-US" sz="2600"/>
              <a:t>Access common LLM AI coding patterns to leverage your peers. Use pre-built skills + connectors. </a:t>
            </a:r>
            <a:endParaRPr lang="en-US" sz="2600" i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6B51D-E742-2B02-3C5B-FFC4C623F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FOR 1P DEV + PRODUCT LEADERS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02570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FD74-E26D-0EC6-BBF2-C7775796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target audience for Semantic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4877-5495-8DF7-1C02-66A0245CCE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That’s you, the developer. Yeah, </a:t>
            </a:r>
            <a:r>
              <a:rPr lang="en-US" sz="3200" u="sng" dirty="0">
                <a:solidFill>
                  <a:schemeClr val="bg2">
                    <a:lumMod val="20000"/>
                    <a:lumOff val="80000"/>
                  </a:schemeClr>
                </a:solidFill>
              </a:rPr>
              <a:t>you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If we all use different approaches to LLM AI, their individual behaviors will not be dependable and repeatable. One-off text completions or summarizations will not bring defensibility to our combined AI efforts. Only a large, engaged set of developers can do so.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 for the customer, it will be h*ll. Our products will have inconsistent “sub-personalities” that will feel like landing at every world city all at once — bumping into different conventions at every point of interaction.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3FB5C-2095-B2F2-D1FB-11A47E02D4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FOR 1P DEV LEADERS</a:t>
            </a:r>
          </a:p>
        </p:txBody>
      </p:sp>
    </p:spTree>
    <p:extLst>
      <p:ext uri="{BB962C8B-B14F-4D97-AF65-F5344CB8AC3E}">
        <p14:creationId xmlns:p14="http://schemas.microsoft.com/office/powerpoint/2010/main" val="2555706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5AA4-8AB5-F26E-7242-0C549C41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Kernel pays down future technical debt asap.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0F7C5-4957-61AF-626C-F13EEEE5F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096" y="6413956"/>
            <a:ext cx="5369984" cy="215444"/>
          </a:xfrm>
        </p:spPr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0FC7-858E-0B56-516E-2BD47960DEA6}"/>
              </a:ext>
            </a:extLst>
          </p:cNvPr>
          <p:cNvSpPr txBox="1"/>
          <p:nvPr/>
        </p:nvSpPr>
        <p:spPr>
          <a:xfrm>
            <a:off x="9923489" y="17988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DFD0B-55C7-780C-0723-6F50BDF4B07F}"/>
              </a:ext>
            </a:extLst>
          </p:cNvPr>
          <p:cNvGrpSpPr/>
          <p:nvPr/>
        </p:nvGrpSpPr>
        <p:grpSpPr>
          <a:xfrm>
            <a:off x="479570" y="2334757"/>
            <a:ext cx="10645630" cy="1900919"/>
            <a:chOff x="479570" y="2334757"/>
            <a:chExt cx="10645630" cy="1900919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9AE5124E-76C4-39D5-5CF5-F91FF42D534C}"/>
                </a:ext>
              </a:extLst>
            </p:cNvPr>
            <p:cNvSpPr/>
            <p:nvPr/>
          </p:nvSpPr>
          <p:spPr bwMode="auto">
            <a:xfrm>
              <a:off x="2362200" y="3606353"/>
              <a:ext cx="592726" cy="566852"/>
            </a:xfrm>
            <a:prstGeom prst="can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9DD7B9-2FB3-970A-9D40-E7214342A996}"/>
                </a:ext>
              </a:extLst>
            </p:cNvPr>
            <p:cNvSpPr txBox="1"/>
            <p:nvPr/>
          </p:nvSpPr>
          <p:spPr>
            <a:xfrm>
              <a:off x="2053739" y="3272734"/>
              <a:ext cx="12295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/>
                <a:t>SKILLS</a:t>
              </a:r>
            </a:p>
          </p:txBody>
        </p:sp>
        <p:sp>
          <p:nvSpPr>
            <p:cNvPr id="15" name="Multidocument 14">
              <a:extLst>
                <a:ext uri="{FF2B5EF4-FFF2-40B4-BE49-F238E27FC236}">
                  <a16:creationId xmlns:a16="http://schemas.microsoft.com/office/drawing/2014/main" id="{A9E2D2F6-5010-F5E7-20B3-54F97AF09810}"/>
                </a:ext>
              </a:extLst>
            </p:cNvPr>
            <p:cNvSpPr/>
            <p:nvPr/>
          </p:nvSpPr>
          <p:spPr bwMode="auto">
            <a:xfrm>
              <a:off x="3557761" y="3325189"/>
              <a:ext cx="1338060" cy="893467"/>
            </a:xfrm>
            <a:prstGeom prst="flowChartMultidocument">
              <a:avLst/>
            </a:prstGeom>
            <a:solidFill>
              <a:srgbClr val="FFC0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771749" sx="102000" sy="102000" algn="ctr" rotWithShape="0">
                <a:srgbClr val="FFC0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D6C55D-9473-C593-0048-2E0EAC4BBFE4}"/>
                </a:ext>
              </a:extLst>
            </p:cNvPr>
            <p:cNvSpPr txBox="1"/>
            <p:nvPr/>
          </p:nvSpPr>
          <p:spPr>
            <a:xfrm>
              <a:off x="3616316" y="3688618"/>
              <a:ext cx="10753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PLANNER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AA5D9E-216E-E4E1-1CC7-4D38778236BC}"/>
                </a:ext>
              </a:extLst>
            </p:cNvPr>
            <p:cNvSpPr/>
            <p:nvPr/>
          </p:nvSpPr>
          <p:spPr bwMode="auto">
            <a:xfrm>
              <a:off x="3701080" y="4044034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852442-0595-928A-5F61-FC2416614544}"/>
                </a:ext>
              </a:extLst>
            </p:cNvPr>
            <p:cNvSpPr/>
            <p:nvPr/>
          </p:nvSpPr>
          <p:spPr bwMode="auto">
            <a:xfrm>
              <a:off x="3958106" y="4044034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28055A-FD23-F6A5-595A-BCB16F3BACDB}"/>
                </a:ext>
              </a:extLst>
            </p:cNvPr>
            <p:cNvSpPr/>
            <p:nvPr/>
          </p:nvSpPr>
          <p:spPr bwMode="auto">
            <a:xfrm>
              <a:off x="4215132" y="4044034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1434F7-1711-729C-4C33-39B2F933A447}"/>
                </a:ext>
              </a:extLst>
            </p:cNvPr>
            <p:cNvSpPr/>
            <p:nvPr/>
          </p:nvSpPr>
          <p:spPr bwMode="auto">
            <a:xfrm>
              <a:off x="4472159" y="4044034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703EC2-BA74-F821-D293-5F5CB587D987}"/>
                </a:ext>
              </a:extLst>
            </p:cNvPr>
            <p:cNvSpPr/>
            <p:nvPr/>
          </p:nvSpPr>
          <p:spPr bwMode="auto">
            <a:xfrm rot="10800000">
              <a:off x="5394277" y="3579136"/>
              <a:ext cx="3124200" cy="458875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14000">
                  <a:schemeClr val="accent6">
                    <a:lumMod val="40000"/>
                    <a:lumOff val="60000"/>
                  </a:schemeClr>
                </a:gs>
                <a:gs pos="59000">
                  <a:srgbClr val="FF40FF"/>
                </a:gs>
                <a:gs pos="80000">
                  <a:srgbClr val="E06000"/>
                </a:gs>
                <a:gs pos="100000">
                  <a:srgbClr val="92D050"/>
                </a:gs>
              </a:gsLst>
              <a:lin ang="1200000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6E08A-8DDC-6CBC-ED11-B8BEE59C3CF0}"/>
                </a:ext>
              </a:extLst>
            </p:cNvPr>
            <p:cNvSpPr/>
            <p:nvPr/>
          </p:nvSpPr>
          <p:spPr bwMode="auto">
            <a:xfrm>
              <a:off x="7919096" y="371534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2F12FA-2F3B-5408-3E4C-8C9A9B1D0292}"/>
                </a:ext>
              </a:extLst>
            </p:cNvPr>
            <p:cNvSpPr/>
            <p:nvPr/>
          </p:nvSpPr>
          <p:spPr bwMode="auto">
            <a:xfrm>
              <a:off x="7382898" y="371534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13F71-4908-9714-0F74-E0F92486D6BE}"/>
                </a:ext>
              </a:extLst>
            </p:cNvPr>
            <p:cNvSpPr/>
            <p:nvPr/>
          </p:nvSpPr>
          <p:spPr bwMode="auto">
            <a:xfrm>
              <a:off x="6675581" y="371534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D89338B-48AC-A1D5-B098-D558FE977438}"/>
                </a:ext>
              </a:extLst>
            </p:cNvPr>
            <p:cNvSpPr/>
            <p:nvPr/>
          </p:nvSpPr>
          <p:spPr bwMode="auto">
            <a:xfrm>
              <a:off x="5568751" y="371534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96A411C-1CE7-607F-5329-D0812BD9635D}"/>
                </a:ext>
              </a:extLst>
            </p:cNvPr>
            <p:cNvSpPr/>
            <p:nvPr/>
          </p:nvSpPr>
          <p:spPr bwMode="auto">
            <a:xfrm rot="16200000">
              <a:off x="8223856" y="3782471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131EAD-4F9D-F4CC-CD71-A4E5B52C727B}"/>
                </a:ext>
              </a:extLst>
            </p:cNvPr>
            <p:cNvSpPr/>
            <p:nvPr/>
          </p:nvSpPr>
          <p:spPr bwMode="auto">
            <a:xfrm rot="16200000">
              <a:off x="7685426" y="3782472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EA01F8-103A-3F43-DB05-BD06F829016E}"/>
                </a:ext>
              </a:extLst>
            </p:cNvPr>
            <p:cNvSpPr/>
            <p:nvPr/>
          </p:nvSpPr>
          <p:spPr bwMode="auto">
            <a:xfrm rot="16200000">
              <a:off x="6960404" y="3782473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D01D19A-1C5B-31D0-52A0-DB0EF0E2DC8A}"/>
                </a:ext>
              </a:extLst>
            </p:cNvPr>
            <p:cNvSpPr/>
            <p:nvPr/>
          </p:nvSpPr>
          <p:spPr bwMode="auto">
            <a:xfrm rot="16200000">
              <a:off x="5851982" y="3782474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9160BB-05D9-FE91-0FE5-B773BB7A1AEC}"/>
                </a:ext>
              </a:extLst>
            </p:cNvPr>
            <p:cNvSpPr txBox="1"/>
            <p:nvPr/>
          </p:nvSpPr>
          <p:spPr>
            <a:xfrm>
              <a:off x="6252444" y="3284871"/>
              <a:ext cx="12295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/>
                <a:t>RUNTIME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10F01A-8A68-5D1D-821E-231E3AEDF9FB}"/>
                </a:ext>
              </a:extLst>
            </p:cNvPr>
            <p:cNvSpPr txBox="1"/>
            <p:nvPr/>
          </p:nvSpPr>
          <p:spPr>
            <a:xfrm>
              <a:off x="485420" y="2726329"/>
              <a:ext cx="10639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Everything you need to manage complex prompts, chains, long-running tasks, and </a:t>
              </a:r>
              <a:r>
                <a:rPr lang="en-US" b="1"/>
                <a:t>planning.</a:t>
              </a:r>
              <a:r>
                <a:rPr lang="en-US"/>
                <a:t> </a:t>
              </a:r>
              <a:endParaRPr lang="en-US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52551C-1F4C-7DC2-B885-A9760D4DA5AB}"/>
                </a:ext>
              </a:extLst>
            </p:cNvPr>
            <p:cNvSpPr txBox="1"/>
            <p:nvPr/>
          </p:nvSpPr>
          <p:spPr>
            <a:xfrm>
              <a:off x="479570" y="2334757"/>
              <a:ext cx="1654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/>
                <a:t>💪 THE CORE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267EBB-1010-1A1B-DFAB-5710DD8C5122}"/>
              </a:ext>
            </a:extLst>
          </p:cNvPr>
          <p:cNvGrpSpPr/>
          <p:nvPr/>
        </p:nvGrpSpPr>
        <p:grpSpPr>
          <a:xfrm>
            <a:off x="479569" y="4553019"/>
            <a:ext cx="11001816" cy="1480682"/>
            <a:chOff x="479569" y="4553019"/>
            <a:chExt cx="11001816" cy="14806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D83E4D-87F4-2EB5-4FC7-61684F8AEA33}"/>
                </a:ext>
              </a:extLst>
            </p:cNvPr>
            <p:cNvSpPr txBox="1"/>
            <p:nvPr/>
          </p:nvSpPr>
          <p:spPr>
            <a:xfrm>
              <a:off x="6656062" y="5717454"/>
              <a:ext cx="12295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/>
                <a:t>SUBSTRATE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53E9BA-E468-366F-7BD6-25350CD68E65}"/>
                </a:ext>
              </a:extLst>
            </p:cNvPr>
            <p:cNvSpPr txBox="1"/>
            <p:nvPr/>
          </p:nvSpPr>
          <p:spPr>
            <a:xfrm>
              <a:off x="7607819" y="5708366"/>
              <a:ext cx="12295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/>
                <a:t>LINKEDIN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F94BB7-8AE5-0F5B-AE4F-584CCEBA7328}"/>
                </a:ext>
              </a:extLst>
            </p:cNvPr>
            <p:cNvSpPr txBox="1"/>
            <p:nvPr/>
          </p:nvSpPr>
          <p:spPr>
            <a:xfrm>
              <a:off x="10251827" y="5664369"/>
              <a:ext cx="12295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/>
                <a:t>POWER</a:t>
              </a:r>
              <a:br>
                <a:rPr lang="en-US" sz="1200"/>
              </a:br>
              <a:r>
                <a:rPr lang="en-US" sz="1200"/>
                <a:t>PLATFORM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745FBFF3-2507-1C0F-D61A-03D7B40FEE9B}"/>
                </a:ext>
              </a:extLst>
            </p:cNvPr>
            <p:cNvSpPr/>
            <p:nvPr/>
          </p:nvSpPr>
          <p:spPr bwMode="auto">
            <a:xfrm>
              <a:off x="6942922" y="4934701"/>
              <a:ext cx="592726" cy="56685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04603A1A-170A-3DA8-D3E5-C4AB1AFD4D21}"/>
                </a:ext>
              </a:extLst>
            </p:cNvPr>
            <p:cNvSpPr/>
            <p:nvPr/>
          </p:nvSpPr>
          <p:spPr bwMode="auto">
            <a:xfrm>
              <a:off x="7922688" y="4934701"/>
              <a:ext cx="592726" cy="566852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CB63AC2F-5C0D-AC21-8134-A384FBFF4E2F}"/>
                </a:ext>
              </a:extLst>
            </p:cNvPr>
            <p:cNvSpPr/>
            <p:nvPr/>
          </p:nvSpPr>
          <p:spPr bwMode="auto">
            <a:xfrm>
              <a:off x="10573501" y="4934701"/>
              <a:ext cx="592726" cy="566852"/>
            </a:xfrm>
            <a:prstGeom prst="can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66734C-2B55-46C3-A75F-E06F3CF99DB3}"/>
                </a:ext>
              </a:extLst>
            </p:cNvPr>
            <p:cNvSpPr txBox="1"/>
            <p:nvPr/>
          </p:nvSpPr>
          <p:spPr>
            <a:xfrm>
              <a:off x="2278274" y="4832129"/>
              <a:ext cx="45915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But wait, there’s more! </a:t>
              </a:r>
              <a:r>
                <a:rPr lang="en-US"/>
                <a:t>All the longform </a:t>
              </a:r>
              <a:r>
                <a:rPr lang="en-US" b="1"/>
                <a:t>memories</a:t>
              </a:r>
              <a:r>
                <a:rPr lang="en-US"/>
                <a:t> readily available in the MS Graph. Plus, the 900 Power </a:t>
              </a:r>
              <a:r>
                <a:rPr lang="en-US" b="1"/>
                <a:t>connectors</a:t>
              </a:r>
              <a:r>
                <a:rPr lang="en-US"/>
                <a:t>.</a:t>
              </a:r>
              <a:endParaRPr lang="en-US" b="1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FB022E-9505-E891-D086-BEB5EA9AA981}"/>
                </a:ext>
              </a:extLst>
            </p:cNvPr>
            <p:cNvCxnSpPr/>
            <p:nvPr/>
          </p:nvCxnSpPr>
          <p:spPr>
            <a:xfrm>
              <a:off x="9758000" y="4736173"/>
              <a:ext cx="0" cy="928196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119B1D-3A1B-345C-888A-EA9160A01B7F}"/>
                </a:ext>
              </a:extLst>
            </p:cNvPr>
            <p:cNvSpPr txBox="1"/>
            <p:nvPr/>
          </p:nvSpPr>
          <p:spPr>
            <a:xfrm>
              <a:off x="479569" y="4848795"/>
              <a:ext cx="18826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/>
                <a:t>🤯 THE BFD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D956FA-F99B-0579-BF4E-1C5DF96ED5EE}"/>
                </a:ext>
              </a:extLst>
            </p:cNvPr>
            <p:cNvSpPr txBox="1"/>
            <p:nvPr/>
          </p:nvSpPr>
          <p:spPr>
            <a:xfrm>
              <a:off x="7586647" y="4553019"/>
              <a:ext cx="12295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/>
                <a:t>MEMORIES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88015-9905-1E45-4346-8B710DA56DBD}"/>
                </a:ext>
              </a:extLst>
            </p:cNvPr>
            <p:cNvSpPr txBox="1"/>
            <p:nvPr/>
          </p:nvSpPr>
          <p:spPr>
            <a:xfrm>
              <a:off x="10250941" y="4553019"/>
              <a:ext cx="12295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/>
                <a:t>CONNECTORS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8BC039-DB78-446E-2C83-751707C36480}"/>
                </a:ext>
              </a:extLst>
            </p:cNvPr>
            <p:cNvSpPr txBox="1"/>
            <p:nvPr/>
          </p:nvSpPr>
          <p:spPr>
            <a:xfrm>
              <a:off x="8535000" y="5708366"/>
              <a:ext cx="12295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/>
                <a:t>GITHUB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2E2C5373-874C-3F24-AC66-448C89DA9C68}"/>
                </a:ext>
              </a:extLst>
            </p:cNvPr>
            <p:cNvSpPr/>
            <p:nvPr/>
          </p:nvSpPr>
          <p:spPr bwMode="auto">
            <a:xfrm>
              <a:off x="8853415" y="4934701"/>
              <a:ext cx="592726" cy="566852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8000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5AA4-8AB5-F26E-7242-0C549C41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the lightweight Kernel of Semantic Kernel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0F7C5-4957-61AF-626C-F13EEEE5F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096" y="6413956"/>
            <a:ext cx="5369984" cy="215444"/>
          </a:xfrm>
        </p:spPr>
        <p:txBody>
          <a:bodyPr/>
          <a:lstStyle/>
          <a:p>
            <a:r>
              <a:rPr lang="en-US"/>
              <a:t>FOR 1P DEV + PRODUCT LEADERS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0FC7-858E-0B56-516E-2BD47960DEA6}"/>
              </a:ext>
            </a:extLst>
          </p:cNvPr>
          <p:cNvSpPr txBox="1"/>
          <p:nvPr/>
        </p:nvSpPr>
        <p:spPr>
          <a:xfrm>
            <a:off x="9923489" y="179882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C5FE2B-A9C1-4916-AC08-9C6B730943E5}"/>
              </a:ext>
            </a:extLst>
          </p:cNvPr>
          <p:cNvGrpSpPr/>
          <p:nvPr/>
        </p:nvGrpSpPr>
        <p:grpSpPr>
          <a:xfrm>
            <a:off x="908515" y="2386934"/>
            <a:ext cx="5565641" cy="2996489"/>
            <a:chOff x="908515" y="2386934"/>
            <a:chExt cx="5565641" cy="2996489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324C5186-25BF-29A8-B695-A19C8F94704D}"/>
                </a:ext>
              </a:extLst>
            </p:cNvPr>
            <p:cNvSpPr/>
            <p:nvPr/>
          </p:nvSpPr>
          <p:spPr bwMode="auto">
            <a:xfrm>
              <a:off x="1445853" y="4207270"/>
              <a:ext cx="1414132" cy="1176153"/>
            </a:xfrm>
            <a:prstGeom prst="cube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       </a:t>
              </a:r>
              <a: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ernel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3AC305-7AED-30A2-3796-89268957F4DF}"/>
                </a:ext>
              </a:extLst>
            </p:cNvPr>
            <p:cNvSpPr/>
            <p:nvPr/>
          </p:nvSpPr>
          <p:spPr>
            <a:xfrm>
              <a:off x="1397618" y="4447083"/>
              <a:ext cx="6335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K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B02E16-E928-012B-105E-21F3203E70F5}"/>
                </a:ext>
              </a:extLst>
            </p:cNvPr>
            <p:cNvSpPr txBox="1"/>
            <p:nvPr/>
          </p:nvSpPr>
          <p:spPr>
            <a:xfrm>
              <a:off x="1877855" y="2546058"/>
              <a:ext cx="4596301" cy="11079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I’ve been designed to reduce hallucinations, orchestrate complicated LLM AI prompts combined with native code, use multiple AI models, and … I have a special skill to </a:t>
              </a:r>
              <a:r>
                <a:rPr lang="en-US" b="1" dirty="0"/>
                <a:t>PLAN</a:t>
              </a:r>
              <a:r>
                <a:rPr lang="en-US" dirty="0"/>
                <a:t>.”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05843C-7E28-BB3B-8F79-8DAE24551FB1}"/>
                </a:ext>
              </a:extLst>
            </p:cNvPr>
            <p:cNvSpPr txBox="1"/>
            <p:nvPr/>
          </p:nvSpPr>
          <p:spPr>
            <a:xfrm>
              <a:off x="1522155" y="2386934"/>
              <a:ext cx="38594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000"/>
                <a:t>“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0E470C-CD48-AA30-F986-5C2DA92B2B67}"/>
                </a:ext>
              </a:extLst>
            </p:cNvPr>
            <p:cNvSpPr txBox="1"/>
            <p:nvPr/>
          </p:nvSpPr>
          <p:spPr>
            <a:xfrm>
              <a:off x="908515" y="3853424"/>
              <a:ext cx="94459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0" b="1" dirty="0"/>
                <a:t>👋</a:t>
              </a:r>
              <a:endParaRPr lang="en-US" sz="60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384622F-B6E1-6B24-C702-F4A7DFEF7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491" y="3735334"/>
              <a:ext cx="0" cy="69251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4AF347-B438-2069-74A4-A33CF3D070EC}"/>
              </a:ext>
            </a:extLst>
          </p:cNvPr>
          <p:cNvGrpSpPr/>
          <p:nvPr/>
        </p:nvGrpSpPr>
        <p:grpSpPr>
          <a:xfrm>
            <a:off x="2759724" y="3682107"/>
            <a:ext cx="5333462" cy="2626237"/>
            <a:chOff x="2759724" y="3682107"/>
            <a:chExt cx="5333462" cy="2626237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9AE5124E-76C4-39D5-5CF5-F91FF42D534C}"/>
                </a:ext>
              </a:extLst>
            </p:cNvPr>
            <p:cNvSpPr/>
            <p:nvPr/>
          </p:nvSpPr>
          <p:spPr bwMode="auto">
            <a:xfrm>
              <a:off x="6725809" y="5327067"/>
              <a:ext cx="1026067" cy="981277"/>
            </a:xfrm>
            <a:prstGeom prst="can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9DD7B9-2FB3-970A-9D40-E7214342A996}"/>
                </a:ext>
              </a:extLst>
            </p:cNvPr>
            <p:cNvSpPr txBox="1"/>
            <p:nvPr/>
          </p:nvSpPr>
          <p:spPr>
            <a:xfrm>
              <a:off x="6627662" y="5718934"/>
              <a:ext cx="12295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SKILLS</a:t>
              </a:r>
            </a:p>
          </p:txBody>
        </p:sp>
        <p:sp>
          <p:nvSpPr>
            <p:cNvPr id="15" name="Multidocument 14">
              <a:extLst>
                <a:ext uri="{FF2B5EF4-FFF2-40B4-BE49-F238E27FC236}">
                  <a16:creationId xmlns:a16="http://schemas.microsoft.com/office/drawing/2014/main" id="{A9E2D2F6-5010-F5E7-20B3-54F97AF09810}"/>
                </a:ext>
              </a:extLst>
            </p:cNvPr>
            <p:cNvSpPr/>
            <p:nvPr/>
          </p:nvSpPr>
          <p:spPr bwMode="auto">
            <a:xfrm>
              <a:off x="6496391" y="3682107"/>
              <a:ext cx="1596795" cy="1066233"/>
            </a:xfrm>
            <a:prstGeom prst="flowChartMultidocument">
              <a:avLst/>
            </a:prstGeom>
            <a:solidFill>
              <a:srgbClr val="FFC0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771749" sx="102000" sy="102000" algn="ctr" rotWithShape="0">
                <a:srgbClr val="FFC0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D6C55D-9473-C593-0048-2E0EAC4BBFE4}"/>
                </a:ext>
              </a:extLst>
            </p:cNvPr>
            <p:cNvSpPr txBox="1"/>
            <p:nvPr/>
          </p:nvSpPr>
          <p:spPr>
            <a:xfrm>
              <a:off x="6635872" y="4079046"/>
              <a:ext cx="107536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PLANNER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265A63B-8B40-E0A8-8B9C-7A8A07D18838}"/>
                </a:ext>
              </a:extLst>
            </p:cNvPr>
            <p:cNvSpPr/>
            <p:nvPr/>
          </p:nvSpPr>
          <p:spPr bwMode="auto">
            <a:xfrm>
              <a:off x="2759724" y="4286250"/>
              <a:ext cx="3598680" cy="495300"/>
            </a:xfrm>
            <a:custGeom>
              <a:avLst/>
              <a:gdLst>
                <a:gd name="connsiteX0" fmla="*/ 0 w 4591050"/>
                <a:gd name="connsiteY0" fmla="*/ 495300 h 495300"/>
                <a:gd name="connsiteX1" fmla="*/ 3505200 w 4591050"/>
                <a:gd name="connsiteY1" fmla="*/ 495300 h 495300"/>
                <a:gd name="connsiteX2" fmla="*/ 3505200 w 4591050"/>
                <a:gd name="connsiteY2" fmla="*/ 0 h 495300"/>
                <a:gd name="connsiteX3" fmla="*/ 4591050 w 4591050"/>
                <a:gd name="connsiteY3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1050" h="495300">
                  <a:moveTo>
                    <a:pt x="0" y="495300"/>
                  </a:moveTo>
                  <a:lnTo>
                    <a:pt x="3505200" y="495300"/>
                  </a:lnTo>
                  <a:lnTo>
                    <a:pt x="3505200" y="0"/>
                  </a:lnTo>
                  <a:lnTo>
                    <a:pt x="4591050" y="0"/>
                  </a:lnTo>
                </a:path>
              </a:pathLst>
            </a:cu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63EA39-2341-10D7-2B21-A598EA8843C0}"/>
                </a:ext>
              </a:extLst>
            </p:cNvPr>
            <p:cNvSpPr txBox="1"/>
            <p:nvPr/>
          </p:nvSpPr>
          <p:spPr>
            <a:xfrm>
              <a:off x="3236607" y="5048562"/>
              <a:ext cx="3259784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I take a user’s ask and generate a step-by-step plan that draws upon available skills.”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1ABA19-8FD1-D6CE-7E54-ADB508C7266C}"/>
                </a:ext>
              </a:extLst>
            </p:cNvPr>
            <p:cNvSpPr txBox="1"/>
            <p:nvPr/>
          </p:nvSpPr>
          <p:spPr>
            <a:xfrm>
              <a:off x="2867129" y="4902142"/>
              <a:ext cx="38594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000"/>
                <a:t>“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4E4633-60FF-77A8-5F79-C1C17F916B36}"/>
              </a:ext>
            </a:extLst>
          </p:cNvPr>
          <p:cNvGrpSpPr/>
          <p:nvPr/>
        </p:nvGrpSpPr>
        <p:grpSpPr>
          <a:xfrm>
            <a:off x="6924907" y="3584405"/>
            <a:ext cx="4539329" cy="2347407"/>
            <a:chOff x="6924907" y="3584405"/>
            <a:chExt cx="4539329" cy="234740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AA5D9E-216E-E4E1-1CC7-4D38778236BC}"/>
                </a:ext>
              </a:extLst>
            </p:cNvPr>
            <p:cNvSpPr/>
            <p:nvPr/>
          </p:nvSpPr>
          <p:spPr bwMode="auto">
            <a:xfrm>
              <a:off x="8976077" y="3998143"/>
              <a:ext cx="495300" cy="4953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852442-0595-928A-5F61-FC2416614544}"/>
                </a:ext>
              </a:extLst>
            </p:cNvPr>
            <p:cNvSpPr/>
            <p:nvPr/>
          </p:nvSpPr>
          <p:spPr bwMode="auto">
            <a:xfrm>
              <a:off x="9623886" y="3998143"/>
              <a:ext cx="495300" cy="4953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28055A-FD23-F6A5-595A-BCB16F3BACDB}"/>
                </a:ext>
              </a:extLst>
            </p:cNvPr>
            <p:cNvSpPr/>
            <p:nvPr/>
          </p:nvSpPr>
          <p:spPr bwMode="auto">
            <a:xfrm>
              <a:off x="10304648" y="3998143"/>
              <a:ext cx="495300" cy="4953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1434F7-1711-729C-4C33-39B2F933A447}"/>
                </a:ext>
              </a:extLst>
            </p:cNvPr>
            <p:cNvSpPr/>
            <p:nvPr/>
          </p:nvSpPr>
          <p:spPr bwMode="auto">
            <a:xfrm>
              <a:off x="10968936" y="3998143"/>
              <a:ext cx="495300" cy="4953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748FC-E7E9-E1E8-BE5B-228647DBA81D}"/>
                </a:ext>
              </a:extLst>
            </p:cNvPr>
            <p:cNvSpPr txBox="1"/>
            <p:nvPr/>
          </p:nvSpPr>
          <p:spPr>
            <a:xfrm>
              <a:off x="8268264" y="5470147"/>
              <a:ext cx="2036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/>
                <a:t>Planner generates </a:t>
              </a:r>
              <a:r>
                <a:rPr lang="en-US" sz="1200">
                  <a:solidFill>
                    <a:srgbClr val="FFFF00"/>
                  </a:solidFill>
                </a:rPr>
                <a:t>steps</a:t>
              </a:r>
              <a:r>
                <a:rPr lang="en-US" sz="1200"/>
                <a:t> that use available Skills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B51A5C-BEF9-811D-DDDB-7AA4122A6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7360101" y="4510973"/>
              <a:ext cx="908163" cy="959174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864C716-F34E-5E0F-2411-912DFB92BFE3}"/>
                </a:ext>
              </a:extLst>
            </p:cNvPr>
            <p:cNvCxnSpPr>
              <a:cxnSpLocks/>
            </p:cNvCxnSpPr>
            <p:nvPr/>
          </p:nvCxnSpPr>
          <p:spPr>
            <a:xfrm>
              <a:off x="8257816" y="4260599"/>
              <a:ext cx="552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60073F-6338-175F-4829-E73554A9FBCF}"/>
                </a:ext>
              </a:extLst>
            </p:cNvPr>
            <p:cNvSpPr txBox="1"/>
            <p:nvPr/>
          </p:nvSpPr>
          <p:spPr>
            <a:xfrm>
              <a:off x="9640362" y="3584405"/>
              <a:ext cx="107536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spc="200"/>
                <a:t>STEPS</a:t>
              </a: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F1073FC-D328-5F22-E2F6-9D5C434A9E87}"/>
                </a:ext>
              </a:extLst>
            </p:cNvPr>
            <p:cNvSpPr/>
            <p:nvPr/>
          </p:nvSpPr>
          <p:spPr bwMode="auto">
            <a:xfrm>
              <a:off x="6924907" y="4527395"/>
              <a:ext cx="2308303" cy="903249"/>
            </a:xfrm>
            <a:custGeom>
              <a:avLst/>
              <a:gdLst>
                <a:gd name="connsiteX0" fmla="*/ 0 w 2308303"/>
                <a:gd name="connsiteY0" fmla="*/ 903249 h 903249"/>
                <a:gd name="connsiteX1" fmla="*/ 0 w 2308303"/>
                <a:gd name="connsiteY1" fmla="*/ 468351 h 903249"/>
                <a:gd name="connsiteX2" fmla="*/ 2308303 w 2308303"/>
                <a:gd name="connsiteY2" fmla="*/ 468351 h 903249"/>
                <a:gd name="connsiteX3" fmla="*/ 2308303 w 2308303"/>
                <a:gd name="connsiteY3" fmla="*/ 0 h 90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8303" h="903249">
                  <a:moveTo>
                    <a:pt x="0" y="903249"/>
                  </a:moveTo>
                  <a:lnTo>
                    <a:pt x="0" y="468351"/>
                  </a:lnTo>
                  <a:lnTo>
                    <a:pt x="2308303" y="468351"/>
                  </a:lnTo>
                  <a:lnTo>
                    <a:pt x="230830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E9ADB3C-8506-C53F-E601-AB7943E716CA}"/>
                </a:ext>
              </a:extLst>
            </p:cNvPr>
            <p:cNvSpPr/>
            <p:nvPr/>
          </p:nvSpPr>
          <p:spPr bwMode="auto">
            <a:xfrm>
              <a:off x="7360101" y="4516244"/>
              <a:ext cx="2525151" cy="925551"/>
            </a:xfrm>
            <a:custGeom>
              <a:avLst/>
              <a:gdLst>
                <a:gd name="connsiteX0" fmla="*/ 0 w 2676293"/>
                <a:gd name="connsiteY0" fmla="*/ 925551 h 925551"/>
                <a:gd name="connsiteX1" fmla="*/ 0 w 2676293"/>
                <a:gd name="connsiteY1" fmla="*/ 624468 h 925551"/>
                <a:gd name="connsiteX2" fmla="*/ 2676293 w 2676293"/>
                <a:gd name="connsiteY2" fmla="*/ 624468 h 925551"/>
                <a:gd name="connsiteX3" fmla="*/ 2676293 w 2676293"/>
                <a:gd name="connsiteY3" fmla="*/ 0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293" h="925551">
                  <a:moveTo>
                    <a:pt x="0" y="925551"/>
                  </a:moveTo>
                  <a:lnTo>
                    <a:pt x="0" y="624468"/>
                  </a:lnTo>
                  <a:lnTo>
                    <a:pt x="2676293" y="624468"/>
                  </a:lnTo>
                  <a:lnTo>
                    <a:pt x="2676293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F9160CA-BF7D-E080-F596-F504C48A9C2D}"/>
                </a:ext>
              </a:extLst>
            </p:cNvPr>
            <p:cNvSpPr/>
            <p:nvPr/>
          </p:nvSpPr>
          <p:spPr bwMode="auto">
            <a:xfrm>
              <a:off x="7589519" y="4516244"/>
              <a:ext cx="2977095" cy="925551"/>
            </a:xfrm>
            <a:custGeom>
              <a:avLst/>
              <a:gdLst>
                <a:gd name="connsiteX0" fmla="*/ 0 w 2676292"/>
                <a:gd name="connsiteY0" fmla="*/ 925551 h 925551"/>
                <a:gd name="connsiteX1" fmla="*/ 0 w 2676292"/>
                <a:gd name="connsiteY1" fmla="*/ 724829 h 925551"/>
                <a:gd name="connsiteX2" fmla="*/ 2676292 w 2676292"/>
                <a:gd name="connsiteY2" fmla="*/ 724829 h 925551"/>
                <a:gd name="connsiteX3" fmla="*/ 2676292 w 2676292"/>
                <a:gd name="connsiteY3" fmla="*/ 0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292" h="925551">
                  <a:moveTo>
                    <a:pt x="0" y="925551"/>
                  </a:moveTo>
                  <a:lnTo>
                    <a:pt x="0" y="724829"/>
                  </a:lnTo>
                  <a:lnTo>
                    <a:pt x="2676292" y="724829"/>
                  </a:lnTo>
                  <a:lnTo>
                    <a:pt x="2676292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D315A9D-3162-9F21-B52B-25EDB556D271}"/>
                </a:ext>
              </a:extLst>
            </p:cNvPr>
            <p:cNvSpPr/>
            <p:nvPr/>
          </p:nvSpPr>
          <p:spPr bwMode="auto">
            <a:xfrm>
              <a:off x="7207135" y="4510973"/>
              <a:ext cx="2626821" cy="925551"/>
            </a:xfrm>
            <a:custGeom>
              <a:avLst/>
              <a:gdLst>
                <a:gd name="connsiteX0" fmla="*/ 0 w 2626821"/>
                <a:gd name="connsiteY0" fmla="*/ 906088 h 906088"/>
                <a:gd name="connsiteX1" fmla="*/ 0 w 2626821"/>
                <a:gd name="connsiteY1" fmla="*/ 565266 h 906088"/>
                <a:gd name="connsiteX2" fmla="*/ 2626821 w 2626821"/>
                <a:gd name="connsiteY2" fmla="*/ 565266 h 906088"/>
                <a:gd name="connsiteX3" fmla="*/ 2626821 w 2626821"/>
                <a:gd name="connsiteY3" fmla="*/ 0 h 90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821" h="906088">
                  <a:moveTo>
                    <a:pt x="0" y="906088"/>
                  </a:moveTo>
                  <a:lnTo>
                    <a:pt x="0" y="565266"/>
                  </a:lnTo>
                  <a:lnTo>
                    <a:pt x="2626821" y="565266"/>
                  </a:lnTo>
                  <a:lnTo>
                    <a:pt x="2626821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499294-8746-9B8F-4CB4-D4624987E61A}"/>
              </a:ext>
            </a:extLst>
          </p:cNvPr>
          <p:cNvCxnSpPr>
            <a:cxnSpLocks/>
          </p:cNvCxnSpPr>
          <p:nvPr/>
        </p:nvCxnSpPr>
        <p:spPr>
          <a:xfrm flipH="1" flipV="1">
            <a:off x="2663259" y="5166399"/>
            <a:ext cx="323977" cy="303748"/>
          </a:xfrm>
          <a:prstGeom prst="line">
            <a:avLst/>
          </a:prstGeom>
          <a:ln w="22225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Arrow 76">
            <a:extLst>
              <a:ext uri="{FF2B5EF4-FFF2-40B4-BE49-F238E27FC236}">
                <a16:creationId xmlns:a16="http://schemas.microsoft.com/office/drawing/2014/main" id="{2C6CB178-B5CA-233E-3FC4-148270120F10}"/>
              </a:ext>
            </a:extLst>
          </p:cNvPr>
          <p:cNvSpPr/>
          <p:nvPr/>
        </p:nvSpPr>
        <p:spPr bwMode="auto">
          <a:xfrm>
            <a:off x="393771" y="4447083"/>
            <a:ext cx="914838" cy="79538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34946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ASK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510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077E-DF1F-0099-CB5F-7B38355F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 </a:t>
            </a:r>
            <a:r>
              <a:rPr lang="en-US" u="sng"/>
              <a:t>R1</a:t>
            </a:r>
            <a:r>
              <a:rPr lang="en-US"/>
              <a:t> Tour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536D2BC-57EB-8E64-1C08-291AB14694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FOR 1P DEV LEADERS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9DE69D-B41A-D0DF-9FAF-0DB067F25AB5}"/>
              </a:ext>
            </a:extLst>
          </p:cNvPr>
          <p:cNvSpPr/>
          <p:nvPr/>
        </p:nvSpPr>
        <p:spPr bwMode="auto">
          <a:xfrm>
            <a:off x="4036904" y="2952528"/>
            <a:ext cx="152399" cy="6575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2CB30A-FCB9-E30D-B7FB-75C98FCD75EE}"/>
              </a:ext>
            </a:extLst>
          </p:cNvPr>
          <p:cNvSpPr/>
          <p:nvPr/>
        </p:nvSpPr>
        <p:spPr bwMode="auto">
          <a:xfrm>
            <a:off x="4036904" y="5153890"/>
            <a:ext cx="152399" cy="6575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976CC6-CD8E-3F13-BE37-98DF9732DB5A}"/>
              </a:ext>
            </a:extLst>
          </p:cNvPr>
          <p:cNvGrpSpPr/>
          <p:nvPr/>
        </p:nvGrpSpPr>
        <p:grpSpPr>
          <a:xfrm>
            <a:off x="7294830" y="2523521"/>
            <a:ext cx="3193085" cy="3179238"/>
            <a:chOff x="7294830" y="2523521"/>
            <a:chExt cx="3193085" cy="31792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2B29E3-98C8-B5F8-AC98-25276FA63F9B}"/>
                </a:ext>
              </a:extLst>
            </p:cNvPr>
            <p:cNvSpPr/>
            <p:nvPr/>
          </p:nvSpPr>
          <p:spPr bwMode="auto">
            <a:xfrm>
              <a:off x="8186489" y="3884043"/>
              <a:ext cx="1408360" cy="45887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C5217D1E-4C54-DFE3-FB16-329DB3B258B6}"/>
                </a:ext>
              </a:extLst>
            </p:cNvPr>
            <p:cNvSpPr/>
            <p:nvPr/>
          </p:nvSpPr>
          <p:spPr bwMode="auto">
            <a:xfrm rot="5400000" flipH="1" flipV="1">
              <a:off x="7294830" y="2523521"/>
              <a:ext cx="1818248" cy="1818248"/>
            </a:xfrm>
            <a:prstGeom prst="blockArc">
              <a:avLst>
                <a:gd name="adj1" fmla="val 10816444"/>
                <a:gd name="adj2" fmla="val 16198509"/>
                <a:gd name="adj3" fmla="val 25527"/>
              </a:avLst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16815460-6BAC-ED53-CDDB-EBB3A050EF34}"/>
                </a:ext>
              </a:extLst>
            </p:cNvPr>
            <p:cNvSpPr/>
            <p:nvPr/>
          </p:nvSpPr>
          <p:spPr bwMode="auto">
            <a:xfrm rot="5400000">
              <a:off x="8669667" y="3884511"/>
              <a:ext cx="1818248" cy="1818248"/>
            </a:xfrm>
            <a:prstGeom prst="blockArc">
              <a:avLst/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DAEF8-9FCF-32B5-85E9-1B04F429F1E7}"/>
              </a:ext>
            </a:extLst>
          </p:cNvPr>
          <p:cNvGrpSpPr/>
          <p:nvPr/>
        </p:nvGrpSpPr>
        <p:grpSpPr>
          <a:xfrm>
            <a:off x="4813958" y="2644306"/>
            <a:ext cx="3454751" cy="1176153"/>
            <a:chOff x="4813958" y="2644306"/>
            <a:chExt cx="3454751" cy="117615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570F87-608B-8301-6C09-0BF45A8676FC}"/>
                </a:ext>
              </a:extLst>
            </p:cNvPr>
            <p:cNvSpPr/>
            <p:nvPr/>
          </p:nvSpPr>
          <p:spPr bwMode="auto">
            <a:xfrm>
              <a:off x="4813958" y="3067123"/>
              <a:ext cx="845018" cy="45887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24E445B2-8EDA-336D-BE32-823BF059C523}"/>
                </a:ext>
              </a:extLst>
            </p:cNvPr>
            <p:cNvSpPr/>
            <p:nvPr/>
          </p:nvSpPr>
          <p:spPr bwMode="auto">
            <a:xfrm>
              <a:off x="5388922" y="2644306"/>
              <a:ext cx="1414132" cy="1176153"/>
            </a:xfrm>
            <a:prstGeom prst="cube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       </a:t>
              </a: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ernel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B0ACBB-57BF-9812-A235-F7D81228FEF1}"/>
                </a:ext>
              </a:extLst>
            </p:cNvPr>
            <p:cNvSpPr/>
            <p:nvPr/>
          </p:nvSpPr>
          <p:spPr>
            <a:xfrm>
              <a:off x="5340687" y="2884119"/>
              <a:ext cx="6335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F79E18-7E86-AD43-AD5F-736EFA794E76}"/>
                </a:ext>
              </a:extLst>
            </p:cNvPr>
            <p:cNvSpPr/>
            <p:nvPr/>
          </p:nvSpPr>
          <p:spPr bwMode="auto">
            <a:xfrm>
              <a:off x="6620527" y="3017312"/>
              <a:ext cx="364860" cy="535954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100000">
                  <a:srgbClr val="FFC000">
                    <a:alpha val="32824"/>
                  </a:srgbClr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Multidocument 104">
              <a:extLst>
                <a:ext uri="{FF2B5EF4-FFF2-40B4-BE49-F238E27FC236}">
                  <a16:creationId xmlns:a16="http://schemas.microsoft.com/office/drawing/2014/main" id="{A6FD9D99-1C77-0937-9CB5-5C9D5E6AE2A3}"/>
                </a:ext>
              </a:extLst>
            </p:cNvPr>
            <p:cNvSpPr/>
            <p:nvPr/>
          </p:nvSpPr>
          <p:spPr bwMode="auto">
            <a:xfrm>
              <a:off x="6930649" y="2781357"/>
              <a:ext cx="1338060" cy="893467"/>
            </a:xfrm>
            <a:prstGeom prst="flowChartMultidocument">
              <a:avLst/>
            </a:prstGeom>
            <a:solidFill>
              <a:srgbClr val="FFC0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771749" sx="102000" sy="102000" algn="ctr" rotWithShape="0">
                <a:srgbClr val="FFC0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560F28-BC20-D988-1B6F-92079A0EA8D8}"/>
                </a:ext>
              </a:extLst>
            </p:cNvPr>
            <p:cNvSpPr txBox="1"/>
            <p:nvPr/>
          </p:nvSpPr>
          <p:spPr>
            <a:xfrm>
              <a:off x="6989204" y="3043002"/>
              <a:ext cx="10753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Steps ready</a:t>
              </a:r>
              <a:br>
                <a:rPr lang="en-US" sz="1200">
                  <a:solidFill>
                    <a:schemeClr val="bg1"/>
                  </a:solidFill>
                </a:rPr>
              </a:br>
              <a:r>
                <a:rPr lang="en-US" sz="1200">
                  <a:solidFill>
                    <a:schemeClr val="bg1"/>
                  </a:solidFill>
                </a:rPr>
                <a:t>from planner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027933C-F270-89CF-9AE7-407E6FAB85F6}"/>
                </a:ext>
              </a:extLst>
            </p:cNvPr>
            <p:cNvSpPr/>
            <p:nvPr/>
          </p:nvSpPr>
          <p:spPr bwMode="auto">
            <a:xfrm>
              <a:off x="7073968" y="3500202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EA46232-4657-41E3-9B6F-8AEAEDFB0F44}"/>
                </a:ext>
              </a:extLst>
            </p:cNvPr>
            <p:cNvSpPr/>
            <p:nvPr/>
          </p:nvSpPr>
          <p:spPr bwMode="auto">
            <a:xfrm>
              <a:off x="7330994" y="3500202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B2D701A-20D9-4497-3C14-431447A14078}"/>
                </a:ext>
              </a:extLst>
            </p:cNvPr>
            <p:cNvSpPr/>
            <p:nvPr/>
          </p:nvSpPr>
          <p:spPr bwMode="auto">
            <a:xfrm>
              <a:off x="7588020" y="3500202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1EE08B9-4DB1-C611-91C7-50506793D913}"/>
                </a:ext>
              </a:extLst>
            </p:cNvPr>
            <p:cNvSpPr/>
            <p:nvPr/>
          </p:nvSpPr>
          <p:spPr bwMode="auto">
            <a:xfrm>
              <a:off x="7845047" y="3500202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0800" dist="38100" dir="16200000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D18D8D-5816-89DB-2A1D-61DFA5DE2B79}"/>
              </a:ext>
            </a:extLst>
          </p:cNvPr>
          <p:cNvSpPr txBox="1"/>
          <p:nvPr/>
        </p:nvSpPr>
        <p:spPr>
          <a:xfrm>
            <a:off x="-2776451" y="3890356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A97444-78DF-4046-AA5E-BA30035EE4D6}"/>
              </a:ext>
            </a:extLst>
          </p:cNvPr>
          <p:cNvGrpSpPr/>
          <p:nvPr/>
        </p:nvGrpSpPr>
        <p:grpSpPr>
          <a:xfrm>
            <a:off x="4149876" y="5037640"/>
            <a:ext cx="5724499" cy="674631"/>
            <a:chOff x="4149876" y="5037640"/>
            <a:chExt cx="5724499" cy="67463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3412C3-160C-D1DD-D157-03F4B49336A1}"/>
                </a:ext>
              </a:extLst>
            </p:cNvPr>
            <p:cNvSpPr/>
            <p:nvPr/>
          </p:nvSpPr>
          <p:spPr bwMode="auto">
            <a:xfrm>
              <a:off x="4149876" y="5253396"/>
              <a:ext cx="5444973" cy="458875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</a:schemeClr>
                </a:gs>
                <a:gs pos="14000">
                  <a:schemeClr val="accent6">
                    <a:lumMod val="40000"/>
                    <a:lumOff val="60000"/>
                  </a:schemeClr>
                </a:gs>
                <a:gs pos="59000">
                  <a:srgbClr val="FF40FF"/>
                </a:gs>
                <a:gs pos="80000">
                  <a:srgbClr val="E06000"/>
                </a:gs>
                <a:gs pos="100000">
                  <a:srgbClr val="92D050"/>
                </a:gs>
              </a:gsLst>
              <a:lin ang="1200000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D85086-DC85-C173-8663-F0637EFF72EE}"/>
                </a:ext>
              </a:extLst>
            </p:cNvPr>
            <p:cNvSpPr txBox="1"/>
            <p:nvPr/>
          </p:nvSpPr>
          <p:spPr>
            <a:xfrm>
              <a:off x="6744463" y="5037640"/>
              <a:ext cx="1981160" cy="153888"/>
            </a:xfrm>
            <a:prstGeom prst="rect">
              <a:avLst/>
            </a:prstGeom>
            <a:noFill/>
            <a:effectLst>
              <a:outerShdw blurRad="63151" dist="25140" algn="l" rotWithShape="0">
                <a:schemeClr val="tx1">
                  <a:alpha val="74949"/>
                </a:scheme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i="1" spc="100"/>
                <a:t>RUNNING </a:t>
              </a:r>
              <a:r>
                <a:rPr lang="en-US" sz="1000" i="1" spc="100">
                  <a:solidFill>
                    <a:srgbClr val="FFFF00"/>
                  </a:solidFill>
                </a:rPr>
                <a:t>STEPS</a:t>
              </a:r>
              <a:r>
                <a:rPr lang="en-US" sz="1000" i="1" spc="100"/>
                <a:t> PIPELINE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4EFF33-129D-ECAE-723C-DFF8962403CF}"/>
                </a:ext>
              </a:extLst>
            </p:cNvPr>
            <p:cNvSpPr txBox="1"/>
            <p:nvPr/>
          </p:nvSpPr>
          <p:spPr>
            <a:xfrm>
              <a:off x="5236467" y="5297980"/>
              <a:ext cx="8150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/>
                <a:t>Result</a:t>
              </a:r>
              <a:br>
                <a:rPr lang="en-US" sz="1200"/>
              </a:br>
              <a:r>
                <a:rPr lang="en-US" sz="1200"/>
                <a:t>is ready</a:t>
              </a: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64660-F724-0F27-5B15-69B1FC05E5AE}"/>
                </a:ext>
              </a:extLst>
            </p:cNvPr>
            <p:cNvSpPr/>
            <p:nvPr/>
          </p:nvSpPr>
          <p:spPr bwMode="auto">
            <a:xfrm rot="5400000">
              <a:off x="6172790" y="5432333"/>
              <a:ext cx="269121" cy="135265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3810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7EB849A-AC3C-43F6-D0C0-D4B45F70BF45}"/>
                </a:ext>
              </a:extLst>
            </p:cNvPr>
            <p:cNvSpPr/>
            <p:nvPr/>
          </p:nvSpPr>
          <p:spPr bwMode="auto">
            <a:xfrm>
              <a:off x="6731311" y="538960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7BE9E23-0C11-EAB9-85DA-CF5B467BB6F4}"/>
                </a:ext>
              </a:extLst>
            </p:cNvPr>
            <p:cNvSpPr/>
            <p:nvPr/>
          </p:nvSpPr>
          <p:spPr bwMode="auto">
            <a:xfrm>
              <a:off x="7154926" y="538960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9F01C2F-ABEC-C092-3241-F6DFA82EC5CD}"/>
                </a:ext>
              </a:extLst>
            </p:cNvPr>
            <p:cNvSpPr/>
            <p:nvPr/>
          </p:nvSpPr>
          <p:spPr bwMode="auto">
            <a:xfrm>
              <a:off x="7690931" y="538960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1FCFD8-7573-15EE-9DDF-D798995259C5}"/>
                </a:ext>
              </a:extLst>
            </p:cNvPr>
            <p:cNvSpPr/>
            <p:nvPr/>
          </p:nvSpPr>
          <p:spPr bwMode="auto">
            <a:xfrm>
              <a:off x="8404660" y="5389608"/>
              <a:ext cx="191642" cy="19164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57735" dist="65941" algn="l" rotWithShape="0">
                <a:srgbClr val="FFFF00">
                  <a:alpha val="40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D062BAF-2DF2-693D-5150-3EF3539CD3A3}"/>
                </a:ext>
              </a:extLst>
            </p:cNvPr>
            <p:cNvSpPr/>
            <p:nvPr/>
          </p:nvSpPr>
          <p:spPr bwMode="auto">
            <a:xfrm rot="5400000">
              <a:off x="8810946" y="5419633"/>
              <a:ext cx="269121" cy="135265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B3CFB-BC42-AFC0-23A8-31384CB00336}"/>
                </a:ext>
              </a:extLst>
            </p:cNvPr>
            <p:cNvSpPr txBox="1"/>
            <p:nvPr/>
          </p:nvSpPr>
          <p:spPr>
            <a:xfrm>
              <a:off x="9146982" y="5291389"/>
              <a:ext cx="72739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/>
                <a:t>Execute Steps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0C73616-1CF8-AF55-5E9B-4C100C98BD12}"/>
                </a:ext>
              </a:extLst>
            </p:cNvPr>
            <p:cNvSpPr/>
            <p:nvPr/>
          </p:nvSpPr>
          <p:spPr bwMode="auto">
            <a:xfrm rot="5400000">
              <a:off x="6590703" y="5456730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2283A05-9725-1126-58C7-7120CF439B85}"/>
                </a:ext>
              </a:extLst>
            </p:cNvPr>
            <p:cNvSpPr/>
            <p:nvPr/>
          </p:nvSpPr>
          <p:spPr bwMode="auto">
            <a:xfrm rot="5400000">
              <a:off x="7012086" y="5456731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59BC4AA-4731-83FE-F7FA-E52C57BCFCAB}"/>
                </a:ext>
              </a:extLst>
            </p:cNvPr>
            <p:cNvSpPr/>
            <p:nvPr/>
          </p:nvSpPr>
          <p:spPr bwMode="auto">
            <a:xfrm rot="5400000">
              <a:off x="7530386" y="5456732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11C4511-0BE9-229C-0C66-FCF007272336}"/>
                </a:ext>
              </a:extLst>
            </p:cNvPr>
            <p:cNvSpPr/>
            <p:nvPr/>
          </p:nvSpPr>
          <p:spPr bwMode="auto">
            <a:xfrm rot="5400000">
              <a:off x="8242523" y="5456733"/>
              <a:ext cx="146774" cy="73771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285F1F-D5F5-4613-4A3E-BDAA33CD6893}"/>
              </a:ext>
            </a:extLst>
          </p:cNvPr>
          <p:cNvGrpSpPr/>
          <p:nvPr/>
        </p:nvGrpSpPr>
        <p:grpSpPr>
          <a:xfrm>
            <a:off x="9785306" y="4188427"/>
            <a:ext cx="1998829" cy="1022278"/>
            <a:chOff x="9785306" y="4188427"/>
            <a:chExt cx="1998829" cy="102227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5B313BD-D419-CB6B-F306-01FC64F3C9E5}"/>
                </a:ext>
              </a:extLst>
            </p:cNvPr>
            <p:cNvSpPr txBox="1"/>
            <p:nvPr/>
          </p:nvSpPr>
          <p:spPr>
            <a:xfrm>
              <a:off x="10807768" y="4594803"/>
              <a:ext cx="7168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/>
                <a:t>POWER</a:t>
              </a:r>
              <a:br>
                <a:rPr lang="en-US" sz="900" b="1"/>
              </a:br>
              <a:r>
                <a:rPr lang="en-US" sz="900" b="1"/>
                <a:t>PLATFORM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233ECF-0B86-7070-B853-AE542DC7C61E}"/>
                </a:ext>
              </a:extLst>
            </p:cNvPr>
            <p:cNvSpPr txBox="1"/>
            <p:nvPr/>
          </p:nvSpPr>
          <p:spPr>
            <a:xfrm>
              <a:off x="9785306" y="4495617"/>
              <a:ext cx="862536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/>
                <a:t>Gather</a:t>
              </a:r>
              <a:br>
                <a:rPr lang="en-US" sz="1200"/>
              </a:br>
              <a:r>
                <a:rPr lang="en-US" sz="1200"/>
                <a:t>Connectors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144471A-6216-55B7-5B91-476D734B4882}"/>
                </a:ext>
              </a:extLst>
            </p:cNvPr>
            <p:cNvSpPr/>
            <p:nvPr/>
          </p:nvSpPr>
          <p:spPr bwMode="auto">
            <a:xfrm rot="900000">
              <a:off x="10035305" y="5075440"/>
              <a:ext cx="269121" cy="135265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3810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9FCD6F-768B-A6C8-3486-7444E41618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2021" y="4677777"/>
              <a:ext cx="215747" cy="50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6C924B7B-C790-502D-EF01-9A1C79B8A656}"/>
                </a:ext>
              </a:extLst>
            </p:cNvPr>
            <p:cNvSpPr/>
            <p:nvPr/>
          </p:nvSpPr>
          <p:spPr bwMode="auto">
            <a:xfrm>
              <a:off x="10993412" y="4188427"/>
              <a:ext cx="345575" cy="330490"/>
            </a:xfrm>
            <a:prstGeom prst="can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5EC600-CB96-7E12-8C99-60481348F106}"/>
                </a:ext>
              </a:extLst>
            </p:cNvPr>
            <p:cNvSpPr txBox="1"/>
            <p:nvPr/>
          </p:nvSpPr>
          <p:spPr>
            <a:xfrm>
              <a:off x="10548263" y="4313458"/>
              <a:ext cx="1235872" cy="123111"/>
            </a:xfrm>
            <a:prstGeom prst="rect">
              <a:avLst/>
            </a:prstGeom>
            <a:solidFill>
              <a:schemeClr val="tx1">
                <a:alpha val="91795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UNDER CONSTRUCTION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D44A65-F6AE-9695-A192-1A2E22CE7E20}"/>
              </a:ext>
            </a:extLst>
          </p:cNvPr>
          <p:cNvGrpSpPr/>
          <p:nvPr/>
        </p:nvGrpSpPr>
        <p:grpSpPr>
          <a:xfrm>
            <a:off x="7080843" y="3798189"/>
            <a:ext cx="1644780" cy="992324"/>
            <a:chOff x="7080843" y="3798189"/>
            <a:chExt cx="1644780" cy="99232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15FE92A-119A-E2F4-6B75-907529E98D5A}"/>
                </a:ext>
              </a:extLst>
            </p:cNvPr>
            <p:cNvSpPr txBox="1"/>
            <p:nvPr/>
          </p:nvSpPr>
          <p:spPr>
            <a:xfrm>
              <a:off x="7839535" y="3915254"/>
              <a:ext cx="52701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Gather</a:t>
              </a:r>
              <a:br>
                <a:rPr lang="en-US" sz="1200" dirty="0"/>
              </a:br>
              <a:r>
                <a:rPr lang="en-US" sz="1200" dirty="0"/>
                <a:t>Skills</a:t>
              </a: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E39F6FE-FB2E-186B-B198-16EEA9FE952F}"/>
                </a:ext>
              </a:extLst>
            </p:cNvPr>
            <p:cNvSpPr/>
            <p:nvPr/>
          </p:nvSpPr>
          <p:spPr bwMode="auto">
            <a:xfrm rot="19800000">
              <a:off x="7545046" y="3798189"/>
              <a:ext cx="269121" cy="135265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3810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E18C2E7-127E-BCA8-CD72-C80C114668BF}"/>
                </a:ext>
              </a:extLst>
            </p:cNvPr>
            <p:cNvSpPr/>
            <p:nvPr/>
          </p:nvSpPr>
          <p:spPr bwMode="auto">
            <a:xfrm rot="16200000">
              <a:off x="8523430" y="4057403"/>
              <a:ext cx="269121" cy="135265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3810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01315C5C-07B7-B917-338B-DA132768ED0D}"/>
                </a:ext>
              </a:extLst>
            </p:cNvPr>
            <p:cNvSpPr/>
            <p:nvPr/>
          </p:nvSpPr>
          <p:spPr bwMode="auto">
            <a:xfrm>
              <a:off x="7260684" y="4258207"/>
              <a:ext cx="345575" cy="330490"/>
            </a:xfrm>
            <a:prstGeom prst="can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0B03A7-FA65-6558-9FDC-B6E6039DB6A1}"/>
                </a:ext>
              </a:extLst>
            </p:cNvPr>
            <p:cNvSpPr txBox="1"/>
            <p:nvPr/>
          </p:nvSpPr>
          <p:spPr>
            <a:xfrm>
              <a:off x="7080843" y="4652014"/>
              <a:ext cx="71686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/>
                <a:t>SKILLS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910BE67-D449-30A1-272B-E64BAFAC3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3769" y="4140191"/>
              <a:ext cx="203671" cy="1849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FA324F-8574-230B-A77C-733C5DF5E47C}"/>
                </a:ext>
              </a:extLst>
            </p:cNvPr>
            <p:cNvSpPr txBox="1"/>
            <p:nvPr/>
          </p:nvSpPr>
          <p:spPr>
            <a:xfrm>
              <a:off x="7124155" y="4395806"/>
              <a:ext cx="610888" cy="123111"/>
            </a:xfrm>
            <a:prstGeom prst="rect">
              <a:avLst/>
            </a:prstGeom>
            <a:solidFill>
              <a:schemeClr val="bg1">
                <a:alpha val="21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/>
                <a:t>V1 READY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233B4E-6639-173E-77D1-556A2216EB9E}"/>
              </a:ext>
            </a:extLst>
          </p:cNvPr>
          <p:cNvSpPr txBox="1"/>
          <p:nvPr/>
        </p:nvSpPr>
        <p:spPr>
          <a:xfrm>
            <a:off x="9502254" y="1870817"/>
            <a:ext cx="18367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Available NOW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1DDF99-47AA-5251-9DFB-9735B31F7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76987" y="2178594"/>
            <a:ext cx="609600" cy="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6A817C-F166-24C0-7F70-EDF51FB84A7A}"/>
              </a:ext>
            </a:extLst>
          </p:cNvPr>
          <p:cNvGrpSpPr/>
          <p:nvPr/>
        </p:nvGrpSpPr>
        <p:grpSpPr>
          <a:xfrm>
            <a:off x="8430478" y="2961874"/>
            <a:ext cx="2278250" cy="1390345"/>
            <a:chOff x="8430478" y="2961874"/>
            <a:chExt cx="2278250" cy="1390345"/>
          </a:xfrm>
        </p:grpSpPr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EDDEEF13-362C-E01D-20B2-9489965101FC}"/>
                </a:ext>
              </a:extLst>
            </p:cNvPr>
            <p:cNvSpPr/>
            <p:nvPr/>
          </p:nvSpPr>
          <p:spPr bwMode="auto">
            <a:xfrm>
              <a:off x="10232640" y="3244693"/>
              <a:ext cx="345575" cy="330490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1F99A6C-708D-FB1C-3397-98E91FE71862}"/>
                </a:ext>
              </a:extLst>
            </p:cNvPr>
            <p:cNvSpPr txBox="1"/>
            <p:nvPr/>
          </p:nvSpPr>
          <p:spPr>
            <a:xfrm>
              <a:off x="8905845" y="3928814"/>
              <a:ext cx="78687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/>
                <a:t>Gather</a:t>
              </a:r>
              <a:br>
                <a:rPr lang="en-US" sz="1200"/>
              </a:br>
              <a:r>
                <a:rPr lang="en-US" sz="1200"/>
                <a:t>Contexts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6A795B7-912F-B78B-98AC-9924082FAA39}"/>
                </a:ext>
              </a:extLst>
            </p:cNvPr>
            <p:cNvSpPr/>
            <p:nvPr/>
          </p:nvSpPr>
          <p:spPr bwMode="auto">
            <a:xfrm rot="13500000">
              <a:off x="8940046" y="3028802"/>
              <a:ext cx="269121" cy="135265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3810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F2FAFC8-5AAF-D85B-1BAD-F5BA0673BB7B}"/>
                </a:ext>
              </a:extLst>
            </p:cNvPr>
            <p:cNvSpPr/>
            <p:nvPr/>
          </p:nvSpPr>
          <p:spPr bwMode="auto">
            <a:xfrm rot="19800000">
              <a:off x="9875402" y="4216954"/>
              <a:ext cx="269121" cy="135265"/>
            </a:xfrm>
            <a:custGeom>
              <a:avLst/>
              <a:gdLst>
                <a:gd name="connsiteX0" fmla="*/ 0 w 1838425"/>
                <a:gd name="connsiteY0" fmla="*/ 0 h 924025"/>
                <a:gd name="connsiteX1" fmla="*/ 924025 w 1838425"/>
                <a:gd name="connsiteY1" fmla="*/ 924025 h 924025"/>
                <a:gd name="connsiteX2" fmla="*/ 1838425 w 1838425"/>
                <a:gd name="connsiteY2" fmla="*/ 9625 h 9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425" h="924025">
                  <a:moveTo>
                    <a:pt x="0" y="0"/>
                  </a:moveTo>
                  <a:lnTo>
                    <a:pt x="924025" y="924025"/>
                  </a:lnTo>
                  <a:lnTo>
                    <a:pt x="1838425" y="9625"/>
                  </a:lnTo>
                </a:path>
              </a:pathLst>
            </a:custGeom>
            <a:noFill/>
            <a:ln w="38100">
              <a:solidFill>
                <a:schemeClr val="bg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0D6F4C3-032C-31A0-52CF-52D314092A59}"/>
                </a:ext>
              </a:extLst>
            </p:cNvPr>
            <p:cNvSpPr txBox="1"/>
            <p:nvPr/>
          </p:nvSpPr>
          <p:spPr>
            <a:xfrm>
              <a:off x="8542346" y="3502338"/>
              <a:ext cx="71686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/>
                <a:t>SUBSTRATE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E93EED0-2707-2FBB-B158-27D5ABDBD899}"/>
                </a:ext>
              </a:extLst>
            </p:cNvPr>
            <p:cNvSpPr txBox="1"/>
            <p:nvPr/>
          </p:nvSpPr>
          <p:spPr>
            <a:xfrm>
              <a:off x="9333230" y="3526996"/>
              <a:ext cx="71686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/>
                <a:t>LINKEDIN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1B9CD3-8686-FA21-19AF-BA66242794D8}"/>
                </a:ext>
              </a:extLst>
            </p:cNvPr>
            <p:cNvCxnSpPr>
              <a:cxnSpLocks/>
            </p:cNvCxnSpPr>
            <p:nvPr/>
          </p:nvCxnSpPr>
          <p:spPr>
            <a:xfrm>
              <a:off x="8944038" y="3713720"/>
              <a:ext cx="137621" cy="2066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754F57-10CB-B7C2-519B-22AA36333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6012" y="3713719"/>
              <a:ext cx="64253" cy="2223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01CBB485-704B-1627-6C3A-6C10D1C4F736}"/>
                </a:ext>
              </a:extLst>
            </p:cNvPr>
            <p:cNvSpPr/>
            <p:nvPr/>
          </p:nvSpPr>
          <p:spPr bwMode="auto">
            <a:xfrm>
              <a:off x="8711728" y="3135407"/>
              <a:ext cx="345575" cy="33049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4F5EB550-B5F2-25AA-50C0-3259613B3C75}"/>
                </a:ext>
              </a:extLst>
            </p:cNvPr>
            <p:cNvSpPr/>
            <p:nvPr/>
          </p:nvSpPr>
          <p:spPr bwMode="auto">
            <a:xfrm>
              <a:off x="9552322" y="3144173"/>
              <a:ext cx="345575" cy="330490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F23C43-1DE4-AC8E-7784-9C037FEC736E}"/>
                </a:ext>
              </a:extLst>
            </p:cNvPr>
            <p:cNvSpPr txBox="1"/>
            <p:nvPr/>
          </p:nvSpPr>
          <p:spPr>
            <a:xfrm>
              <a:off x="8430478" y="3284506"/>
              <a:ext cx="2278250" cy="184666"/>
            </a:xfrm>
            <a:prstGeom prst="rect">
              <a:avLst/>
            </a:prstGeom>
            <a:solidFill>
              <a:schemeClr val="tx1">
                <a:alpha val="74819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UNDER CONSTRUCTION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BCB5EF-E3ED-253A-62F7-2F0CC3BEC3DA}"/>
                </a:ext>
              </a:extLst>
            </p:cNvPr>
            <p:cNvSpPr txBox="1"/>
            <p:nvPr/>
          </p:nvSpPr>
          <p:spPr>
            <a:xfrm>
              <a:off x="9978912" y="3644470"/>
              <a:ext cx="71686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/>
                <a:t>GITHUB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BC915E6-BF22-DA4B-3C15-61D23C37F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3592" y="3850964"/>
              <a:ext cx="176846" cy="1856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391D9C-033D-930C-C729-34F7B1FD09C0}"/>
              </a:ext>
            </a:extLst>
          </p:cNvPr>
          <p:cNvSpPr txBox="1"/>
          <p:nvPr/>
        </p:nvSpPr>
        <p:spPr>
          <a:xfrm>
            <a:off x="1725687" y="3035825"/>
            <a:ext cx="183673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/>
              <a:t>It all starts with a user’s AI ask 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88D11-4CF3-E925-570C-C4F427FD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6620" y="3677088"/>
            <a:ext cx="457200" cy="0"/>
          </a:xfrm>
          <a:prstGeom prst="line">
            <a:avLst/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>
            <a:extLst>
              <a:ext uri="{FF2B5EF4-FFF2-40B4-BE49-F238E27FC236}">
                <a16:creationId xmlns:a16="http://schemas.microsoft.com/office/drawing/2014/main" id="{84EE9A4E-F5D0-E0E0-704E-D1A423AAE2D3}"/>
              </a:ext>
            </a:extLst>
          </p:cNvPr>
          <p:cNvSpPr/>
          <p:nvPr/>
        </p:nvSpPr>
        <p:spPr bwMode="auto">
          <a:xfrm>
            <a:off x="3751951" y="2856453"/>
            <a:ext cx="1362003" cy="87519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34946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ASK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E383D5-8B72-04F1-69E2-36A0D72E6D92}"/>
              </a:ext>
            </a:extLst>
          </p:cNvPr>
          <p:cNvGrpSpPr/>
          <p:nvPr/>
        </p:nvGrpSpPr>
        <p:grpSpPr>
          <a:xfrm>
            <a:off x="1666640" y="5007416"/>
            <a:ext cx="3377347" cy="954954"/>
            <a:chOff x="1666640" y="5007416"/>
            <a:chExt cx="3377347" cy="9549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93265D-56BD-902F-2A75-D1D6F012A025}"/>
                </a:ext>
              </a:extLst>
            </p:cNvPr>
            <p:cNvSpPr txBox="1"/>
            <p:nvPr/>
          </p:nvSpPr>
          <p:spPr>
            <a:xfrm>
              <a:off x="1666640" y="5133440"/>
              <a:ext cx="19618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/>
                <a:t>… resulting in new productivity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2437701-7341-EAB7-90F8-A7BEF7AD6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161060" y="5791665"/>
              <a:ext cx="1350819" cy="0"/>
            </a:xfrm>
            <a:prstGeom prst="line">
              <a:avLst/>
            </a:prstGeom>
            <a:ln w="28575">
              <a:solidFill>
                <a:srgbClr val="92D05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DAD7B753-5FAB-199B-12D6-CDA0016D541A}"/>
                </a:ext>
              </a:extLst>
            </p:cNvPr>
            <p:cNvSpPr/>
            <p:nvPr/>
          </p:nvSpPr>
          <p:spPr bwMode="auto">
            <a:xfrm flipH="1">
              <a:off x="3681984" y="5007416"/>
              <a:ext cx="1362003" cy="954954"/>
            </a:xfrm>
            <a:prstGeom prst="rightArrow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GET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0694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.1|1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9.9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4.5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6|3.1|11.2|1.5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5.3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|4.9|4.7|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.2|4.8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.2|4.8|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8|8.1|7.8"/>
</p:tagLst>
</file>

<file path=ppt/theme/theme1.xml><?xml version="1.0" encoding="utf-8"?>
<a:theme xmlns:a="http://schemas.openxmlformats.org/drawingml/2006/main" name="1_Black Template">
  <a:themeElements>
    <a:clrScheme name="Dark Palette">
      <a:dk1>
        <a:srgbClr val="000000"/>
      </a:dk1>
      <a:lt1>
        <a:srgbClr val="FFFFFF"/>
      </a:lt1>
      <a:dk2>
        <a:srgbClr val="B81969"/>
      </a:dk2>
      <a:lt2>
        <a:srgbClr val="FF99CC"/>
      </a:lt2>
      <a:accent1>
        <a:srgbClr val="D58EC6"/>
      </a:accent1>
      <a:accent2>
        <a:srgbClr val="AA82C0"/>
      </a:accent2>
      <a:accent3>
        <a:srgbClr val="8077BA"/>
      </a:accent3>
      <a:accent4>
        <a:srgbClr val="556BB3"/>
      </a:accent4>
      <a:accent5>
        <a:srgbClr val="2A60AE"/>
      </a:accent5>
      <a:accent6>
        <a:srgbClr val="0054A8"/>
      </a:accent6>
      <a:hlink>
        <a:srgbClr val="FFD478"/>
      </a:hlink>
      <a:folHlink>
        <a:srgbClr val="A98D52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000000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30B3E11-869E-4D4F-9CEC-D1D3167989CF}" vid="{48868CC1-5D3F-6341-A904-BB886260A641}"/>
    </a:ext>
  </a:extLst>
</a:theme>
</file>

<file path=ppt/theme/theme2.xml><?xml version="1.0" encoding="utf-8"?>
<a:theme xmlns:a="http://schemas.openxmlformats.org/drawingml/2006/main" name="1_Black Template">
  <a:themeElements>
    <a:clrScheme name="Dark Palette">
      <a:dk1>
        <a:srgbClr val="000000"/>
      </a:dk1>
      <a:lt1>
        <a:srgbClr val="FFFFFF"/>
      </a:lt1>
      <a:dk2>
        <a:srgbClr val="B81969"/>
      </a:dk2>
      <a:lt2>
        <a:srgbClr val="FF99CC"/>
      </a:lt2>
      <a:accent1>
        <a:srgbClr val="D58EC6"/>
      </a:accent1>
      <a:accent2>
        <a:srgbClr val="AA82C0"/>
      </a:accent2>
      <a:accent3>
        <a:srgbClr val="8077BA"/>
      </a:accent3>
      <a:accent4>
        <a:srgbClr val="556BB3"/>
      </a:accent4>
      <a:accent5>
        <a:srgbClr val="2A60AE"/>
      </a:accent5>
      <a:accent6>
        <a:srgbClr val="0054A8"/>
      </a:accent6>
      <a:hlink>
        <a:srgbClr val="FFD478"/>
      </a:hlink>
      <a:folHlink>
        <a:srgbClr val="A98D52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000000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30B3E11-869E-4D4F-9CEC-D1D3167989CF}" vid="{48868CC1-5D3F-6341-A904-BB886260A6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2018BD2C306409E4B5B341DCB4C76" ma:contentTypeVersion="13" ma:contentTypeDescription="Create a new document." ma:contentTypeScope="" ma:versionID="599ba547715884b50d7028c591df8671">
  <xsd:schema xmlns:xsd="http://www.w3.org/2001/XMLSchema" xmlns:xs="http://www.w3.org/2001/XMLSchema" xmlns:p="http://schemas.microsoft.com/office/2006/metadata/properties" xmlns:ns1="http://schemas.microsoft.com/sharepoint/v3" xmlns:ns2="7cf8c755-6da0-4d3d-9f08-f83fae139636" xmlns:ns3="e12c34a4-e1cc-453b-aba2-9571f1da2b9f" targetNamespace="http://schemas.microsoft.com/office/2006/metadata/properties" ma:root="true" ma:fieldsID="3fc78eb9c433ebae0937429a5cbcc178" ns1:_="" ns2:_="" ns3:_="">
    <xsd:import namespace="http://schemas.microsoft.com/sharepoint/v3"/>
    <xsd:import namespace="7cf8c755-6da0-4d3d-9f08-f83fae139636"/>
    <xsd:import namespace="e12c34a4-e1cc-453b-aba2-9571f1da2b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8c755-6da0-4d3d-9f08-f83fae1396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c34a4-e1cc-453b-aba2-9571f1da2b9f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2e8a0c64-a0ff-4dba-ba1a-96c26313b2df}" ma:internalName="TaxCatchAll" ma:showField="CatchAllData" ma:web="e12c34a4-e1cc-453b-aba2-9571f1da2b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7cf8c755-6da0-4d3d-9f08-f83fae139636">
      <Terms xmlns="http://schemas.microsoft.com/office/infopath/2007/PartnerControls"/>
    </lcf76f155ced4ddcb4097134ff3c332f>
    <TaxCatchAll xmlns="e12c34a4-e1cc-453b-aba2-9571f1da2b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48690B-121F-4AF2-AAEF-48DEF7FCF4F5}"/>
</file>

<file path=customXml/itemProps2.xml><?xml version="1.0" encoding="utf-8"?>
<ds:datastoreItem xmlns:ds="http://schemas.openxmlformats.org/officeDocument/2006/customXml" ds:itemID="{07EE6901-1984-4B24-A856-7E717D3D1B10}">
  <ds:schemaRefs>
    <ds:schemaRef ds:uri="http://purl.org/dc/elements/1.1/"/>
    <ds:schemaRef ds:uri="http://schemas.microsoft.com/office/2006/metadata/properties"/>
    <ds:schemaRef ds:uri="230e9df3-be65-4c73-a93b-d1236ebd677e"/>
    <ds:schemaRef ds:uri="http://purl.org/dc/terms/"/>
    <ds:schemaRef ds:uri="63f54da2-672a-41ca-bf4c-e1e54157e132"/>
    <ds:schemaRef ds:uri="0681c2f5-3b83-4976-a7f0-87686509dfa9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7FB630-3F24-465E-B3AB-D0B1B0C8984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1065</Words>
  <Application>Microsoft Office PowerPoint</Application>
  <PresentationFormat>Widescreen</PresentationFormat>
  <Paragraphs>183</Paragraphs>
  <Slides>16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1_Black Template</vt:lpstr>
      <vt:lpstr>1_Black Template</vt:lpstr>
      <vt:lpstr>SK for 1P</vt:lpstr>
      <vt:lpstr>What’s the TL;DR of this burning moment in technology?</vt:lpstr>
      <vt:lpstr>TL;DR: We’re not in Kansas anymore.</vt:lpstr>
      <vt:lpstr>Build with common tools to avoid future technical debt.</vt:lpstr>
      <vt:lpstr>Tell me … why do I need ”Semantic Kernel”?</vt:lpstr>
      <vt:lpstr>Who is the target audience for Semantic Kernel?</vt:lpstr>
      <vt:lpstr>Semantic Kernel pays down future technical debt asap.</vt:lpstr>
      <vt:lpstr>Meet the lightweight Kernel of Semantic Kernel</vt:lpstr>
      <vt:lpstr>SK R1 Tour</vt:lpstr>
      <vt:lpstr>How to use Semantic Kernel R1 in just 1 minute.</vt:lpstr>
      <vt:lpstr>How to use Semantic Kernel R1 in three steps.</vt:lpstr>
      <vt:lpstr>The growing set of samples are designed for most use cases. </vt:lpstr>
      <vt:lpstr>What you can anticipate in response to Semantic Kernel …</vt:lpstr>
      <vt:lpstr>How to respond when the detractors are strong:</vt:lpstr>
      <vt:lpstr>How can you tell if the SK approach is having an impact?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Chaki</dc:creator>
  <cp:lastModifiedBy>John Maeda</cp:lastModifiedBy>
  <cp:revision>9</cp:revision>
  <cp:lastPrinted>2023-01-31T20:59:30Z</cp:lastPrinted>
  <dcterms:created xsi:type="dcterms:W3CDTF">2023-01-09T02:56:23Z</dcterms:created>
  <dcterms:modified xsi:type="dcterms:W3CDTF">2023-03-10T16:06:22Z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0x0101007A92018BD2C306409E4B5B341DCB4C76</vt:lpwstr>
  </property>
  <property fmtid="{D5CDD505-2E9C-101B-9397-08002B2CF9AE}" pid="3" name="MediaServiceImageTags">
    <vt:lpwstr/>
  </property>
</Properties>
</file>