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86" r:id="rId4"/>
    <p:sldId id="258" r:id="rId5"/>
    <p:sldId id="259" r:id="rId6"/>
    <p:sldId id="260" r:id="rId7"/>
    <p:sldId id="261" r:id="rId8"/>
    <p:sldId id="287" r:id="rId9"/>
    <p:sldId id="263" r:id="rId10"/>
    <p:sldId id="262" r:id="rId11"/>
    <p:sldId id="279" r:id="rId12"/>
    <p:sldId id="264" r:id="rId13"/>
    <p:sldId id="275" r:id="rId14"/>
    <p:sldId id="276" r:id="rId15"/>
    <p:sldId id="265" r:id="rId16"/>
    <p:sldId id="268" r:id="rId17"/>
    <p:sldId id="278" r:id="rId18"/>
    <p:sldId id="269" r:id="rId19"/>
    <p:sldId id="270" r:id="rId20"/>
    <p:sldId id="280" r:id="rId21"/>
    <p:sldId id="282" r:id="rId22"/>
    <p:sldId id="285" r:id="rId23"/>
    <p:sldId id="283" r:id="rId24"/>
    <p:sldId id="288" r:id="rId25"/>
    <p:sldId id="271" r:id="rId26"/>
    <p:sldId id="266" r:id="rId27"/>
    <p:sldId id="284" r:id="rId28"/>
    <p:sldId id="281" r:id="rId29"/>
    <p:sldId id="272" r:id="rId3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sorterViewPr>
    <p:cViewPr>
      <p:scale>
        <a:sx n="100" d="100"/>
        <a:sy n="100" d="100"/>
      </p:scale>
      <p:origin x="0" y="-26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INFEWSsvn\trunk\DataINFEWS\Outputs\Hindcast_i245_2010-17_WRB_iduClimate_INFEWS_0.1\FLOW_big_list_WRB_flows_with_Obs_Hindcast_Run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INFEWSsvn\trunk\DataINFEWS\Outputs\Hindcast_i245_2010-17_WRB_iduClimate_INFEWS_0.1\FLOW_big_list_WRB_flows_with_Obs_Hindcast_Run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ve\SkillAssessment\fromJD2018_03\WW2100vsOUWINvsINFEW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ve\SkillAssessment\fromJD2018_03\WW2100vsOUWINvsINFEW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ave\SkillAssessment\fromJD2018_03\WW2100vsOUWINvsINFEW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INFEWSsvn\trunk\DataINFEWS\Outputs\Hindcast_i245_2010-17_WRB_iduClimate_INFEWS_0.1\FLOW_big_list_WRB_flows_with_Obs_Hindcast_Run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INFEWSsvn\trunk\DataINFEWS\Outputs\Hindcast_i245_2010-17_WRB_iduClimate_INFEWS_0.1\FLOW_big_list_WRB_flows_with_Obs_Hindcast_Run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INFEWSsvn\trunk\DataINFEWS\Outputs\Hindcast_i245_2010-17_WRB_iduClimate_INFEWS_0.1\FLOW_big_list_WRB_flows_with_Obs_Hindcast_Run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ave\SkillAssessment\fromJD2018_03\WW2100vsOUWINvsINFEW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Willamette River at Portland, 2010-16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FLOW_big_list_WRB_flows_with_Ob!$EH$1</c:f>
              <c:strCache>
                <c:ptCount val="1"/>
                <c:pt idx="0">
                  <c:v> WILLAMETTE RIVER AT PORTLAND 23815040</c:v>
                </c:pt>
              </c:strCache>
            </c:strRef>
          </c:tx>
          <c:spPr>
            <a:ln w="28575" cap="rnd">
              <a:solidFill>
                <a:srgbClr val="FF0000"/>
              </a:solidFill>
              <a:round/>
            </a:ln>
            <a:effectLst/>
          </c:spPr>
          <c:marker>
            <c:symbol val="none"/>
          </c:marker>
          <c:cat>
            <c:strRef>
              <c:f>FLOW_big_list_WRB_flows_with_Ob!$A$2:$A$97</c:f>
              <c:strCache>
                <c:ptCount val="96"/>
                <c:pt idx="0">
                  <c:v>Jan-10</c:v>
                </c:pt>
                <c:pt idx="1">
                  <c:v>Feb</c:v>
                </c:pt>
                <c:pt idx="2">
                  <c:v>Mar</c:v>
                </c:pt>
                <c:pt idx="3">
                  <c:v>Apr</c:v>
                </c:pt>
                <c:pt idx="4">
                  <c:v>May</c:v>
                </c:pt>
                <c:pt idx="5">
                  <c:v>Jun</c:v>
                </c:pt>
                <c:pt idx="6">
                  <c:v>Jul</c:v>
                </c:pt>
                <c:pt idx="7">
                  <c:v>Aug</c:v>
                </c:pt>
                <c:pt idx="8">
                  <c:v>Sep</c:v>
                </c:pt>
                <c:pt idx="9">
                  <c:v>Oct</c:v>
                </c:pt>
                <c:pt idx="10">
                  <c:v>Nov</c:v>
                </c:pt>
                <c:pt idx="11">
                  <c:v>Dec</c:v>
                </c:pt>
                <c:pt idx="12">
                  <c:v>Jan-11</c:v>
                </c:pt>
                <c:pt idx="13">
                  <c:v>Feb</c:v>
                </c:pt>
                <c:pt idx="14">
                  <c:v>Mar</c:v>
                </c:pt>
                <c:pt idx="15">
                  <c:v>Apr</c:v>
                </c:pt>
                <c:pt idx="16">
                  <c:v>May</c:v>
                </c:pt>
                <c:pt idx="17">
                  <c:v>Jun</c:v>
                </c:pt>
                <c:pt idx="18">
                  <c:v>Jul</c:v>
                </c:pt>
                <c:pt idx="19">
                  <c:v>Aug</c:v>
                </c:pt>
                <c:pt idx="20">
                  <c:v>Sep</c:v>
                </c:pt>
                <c:pt idx="21">
                  <c:v>Oct</c:v>
                </c:pt>
                <c:pt idx="22">
                  <c:v>Nov</c:v>
                </c:pt>
                <c:pt idx="23">
                  <c:v>Dec</c:v>
                </c:pt>
                <c:pt idx="24">
                  <c:v>Jan-12</c:v>
                </c:pt>
                <c:pt idx="25">
                  <c:v>Feb</c:v>
                </c:pt>
                <c:pt idx="26">
                  <c:v>Mar</c:v>
                </c:pt>
                <c:pt idx="27">
                  <c:v>Apr</c:v>
                </c:pt>
                <c:pt idx="28">
                  <c:v>May</c:v>
                </c:pt>
                <c:pt idx="29">
                  <c:v>Jun</c:v>
                </c:pt>
                <c:pt idx="30">
                  <c:v>Jul</c:v>
                </c:pt>
                <c:pt idx="31">
                  <c:v>Aug</c:v>
                </c:pt>
                <c:pt idx="32">
                  <c:v>Sep</c:v>
                </c:pt>
                <c:pt idx="33">
                  <c:v>Oct</c:v>
                </c:pt>
                <c:pt idx="34">
                  <c:v>Nov</c:v>
                </c:pt>
                <c:pt idx="35">
                  <c:v>Dec</c:v>
                </c:pt>
                <c:pt idx="36">
                  <c:v>Jan-13</c:v>
                </c:pt>
                <c:pt idx="37">
                  <c:v>Feb</c:v>
                </c:pt>
                <c:pt idx="38">
                  <c:v>Mar</c:v>
                </c:pt>
                <c:pt idx="39">
                  <c:v>Apr</c:v>
                </c:pt>
                <c:pt idx="40">
                  <c:v>May</c:v>
                </c:pt>
                <c:pt idx="41">
                  <c:v>Jun</c:v>
                </c:pt>
                <c:pt idx="42">
                  <c:v>Jul</c:v>
                </c:pt>
                <c:pt idx="43">
                  <c:v>Aug</c:v>
                </c:pt>
                <c:pt idx="44">
                  <c:v>Sep</c:v>
                </c:pt>
                <c:pt idx="45">
                  <c:v>Oct</c:v>
                </c:pt>
                <c:pt idx="46">
                  <c:v>Nov</c:v>
                </c:pt>
                <c:pt idx="47">
                  <c:v>Dec</c:v>
                </c:pt>
                <c:pt idx="48">
                  <c:v>Jan-14</c:v>
                </c:pt>
                <c:pt idx="49">
                  <c:v>Feb</c:v>
                </c:pt>
                <c:pt idx="50">
                  <c:v>Mar</c:v>
                </c:pt>
                <c:pt idx="51">
                  <c:v>Apr</c:v>
                </c:pt>
                <c:pt idx="52">
                  <c:v>May</c:v>
                </c:pt>
                <c:pt idx="53">
                  <c:v>Jun</c:v>
                </c:pt>
                <c:pt idx="54">
                  <c:v>Jul</c:v>
                </c:pt>
                <c:pt idx="55">
                  <c:v>Aug</c:v>
                </c:pt>
                <c:pt idx="56">
                  <c:v>Sep</c:v>
                </c:pt>
                <c:pt idx="57">
                  <c:v>Oct</c:v>
                </c:pt>
                <c:pt idx="58">
                  <c:v>Nov</c:v>
                </c:pt>
                <c:pt idx="59">
                  <c:v>Dec</c:v>
                </c:pt>
                <c:pt idx="60">
                  <c:v>Jan-15</c:v>
                </c:pt>
                <c:pt idx="61">
                  <c:v>Feb</c:v>
                </c:pt>
                <c:pt idx="62">
                  <c:v>Mar</c:v>
                </c:pt>
                <c:pt idx="63">
                  <c:v>Apr</c:v>
                </c:pt>
                <c:pt idx="64">
                  <c:v>May</c:v>
                </c:pt>
                <c:pt idx="65">
                  <c:v>Jun</c:v>
                </c:pt>
                <c:pt idx="66">
                  <c:v>Jul</c:v>
                </c:pt>
                <c:pt idx="67">
                  <c:v>Aug</c:v>
                </c:pt>
                <c:pt idx="68">
                  <c:v>Sep</c:v>
                </c:pt>
                <c:pt idx="69">
                  <c:v>Oct</c:v>
                </c:pt>
                <c:pt idx="70">
                  <c:v>Nov</c:v>
                </c:pt>
                <c:pt idx="71">
                  <c:v>Dec</c:v>
                </c:pt>
                <c:pt idx="72">
                  <c:v>Jan-16</c:v>
                </c:pt>
                <c:pt idx="73">
                  <c:v>Feb</c:v>
                </c:pt>
                <c:pt idx="74">
                  <c:v>Mar</c:v>
                </c:pt>
                <c:pt idx="75">
                  <c:v>Apr</c:v>
                </c:pt>
                <c:pt idx="76">
                  <c:v>May</c:v>
                </c:pt>
                <c:pt idx="77">
                  <c:v>Jun</c:v>
                </c:pt>
                <c:pt idx="78">
                  <c:v>Jul</c:v>
                </c:pt>
                <c:pt idx="79">
                  <c:v>Aug</c:v>
                </c:pt>
                <c:pt idx="80">
                  <c:v>Sep</c:v>
                </c:pt>
                <c:pt idx="81">
                  <c:v>Oct</c:v>
                </c:pt>
                <c:pt idx="82">
                  <c:v>Nov</c:v>
                </c:pt>
                <c:pt idx="83">
                  <c:v>Dec</c:v>
                </c:pt>
                <c:pt idx="84">
                  <c:v>Jan-17</c:v>
                </c:pt>
                <c:pt idx="85">
                  <c:v>Feb</c:v>
                </c:pt>
                <c:pt idx="86">
                  <c:v>Mar</c:v>
                </c:pt>
                <c:pt idx="87">
                  <c:v>Apr</c:v>
                </c:pt>
                <c:pt idx="88">
                  <c:v>May</c:v>
                </c:pt>
                <c:pt idx="89">
                  <c:v>Jun</c:v>
                </c:pt>
                <c:pt idx="90">
                  <c:v>Jul</c:v>
                </c:pt>
                <c:pt idx="91">
                  <c:v>Aug</c:v>
                </c:pt>
                <c:pt idx="92">
                  <c:v>Sep</c:v>
                </c:pt>
                <c:pt idx="93">
                  <c:v>Oct</c:v>
                </c:pt>
                <c:pt idx="94">
                  <c:v>Nov</c:v>
                </c:pt>
                <c:pt idx="95">
                  <c:v>Dec</c:v>
                </c:pt>
              </c:strCache>
            </c:strRef>
          </c:cat>
          <c:val>
            <c:numRef>
              <c:f>FLOW_big_list_WRB_flows_with_Ob!$EH$2:$EH$85</c:f>
              <c:numCache>
                <c:formatCode>General</c:formatCode>
                <c:ptCount val="84"/>
                <c:pt idx="0">
                  <c:v>66115.3</c:v>
                </c:pt>
                <c:pt idx="1">
                  <c:v>34879.4</c:v>
                </c:pt>
                <c:pt idx="2">
                  <c:v>27754.9</c:v>
                </c:pt>
                <c:pt idx="3">
                  <c:v>44867.9</c:v>
                </c:pt>
                <c:pt idx="4">
                  <c:v>31211.200000000001</c:v>
                </c:pt>
                <c:pt idx="5">
                  <c:v>39754.9</c:v>
                </c:pt>
                <c:pt idx="6">
                  <c:v>14103.8</c:v>
                </c:pt>
                <c:pt idx="7">
                  <c:v>10500.8</c:v>
                </c:pt>
                <c:pt idx="8">
                  <c:v>13229.5</c:v>
                </c:pt>
                <c:pt idx="9">
                  <c:v>19053.3</c:v>
                </c:pt>
                <c:pt idx="10">
                  <c:v>38887.599999999999</c:v>
                </c:pt>
                <c:pt idx="11">
                  <c:v>69278.3</c:v>
                </c:pt>
                <c:pt idx="12">
                  <c:v>68752.399999999994</c:v>
                </c:pt>
                <c:pt idx="13">
                  <c:v>38607.1</c:v>
                </c:pt>
                <c:pt idx="14">
                  <c:v>54646.2</c:v>
                </c:pt>
                <c:pt idx="15">
                  <c:v>50910.400000000001</c:v>
                </c:pt>
                <c:pt idx="16">
                  <c:v>38067.9</c:v>
                </c:pt>
                <c:pt idx="17">
                  <c:v>34111.800000000003</c:v>
                </c:pt>
                <c:pt idx="18">
                  <c:v>20033.900000000001</c:v>
                </c:pt>
                <c:pt idx="19">
                  <c:v>12327.4</c:v>
                </c:pt>
                <c:pt idx="20">
                  <c:v>12456.9</c:v>
                </c:pt>
                <c:pt idx="21">
                  <c:v>20297</c:v>
                </c:pt>
                <c:pt idx="22">
                  <c:v>25768</c:v>
                </c:pt>
                <c:pt idx="23">
                  <c:v>28968</c:v>
                </c:pt>
                <c:pt idx="24">
                  <c:v>58258.5</c:v>
                </c:pt>
                <c:pt idx="25">
                  <c:v>56205</c:v>
                </c:pt>
                <c:pt idx="26">
                  <c:v>54596.4</c:v>
                </c:pt>
                <c:pt idx="27">
                  <c:v>72351.8</c:v>
                </c:pt>
                <c:pt idx="28">
                  <c:v>45044.4</c:v>
                </c:pt>
                <c:pt idx="29">
                  <c:v>31624.5</c:v>
                </c:pt>
                <c:pt idx="30">
                  <c:v>19791.7</c:v>
                </c:pt>
                <c:pt idx="31">
                  <c:v>11317.7</c:v>
                </c:pt>
                <c:pt idx="32">
                  <c:v>12642</c:v>
                </c:pt>
                <c:pt idx="33">
                  <c:v>19741.400000000001</c:v>
                </c:pt>
                <c:pt idx="34">
                  <c:v>55454</c:v>
                </c:pt>
                <c:pt idx="35">
                  <c:v>86615.2</c:v>
                </c:pt>
                <c:pt idx="36">
                  <c:v>42196.2</c:v>
                </c:pt>
                <c:pt idx="37">
                  <c:v>38616.6</c:v>
                </c:pt>
                <c:pt idx="38">
                  <c:v>31018.9</c:v>
                </c:pt>
                <c:pt idx="39">
                  <c:v>33704.1</c:v>
                </c:pt>
                <c:pt idx="40">
                  <c:v>21489.599999999999</c:v>
                </c:pt>
                <c:pt idx="41">
                  <c:v>23108.7</c:v>
                </c:pt>
                <c:pt idx="42">
                  <c:v>14604.7</c:v>
                </c:pt>
                <c:pt idx="43">
                  <c:v>11657.7</c:v>
                </c:pt>
                <c:pt idx="44">
                  <c:v>14565.1</c:v>
                </c:pt>
                <c:pt idx="45">
                  <c:v>33888.400000000001</c:v>
                </c:pt>
                <c:pt idx="46">
                  <c:v>27193.4</c:v>
                </c:pt>
                <c:pt idx="47">
                  <c:v>27510</c:v>
                </c:pt>
                <c:pt idx="48">
                  <c:v>26550.5</c:v>
                </c:pt>
                <c:pt idx="49">
                  <c:v>46006.8</c:v>
                </c:pt>
                <c:pt idx="50">
                  <c:v>73026.2</c:v>
                </c:pt>
                <c:pt idx="51">
                  <c:v>45171.8</c:v>
                </c:pt>
                <c:pt idx="52">
                  <c:v>38646.300000000003</c:v>
                </c:pt>
                <c:pt idx="53">
                  <c:v>18634.400000000001</c:v>
                </c:pt>
                <c:pt idx="54">
                  <c:v>14282.5</c:v>
                </c:pt>
                <c:pt idx="55">
                  <c:v>11648.6</c:v>
                </c:pt>
                <c:pt idx="56">
                  <c:v>12485.9</c:v>
                </c:pt>
                <c:pt idx="57">
                  <c:v>19823.400000000001</c:v>
                </c:pt>
                <c:pt idx="58">
                  <c:v>43345.8</c:v>
                </c:pt>
                <c:pt idx="59">
                  <c:v>67607.399999999994</c:v>
                </c:pt>
                <c:pt idx="60">
                  <c:v>61581.5</c:v>
                </c:pt>
                <c:pt idx="61">
                  <c:v>46492.800000000003</c:v>
                </c:pt>
                <c:pt idx="62">
                  <c:v>24413.5</c:v>
                </c:pt>
                <c:pt idx="63">
                  <c:v>28410.400000000001</c:v>
                </c:pt>
                <c:pt idx="64">
                  <c:v>19062.3</c:v>
                </c:pt>
                <c:pt idx="65">
                  <c:v>14815.2</c:v>
                </c:pt>
                <c:pt idx="66">
                  <c:v>10215.299999999999</c:v>
                </c:pt>
                <c:pt idx="67">
                  <c:v>9966.1200000000008</c:v>
                </c:pt>
                <c:pt idx="68">
                  <c:v>10940.5</c:v>
                </c:pt>
                <c:pt idx="69">
                  <c:v>11335.4</c:v>
                </c:pt>
                <c:pt idx="70">
                  <c:v>28463.599999999999</c:v>
                </c:pt>
                <c:pt idx="71">
                  <c:v>92570</c:v>
                </c:pt>
                <c:pt idx="72">
                  <c:v>66119</c:v>
                </c:pt>
                <c:pt idx="73">
                  <c:v>64807.6</c:v>
                </c:pt>
                <c:pt idx="74">
                  <c:v>54118.2</c:v>
                </c:pt>
                <c:pt idx="75">
                  <c:v>35044.400000000001</c:v>
                </c:pt>
                <c:pt idx="76">
                  <c:v>24312.6</c:v>
                </c:pt>
                <c:pt idx="77">
                  <c:v>17644.5</c:v>
                </c:pt>
                <c:pt idx="78">
                  <c:v>14738.3</c:v>
                </c:pt>
                <c:pt idx="79">
                  <c:v>11922.4</c:v>
                </c:pt>
                <c:pt idx="80">
                  <c:v>13104.3</c:v>
                </c:pt>
                <c:pt idx="81">
                  <c:v>38247.800000000003</c:v>
                </c:pt>
                <c:pt idx="82">
                  <c:v>59273.5</c:v>
                </c:pt>
                <c:pt idx="83">
                  <c:v>60127.8</c:v>
                </c:pt>
              </c:numCache>
            </c:numRef>
          </c:val>
          <c:smooth val="0"/>
          <c:extLst>
            <c:ext xmlns:c16="http://schemas.microsoft.com/office/drawing/2014/chart" uri="{C3380CC4-5D6E-409C-BE32-E72D297353CC}">
              <c16:uniqueId val="{00000000-D674-4241-BF9B-AF4CF5D83C2C}"/>
            </c:ext>
          </c:extLst>
        </c:ser>
        <c:ser>
          <c:idx val="1"/>
          <c:order val="1"/>
          <c:tx>
            <c:strRef>
              <c:f>FLOW_big_list_WRB_flows_with_Ob!$EI$1</c:f>
              <c:strCache>
                <c:ptCount val="1"/>
                <c:pt idx="0">
                  <c:v> Obs:Observations\jd_csv\14211720.csv</c:v>
                </c:pt>
              </c:strCache>
            </c:strRef>
          </c:tx>
          <c:spPr>
            <a:ln w="28575" cap="rnd">
              <a:solidFill>
                <a:srgbClr val="0070C0"/>
              </a:solidFill>
              <a:round/>
            </a:ln>
            <a:effectLst/>
          </c:spPr>
          <c:marker>
            <c:symbol val="none"/>
          </c:marker>
          <c:cat>
            <c:strRef>
              <c:f>FLOW_big_list_WRB_flows_with_Ob!$A$2:$A$97</c:f>
              <c:strCache>
                <c:ptCount val="96"/>
                <c:pt idx="0">
                  <c:v>Jan-10</c:v>
                </c:pt>
                <c:pt idx="1">
                  <c:v>Feb</c:v>
                </c:pt>
                <c:pt idx="2">
                  <c:v>Mar</c:v>
                </c:pt>
                <c:pt idx="3">
                  <c:v>Apr</c:v>
                </c:pt>
                <c:pt idx="4">
                  <c:v>May</c:v>
                </c:pt>
                <c:pt idx="5">
                  <c:v>Jun</c:v>
                </c:pt>
                <c:pt idx="6">
                  <c:v>Jul</c:v>
                </c:pt>
                <c:pt idx="7">
                  <c:v>Aug</c:v>
                </c:pt>
                <c:pt idx="8">
                  <c:v>Sep</c:v>
                </c:pt>
                <c:pt idx="9">
                  <c:v>Oct</c:v>
                </c:pt>
                <c:pt idx="10">
                  <c:v>Nov</c:v>
                </c:pt>
                <c:pt idx="11">
                  <c:v>Dec</c:v>
                </c:pt>
                <c:pt idx="12">
                  <c:v>Jan-11</c:v>
                </c:pt>
                <c:pt idx="13">
                  <c:v>Feb</c:v>
                </c:pt>
                <c:pt idx="14">
                  <c:v>Mar</c:v>
                </c:pt>
                <c:pt idx="15">
                  <c:v>Apr</c:v>
                </c:pt>
                <c:pt idx="16">
                  <c:v>May</c:v>
                </c:pt>
                <c:pt idx="17">
                  <c:v>Jun</c:v>
                </c:pt>
                <c:pt idx="18">
                  <c:v>Jul</c:v>
                </c:pt>
                <c:pt idx="19">
                  <c:v>Aug</c:v>
                </c:pt>
                <c:pt idx="20">
                  <c:v>Sep</c:v>
                </c:pt>
                <c:pt idx="21">
                  <c:v>Oct</c:v>
                </c:pt>
                <c:pt idx="22">
                  <c:v>Nov</c:v>
                </c:pt>
                <c:pt idx="23">
                  <c:v>Dec</c:v>
                </c:pt>
                <c:pt idx="24">
                  <c:v>Jan-12</c:v>
                </c:pt>
                <c:pt idx="25">
                  <c:v>Feb</c:v>
                </c:pt>
                <c:pt idx="26">
                  <c:v>Mar</c:v>
                </c:pt>
                <c:pt idx="27">
                  <c:v>Apr</c:v>
                </c:pt>
                <c:pt idx="28">
                  <c:v>May</c:v>
                </c:pt>
                <c:pt idx="29">
                  <c:v>Jun</c:v>
                </c:pt>
                <c:pt idx="30">
                  <c:v>Jul</c:v>
                </c:pt>
                <c:pt idx="31">
                  <c:v>Aug</c:v>
                </c:pt>
                <c:pt idx="32">
                  <c:v>Sep</c:v>
                </c:pt>
                <c:pt idx="33">
                  <c:v>Oct</c:v>
                </c:pt>
                <c:pt idx="34">
                  <c:v>Nov</c:v>
                </c:pt>
                <c:pt idx="35">
                  <c:v>Dec</c:v>
                </c:pt>
                <c:pt idx="36">
                  <c:v>Jan-13</c:v>
                </c:pt>
                <c:pt idx="37">
                  <c:v>Feb</c:v>
                </c:pt>
                <c:pt idx="38">
                  <c:v>Mar</c:v>
                </c:pt>
                <c:pt idx="39">
                  <c:v>Apr</c:v>
                </c:pt>
                <c:pt idx="40">
                  <c:v>May</c:v>
                </c:pt>
                <c:pt idx="41">
                  <c:v>Jun</c:v>
                </c:pt>
                <c:pt idx="42">
                  <c:v>Jul</c:v>
                </c:pt>
                <c:pt idx="43">
                  <c:v>Aug</c:v>
                </c:pt>
                <c:pt idx="44">
                  <c:v>Sep</c:v>
                </c:pt>
                <c:pt idx="45">
                  <c:v>Oct</c:v>
                </c:pt>
                <c:pt idx="46">
                  <c:v>Nov</c:v>
                </c:pt>
                <c:pt idx="47">
                  <c:v>Dec</c:v>
                </c:pt>
                <c:pt idx="48">
                  <c:v>Jan-14</c:v>
                </c:pt>
                <c:pt idx="49">
                  <c:v>Feb</c:v>
                </c:pt>
                <c:pt idx="50">
                  <c:v>Mar</c:v>
                </c:pt>
                <c:pt idx="51">
                  <c:v>Apr</c:v>
                </c:pt>
                <c:pt idx="52">
                  <c:v>May</c:v>
                </c:pt>
                <c:pt idx="53">
                  <c:v>Jun</c:v>
                </c:pt>
                <c:pt idx="54">
                  <c:v>Jul</c:v>
                </c:pt>
                <c:pt idx="55">
                  <c:v>Aug</c:v>
                </c:pt>
                <c:pt idx="56">
                  <c:v>Sep</c:v>
                </c:pt>
                <c:pt idx="57">
                  <c:v>Oct</c:v>
                </c:pt>
                <c:pt idx="58">
                  <c:v>Nov</c:v>
                </c:pt>
                <c:pt idx="59">
                  <c:v>Dec</c:v>
                </c:pt>
                <c:pt idx="60">
                  <c:v>Jan-15</c:v>
                </c:pt>
                <c:pt idx="61">
                  <c:v>Feb</c:v>
                </c:pt>
                <c:pt idx="62">
                  <c:v>Mar</c:v>
                </c:pt>
                <c:pt idx="63">
                  <c:v>Apr</c:v>
                </c:pt>
                <c:pt idx="64">
                  <c:v>May</c:v>
                </c:pt>
                <c:pt idx="65">
                  <c:v>Jun</c:v>
                </c:pt>
                <c:pt idx="66">
                  <c:v>Jul</c:v>
                </c:pt>
                <c:pt idx="67">
                  <c:v>Aug</c:v>
                </c:pt>
                <c:pt idx="68">
                  <c:v>Sep</c:v>
                </c:pt>
                <c:pt idx="69">
                  <c:v>Oct</c:v>
                </c:pt>
                <c:pt idx="70">
                  <c:v>Nov</c:v>
                </c:pt>
                <c:pt idx="71">
                  <c:v>Dec</c:v>
                </c:pt>
                <c:pt idx="72">
                  <c:v>Jan-16</c:v>
                </c:pt>
                <c:pt idx="73">
                  <c:v>Feb</c:v>
                </c:pt>
                <c:pt idx="74">
                  <c:v>Mar</c:v>
                </c:pt>
                <c:pt idx="75">
                  <c:v>Apr</c:v>
                </c:pt>
                <c:pt idx="76">
                  <c:v>May</c:v>
                </c:pt>
                <c:pt idx="77">
                  <c:v>Jun</c:v>
                </c:pt>
                <c:pt idx="78">
                  <c:v>Jul</c:v>
                </c:pt>
                <c:pt idx="79">
                  <c:v>Aug</c:v>
                </c:pt>
                <c:pt idx="80">
                  <c:v>Sep</c:v>
                </c:pt>
                <c:pt idx="81">
                  <c:v>Oct</c:v>
                </c:pt>
                <c:pt idx="82">
                  <c:v>Nov</c:v>
                </c:pt>
                <c:pt idx="83">
                  <c:v>Dec</c:v>
                </c:pt>
                <c:pt idx="84">
                  <c:v>Jan-17</c:v>
                </c:pt>
                <c:pt idx="85">
                  <c:v>Feb</c:v>
                </c:pt>
                <c:pt idx="86">
                  <c:v>Mar</c:v>
                </c:pt>
                <c:pt idx="87">
                  <c:v>Apr</c:v>
                </c:pt>
                <c:pt idx="88">
                  <c:v>May</c:v>
                </c:pt>
                <c:pt idx="89">
                  <c:v>Jun</c:v>
                </c:pt>
                <c:pt idx="90">
                  <c:v>Jul</c:v>
                </c:pt>
                <c:pt idx="91">
                  <c:v>Aug</c:v>
                </c:pt>
                <c:pt idx="92">
                  <c:v>Sep</c:v>
                </c:pt>
                <c:pt idx="93">
                  <c:v>Oct</c:v>
                </c:pt>
                <c:pt idx="94">
                  <c:v>Nov</c:v>
                </c:pt>
                <c:pt idx="95">
                  <c:v>Dec</c:v>
                </c:pt>
              </c:strCache>
            </c:strRef>
          </c:cat>
          <c:val>
            <c:numRef>
              <c:f>FLOW_big_list_WRB_flows_with_Ob!$EI$2:$EI$85</c:f>
              <c:numCache>
                <c:formatCode>General</c:formatCode>
                <c:ptCount val="84"/>
                <c:pt idx="0">
                  <c:v>66767.7</c:v>
                </c:pt>
                <c:pt idx="1">
                  <c:v>32510.7</c:v>
                </c:pt>
                <c:pt idx="2">
                  <c:v>35258.1</c:v>
                </c:pt>
                <c:pt idx="3">
                  <c:v>50006.7</c:v>
                </c:pt>
                <c:pt idx="4">
                  <c:v>34587.1</c:v>
                </c:pt>
                <c:pt idx="5">
                  <c:v>49426.7</c:v>
                </c:pt>
                <c:pt idx="6">
                  <c:v>15000</c:v>
                </c:pt>
                <c:pt idx="7">
                  <c:v>9925.48</c:v>
                </c:pt>
                <c:pt idx="8">
                  <c:v>10927.7</c:v>
                </c:pt>
                <c:pt idx="9">
                  <c:v>15766.8</c:v>
                </c:pt>
                <c:pt idx="10">
                  <c:v>42623.3</c:v>
                </c:pt>
                <c:pt idx="11">
                  <c:v>91980.6</c:v>
                </c:pt>
                <c:pt idx="12">
                  <c:v>77280.600000000006</c:v>
                </c:pt>
                <c:pt idx="13">
                  <c:v>29464.3</c:v>
                </c:pt>
                <c:pt idx="14">
                  <c:v>66616.100000000006</c:v>
                </c:pt>
                <c:pt idx="15">
                  <c:v>62926.7</c:v>
                </c:pt>
                <c:pt idx="16">
                  <c:v>37361.300000000003</c:v>
                </c:pt>
                <c:pt idx="17">
                  <c:v>30490</c:v>
                </c:pt>
                <c:pt idx="18">
                  <c:v>15961.3</c:v>
                </c:pt>
                <c:pt idx="19">
                  <c:v>10221.299999999999</c:v>
                </c:pt>
                <c:pt idx="20">
                  <c:v>11934.3</c:v>
                </c:pt>
                <c:pt idx="21">
                  <c:v>13241.3</c:v>
                </c:pt>
                <c:pt idx="22">
                  <c:v>26843.3</c:v>
                </c:pt>
                <c:pt idx="23">
                  <c:v>23444.799999999999</c:v>
                </c:pt>
                <c:pt idx="24">
                  <c:v>94200</c:v>
                </c:pt>
                <c:pt idx="25">
                  <c:v>49378.6</c:v>
                </c:pt>
                <c:pt idx="26">
                  <c:v>80500</c:v>
                </c:pt>
                <c:pt idx="27">
                  <c:v>73453.3</c:v>
                </c:pt>
                <c:pt idx="28">
                  <c:v>35596.800000000003</c:v>
                </c:pt>
                <c:pt idx="29">
                  <c:v>23993.3</c:v>
                </c:pt>
                <c:pt idx="30">
                  <c:v>13389.4</c:v>
                </c:pt>
                <c:pt idx="31">
                  <c:v>10486.8</c:v>
                </c:pt>
                <c:pt idx="32">
                  <c:v>10551</c:v>
                </c:pt>
                <c:pt idx="33">
                  <c:v>17675.8</c:v>
                </c:pt>
                <c:pt idx="34">
                  <c:v>60913.3</c:v>
                </c:pt>
                <c:pt idx="35">
                  <c:v>92267.7</c:v>
                </c:pt>
                <c:pt idx="36">
                  <c:v>34351.599999999999</c:v>
                </c:pt>
                <c:pt idx="37">
                  <c:v>30100</c:v>
                </c:pt>
                <c:pt idx="38">
                  <c:v>29812.9</c:v>
                </c:pt>
                <c:pt idx="39">
                  <c:v>31863.3</c:v>
                </c:pt>
                <c:pt idx="40">
                  <c:v>21571</c:v>
                </c:pt>
                <c:pt idx="41">
                  <c:v>16400</c:v>
                </c:pt>
                <c:pt idx="42">
                  <c:v>10770.6</c:v>
                </c:pt>
                <c:pt idx="43">
                  <c:v>10208.700000000001</c:v>
                </c:pt>
                <c:pt idx="44">
                  <c:v>14664.3</c:v>
                </c:pt>
                <c:pt idx="45">
                  <c:v>22303.200000000001</c:v>
                </c:pt>
                <c:pt idx="46">
                  <c:v>30080</c:v>
                </c:pt>
                <c:pt idx="47">
                  <c:v>25841.9</c:v>
                </c:pt>
                <c:pt idx="48">
                  <c:v>26022.6</c:v>
                </c:pt>
                <c:pt idx="49">
                  <c:v>84460.7</c:v>
                </c:pt>
                <c:pt idx="50">
                  <c:v>76490.3</c:v>
                </c:pt>
                <c:pt idx="51">
                  <c:v>39400</c:v>
                </c:pt>
                <c:pt idx="52">
                  <c:v>29558.1</c:v>
                </c:pt>
                <c:pt idx="53">
                  <c:v>16283.3</c:v>
                </c:pt>
                <c:pt idx="54">
                  <c:v>12473.9</c:v>
                </c:pt>
                <c:pt idx="55">
                  <c:v>10618.1</c:v>
                </c:pt>
                <c:pt idx="56">
                  <c:v>9746.67</c:v>
                </c:pt>
                <c:pt idx="57">
                  <c:v>15361</c:v>
                </c:pt>
                <c:pt idx="58">
                  <c:v>38020</c:v>
                </c:pt>
                <c:pt idx="59">
                  <c:v>75690.3</c:v>
                </c:pt>
                <c:pt idx="60">
                  <c:v>46745.2</c:v>
                </c:pt>
                <c:pt idx="61">
                  <c:v>43382.1</c:v>
                </c:pt>
                <c:pt idx="62">
                  <c:v>24222.6</c:v>
                </c:pt>
                <c:pt idx="63">
                  <c:v>18860</c:v>
                </c:pt>
                <c:pt idx="64">
                  <c:v>12603.2</c:v>
                </c:pt>
                <c:pt idx="65">
                  <c:v>10345.700000000001</c:v>
                </c:pt>
                <c:pt idx="66">
                  <c:v>8650.9699999999993</c:v>
                </c:pt>
                <c:pt idx="67">
                  <c:v>8526.1299999999992</c:v>
                </c:pt>
                <c:pt idx="68">
                  <c:v>7505.33</c:v>
                </c:pt>
                <c:pt idx="69">
                  <c:v>7318.06</c:v>
                </c:pt>
                <c:pt idx="70">
                  <c:v>24146.7</c:v>
                </c:pt>
                <c:pt idx="71">
                  <c:v>108394</c:v>
                </c:pt>
                <c:pt idx="72">
                  <c:v>69245.2</c:v>
                </c:pt>
                <c:pt idx="73">
                  <c:v>51578.6</c:v>
                </c:pt>
                <c:pt idx="74">
                  <c:v>63648.4</c:v>
                </c:pt>
                <c:pt idx="75">
                  <c:v>24196.7</c:v>
                </c:pt>
                <c:pt idx="76">
                  <c:v>18232.3</c:v>
                </c:pt>
                <c:pt idx="77">
                  <c:v>15393.3</c:v>
                </c:pt>
                <c:pt idx="78">
                  <c:v>11285.8</c:v>
                </c:pt>
                <c:pt idx="79">
                  <c:v>8655.81</c:v>
                </c:pt>
                <c:pt idx="80">
                  <c:v>8656</c:v>
                </c:pt>
                <c:pt idx="81">
                  <c:v>35478.699999999997</c:v>
                </c:pt>
                <c:pt idx="82">
                  <c:v>50600</c:v>
                </c:pt>
                <c:pt idx="83">
                  <c:v>67548.399999999994</c:v>
                </c:pt>
              </c:numCache>
            </c:numRef>
          </c:val>
          <c:smooth val="0"/>
          <c:extLst>
            <c:ext xmlns:c16="http://schemas.microsoft.com/office/drawing/2014/chart" uri="{C3380CC4-5D6E-409C-BE32-E72D297353CC}">
              <c16:uniqueId val="{00000001-D674-4241-BF9B-AF4CF5D83C2C}"/>
            </c:ext>
          </c:extLst>
        </c:ser>
        <c:dLbls>
          <c:showLegendKey val="0"/>
          <c:showVal val="0"/>
          <c:showCatName val="0"/>
          <c:showSerName val="0"/>
          <c:showPercent val="0"/>
          <c:showBubbleSize val="0"/>
        </c:dLbls>
        <c:smooth val="0"/>
        <c:axId val="537352024"/>
        <c:axId val="537356288"/>
      </c:lineChart>
      <c:catAx>
        <c:axId val="537352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356288"/>
        <c:crosses val="autoZero"/>
        <c:auto val="1"/>
        <c:lblAlgn val="ctr"/>
        <c:lblOffset val="100"/>
        <c:noMultiLvlLbl val="0"/>
      </c:catAx>
      <c:valAx>
        <c:axId val="537356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cfs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352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Johnson Creek at Milwaukie 2010-16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FLOW_big_list_WRB_flows_with_Ob!$EF$1</c:f>
              <c:strCache>
                <c:ptCount val="1"/>
                <c:pt idx="0">
                  <c:v> JOHNSON CREEK AT MILWAUKIE 23815062</c:v>
                </c:pt>
              </c:strCache>
            </c:strRef>
          </c:tx>
          <c:spPr>
            <a:ln w="28575" cap="rnd">
              <a:solidFill>
                <a:srgbClr val="FF0000"/>
              </a:solidFill>
              <a:round/>
            </a:ln>
            <a:effectLst/>
          </c:spPr>
          <c:marker>
            <c:symbol val="none"/>
          </c:marker>
          <c:cat>
            <c:strRef>
              <c:f>FLOW_big_list_WRB_flows_with_Ob!$A$2:$A$85</c:f>
              <c:strCache>
                <c:ptCount val="84"/>
                <c:pt idx="0">
                  <c:v>Jan-10</c:v>
                </c:pt>
                <c:pt idx="1">
                  <c:v>Feb</c:v>
                </c:pt>
                <c:pt idx="2">
                  <c:v>Mar</c:v>
                </c:pt>
                <c:pt idx="3">
                  <c:v>Apr</c:v>
                </c:pt>
                <c:pt idx="4">
                  <c:v>May</c:v>
                </c:pt>
                <c:pt idx="5">
                  <c:v>Jun</c:v>
                </c:pt>
                <c:pt idx="6">
                  <c:v>Jul</c:v>
                </c:pt>
                <c:pt idx="7">
                  <c:v>Aug</c:v>
                </c:pt>
                <c:pt idx="8">
                  <c:v>Sep</c:v>
                </c:pt>
                <c:pt idx="9">
                  <c:v>Oct</c:v>
                </c:pt>
                <c:pt idx="10">
                  <c:v>Nov</c:v>
                </c:pt>
                <c:pt idx="11">
                  <c:v>Dec</c:v>
                </c:pt>
                <c:pt idx="12">
                  <c:v>Jan-11</c:v>
                </c:pt>
                <c:pt idx="13">
                  <c:v>Feb</c:v>
                </c:pt>
                <c:pt idx="14">
                  <c:v>Mar</c:v>
                </c:pt>
                <c:pt idx="15">
                  <c:v>Apr</c:v>
                </c:pt>
                <c:pt idx="16">
                  <c:v>May</c:v>
                </c:pt>
                <c:pt idx="17">
                  <c:v>Jun</c:v>
                </c:pt>
                <c:pt idx="18">
                  <c:v>Jul</c:v>
                </c:pt>
                <c:pt idx="19">
                  <c:v>Aug</c:v>
                </c:pt>
                <c:pt idx="20">
                  <c:v>Sep</c:v>
                </c:pt>
                <c:pt idx="21">
                  <c:v>Oct</c:v>
                </c:pt>
                <c:pt idx="22">
                  <c:v>Nov</c:v>
                </c:pt>
                <c:pt idx="23">
                  <c:v>Dec</c:v>
                </c:pt>
                <c:pt idx="24">
                  <c:v>Jan-12</c:v>
                </c:pt>
                <c:pt idx="25">
                  <c:v>Feb</c:v>
                </c:pt>
                <c:pt idx="26">
                  <c:v>Mar</c:v>
                </c:pt>
                <c:pt idx="27">
                  <c:v>Apr</c:v>
                </c:pt>
                <c:pt idx="28">
                  <c:v>May</c:v>
                </c:pt>
                <c:pt idx="29">
                  <c:v>Jun</c:v>
                </c:pt>
                <c:pt idx="30">
                  <c:v>Jul</c:v>
                </c:pt>
                <c:pt idx="31">
                  <c:v>Aug</c:v>
                </c:pt>
                <c:pt idx="32">
                  <c:v>Sep</c:v>
                </c:pt>
                <c:pt idx="33">
                  <c:v>Oct</c:v>
                </c:pt>
                <c:pt idx="34">
                  <c:v>Nov</c:v>
                </c:pt>
                <c:pt idx="35">
                  <c:v>Dec</c:v>
                </c:pt>
                <c:pt idx="36">
                  <c:v>Jan-13</c:v>
                </c:pt>
                <c:pt idx="37">
                  <c:v>Feb</c:v>
                </c:pt>
                <c:pt idx="38">
                  <c:v>Mar</c:v>
                </c:pt>
                <c:pt idx="39">
                  <c:v>Apr</c:v>
                </c:pt>
                <c:pt idx="40">
                  <c:v>May</c:v>
                </c:pt>
                <c:pt idx="41">
                  <c:v>Jun</c:v>
                </c:pt>
                <c:pt idx="42">
                  <c:v>Jul</c:v>
                </c:pt>
                <c:pt idx="43">
                  <c:v>Aug</c:v>
                </c:pt>
                <c:pt idx="44">
                  <c:v>Sep</c:v>
                </c:pt>
                <c:pt idx="45">
                  <c:v>Oct</c:v>
                </c:pt>
                <c:pt idx="46">
                  <c:v>Nov</c:v>
                </c:pt>
                <c:pt idx="47">
                  <c:v>Dec</c:v>
                </c:pt>
                <c:pt idx="48">
                  <c:v>Jan-14</c:v>
                </c:pt>
                <c:pt idx="49">
                  <c:v>Feb</c:v>
                </c:pt>
                <c:pt idx="50">
                  <c:v>Mar</c:v>
                </c:pt>
                <c:pt idx="51">
                  <c:v>Apr</c:v>
                </c:pt>
                <c:pt idx="52">
                  <c:v>May</c:v>
                </c:pt>
                <c:pt idx="53">
                  <c:v>Jun</c:v>
                </c:pt>
                <c:pt idx="54">
                  <c:v>Jul</c:v>
                </c:pt>
                <c:pt idx="55">
                  <c:v>Aug</c:v>
                </c:pt>
                <c:pt idx="56">
                  <c:v>Sep</c:v>
                </c:pt>
                <c:pt idx="57">
                  <c:v>Oct</c:v>
                </c:pt>
                <c:pt idx="58">
                  <c:v>Nov</c:v>
                </c:pt>
                <c:pt idx="59">
                  <c:v>Dec</c:v>
                </c:pt>
                <c:pt idx="60">
                  <c:v>Jan-15</c:v>
                </c:pt>
                <c:pt idx="61">
                  <c:v>Feb</c:v>
                </c:pt>
                <c:pt idx="62">
                  <c:v>Mar</c:v>
                </c:pt>
                <c:pt idx="63">
                  <c:v>Apr</c:v>
                </c:pt>
                <c:pt idx="64">
                  <c:v>May</c:v>
                </c:pt>
                <c:pt idx="65">
                  <c:v>Jun</c:v>
                </c:pt>
                <c:pt idx="66">
                  <c:v>Jul</c:v>
                </c:pt>
                <c:pt idx="67">
                  <c:v>Aug</c:v>
                </c:pt>
                <c:pt idx="68">
                  <c:v>Sep</c:v>
                </c:pt>
                <c:pt idx="69">
                  <c:v>Oct</c:v>
                </c:pt>
                <c:pt idx="70">
                  <c:v>Nov</c:v>
                </c:pt>
                <c:pt idx="71">
                  <c:v>Dec</c:v>
                </c:pt>
                <c:pt idx="72">
                  <c:v>Jan-16</c:v>
                </c:pt>
                <c:pt idx="73">
                  <c:v>Feb</c:v>
                </c:pt>
                <c:pt idx="74">
                  <c:v>Mar</c:v>
                </c:pt>
                <c:pt idx="75">
                  <c:v>Apr</c:v>
                </c:pt>
                <c:pt idx="76">
                  <c:v>May</c:v>
                </c:pt>
                <c:pt idx="77">
                  <c:v>Jun</c:v>
                </c:pt>
                <c:pt idx="78">
                  <c:v>Jul</c:v>
                </c:pt>
                <c:pt idx="79">
                  <c:v>Aug</c:v>
                </c:pt>
                <c:pt idx="80">
                  <c:v>Sep</c:v>
                </c:pt>
                <c:pt idx="81">
                  <c:v>Oct</c:v>
                </c:pt>
                <c:pt idx="82">
                  <c:v>Nov</c:v>
                </c:pt>
                <c:pt idx="83">
                  <c:v>Dec</c:v>
                </c:pt>
              </c:strCache>
            </c:strRef>
          </c:cat>
          <c:val>
            <c:numRef>
              <c:f>FLOW_big_list_WRB_flows_with_Ob!$EF$2:$EF$85</c:f>
              <c:numCache>
                <c:formatCode>General</c:formatCode>
                <c:ptCount val="84"/>
                <c:pt idx="0">
                  <c:v>228.32499999999999</c:v>
                </c:pt>
                <c:pt idx="1">
                  <c:v>132.61699999999999</c:v>
                </c:pt>
                <c:pt idx="2">
                  <c:v>117.268</c:v>
                </c:pt>
                <c:pt idx="3">
                  <c:v>158.38900000000001</c:v>
                </c:pt>
                <c:pt idx="4">
                  <c:v>131.69300000000001</c:v>
                </c:pt>
                <c:pt idx="5">
                  <c:v>173.61500000000001</c:v>
                </c:pt>
                <c:pt idx="6">
                  <c:v>70.907700000000006</c:v>
                </c:pt>
                <c:pt idx="7">
                  <c:v>59.459000000000003</c:v>
                </c:pt>
                <c:pt idx="8">
                  <c:v>78.0291</c:v>
                </c:pt>
                <c:pt idx="9">
                  <c:v>83.189099999999996</c:v>
                </c:pt>
                <c:pt idx="10">
                  <c:v>171.96700000000001</c:v>
                </c:pt>
                <c:pt idx="11">
                  <c:v>247.428</c:v>
                </c:pt>
                <c:pt idx="12">
                  <c:v>225.708</c:v>
                </c:pt>
                <c:pt idx="13">
                  <c:v>131.61600000000001</c:v>
                </c:pt>
                <c:pt idx="14">
                  <c:v>243.751</c:v>
                </c:pt>
                <c:pt idx="15">
                  <c:v>196.22300000000001</c:v>
                </c:pt>
                <c:pt idx="16">
                  <c:v>144.673</c:v>
                </c:pt>
                <c:pt idx="17">
                  <c:v>103.712</c:v>
                </c:pt>
                <c:pt idx="18">
                  <c:v>85.819000000000003</c:v>
                </c:pt>
                <c:pt idx="19">
                  <c:v>68.4816</c:v>
                </c:pt>
                <c:pt idx="20">
                  <c:v>62.490400000000001</c:v>
                </c:pt>
                <c:pt idx="21">
                  <c:v>75.274100000000004</c:v>
                </c:pt>
                <c:pt idx="22">
                  <c:v>129.084</c:v>
                </c:pt>
                <c:pt idx="23">
                  <c:v>90.453299999999999</c:v>
                </c:pt>
                <c:pt idx="24">
                  <c:v>263.517</c:v>
                </c:pt>
                <c:pt idx="25">
                  <c:v>155.13999999999999</c:v>
                </c:pt>
                <c:pt idx="26">
                  <c:v>250.696</c:v>
                </c:pt>
                <c:pt idx="27">
                  <c:v>195.19200000000001</c:v>
                </c:pt>
                <c:pt idx="28">
                  <c:v>127.971</c:v>
                </c:pt>
                <c:pt idx="29">
                  <c:v>145.22399999999999</c:v>
                </c:pt>
                <c:pt idx="30">
                  <c:v>98.506299999999996</c:v>
                </c:pt>
                <c:pt idx="31">
                  <c:v>68.9392</c:v>
                </c:pt>
                <c:pt idx="32">
                  <c:v>61.257599999999996</c:v>
                </c:pt>
                <c:pt idx="33">
                  <c:v>82.406199999999998</c:v>
                </c:pt>
                <c:pt idx="34">
                  <c:v>235.761</c:v>
                </c:pt>
                <c:pt idx="35">
                  <c:v>262.94499999999999</c:v>
                </c:pt>
                <c:pt idx="36">
                  <c:v>144.68600000000001</c:v>
                </c:pt>
                <c:pt idx="37">
                  <c:v>154.44900000000001</c:v>
                </c:pt>
                <c:pt idx="38">
                  <c:v>125.468</c:v>
                </c:pt>
                <c:pt idx="39">
                  <c:v>124.29600000000001</c:v>
                </c:pt>
                <c:pt idx="40">
                  <c:v>113.35299999999999</c:v>
                </c:pt>
                <c:pt idx="41">
                  <c:v>113.822</c:v>
                </c:pt>
                <c:pt idx="42">
                  <c:v>77.252899999999997</c:v>
                </c:pt>
                <c:pt idx="43">
                  <c:v>68.709599999999995</c:v>
                </c:pt>
                <c:pt idx="44">
                  <c:v>86.1614</c:v>
                </c:pt>
                <c:pt idx="45">
                  <c:v>110.17400000000001</c:v>
                </c:pt>
                <c:pt idx="46">
                  <c:v>113.345</c:v>
                </c:pt>
                <c:pt idx="47">
                  <c:v>110.375</c:v>
                </c:pt>
                <c:pt idx="48">
                  <c:v>116.131</c:v>
                </c:pt>
                <c:pt idx="49">
                  <c:v>192.977</c:v>
                </c:pt>
                <c:pt idx="50">
                  <c:v>193.35400000000001</c:v>
                </c:pt>
                <c:pt idx="51">
                  <c:v>175.798</c:v>
                </c:pt>
                <c:pt idx="52">
                  <c:v>129.52000000000001</c:v>
                </c:pt>
                <c:pt idx="53">
                  <c:v>96.101200000000006</c:v>
                </c:pt>
                <c:pt idx="54">
                  <c:v>89.662000000000006</c:v>
                </c:pt>
                <c:pt idx="55">
                  <c:v>74.024900000000002</c:v>
                </c:pt>
                <c:pt idx="56">
                  <c:v>63.686399999999999</c:v>
                </c:pt>
                <c:pt idx="57">
                  <c:v>81.8035</c:v>
                </c:pt>
                <c:pt idx="58">
                  <c:v>125.83</c:v>
                </c:pt>
                <c:pt idx="59">
                  <c:v>181.93</c:v>
                </c:pt>
                <c:pt idx="60">
                  <c:v>163.90600000000001</c:v>
                </c:pt>
                <c:pt idx="61">
                  <c:v>153.499</c:v>
                </c:pt>
                <c:pt idx="62">
                  <c:v>163.101</c:v>
                </c:pt>
                <c:pt idx="63">
                  <c:v>127.46899999999999</c:v>
                </c:pt>
                <c:pt idx="64">
                  <c:v>90.324299999999994</c:v>
                </c:pt>
                <c:pt idx="65">
                  <c:v>72.526600000000002</c:v>
                </c:pt>
                <c:pt idx="66">
                  <c:v>64.328599999999994</c:v>
                </c:pt>
                <c:pt idx="67">
                  <c:v>66.966099999999997</c:v>
                </c:pt>
                <c:pt idx="68">
                  <c:v>66.892399999999995</c:v>
                </c:pt>
                <c:pt idx="69">
                  <c:v>55.204300000000003</c:v>
                </c:pt>
                <c:pt idx="70">
                  <c:v>132.696</c:v>
                </c:pt>
                <c:pt idx="71">
                  <c:v>377.99099999999999</c:v>
                </c:pt>
                <c:pt idx="72">
                  <c:v>206.21199999999999</c:v>
                </c:pt>
                <c:pt idx="73">
                  <c:v>190.929</c:v>
                </c:pt>
                <c:pt idx="74">
                  <c:v>188.14099999999999</c:v>
                </c:pt>
                <c:pt idx="75">
                  <c:v>115.965</c:v>
                </c:pt>
                <c:pt idx="76">
                  <c:v>101.559</c:v>
                </c:pt>
                <c:pt idx="77">
                  <c:v>95.523300000000006</c:v>
                </c:pt>
                <c:pt idx="78">
                  <c:v>85.57</c:v>
                </c:pt>
                <c:pt idx="79">
                  <c:v>69.527600000000007</c:v>
                </c:pt>
                <c:pt idx="80">
                  <c:v>73.153199999999998</c:v>
                </c:pt>
                <c:pt idx="81">
                  <c:v>160.91499999999999</c:v>
                </c:pt>
                <c:pt idx="82">
                  <c:v>200.58099999999999</c:v>
                </c:pt>
                <c:pt idx="83">
                  <c:v>198.971</c:v>
                </c:pt>
              </c:numCache>
            </c:numRef>
          </c:val>
          <c:smooth val="0"/>
          <c:extLst>
            <c:ext xmlns:c16="http://schemas.microsoft.com/office/drawing/2014/chart" uri="{C3380CC4-5D6E-409C-BE32-E72D297353CC}">
              <c16:uniqueId val="{00000000-4A33-4606-BE47-D6EF774FE074}"/>
            </c:ext>
          </c:extLst>
        </c:ser>
        <c:ser>
          <c:idx val="1"/>
          <c:order val="1"/>
          <c:tx>
            <c:strRef>
              <c:f>FLOW_big_list_WRB_flows_with_Ob!$EG$1</c:f>
              <c:strCache>
                <c:ptCount val="1"/>
                <c:pt idx="0">
                  <c:v> Obs:Observations\jd_csv\14211550.csv</c:v>
                </c:pt>
              </c:strCache>
            </c:strRef>
          </c:tx>
          <c:spPr>
            <a:ln w="28575" cap="rnd">
              <a:solidFill>
                <a:srgbClr val="0070C0"/>
              </a:solidFill>
              <a:round/>
            </a:ln>
            <a:effectLst/>
          </c:spPr>
          <c:marker>
            <c:symbol val="none"/>
          </c:marker>
          <c:cat>
            <c:strRef>
              <c:f>FLOW_big_list_WRB_flows_with_Ob!$A$2:$A$85</c:f>
              <c:strCache>
                <c:ptCount val="84"/>
                <c:pt idx="0">
                  <c:v>Jan-10</c:v>
                </c:pt>
                <c:pt idx="1">
                  <c:v>Feb</c:v>
                </c:pt>
                <c:pt idx="2">
                  <c:v>Mar</c:v>
                </c:pt>
                <c:pt idx="3">
                  <c:v>Apr</c:v>
                </c:pt>
                <c:pt idx="4">
                  <c:v>May</c:v>
                </c:pt>
                <c:pt idx="5">
                  <c:v>Jun</c:v>
                </c:pt>
                <c:pt idx="6">
                  <c:v>Jul</c:v>
                </c:pt>
                <c:pt idx="7">
                  <c:v>Aug</c:v>
                </c:pt>
                <c:pt idx="8">
                  <c:v>Sep</c:v>
                </c:pt>
                <c:pt idx="9">
                  <c:v>Oct</c:v>
                </c:pt>
                <c:pt idx="10">
                  <c:v>Nov</c:v>
                </c:pt>
                <c:pt idx="11">
                  <c:v>Dec</c:v>
                </c:pt>
                <c:pt idx="12">
                  <c:v>Jan-11</c:v>
                </c:pt>
                <c:pt idx="13">
                  <c:v>Feb</c:v>
                </c:pt>
                <c:pt idx="14">
                  <c:v>Mar</c:v>
                </c:pt>
                <c:pt idx="15">
                  <c:v>Apr</c:v>
                </c:pt>
                <c:pt idx="16">
                  <c:v>May</c:v>
                </c:pt>
                <c:pt idx="17">
                  <c:v>Jun</c:v>
                </c:pt>
                <c:pt idx="18">
                  <c:v>Jul</c:v>
                </c:pt>
                <c:pt idx="19">
                  <c:v>Aug</c:v>
                </c:pt>
                <c:pt idx="20">
                  <c:v>Sep</c:v>
                </c:pt>
                <c:pt idx="21">
                  <c:v>Oct</c:v>
                </c:pt>
                <c:pt idx="22">
                  <c:v>Nov</c:v>
                </c:pt>
                <c:pt idx="23">
                  <c:v>Dec</c:v>
                </c:pt>
                <c:pt idx="24">
                  <c:v>Jan-12</c:v>
                </c:pt>
                <c:pt idx="25">
                  <c:v>Feb</c:v>
                </c:pt>
                <c:pt idx="26">
                  <c:v>Mar</c:v>
                </c:pt>
                <c:pt idx="27">
                  <c:v>Apr</c:v>
                </c:pt>
                <c:pt idx="28">
                  <c:v>May</c:v>
                </c:pt>
                <c:pt idx="29">
                  <c:v>Jun</c:v>
                </c:pt>
                <c:pt idx="30">
                  <c:v>Jul</c:v>
                </c:pt>
                <c:pt idx="31">
                  <c:v>Aug</c:v>
                </c:pt>
                <c:pt idx="32">
                  <c:v>Sep</c:v>
                </c:pt>
                <c:pt idx="33">
                  <c:v>Oct</c:v>
                </c:pt>
                <c:pt idx="34">
                  <c:v>Nov</c:v>
                </c:pt>
                <c:pt idx="35">
                  <c:v>Dec</c:v>
                </c:pt>
                <c:pt idx="36">
                  <c:v>Jan-13</c:v>
                </c:pt>
                <c:pt idx="37">
                  <c:v>Feb</c:v>
                </c:pt>
                <c:pt idx="38">
                  <c:v>Mar</c:v>
                </c:pt>
                <c:pt idx="39">
                  <c:v>Apr</c:v>
                </c:pt>
                <c:pt idx="40">
                  <c:v>May</c:v>
                </c:pt>
                <c:pt idx="41">
                  <c:v>Jun</c:v>
                </c:pt>
                <c:pt idx="42">
                  <c:v>Jul</c:v>
                </c:pt>
                <c:pt idx="43">
                  <c:v>Aug</c:v>
                </c:pt>
                <c:pt idx="44">
                  <c:v>Sep</c:v>
                </c:pt>
                <c:pt idx="45">
                  <c:v>Oct</c:v>
                </c:pt>
                <c:pt idx="46">
                  <c:v>Nov</c:v>
                </c:pt>
                <c:pt idx="47">
                  <c:v>Dec</c:v>
                </c:pt>
                <c:pt idx="48">
                  <c:v>Jan-14</c:v>
                </c:pt>
                <c:pt idx="49">
                  <c:v>Feb</c:v>
                </c:pt>
                <c:pt idx="50">
                  <c:v>Mar</c:v>
                </c:pt>
                <c:pt idx="51">
                  <c:v>Apr</c:v>
                </c:pt>
                <c:pt idx="52">
                  <c:v>May</c:v>
                </c:pt>
                <c:pt idx="53">
                  <c:v>Jun</c:v>
                </c:pt>
                <c:pt idx="54">
                  <c:v>Jul</c:v>
                </c:pt>
                <c:pt idx="55">
                  <c:v>Aug</c:v>
                </c:pt>
                <c:pt idx="56">
                  <c:v>Sep</c:v>
                </c:pt>
                <c:pt idx="57">
                  <c:v>Oct</c:v>
                </c:pt>
                <c:pt idx="58">
                  <c:v>Nov</c:v>
                </c:pt>
                <c:pt idx="59">
                  <c:v>Dec</c:v>
                </c:pt>
                <c:pt idx="60">
                  <c:v>Jan-15</c:v>
                </c:pt>
                <c:pt idx="61">
                  <c:v>Feb</c:v>
                </c:pt>
                <c:pt idx="62">
                  <c:v>Mar</c:v>
                </c:pt>
                <c:pt idx="63">
                  <c:v>Apr</c:v>
                </c:pt>
                <c:pt idx="64">
                  <c:v>May</c:v>
                </c:pt>
                <c:pt idx="65">
                  <c:v>Jun</c:v>
                </c:pt>
                <c:pt idx="66">
                  <c:v>Jul</c:v>
                </c:pt>
                <c:pt idx="67">
                  <c:v>Aug</c:v>
                </c:pt>
                <c:pt idx="68">
                  <c:v>Sep</c:v>
                </c:pt>
                <c:pt idx="69">
                  <c:v>Oct</c:v>
                </c:pt>
                <c:pt idx="70">
                  <c:v>Nov</c:v>
                </c:pt>
                <c:pt idx="71">
                  <c:v>Dec</c:v>
                </c:pt>
                <c:pt idx="72">
                  <c:v>Jan-16</c:v>
                </c:pt>
                <c:pt idx="73">
                  <c:v>Feb</c:v>
                </c:pt>
                <c:pt idx="74">
                  <c:v>Mar</c:v>
                </c:pt>
                <c:pt idx="75">
                  <c:v>Apr</c:v>
                </c:pt>
                <c:pt idx="76">
                  <c:v>May</c:v>
                </c:pt>
                <c:pt idx="77">
                  <c:v>Jun</c:v>
                </c:pt>
                <c:pt idx="78">
                  <c:v>Jul</c:v>
                </c:pt>
                <c:pt idx="79">
                  <c:v>Aug</c:v>
                </c:pt>
                <c:pt idx="80">
                  <c:v>Sep</c:v>
                </c:pt>
                <c:pt idx="81">
                  <c:v>Oct</c:v>
                </c:pt>
                <c:pt idx="82">
                  <c:v>Nov</c:v>
                </c:pt>
                <c:pt idx="83">
                  <c:v>Dec</c:v>
                </c:pt>
              </c:strCache>
            </c:strRef>
          </c:cat>
          <c:val>
            <c:numRef>
              <c:f>FLOW_big_list_WRB_flows_with_Ob!$EG$2:$EG$85</c:f>
              <c:numCache>
                <c:formatCode>General</c:formatCode>
                <c:ptCount val="84"/>
                <c:pt idx="0">
                  <c:v>161.387</c:v>
                </c:pt>
                <c:pt idx="1">
                  <c:v>92.474999999999994</c:v>
                </c:pt>
                <c:pt idx="2">
                  <c:v>97.732200000000006</c:v>
                </c:pt>
                <c:pt idx="3">
                  <c:v>83.363299999999995</c:v>
                </c:pt>
                <c:pt idx="4">
                  <c:v>63.606400000000001</c:v>
                </c:pt>
                <c:pt idx="5">
                  <c:v>105.76</c:v>
                </c:pt>
                <c:pt idx="6">
                  <c:v>19.100000000000001</c:v>
                </c:pt>
                <c:pt idx="7">
                  <c:v>15.658099999999999</c:v>
                </c:pt>
                <c:pt idx="8">
                  <c:v>24.083300000000001</c:v>
                </c:pt>
                <c:pt idx="9">
                  <c:v>42.403199999999998</c:v>
                </c:pt>
                <c:pt idx="10">
                  <c:v>138.46</c:v>
                </c:pt>
                <c:pt idx="11">
                  <c:v>253.21299999999999</c:v>
                </c:pt>
                <c:pt idx="12">
                  <c:v>156.72900000000001</c:v>
                </c:pt>
                <c:pt idx="13">
                  <c:v>91.967799999999997</c:v>
                </c:pt>
                <c:pt idx="14">
                  <c:v>239.65799999999999</c:v>
                </c:pt>
                <c:pt idx="15">
                  <c:v>151.953</c:v>
                </c:pt>
                <c:pt idx="16">
                  <c:v>64.474199999999996</c:v>
                </c:pt>
                <c:pt idx="17">
                  <c:v>31.6433</c:v>
                </c:pt>
                <c:pt idx="18">
                  <c:v>24.687100000000001</c:v>
                </c:pt>
                <c:pt idx="19">
                  <c:v>19.406500000000001</c:v>
                </c:pt>
                <c:pt idx="20">
                  <c:v>19.886700000000001</c:v>
                </c:pt>
                <c:pt idx="21">
                  <c:v>24.8935</c:v>
                </c:pt>
                <c:pt idx="22">
                  <c:v>82.923299999999998</c:v>
                </c:pt>
                <c:pt idx="23">
                  <c:v>68.183899999999994</c:v>
                </c:pt>
                <c:pt idx="24">
                  <c:v>212.26499999999999</c:v>
                </c:pt>
                <c:pt idx="25">
                  <c:v>102.88200000000001</c:v>
                </c:pt>
                <c:pt idx="26">
                  <c:v>224.78700000000001</c:v>
                </c:pt>
                <c:pt idx="27">
                  <c:v>116.167</c:v>
                </c:pt>
                <c:pt idx="28">
                  <c:v>65.712900000000005</c:v>
                </c:pt>
                <c:pt idx="29">
                  <c:v>58.563299999999998</c:v>
                </c:pt>
                <c:pt idx="30">
                  <c:v>24.209700000000002</c:v>
                </c:pt>
                <c:pt idx="31">
                  <c:v>19.0258</c:v>
                </c:pt>
                <c:pt idx="32">
                  <c:v>18.346699999999998</c:v>
                </c:pt>
                <c:pt idx="33">
                  <c:v>53.303199999999997</c:v>
                </c:pt>
                <c:pt idx="34">
                  <c:v>213.21</c:v>
                </c:pt>
                <c:pt idx="35">
                  <c:v>242.05199999999999</c:v>
                </c:pt>
                <c:pt idx="36">
                  <c:v>124.258</c:v>
                </c:pt>
                <c:pt idx="37">
                  <c:v>71.307100000000005</c:v>
                </c:pt>
                <c:pt idx="38">
                  <c:v>62.058100000000003</c:v>
                </c:pt>
                <c:pt idx="39">
                  <c:v>57.396700000000003</c:v>
                </c:pt>
                <c:pt idx="40">
                  <c:v>56.241900000000001</c:v>
                </c:pt>
                <c:pt idx="41">
                  <c:v>30.1633</c:v>
                </c:pt>
                <c:pt idx="42">
                  <c:v>18.825800000000001</c:v>
                </c:pt>
                <c:pt idx="43">
                  <c:v>17.674199999999999</c:v>
                </c:pt>
                <c:pt idx="44">
                  <c:v>39.49</c:v>
                </c:pt>
                <c:pt idx="45">
                  <c:v>30.8871</c:v>
                </c:pt>
                <c:pt idx="46">
                  <c:v>50.096699999999998</c:v>
                </c:pt>
                <c:pt idx="47">
                  <c:v>65.516099999999994</c:v>
                </c:pt>
                <c:pt idx="48">
                  <c:v>81.400000000000006</c:v>
                </c:pt>
                <c:pt idx="49">
                  <c:v>176.38200000000001</c:v>
                </c:pt>
                <c:pt idx="50">
                  <c:v>180.44800000000001</c:v>
                </c:pt>
                <c:pt idx="51">
                  <c:v>88.22</c:v>
                </c:pt>
                <c:pt idx="52">
                  <c:v>47.245199999999997</c:v>
                </c:pt>
                <c:pt idx="53">
                  <c:v>26.1433</c:v>
                </c:pt>
                <c:pt idx="54">
                  <c:v>20.851600000000001</c:v>
                </c:pt>
                <c:pt idx="55">
                  <c:v>16.735499999999998</c:v>
                </c:pt>
                <c:pt idx="56">
                  <c:v>17.440000000000001</c:v>
                </c:pt>
                <c:pt idx="57">
                  <c:v>41.619399999999999</c:v>
                </c:pt>
                <c:pt idx="58">
                  <c:v>63.1633</c:v>
                </c:pt>
                <c:pt idx="59">
                  <c:v>121.581</c:v>
                </c:pt>
                <c:pt idx="60">
                  <c:v>89.448400000000007</c:v>
                </c:pt>
                <c:pt idx="61">
                  <c:v>94.039299999999997</c:v>
                </c:pt>
                <c:pt idx="62">
                  <c:v>95.593500000000006</c:v>
                </c:pt>
                <c:pt idx="63">
                  <c:v>54.486699999999999</c:v>
                </c:pt>
                <c:pt idx="64">
                  <c:v>20.325800000000001</c:v>
                </c:pt>
                <c:pt idx="65">
                  <c:v>15.863300000000001</c:v>
                </c:pt>
                <c:pt idx="66">
                  <c:v>13.3323</c:v>
                </c:pt>
                <c:pt idx="67">
                  <c:v>13.712899999999999</c:v>
                </c:pt>
                <c:pt idx="68">
                  <c:v>13.156700000000001</c:v>
                </c:pt>
                <c:pt idx="69">
                  <c:v>20.980599999999999</c:v>
                </c:pt>
                <c:pt idx="70">
                  <c:v>73.16</c:v>
                </c:pt>
                <c:pt idx="71">
                  <c:v>379.95499999999998</c:v>
                </c:pt>
                <c:pt idx="72">
                  <c:v>168.47399999999999</c:v>
                </c:pt>
                <c:pt idx="73">
                  <c:v>120.946</c:v>
                </c:pt>
                <c:pt idx="74">
                  <c:v>125.761</c:v>
                </c:pt>
                <c:pt idx="75">
                  <c:v>39.666699999999999</c:v>
                </c:pt>
                <c:pt idx="76">
                  <c:v>23.7484</c:v>
                </c:pt>
                <c:pt idx="77">
                  <c:v>22.706700000000001</c:v>
                </c:pt>
                <c:pt idx="78">
                  <c:v>20.325800000000001</c:v>
                </c:pt>
                <c:pt idx="79">
                  <c:v>18.422599999999999</c:v>
                </c:pt>
                <c:pt idx="80">
                  <c:v>23.363299999999999</c:v>
                </c:pt>
                <c:pt idx="81">
                  <c:v>107.771</c:v>
                </c:pt>
                <c:pt idx="82">
                  <c:v>149.053</c:v>
                </c:pt>
                <c:pt idx="83">
                  <c:v>144.16800000000001</c:v>
                </c:pt>
              </c:numCache>
            </c:numRef>
          </c:val>
          <c:smooth val="0"/>
          <c:extLst>
            <c:ext xmlns:c16="http://schemas.microsoft.com/office/drawing/2014/chart" uri="{C3380CC4-5D6E-409C-BE32-E72D297353CC}">
              <c16:uniqueId val="{00000001-4A33-4606-BE47-D6EF774FE074}"/>
            </c:ext>
          </c:extLst>
        </c:ser>
        <c:dLbls>
          <c:showLegendKey val="0"/>
          <c:showVal val="0"/>
          <c:showCatName val="0"/>
          <c:showSerName val="0"/>
          <c:showPercent val="0"/>
          <c:showBubbleSize val="0"/>
        </c:dLbls>
        <c:smooth val="0"/>
        <c:axId val="799125056"/>
        <c:axId val="799125712"/>
      </c:lineChart>
      <c:catAx>
        <c:axId val="799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125712"/>
        <c:crosses val="autoZero"/>
        <c:auto val="1"/>
        <c:lblAlgn val="ctr"/>
        <c:lblOffset val="100"/>
        <c:noMultiLvlLbl val="0"/>
      </c:catAx>
      <c:valAx>
        <c:axId val="799125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cfs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12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Flow magnitudes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'sorted by Q'!$B$2</c:f>
              <c:strCache>
                <c:ptCount val="1"/>
                <c:pt idx="0">
                  <c:v>observations, cfs</c:v>
                </c:pt>
              </c:strCache>
            </c:strRef>
          </c:tx>
          <c:spPr>
            <a:solidFill>
              <a:schemeClr val="accent1"/>
            </a:solidFill>
            <a:ln>
              <a:noFill/>
            </a:ln>
            <a:effectLst/>
          </c:spPr>
          <c:invertIfNegative val="0"/>
          <c:val>
            <c:numRef>
              <c:f>'sorted by Q'!$B$3:$B$69</c:f>
              <c:numCache>
                <c:formatCode>0</c:formatCode>
                <c:ptCount val="67"/>
                <c:pt idx="0">
                  <c:v>34289</c:v>
                </c:pt>
                <c:pt idx="1">
                  <c:v>26933</c:v>
                </c:pt>
                <c:pt idx="2">
                  <c:v>23961</c:v>
                </c:pt>
                <c:pt idx="3">
                  <c:v>14144</c:v>
                </c:pt>
                <c:pt idx="4">
                  <c:v>13352</c:v>
                </c:pt>
                <c:pt idx="5">
                  <c:v>11513</c:v>
                </c:pt>
                <c:pt idx="6">
                  <c:v>7855</c:v>
                </c:pt>
                <c:pt idx="7">
                  <c:v>4908</c:v>
                </c:pt>
                <c:pt idx="8">
                  <c:v>4310</c:v>
                </c:pt>
                <c:pt idx="9">
                  <c:v>4276</c:v>
                </c:pt>
                <c:pt idx="10">
                  <c:v>3726</c:v>
                </c:pt>
                <c:pt idx="11">
                  <c:v>3687</c:v>
                </c:pt>
                <c:pt idx="12">
                  <c:v>3520</c:v>
                </c:pt>
                <c:pt idx="13">
                  <c:v>3108</c:v>
                </c:pt>
                <c:pt idx="14">
                  <c:v>3066</c:v>
                </c:pt>
                <c:pt idx="15">
                  <c:v>3045</c:v>
                </c:pt>
                <c:pt idx="16">
                  <c:v>2918</c:v>
                </c:pt>
                <c:pt idx="17">
                  <c:v>2832</c:v>
                </c:pt>
                <c:pt idx="18">
                  <c:v>2404</c:v>
                </c:pt>
                <c:pt idx="19">
                  <c:v>1972</c:v>
                </c:pt>
                <c:pt idx="20">
                  <c:v>1783</c:v>
                </c:pt>
                <c:pt idx="21">
                  <c:v>1654</c:v>
                </c:pt>
                <c:pt idx="22">
                  <c:v>1544</c:v>
                </c:pt>
                <c:pt idx="23">
                  <c:v>1268</c:v>
                </c:pt>
                <c:pt idx="24">
                  <c:v>1208</c:v>
                </c:pt>
                <c:pt idx="25">
                  <c:v>1059</c:v>
                </c:pt>
                <c:pt idx="26">
                  <c:v>1054</c:v>
                </c:pt>
                <c:pt idx="27">
                  <c:v>894</c:v>
                </c:pt>
                <c:pt idx="28">
                  <c:v>883</c:v>
                </c:pt>
                <c:pt idx="29">
                  <c:v>870</c:v>
                </c:pt>
                <c:pt idx="30">
                  <c:v>850</c:v>
                </c:pt>
                <c:pt idx="31">
                  <c:v>761</c:v>
                </c:pt>
                <c:pt idx="32">
                  <c:v>755</c:v>
                </c:pt>
                <c:pt idx="33">
                  <c:v>704</c:v>
                </c:pt>
                <c:pt idx="34">
                  <c:v>670</c:v>
                </c:pt>
                <c:pt idx="35">
                  <c:v>661</c:v>
                </c:pt>
                <c:pt idx="36">
                  <c:v>605</c:v>
                </c:pt>
                <c:pt idx="37">
                  <c:v>595</c:v>
                </c:pt>
                <c:pt idx="38">
                  <c:v>580</c:v>
                </c:pt>
                <c:pt idx="39">
                  <c:v>535</c:v>
                </c:pt>
                <c:pt idx="40">
                  <c:v>509</c:v>
                </c:pt>
                <c:pt idx="41">
                  <c:v>496</c:v>
                </c:pt>
                <c:pt idx="42">
                  <c:v>467</c:v>
                </c:pt>
                <c:pt idx="43">
                  <c:v>464</c:v>
                </c:pt>
                <c:pt idx="44">
                  <c:v>460</c:v>
                </c:pt>
                <c:pt idx="45">
                  <c:v>443</c:v>
                </c:pt>
                <c:pt idx="46">
                  <c:v>403</c:v>
                </c:pt>
                <c:pt idx="47">
                  <c:v>251</c:v>
                </c:pt>
                <c:pt idx="48">
                  <c:v>224</c:v>
                </c:pt>
                <c:pt idx="49">
                  <c:v>203</c:v>
                </c:pt>
                <c:pt idx="50">
                  <c:v>141</c:v>
                </c:pt>
                <c:pt idx="51">
                  <c:v>122</c:v>
                </c:pt>
                <c:pt idx="52">
                  <c:v>120</c:v>
                </c:pt>
                <c:pt idx="53">
                  <c:v>117</c:v>
                </c:pt>
                <c:pt idx="54">
                  <c:v>96</c:v>
                </c:pt>
                <c:pt idx="55">
                  <c:v>94</c:v>
                </c:pt>
                <c:pt idx="56">
                  <c:v>81</c:v>
                </c:pt>
                <c:pt idx="57">
                  <c:v>57</c:v>
                </c:pt>
                <c:pt idx="58">
                  <c:v>50</c:v>
                </c:pt>
                <c:pt idx="59">
                  <c:v>37</c:v>
                </c:pt>
                <c:pt idx="60">
                  <c:v>31</c:v>
                </c:pt>
                <c:pt idx="61">
                  <c:v>10</c:v>
                </c:pt>
                <c:pt idx="62">
                  <c:v>9</c:v>
                </c:pt>
                <c:pt idx="63">
                  <c:v>8</c:v>
                </c:pt>
                <c:pt idx="64">
                  <c:v>3</c:v>
                </c:pt>
                <c:pt idx="65">
                  <c:v>2</c:v>
                </c:pt>
                <c:pt idx="66">
                  <c:v>2</c:v>
                </c:pt>
              </c:numCache>
            </c:numRef>
          </c:val>
          <c:extLst>
            <c:ext xmlns:c16="http://schemas.microsoft.com/office/drawing/2014/chart" uri="{C3380CC4-5D6E-409C-BE32-E72D297353CC}">
              <c16:uniqueId val="{00000000-63A2-4425-9EC8-2F4A5B6680F8}"/>
            </c:ext>
          </c:extLst>
        </c:ser>
        <c:dLbls>
          <c:showLegendKey val="0"/>
          <c:showVal val="0"/>
          <c:showCatName val="0"/>
          <c:showSerName val="0"/>
          <c:showPercent val="0"/>
          <c:showBubbleSize val="0"/>
        </c:dLbls>
        <c:gapWidth val="219"/>
        <c:overlap val="-27"/>
        <c:axId val="911473144"/>
        <c:axId val="911470192"/>
      </c:barChart>
      <c:catAx>
        <c:axId val="9114731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gage index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470192"/>
        <c:crosses val="autoZero"/>
        <c:auto val="1"/>
        <c:lblAlgn val="ctr"/>
        <c:lblOffset val="100"/>
        <c:noMultiLvlLbl val="0"/>
      </c:catAx>
      <c:valAx>
        <c:axId val="91147019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 cfs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473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NSE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'sorted by Q'!$G$2</c:f>
              <c:strCache>
                <c:ptCount val="1"/>
                <c:pt idx="0">
                  <c:v>7-year</c:v>
                </c:pt>
              </c:strCache>
            </c:strRef>
          </c:tx>
          <c:spPr>
            <a:solidFill>
              <a:schemeClr val="accent1"/>
            </a:solidFill>
            <a:ln>
              <a:noFill/>
            </a:ln>
            <a:effectLst/>
          </c:spPr>
          <c:invertIfNegative val="0"/>
          <c:val>
            <c:numRef>
              <c:f>'sorted by Q'!$G$3:$G$69</c:f>
              <c:numCache>
                <c:formatCode>0.0000</c:formatCode>
                <c:ptCount val="67"/>
                <c:pt idx="0">
                  <c:v>0.84918473547857698</c:v>
                </c:pt>
                <c:pt idx="1">
                  <c:v>0.82740534741212601</c:v>
                </c:pt>
                <c:pt idx="2">
                  <c:v>0.80470421127148895</c:v>
                </c:pt>
                <c:pt idx="3">
                  <c:v>0.80129170271577599</c:v>
                </c:pt>
                <c:pt idx="4">
                  <c:v>0.786066214499483</c:v>
                </c:pt>
                <c:pt idx="5">
                  <c:v>0.75938785903353001</c:v>
                </c:pt>
                <c:pt idx="6">
                  <c:v>0.82119507958045201</c:v>
                </c:pt>
                <c:pt idx="7">
                  <c:v>0.82957537734731002</c:v>
                </c:pt>
                <c:pt idx="8">
                  <c:v>0.76488069174801598</c:v>
                </c:pt>
                <c:pt idx="9">
                  <c:v>0.63661333318638602</c:v>
                </c:pt>
                <c:pt idx="10">
                  <c:v>0.69109243519114505</c:v>
                </c:pt>
                <c:pt idx="11">
                  <c:v>0.70282479882715998</c:v>
                </c:pt>
                <c:pt idx="12">
                  <c:v>0.87517406588218205</c:v>
                </c:pt>
                <c:pt idx="13">
                  <c:v>0.79832744383482601</c:v>
                </c:pt>
                <c:pt idx="14">
                  <c:v>0.55110494959990597</c:v>
                </c:pt>
                <c:pt idx="15">
                  <c:v>0.57403752564560095</c:v>
                </c:pt>
                <c:pt idx="16">
                  <c:v>0.76449596833215305</c:v>
                </c:pt>
                <c:pt idx="17">
                  <c:v>0.83191942685365805</c:v>
                </c:pt>
                <c:pt idx="18">
                  <c:v>0.78799953754496599</c:v>
                </c:pt>
                <c:pt idx="19">
                  <c:v>0.80940687816865498</c:v>
                </c:pt>
                <c:pt idx="20">
                  <c:v>0.96299424852363402</c:v>
                </c:pt>
                <c:pt idx="21">
                  <c:v>0.95091271873035199</c:v>
                </c:pt>
                <c:pt idx="22">
                  <c:v>0.65942134974411803</c:v>
                </c:pt>
                <c:pt idx="23">
                  <c:v>0.72041249887273795</c:v>
                </c:pt>
                <c:pt idx="24">
                  <c:v>0.12482510278961099</c:v>
                </c:pt>
                <c:pt idx="25">
                  <c:v>-1.6843588853474301</c:v>
                </c:pt>
                <c:pt idx="26">
                  <c:v>0.74616055699305495</c:v>
                </c:pt>
                <c:pt idx="27">
                  <c:v>0.484549486618644</c:v>
                </c:pt>
                <c:pt idx="28">
                  <c:v>0.83349046298506402</c:v>
                </c:pt>
                <c:pt idx="29">
                  <c:v>0.72193197414661403</c:v>
                </c:pt>
                <c:pt idx="30">
                  <c:v>0.78539651609903005</c:v>
                </c:pt>
                <c:pt idx="31">
                  <c:v>0.77354283416408098</c:v>
                </c:pt>
                <c:pt idx="32">
                  <c:v>0.535923319643546</c:v>
                </c:pt>
                <c:pt idx="33">
                  <c:v>0.90905608895689805</c:v>
                </c:pt>
                <c:pt idx="34">
                  <c:v>0.75970108906368805</c:v>
                </c:pt>
                <c:pt idx="35">
                  <c:v>0.70882195175034002</c:v>
                </c:pt>
                <c:pt idx="36">
                  <c:v>0.86548437942496903</c:v>
                </c:pt>
                <c:pt idx="37">
                  <c:v>0.57544696562380904</c:v>
                </c:pt>
                <c:pt idx="38">
                  <c:v>0.72595256744652803</c:v>
                </c:pt>
                <c:pt idx="39">
                  <c:v>0.46449135700952998</c:v>
                </c:pt>
                <c:pt idx="40">
                  <c:v>-0.12579102405015699</c:v>
                </c:pt>
                <c:pt idx="41">
                  <c:v>0.84314853547030599</c:v>
                </c:pt>
                <c:pt idx="42">
                  <c:v>0.61474935919165996</c:v>
                </c:pt>
                <c:pt idx="43">
                  <c:v>0.71978325581792402</c:v>
                </c:pt>
                <c:pt idx="44">
                  <c:v>-1.4541049943029001</c:v>
                </c:pt>
                <c:pt idx="45">
                  <c:v>0.82920627541494496</c:v>
                </c:pt>
                <c:pt idx="46">
                  <c:v>0.77718648887293396</c:v>
                </c:pt>
                <c:pt idx="47">
                  <c:v>0.74955292551727704</c:v>
                </c:pt>
                <c:pt idx="48">
                  <c:v>0.952166104118218</c:v>
                </c:pt>
                <c:pt idx="49">
                  <c:v>0.728561783801562</c:v>
                </c:pt>
                <c:pt idx="50">
                  <c:v>-6.1650493608395598</c:v>
                </c:pt>
                <c:pt idx="51">
                  <c:v>-7.6209407670716001</c:v>
                </c:pt>
                <c:pt idx="52">
                  <c:v>0.73647635295409697</c:v>
                </c:pt>
                <c:pt idx="53">
                  <c:v>0.78559090771131102</c:v>
                </c:pt>
                <c:pt idx="54">
                  <c:v>0.772699468046956</c:v>
                </c:pt>
                <c:pt idx="55">
                  <c:v>0.73826421128751596</c:v>
                </c:pt>
                <c:pt idx="56">
                  <c:v>0.51904561690437601</c:v>
                </c:pt>
                <c:pt idx="57">
                  <c:v>0.72183388325548703</c:v>
                </c:pt>
                <c:pt idx="58">
                  <c:v>-0.49521312256502797</c:v>
                </c:pt>
                <c:pt idx="59">
                  <c:v>0.66859388151350996</c:v>
                </c:pt>
                <c:pt idx="60">
                  <c:v>3.0704881282754101E-2</c:v>
                </c:pt>
                <c:pt idx="61">
                  <c:v>-0.47762823786182701</c:v>
                </c:pt>
                <c:pt idx="62">
                  <c:v>0.72478798979891002</c:v>
                </c:pt>
                <c:pt idx="63">
                  <c:v>0.48434747245980297</c:v>
                </c:pt>
                <c:pt idx="64">
                  <c:v>-0.34678900771242999</c:v>
                </c:pt>
                <c:pt idx="65">
                  <c:v>0.58147173211981595</c:v>
                </c:pt>
                <c:pt idx="66">
                  <c:v>0.710083016118914</c:v>
                </c:pt>
              </c:numCache>
            </c:numRef>
          </c:val>
          <c:extLst>
            <c:ext xmlns:c16="http://schemas.microsoft.com/office/drawing/2014/chart" uri="{C3380CC4-5D6E-409C-BE32-E72D297353CC}">
              <c16:uniqueId val="{00000000-F00A-4FE5-B270-D93AA104F6AC}"/>
            </c:ext>
          </c:extLst>
        </c:ser>
        <c:dLbls>
          <c:showLegendKey val="0"/>
          <c:showVal val="0"/>
          <c:showCatName val="0"/>
          <c:showSerName val="0"/>
          <c:showPercent val="0"/>
          <c:showBubbleSize val="0"/>
        </c:dLbls>
        <c:gapWidth val="219"/>
        <c:overlap val="-27"/>
        <c:axId val="899035304"/>
        <c:axId val="899034320"/>
      </c:barChart>
      <c:catAx>
        <c:axId val="8990353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034320"/>
        <c:crosses val="autoZero"/>
        <c:auto val="1"/>
        <c:lblAlgn val="ctr"/>
        <c:lblOffset val="100"/>
        <c:noMultiLvlLbl val="0"/>
      </c:catAx>
      <c:valAx>
        <c:axId val="899034320"/>
        <c:scaling>
          <c:orientation val="minMax"/>
          <c:max val="1"/>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035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magnitude of PBIAS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'sorted by Q'!$I$2</c:f>
              <c:strCache>
                <c:ptCount val="1"/>
                <c:pt idx="0">
                  <c:v>7-year</c:v>
                </c:pt>
              </c:strCache>
            </c:strRef>
          </c:tx>
          <c:spPr>
            <a:solidFill>
              <a:schemeClr val="accent1"/>
            </a:solidFill>
            <a:ln>
              <a:noFill/>
            </a:ln>
            <a:effectLst/>
          </c:spPr>
          <c:invertIfNegative val="0"/>
          <c:val>
            <c:numRef>
              <c:f>'sorted by Q'!$D$3:$D$69</c:f>
              <c:numCache>
                <c:formatCode>0.00</c:formatCode>
                <c:ptCount val="67"/>
                <c:pt idx="0">
                  <c:v>6.3165836936522703</c:v>
                </c:pt>
                <c:pt idx="1">
                  <c:v>11.5762274132525</c:v>
                </c:pt>
                <c:pt idx="2">
                  <c:v>12.162709620544099</c:v>
                </c:pt>
                <c:pt idx="3">
                  <c:v>10.5771187528736</c:v>
                </c:pt>
                <c:pt idx="4">
                  <c:v>11.432852698162799</c:v>
                </c:pt>
                <c:pt idx="5">
                  <c:v>13.8081987368827</c:v>
                </c:pt>
                <c:pt idx="6">
                  <c:v>12.795339074130201</c:v>
                </c:pt>
                <c:pt idx="7">
                  <c:v>4.1945904485044201</c:v>
                </c:pt>
                <c:pt idx="8">
                  <c:v>10.1443382784535</c:v>
                </c:pt>
                <c:pt idx="9">
                  <c:v>18.038276859244501</c:v>
                </c:pt>
                <c:pt idx="10">
                  <c:v>10.4787403099045</c:v>
                </c:pt>
                <c:pt idx="11">
                  <c:v>19.359259877907299</c:v>
                </c:pt>
                <c:pt idx="12">
                  <c:v>1.5274014586835201</c:v>
                </c:pt>
                <c:pt idx="13">
                  <c:v>17.651864938470599</c:v>
                </c:pt>
                <c:pt idx="14">
                  <c:v>14.667362027585501</c:v>
                </c:pt>
                <c:pt idx="15">
                  <c:v>20.261230328382702</c:v>
                </c:pt>
                <c:pt idx="16">
                  <c:v>19.600251441731899</c:v>
                </c:pt>
                <c:pt idx="17">
                  <c:v>0.38831179398619903</c:v>
                </c:pt>
                <c:pt idx="18">
                  <c:v>6.3730276493055698</c:v>
                </c:pt>
                <c:pt idx="19">
                  <c:v>4.3526231551944896</c:v>
                </c:pt>
                <c:pt idx="20">
                  <c:v>9.2630932301742401</c:v>
                </c:pt>
                <c:pt idx="21">
                  <c:v>5.6834450032707098</c:v>
                </c:pt>
                <c:pt idx="22">
                  <c:v>22.1620338445728</c:v>
                </c:pt>
                <c:pt idx="23">
                  <c:v>7.8077066124297101</c:v>
                </c:pt>
                <c:pt idx="24">
                  <c:v>13.317589892381701</c:v>
                </c:pt>
                <c:pt idx="25">
                  <c:v>47.052543454625599</c:v>
                </c:pt>
                <c:pt idx="26">
                  <c:v>14.057892180073001</c:v>
                </c:pt>
                <c:pt idx="27">
                  <c:v>14.799010010840499</c:v>
                </c:pt>
                <c:pt idx="28">
                  <c:v>10.2149652561135</c:v>
                </c:pt>
                <c:pt idx="29">
                  <c:v>7.6422316311690102</c:v>
                </c:pt>
                <c:pt idx="30">
                  <c:v>22.310900176935402</c:v>
                </c:pt>
                <c:pt idx="31">
                  <c:v>17.396494997187101</c:v>
                </c:pt>
                <c:pt idx="32">
                  <c:v>38.385922260563298</c:v>
                </c:pt>
                <c:pt idx="33">
                  <c:v>9.1618219243459595</c:v>
                </c:pt>
                <c:pt idx="34">
                  <c:v>18.415634885623501</c:v>
                </c:pt>
                <c:pt idx="35">
                  <c:v>31.935943848731199</c:v>
                </c:pt>
                <c:pt idx="36">
                  <c:v>15.036405250352599</c:v>
                </c:pt>
                <c:pt idx="37">
                  <c:v>16.722469324671</c:v>
                </c:pt>
                <c:pt idx="38">
                  <c:v>17.002550654765699</c:v>
                </c:pt>
                <c:pt idx="39">
                  <c:v>36.925476905016303</c:v>
                </c:pt>
                <c:pt idx="40">
                  <c:v>12.016822324999</c:v>
                </c:pt>
                <c:pt idx="41">
                  <c:v>3.81750660013325</c:v>
                </c:pt>
                <c:pt idx="42">
                  <c:v>23.505529061268899</c:v>
                </c:pt>
                <c:pt idx="43">
                  <c:v>18.255225219795101</c:v>
                </c:pt>
                <c:pt idx="44">
                  <c:v>62.899204382333799</c:v>
                </c:pt>
                <c:pt idx="45">
                  <c:v>3.8176949624201</c:v>
                </c:pt>
                <c:pt idx="46">
                  <c:v>12.408698981785401</c:v>
                </c:pt>
                <c:pt idx="47">
                  <c:v>1.091042041518</c:v>
                </c:pt>
                <c:pt idx="48">
                  <c:v>4.4445097045025799</c:v>
                </c:pt>
                <c:pt idx="49">
                  <c:v>27.271535029533901</c:v>
                </c:pt>
                <c:pt idx="50">
                  <c:v>90.817287947932698</c:v>
                </c:pt>
                <c:pt idx="51">
                  <c:v>198.79288650149101</c:v>
                </c:pt>
                <c:pt idx="52">
                  <c:v>27.2620221999235</c:v>
                </c:pt>
                <c:pt idx="53">
                  <c:v>0.156726259303444</c:v>
                </c:pt>
                <c:pt idx="54">
                  <c:v>7.99486924330163</c:v>
                </c:pt>
                <c:pt idx="55">
                  <c:v>7.6075962877986996</c:v>
                </c:pt>
                <c:pt idx="56">
                  <c:v>54.186607507059499</c:v>
                </c:pt>
                <c:pt idx="57">
                  <c:v>36.171154989360502</c:v>
                </c:pt>
                <c:pt idx="58">
                  <c:v>110.797966252452</c:v>
                </c:pt>
                <c:pt idx="59">
                  <c:v>48.181222957293798</c:v>
                </c:pt>
                <c:pt idx="60">
                  <c:v>57.725781118164299</c:v>
                </c:pt>
                <c:pt idx="61">
                  <c:v>79.960835404168407</c:v>
                </c:pt>
                <c:pt idx="62">
                  <c:v>21.752319915290599</c:v>
                </c:pt>
                <c:pt idx="63">
                  <c:v>37.662078623624801</c:v>
                </c:pt>
                <c:pt idx="64">
                  <c:v>77.500128653093697</c:v>
                </c:pt>
                <c:pt idx="65">
                  <c:v>45.950283741813003</c:v>
                </c:pt>
                <c:pt idx="66">
                  <c:v>26.518228849894601</c:v>
                </c:pt>
              </c:numCache>
            </c:numRef>
          </c:val>
          <c:extLst>
            <c:ext xmlns:c16="http://schemas.microsoft.com/office/drawing/2014/chart" uri="{C3380CC4-5D6E-409C-BE32-E72D297353CC}">
              <c16:uniqueId val="{00000000-9557-45B2-A179-F3B5A4999439}"/>
            </c:ext>
          </c:extLst>
        </c:ser>
        <c:dLbls>
          <c:showLegendKey val="0"/>
          <c:showVal val="0"/>
          <c:showCatName val="0"/>
          <c:showSerName val="0"/>
          <c:showPercent val="0"/>
          <c:showBubbleSize val="0"/>
        </c:dLbls>
        <c:gapWidth val="219"/>
        <c:overlap val="-27"/>
        <c:axId val="1139268136"/>
        <c:axId val="1139264856"/>
      </c:barChart>
      <c:catAx>
        <c:axId val="11392681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9264856"/>
        <c:crosses val="autoZero"/>
        <c:auto val="1"/>
        <c:lblAlgn val="ctr"/>
        <c:lblOffset val="100"/>
        <c:noMultiLvlLbl val="0"/>
      </c:catAx>
      <c:valAx>
        <c:axId val="1139264856"/>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abs(PBIAS)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9268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092453890418166E-2"/>
          <c:y val="5.0925925925925923E-2"/>
          <c:w val="0.87890972977971249"/>
          <c:h val="0.73577136191309422"/>
        </c:manualLayout>
      </c:layout>
      <c:lineChart>
        <c:grouping val="standard"/>
        <c:varyColors val="0"/>
        <c:ser>
          <c:idx val="0"/>
          <c:order val="0"/>
          <c:tx>
            <c:strRef>
              <c:f>FLOW_big_list_WRB_flows_with_Ob!$F$1</c:f>
              <c:strCache>
                <c:ptCount val="1"/>
                <c:pt idx="0">
                  <c:v> MF WILLAMETTE RIVER ABV SALT CRK NEAR OAKRIDGE 23751940</c:v>
                </c:pt>
              </c:strCache>
            </c:strRef>
          </c:tx>
          <c:spPr>
            <a:ln w="28575" cap="rnd">
              <a:solidFill>
                <a:srgbClr val="FF0000"/>
              </a:solidFill>
              <a:round/>
            </a:ln>
            <a:effectLst/>
          </c:spPr>
          <c:marker>
            <c:symbol val="none"/>
          </c:marker>
          <c:cat>
            <c:strRef>
              <c:f>FLOW_big_list_WRB_flows_with_Ob!$A$2:$A$85</c:f>
              <c:strCache>
                <c:ptCount val="84"/>
                <c:pt idx="0">
                  <c:v>Jan-10</c:v>
                </c:pt>
                <c:pt idx="1">
                  <c:v>Feb</c:v>
                </c:pt>
                <c:pt idx="2">
                  <c:v>Mar</c:v>
                </c:pt>
                <c:pt idx="3">
                  <c:v>Apr</c:v>
                </c:pt>
                <c:pt idx="4">
                  <c:v>May</c:v>
                </c:pt>
                <c:pt idx="5">
                  <c:v>Jun</c:v>
                </c:pt>
                <c:pt idx="6">
                  <c:v>Jul</c:v>
                </c:pt>
                <c:pt idx="7">
                  <c:v>Aug</c:v>
                </c:pt>
                <c:pt idx="8">
                  <c:v>Sep</c:v>
                </c:pt>
                <c:pt idx="9">
                  <c:v>Oct</c:v>
                </c:pt>
                <c:pt idx="10">
                  <c:v>Nov</c:v>
                </c:pt>
                <c:pt idx="11">
                  <c:v>Dec</c:v>
                </c:pt>
                <c:pt idx="12">
                  <c:v>Jan-11</c:v>
                </c:pt>
                <c:pt idx="13">
                  <c:v>Feb</c:v>
                </c:pt>
                <c:pt idx="14">
                  <c:v>Mar</c:v>
                </c:pt>
                <c:pt idx="15">
                  <c:v>Apr</c:v>
                </c:pt>
                <c:pt idx="16">
                  <c:v>May</c:v>
                </c:pt>
                <c:pt idx="17">
                  <c:v>Jun</c:v>
                </c:pt>
                <c:pt idx="18">
                  <c:v>Jul</c:v>
                </c:pt>
                <c:pt idx="19">
                  <c:v>Aug</c:v>
                </c:pt>
                <c:pt idx="20">
                  <c:v>Sep</c:v>
                </c:pt>
                <c:pt idx="21">
                  <c:v>Oct</c:v>
                </c:pt>
                <c:pt idx="22">
                  <c:v>Nov</c:v>
                </c:pt>
                <c:pt idx="23">
                  <c:v>Dec</c:v>
                </c:pt>
                <c:pt idx="24">
                  <c:v>Jan-12</c:v>
                </c:pt>
                <c:pt idx="25">
                  <c:v>Feb</c:v>
                </c:pt>
                <c:pt idx="26">
                  <c:v>Mar</c:v>
                </c:pt>
                <c:pt idx="27">
                  <c:v>Apr</c:v>
                </c:pt>
                <c:pt idx="28">
                  <c:v>May</c:v>
                </c:pt>
                <c:pt idx="29">
                  <c:v>Jun</c:v>
                </c:pt>
                <c:pt idx="30">
                  <c:v>Jul</c:v>
                </c:pt>
                <c:pt idx="31">
                  <c:v>Aug</c:v>
                </c:pt>
                <c:pt idx="32">
                  <c:v>Sep</c:v>
                </c:pt>
                <c:pt idx="33">
                  <c:v>Oct</c:v>
                </c:pt>
                <c:pt idx="34">
                  <c:v>Nov</c:v>
                </c:pt>
                <c:pt idx="35">
                  <c:v>Dec</c:v>
                </c:pt>
                <c:pt idx="36">
                  <c:v>Jan-13</c:v>
                </c:pt>
                <c:pt idx="37">
                  <c:v>Feb</c:v>
                </c:pt>
                <c:pt idx="38">
                  <c:v>Mar</c:v>
                </c:pt>
                <c:pt idx="39">
                  <c:v>Apr</c:v>
                </c:pt>
                <c:pt idx="40">
                  <c:v>May</c:v>
                </c:pt>
                <c:pt idx="41">
                  <c:v>Jun</c:v>
                </c:pt>
                <c:pt idx="42">
                  <c:v>Jul</c:v>
                </c:pt>
                <c:pt idx="43">
                  <c:v>Aug</c:v>
                </c:pt>
                <c:pt idx="44">
                  <c:v>Sep</c:v>
                </c:pt>
                <c:pt idx="45">
                  <c:v>Oct</c:v>
                </c:pt>
                <c:pt idx="46">
                  <c:v>Nov</c:v>
                </c:pt>
                <c:pt idx="47">
                  <c:v>Dec</c:v>
                </c:pt>
                <c:pt idx="48">
                  <c:v>Jan-14</c:v>
                </c:pt>
                <c:pt idx="49">
                  <c:v>Feb</c:v>
                </c:pt>
                <c:pt idx="50">
                  <c:v>Mar</c:v>
                </c:pt>
                <c:pt idx="51">
                  <c:v>Apr</c:v>
                </c:pt>
                <c:pt idx="52">
                  <c:v>May</c:v>
                </c:pt>
                <c:pt idx="53">
                  <c:v>Jun</c:v>
                </c:pt>
                <c:pt idx="54">
                  <c:v>Jul</c:v>
                </c:pt>
                <c:pt idx="55">
                  <c:v>Aug</c:v>
                </c:pt>
                <c:pt idx="56">
                  <c:v>Sep</c:v>
                </c:pt>
                <c:pt idx="57">
                  <c:v>Oct</c:v>
                </c:pt>
                <c:pt idx="58">
                  <c:v>Nov</c:v>
                </c:pt>
                <c:pt idx="59">
                  <c:v>Dec</c:v>
                </c:pt>
                <c:pt idx="60">
                  <c:v>Jan-15</c:v>
                </c:pt>
                <c:pt idx="61">
                  <c:v>Feb</c:v>
                </c:pt>
                <c:pt idx="62">
                  <c:v>Mar</c:v>
                </c:pt>
                <c:pt idx="63">
                  <c:v>Apr</c:v>
                </c:pt>
                <c:pt idx="64">
                  <c:v>May</c:v>
                </c:pt>
                <c:pt idx="65">
                  <c:v>Jun</c:v>
                </c:pt>
                <c:pt idx="66">
                  <c:v>Jul</c:v>
                </c:pt>
                <c:pt idx="67">
                  <c:v>Aug</c:v>
                </c:pt>
                <c:pt idx="68">
                  <c:v>Sep</c:v>
                </c:pt>
                <c:pt idx="69">
                  <c:v>Oct</c:v>
                </c:pt>
                <c:pt idx="70">
                  <c:v>Nov</c:v>
                </c:pt>
                <c:pt idx="71">
                  <c:v>Dec</c:v>
                </c:pt>
                <c:pt idx="72">
                  <c:v>Jan-16</c:v>
                </c:pt>
                <c:pt idx="73">
                  <c:v>Feb</c:v>
                </c:pt>
                <c:pt idx="74">
                  <c:v>Mar</c:v>
                </c:pt>
                <c:pt idx="75">
                  <c:v>Apr</c:v>
                </c:pt>
                <c:pt idx="76">
                  <c:v>May</c:v>
                </c:pt>
                <c:pt idx="77">
                  <c:v>Jun</c:v>
                </c:pt>
                <c:pt idx="78">
                  <c:v>Jul</c:v>
                </c:pt>
                <c:pt idx="79">
                  <c:v>Aug</c:v>
                </c:pt>
                <c:pt idx="80">
                  <c:v>Sep</c:v>
                </c:pt>
                <c:pt idx="81">
                  <c:v>Oct</c:v>
                </c:pt>
                <c:pt idx="82">
                  <c:v>Nov</c:v>
                </c:pt>
                <c:pt idx="83">
                  <c:v>Dec</c:v>
                </c:pt>
              </c:strCache>
            </c:strRef>
          </c:cat>
          <c:val>
            <c:numRef>
              <c:f>FLOW_big_list_WRB_flows_with_Ob!$F$2:$F$85</c:f>
              <c:numCache>
                <c:formatCode>General</c:formatCode>
                <c:ptCount val="84"/>
                <c:pt idx="0">
                  <c:v>1700.46</c:v>
                </c:pt>
                <c:pt idx="1">
                  <c:v>425.99400000000003</c:v>
                </c:pt>
                <c:pt idx="2">
                  <c:v>392.93599999999998</c:v>
                </c:pt>
                <c:pt idx="3">
                  <c:v>395.392</c:v>
                </c:pt>
                <c:pt idx="4">
                  <c:v>394.14400000000001</c:v>
                </c:pt>
                <c:pt idx="5">
                  <c:v>563.99800000000005</c:v>
                </c:pt>
                <c:pt idx="6">
                  <c:v>421.24599999999998</c:v>
                </c:pt>
                <c:pt idx="7">
                  <c:v>340.93700000000001</c:v>
                </c:pt>
                <c:pt idx="8">
                  <c:v>1316.68</c:v>
                </c:pt>
                <c:pt idx="9">
                  <c:v>1381.22</c:v>
                </c:pt>
                <c:pt idx="10">
                  <c:v>2202.23</c:v>
                </c:pt>
                <c:pt idx="11">
                  <c:v>2369.06</c:v>
                </c:pt>
                <c:pt idx="12">
                  <c:v>2116.88</c:v>
                </c:pt>
                <c:pt idx="13">
                  <c:v>430.35199999999998</c:v>
                </c:pt>
                <c:pt idx="14">
                  <c:v>404.577</c:v>
                </c:pt>
                <c:pt idx="15">
                  <c:v>461.70800000000003</c:v>
                </c:pt>
                <c:pt idx="16">
                  <c:v>1353.83</c:v>
                </c:pt>
                <c:pt idx="17">
                  <c:v>1950.6</c:v>
                </c:pt>
                <c:pt idx="18">
                  <c:v>1197.19</c:v>
                </c:pt>
                <c:pt idx="19">
                  <c:v>435.22500000000002</c:v>
                </c:pt>
                <c:pt idx="20">
                  <c:v>1290.1400000000001</c:v>
                </c:pt>
                <c:pt idx="21">
                  <c:v>1467.27</c:v>
                </c:pt>
                <c:pt idx="22">
                  <c:v>1834.96</c:v>
                </c:pt>
                <c:pt idx="23">
                  <c:v>768.32100000000003</c:v>
                </c:pt>
                <c:pt idx="24">
                  <c:v>1511.17</c:v>
                </c:pt>
                <c:pt idx="25">
                  <c:v>463.12200000000001</c:v>
                </c:pt>
                <c:pt idx="26">
                  <c:v>404.37799999999999</c:v>
                </c:pt>
                <c:pt idx="27">
                  <c:v>1498.88</c:v>
                </c:pt>
                <c:pt idx="28">
                  <c:v>1708.39</c:v>
                </c:pt>
                <c:pt idx="29">
                  <c:v>1374.42</c:v>
                </c:pt>
                <c:pt idx="30">
                  <c:v>682.07799999999997</c:v>
                </c:pt>
                <c:pt idx="31">
                  <c:v>404.17500000000001</c:v>
                </c:pt>
                <c:pt idx="32">
                  <c:v>1280</c:v>
                </c:pt>
                <c:pt idx="33">
                  <c:v>1508.39</c:v>
                </c:pt>
                <c:pt idx="34">
                  <c:v>2342.66</c:v>
                </c:pt>
                <c:pt idx="35">
                  <c:v>2661.2</c:v>
                </c:pt>
                <c:pt idx="36">
                  <c:v>1641.41</c:v>
                </c:pt>
                <c:pt idx="37">
                  <c:v>444.38900000000001</c:v>
                </c:pt>
                <c:pt idx="38">
                  <c:v>393.41399999999999</c:v>
                </c:pt>
                <c:pt idx="39">
                  <c:v>405.82900000000001</c:v>
                </c:pt>
                <c:pt idx="40">
                  <c:v>430.46</c:v>
                </c:pt>
                <c:pt idx="41">
                  <c:v>390.697</c:v>
                </c:pt>
                <c:pt idx="42">
                  <c:v>390.13799999999998</c:v>
                </c:pt>
                <c:pt idx="43">
                  <c:v>435.58800000000002</c:v>
                </c:pt>
                <c:pt idx="44">
                  <c:v>1120.51</c:v>
                </c:pt>
                <c:pt idx="45">
                  <c:v>1993.51</c:v>
                </c:pt>
                <c:pt idx="46">
                  <c:v>1864.16</c:v>
                </c:pt>
                <c:pt idx="47">
                  <c:v>781.08299999999997</c:v>
                </c:pt>
                <c:pt idx="48">
                  <c:v>637.59900000000005</c:v>
                </c:pt>
                <c:pt idx="49">
                  <c:v>408.85899999999998</c:v>
                </c:pt>
                <c:pt idx="50">
                  <c:v>1289.67</c:v>
                </c:pt>
                <c:pt idx="51">
                  <c:v>828.36900000000003</c:v>
                </c:pt>
                <c:pt idx="52">
                  <c:v>963.68399999999997</c:v>
                </c:pt>
                <c:pt idx="53">
                  <c:v>567.51599999999996</c:v>
                </c:pt>
                <c:pt idx="54">
                  <c:v>432.45699999999999</c:v>
                </c:pt>
                <c:pt idx="55">
                  <c:v>371.202</c:v>
                </c:pt>
                <c:pt idx="56">
                  <c:v>1239.79</c:v>
                </c:pt>
                <c:pt idx="57">
                  <c:v>1444.96</c:v>
                </c:pt>
                <c:pt idx="58">
                  <c:v>2240.12</c:v>
                </c:pt>
                <c:pt idx="59">
                  <c:v>2603.79</c:v>
                </c:pt>
                <c:pt idx="60">
                  <c:v>1992.13</c:v>
                </c:pt>
                <c:pt idx="61">
                  <c:v>412.53699999999998</c:v>
                </c:pt>
                <c:pt idx="62">
                  <c:v>391.8</c:v>
                </c:pt>
                <c:pt idx="63">
                  <c:v>440.95</c:v>
                </c:pt>
                <c:pt idx="64">
                  <c:v>632.98199999999997</c:v>
                </c:pt>
                <c:pt idx="65">
                  <c:v>521.97699999999998</c:v>
                </c:pt>
                <c:pt idx="66">
                  <c:v>403.49799999999999</c:v>
                </c:pt>
                <c:pt idx="67">
                  <c:v>475.476</c:v>
                </c:pt>
                <c:pt idx="68">
                  <c:v>426.17899999999997</c:v>
                </c:pt>
                <c:pt idx="69">
                  <c:v>404.58</c:v>
                </c:pt>
                <c:pt idx="70">
                  <c:v>1228.8800000000001</c:v>
                </c:pt>
                <c:pt idx="71">
                  <c:v>2687.65</c:v>
                </c:pt>
                <c:pt idx="72">
                  <c:v>1578.67</c:v>
                </c:pt>
                <c:pt idx="73">
                  <c:v>661.10500000000002</c:v>
                </c:pt>
                <c:pt idx="74">
                  <c:v>1021.83</c:v>
                </c:pt>
                <c:pt idx="75">
                  <c:v>926.19399999999996</c:v>
                </c:pt>
                <c:pt idx="76">
                  <c:v>675.63099999999997</c:v>
                </c:pt>
                <c:pt idx="77">
                  <c:v>594.66800000000001</c:v>
                </c:pt>
                <c:pt idx="78">
                  <c:v>449.18400000000003</c:v>
                </c:pt>
                <c:pt idx="79">
                  <c:v>354.142</c:v>
                </c:pt>
                <c:pt idx="80">
                  <c:v>1244.44</c:v>
                </c:pt>
                <c:pt idx="81">
                  <c:v>2414.69</c:v>
                </c:pt>
                <c:pt idx="82">
                  <c:v>2263.46</c:v>
                </c:pt>
                <c:pt idx="83">
                  <c:v>1634.2</c:v>
                </c:pt>
              </c:numCache>
            </c:numRef>
          </c:val>
          <c:smooth val="0"/>
          <c:extLst>
            <c:ext xmlns:c16="http://schemas.microsoft.com/office/drawing/2014/chart" uri="{C3380CC4-5D6E-409C-BE32-E72D297353CC}">
              <c16:uniqueId val="{00000000-439E-4D09-883A-CB82E379AFCA}"/>
            </c:ext>
          </c:extLst>
        </c:ser>
        <c:ser>
          <c:idx val="1"/>
          <c:order val="1"/>
          <c:tx>
            <c:strRef>
              <c:f>FLOW_big_list_WRB_flows_with_Ob!$G$1</c:f>
              <c:strCache>
                <c:ptCount val="1"/>
                <c:pt idx="0">
                  <c:v> Obs:Observations\jd_csv\14145500.csv</c:v>
                </c:pt>
              </c:strCache>
            </c:strRef>
          </c:tx>
          <c:spPr>
            <a:ln w="28575" cap="rnd">
              <a:solidFill>
                <a:srgbClr val="0070C0"/>
              </a:solidFill>
              <a:round/>
            </a:ln>
            <a:effectLst/>
          </c:spPr>
          <c:marker>
            <c:symbol val="none"/>
          </c:marker>
          <c:cat>
            <c:strRef>
              <c:f>FLOW_big_list_WRB_flows_with_Ob!$A$2:$A$85</c:f>
              <c:strCache>
                <c:ptCount val="84"/>
                <c:pt idx="0">
                  <c:v>Jan-10</c:v>
                </c:pt>
                <c:pt idx="1">
                  <c:v>Feb</c:v>
                </c:pt>
                <c:pt idx="2">
                  <c:v>Mar</c:v>
                </c:pt>
                <c:pt idx="3">
                  <c:v>Apr</c:v>
                </c:pt>
                <c:pt idx="4">
                  <c:v>May</c:v>
                </c:pt>
                <c:pt idx="5">
                  <c:v>Jun</c:v>
                </c:pt>
                <c:pt idx="6">
                  <c:v>Jul</c:v>
                </c:pt>
                <c:pt idx="7">
                  <c:v>Aug</c:v>
                </c:pt>
                <c:pt idx="8">
                  <c:v>Sep</c:v>
                </c:pt>
                <c:pt idx="9">
                  <c:v>Oct</c:v>
                </c:pt>
                <c:pt idx="10">
                  <c:v>Nov</c:v>
                </c:pt>
                <c:pt idx="11">
                  <c:v>Dec</c:v>
                </c:pt>
                <c:pt idx="12">
                  <c:v>Jan-11</c:v>
                </c:pt>
                <c:pt idx="13">
                  <c:v>Feb</c:v>
                </c:pt>
                <c:pt idx="14">
                  <c:v>Mar</c:v>
                </c:pt>
                <c:pt idx="15">
                  <c:v>Apr</c:v>
                </c:pt>
                <c:pt idx="16">
                  <c:v>May</c:v>
                </c:pt>
                <c:pt idx="17">
                  <c:v>Jun</c:v>
                </c:pt>
                <c:pt idx="18">
                  <c:v>Jul</c:v>
                </c:pt>
                <c:pt idx="19">
                  <c:v>Aug</c:v>
                </c:pt>
                <c:pt idx="20">
                  <c:v>Sep</c:v>
                </c:pt>
                <c:pt idx="21">
                  <c:v>Oct</c:v>
                </c:pt>
                <c:pt idx="22">
                  <c:v>Nov</c:v>
                </c:pt>
                <c:pt idx="23">
                  <c:v>Dec</c:v>
                </c:pt>
                <c:pt idx="24">
                  <c:v>Jan-12</c:v>
                </c:pt>
                <c:pt idx="25">
                  <c:v>Feb</c:v>
                </c:pt>
                <c:pt idx="26">
                  <c:v>Mar</c:v>
                </c:pt>
                <c:pt idx="27">
                  <c:v>Apr</c:v>
                </c:pt>
                <c:pt idx="28">
                  <c:v>May</c:v>
                </c:pt>
                <c:pt idx="29">
                  <c:v>Jun</c:v>
                </c:pt>
                <c:pt idx="30">
                  <c:v>Jul</c:v>
                </c:pt>
                <c:pt idx="31">
                  <c:v>Aug</c:v>
                </c:pt>
                <c:pt idx="32">
                  <c:v>Sep</c:v>
                </c:pt>
                <c:pt idx="33">
                  <c:v>Oct</c:v>
                </c:pt>
                <c:pt idx="34">
                  <c:v>Nov</c:v>
                </c:pt>
                <c:pt idx="35">
                  <c:v>Dec</c:v>
                </c:pt>
                <c:pt idx="36">
                  <c:v>Jan-13</c:v>
                </c:pt>
                <c:pt idx="37">
                  <c:v>Feb</c:v>
                </c:pt>
                <c:pt idx="38">
                  <c:v>Mar</c:v>
                </c:pt>
                <c:pt idx="39">
                  <c:v>Apr</c:v>
                </c:pt>
                <c:pt idx="40">
                  <c:v>May</c:v>
                </c:pt>
                <c:pt idx="41">
                  <c:v>Jun</c:v>
                </c:pt>
                <c:pt idx="42">
                  <c:v>Jul</c:v>
                </c:pt>
                <c:pt idx="43">
                  <c:v>Aug</c:v>
                </c:pt>
                <c:pt idx="44">
                  <c:v>Sep</c:v>
                </c:pt>
                <c:pt idx="45">
                  <c:v>Oct</c:v>
                </c:pt>
                <c:pt idx="46">
                  <c:v>Nov</c:v>
                </c:pt>
                <c:pt idx="47">
                  <c:v>Dec</c:v>
                </c:pt>
                <c:pt idx="48">
                  <c:v>Jan-14</c:v>
                </c:pt>
                <c:pt idx="49">
                  <c:v>Feb</c:v>
                </c:pt>
                <c:pt idx="50">
                  <c:v>Mar</c:v>
                </c:pt>
                <c:pt idx="51">
                  <c:v>Apr</c:v>
                </c:pt>
                <c:pt idx="52">
                  <c:v>May</c:v>
                </c:pt>
                <c:pt idx="53">
                  <c:v>Jun</c:v>
                </c:pt>
                <c:pt idx="54">
                  <c:v>Jul</c:v>
                </c:pt>
                <c:pt idx="55">
                  <c:v>Aug</c:v>
                </c:pt>
                <c:pt idx="56">
                  <c:v>Sep</c:v>
                </c:pt>
                <c:pt idx="57">
                  <c:v>Oct</c:v>
                </c:pt>
                <c:pt idx="58">
                  <c:v>Nov</c:v>
                </c:pt>
                <c:pt idx="59">
                  <c:v>Dec</c:v>
                </c:pt>
                <c:pt idx="60">
                  <c:v>Jan-15</c:v>
                </c:pt>
                <c:pt idx="61">
                  <c:v>Feb</c:v>
                </c:pt>
                <c:pt idx="62">
                  <c:v>Mar</c:v>
                </c:pt>
                <c:pt idx="63">
                  <c:v>Apr</c:v>
                </c:pt>
                <c:pt idx="64">
                  <c:v>May</c:v>
                </c:pt>
                <c:pt idx="65">
                  <c:v>Jun</c:v>
                </c:pt>
                <c:pt idx="66">
                  <c:v>Jul</c:v>
                </c:pt>
                <c:pt idx="67">
                  <c:v>Aug</c:v>
                </c:pt>
                <c:pt idx="68">
                  <c:v>Sep</c:v>
                </c:pt>
                <c:pt idx="69">
                  <c:v>Oct</c:v>
                </c:pt>
                <c:pt idx="70">
                  <c:v>Nov</c:v>
                </c:pt>
                <c:pt idx="71">
                  <c:v>Dec</c:v>
                </c:pt>
                <c:pt idx="72">
                  <c:v>Jan-16</c:v>
                </c:pt>
                <c:pt idx="73">
                  <c:v>Feb</c:v>
                </c:pt>
                <c:pt idx="74">
                  <c:v>Mar</c:v>
                </c:pt>
                <c:pt idx="75">
                  <c:v>Apr</c:v>
                </c:pt>
                <c:pt idx="76">
                  <c:v>May</c:v>
                </c:pt>
                <c:pt idx="77">
                  <c:v>Jun</c:v>
                </c:pt>
                <c:pt idx="78">
                  <c:v>Jul</c:v>
                </c:pt>
                <c:pt idx="79">
                  <c:v>Aug</c:v>
                </c:pt>
                <c:pt idx="80">
                  <c:v>Sep</c:v>
                </c:pt>
                <c:pt idx="81">
                  <c:v>Oct</c:v>
                </c:pt>
                <c:pt idx="82">
                  <c:v>Nov</c:v>
                </c:pt>
                <c:pt idx="83">
                  <c:v>Dec</c:v>
                </c:pt>
              </c:strCache>
            </c:strRef>
          </c:cat>
          <c:val>
            <c:numRef>
              <c:f>FLOW_big_list_WRB_flows_with_Ob!$G$2:$G$85</c:f>
              <c:numCache>
                <c:formatCode>General</c:formatCode>
                <c:ptCount val="84"/>
                <c:pt idx="0">
                  <c:v>1794.9</c:v>
                </c:pt>
                <c:pt idx="1">
                  <c:v>412.67899999999997</c:v>
                </c:pt>
                <c:pt idx="2">
                  <c:v>414.64499999999998</c:v>
                </c:pt>
                <c:pt idx="3">
                  <c:v>409.53300000000002</c:v>
                </c:pt>
                <c:pt idx="4">
                  <c:v>836.61300000000006</c:v>
                </c:pt>
                <c:pt idx="5">
                  <c:v>2163</c:v>
                </c:pt>
                <c:pt idx="6">
                  <c:v>1091.42</c:v>
                </c:pt>
                <c:pt idx="7">
                  <c:v>1967.74</c:v>
                </c:pt>
                <c:pt idx="8">
                  <c:v>723.96699999999998</c:v>
                </c:pt>
                <c:pt idx="9">
                  <c:v>704.41899999999998</c:v>
                </c:pt>
                <c:pt idx="10">
                  <c:v>1324.23</c:v>
                </c:pt>
                <c:pt idx="11">
                  <c:v>2715.81</c:v>
                </c:pt>
                <c:pt idx="12">
                  <c:v>2195.06</c:v>
                </c:pt>
                <c:pt idx="13">
                  <c:v>476.82100000000003</c:v>
                </c:pt>
                <c:pt idx="14">
                  <c:v>691.71</c:v>
                </c:pt>
                <c:pt idx="15">
                  <c:v>1688.7</c:v>
                </c:pt>
                <c:pt idx="16">
                  <c:v>1778.26</c:v>
                </c:pt>
                <c:pt idx="17">
                  <c:v>1982</c:v>
                </c:pt>
                <c:pt idx="18">
                  <c:v>1018.13</c:v>
                </c:pt>
                <c:pt idx="19">
                  <c:v>994.87099999999998</c:v>
                </c:pt>
                <c:pt idx="20">
                  <c:v>1081</c:v>
                </c:pt>
                <c:pt idx="21">
                  <c:v>1555.81</c:v>
                </c:pt>
                <c:pt idx="22">
                  <c:v>1439.4</c:v>
                </c:pt>
                <c:pt idx="23">
                  <c:v>463.19400000000002</c:v>
                </c:pt>
                <c:pt idx="24">
                  <c:v>2559.35</c:v>
                </c:pt>
                <c:pt idx="25">
                  <c:v>617.71400000000006</c:v>
                </c:pt>
                <c:pt idx="26">
                  <c:v>1424.26</c:v>
                </c:pt>
                <c:pt idx="27">
                  <c:v>2423.8000000000002</c:v>
                </c:pt>
                <c:pt idx="28">
                  <c:v>1577.74</c:v>
                </c:pt>
                <c:pt idx="29">
                  <c:v>1269.73</c:v>
                </c:pt>
                <c:pt idx="30">
                  <c:v>629.83900000000006</c:v>
                </c:pt>
                <c:pt idx="31">
                  <c:v>848.09699999999998</c:v>
                </c:pt>
                <c:pt idx="32">
                  <c:v>1576.33</c:v>
                </c:pt>
                <c:pt idx="33">
                  <c:v>1222.77</c:v>
                </c:pt>
                <c:pt idx="34">
                  <c:v>2025.2</c:v>
                </c:pt>
                <c:pt idx="35">
                  <c:v>2853.23</c:v>
                </c:pt>
                <c:pt idx="36">
                  <c:v>911.83900000000006</c:v>
                </c:pt>
                <c:pt idx="37">
                  <c:v>546.10699999999997</c:v>
                </c:pt>
                <c:pt idx="38">
                  <c:v>406.48399999999998</c:v>
                </c:pt>
                <c:pt idx="39">
                  <c:v>614.93299999999999</c:v>
                </c:pt>
                <c:pt idx="40">
                  <c:v>803.80600000000004</c:v>
                </c:pt>
                <c:pt idx="41">
                  <c:v>709.03300000000002</c:v>
                </c:pt>
                <c:pt idx="42">
                  <c:v>955.774</c:v>
                </c:pt>
                <c:pt idx="43">
                  <c:v>1358.29</c:v>
                </c:pt>
                <c:pt idx="44">
                  <c:v>966.16700000000003</c:v>
                </c:pt>
                <c:pt idx="45">
                  <c:v>933.35500000000002</c:v>
                </c:pt>
                <c:pt idx="46">
                  <c:v>1263.43</c:v>
                </c:pt>
                <c:pt idx="47">
                  <c:v>786.32299999999998</c:v>
                </c:pt>
                <c:pt idx="48">
                  <c:v>442.41899999999998</c:v>
                </c:pt>
                <c:pt idx="49">
                  <c:v>2323.54</c:v>
                </c:pt>
                <c:pt idx="50">
                  <c:v>1655.81</c:v>
                </c:pt>
                <c:pt idx="51">
                  <c:v>1078.8699999999999</c:v>
                </c:pt>
                <c:pt idx="52">
                  <c:v>1127.48</c:v>
                </c:pt>
                <c:pt idx="53">
                  <c:v>1077.9000000000001</c:v>
                </c:pt>
                <c:pt idx="54">
                  <c:v>1028.71</c:v>
                </c:pt>
                <c:pt idx="55">
                  <c:v>1284.94</c:v>
                </c:pt>
                <c:pt idx="56">
                  <c:v>522.6</c:v>
                </c:pt>
                <c:pt idx="57">
                  <c:v>561</c:v>
                </c:pt>
                <c:pt idx="58">
                  <c:v>2165.4299999999998</c:v>
                </c:pt>
                <c:pt idx="59">
                  <c:v>2956.58</c:v>
                </c:pt>
                <c:pt idx="60">
                  <c:v>1679.87</c:v>
                </c:pt>
                <c:pt idx="61">
                  <c:v>591.14300000000003</c:v>
                </c:pt>
                <c:pt idx="62">
                  <c:v>421.87099999999998</c:v>
                </c:pt>
                <c:pt idx="63">
                  <c:v>306.267</c:v>
                </c:pt>
                <c:pt idx="64">
                  <c:v>315.09699999999998</c:v>
                </c:pt>
                <c:pt idx="65">
                  <c:v>358.13299999999998</c:v>
                </c:pt>
                <c:pt idx="66">
                  <c:v>827.29</c:v>
                </c:pt>
                <c:pt idx="67">
                  <c:v>1311.94</c:v>
                </c:pt>
                <c:pt idx="68">
                  <c:v>892.26700000000005</c:v>
                </c:pt>
                <c:pt idx="69">
                  <c:v>555.51599999999996</c:v>
                </c:pt>
                <c:pt idx="70">
                  <c:v>492.36700000000002</c:v>
                </c:pt>
                <c:pt idx="71">
                  <c:v>3017.19</c:v>
                </c:pt>
                <c:pt idx="72">
                  <c:v>2286.77</c:v>
                </c:pt>
                <c:pt idx="73">
                  <c:v>634.21400000000006</c:v>
                </c:pt>
                <c:pt idx="74">
                  <c:v>1492.77</c:v>
                </c:pt>
                <c:pt idx="75">
                  <c:v>1353.5</c:v>
                </c:pt>
                <c:pt idx="76">
                  <c:v>1836.13</c:v>
                </c:pt>
                <c:pt idx="77">
                  <c:v>1692</c:v>
                </c:pt>
                <c:pt idx="78">
                  <c:v>532.67700000000002</c:v>
                </c:pt>
                <c:pt idx="79">
                  <c:v>434.96800000000002</c:v>
                </c:pt>
                <c:pt idx="80">
                  <c:v>502.63299999999998</c:v>
                </c:pt>
                <c:pt idx="81">
                  <c:v>1115.68</c:v>
                </c:pt>
                <c:pt idx="82">
                  <c:v>1228.27</c:v>
                </c:pt>
                <c:pt idx="83">
                  <c:v>2146.77</c:v>
                </c:pt>
              </c:numCache>
            </c:numRef>
          </c:val>
          <c:smooth val="0"/>
          <c:extLst>
            <c:ext xmlns:c16="http://schemas.microsoft.com/office/drawing/2014/chart" uri="{C3380CC4-5D6E-409C-BE32-E72D297353CC}">
              <c16:uniqueId val="{00000001-439E-4D09-883A-CB82E379AFCA}"/>
            </c:ext>
          </c:extLst>
        </c:ser>
        <c:dLbls>
          <c:showLegendKey val="0"/>
          <c:showVal val="0"/>
          <c:showCatName val="0"/>
          <c:showSerName val="0"/>
          <c:showPercent val="0"/>
          <c:showBubbleSize val="0"/>
        </c:dLbls>
        <c:smooth val="0"/>
        <c:axId val="940326168"/>
        <c:axId val="940328464"/>
      </c:lineChart>
      <c:catAx>
        <c:axId val="940326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0328464"/>
        <c:crosses val="autoZero"/>
        <c:auto val="1"/>
        <c:lblAlgn val="ctr"/>
        <c:lblOffset val="100"/>
        <c:noMultiLvlLbl val="0"/>
      </c:catAx>
      <c:valAx>
        <c:axId val="940328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cfs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0326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FLOW_big_list_WRB_flows_with_Ob!$L$1</c:f>
              <c:strCache>
                <c:ptCount val="1"/>
                <c:pt idx="0">
                  <c:v> WINBERRY CREEK NEAR LOWELL 23752606</c:v>
                </c:pt>
              </c:strCache>
            </c:strRef>
          </c:tx>
          <c:spPr>
            <a:ln w="28575" cap="rnd">
              <a:solidFill>
                <a:srgbClr val="FF0000"/>
              </a:solidFill>
              <a:round/>
            </a:ln>
            <a:effectLst/>
          </c:spPr>
          <c:marker>
            <c:symbol val="none"/>
          </c:marker>
          <c:cat>
            <c:strRef>
              <c:f>FLOW_big_list_WRB_flows_with_Ob!$A$2:$A$85</c:f>
              <c:strCache>
                <c:ptCount val="84"/>
                <c:pt idx="0">
                  <c:v>Jan-10</c:v>
                </c:pt>
                <c:pt idx="1">
                  <c:v>Feb</c:v>
                </c:pt>
                <c:pt idx="2">
                  <c:v>Mar</c:v>
                </c:pt>
                <c:pt idx="3">
                  <c:v>Apr</c:v>
                </c:pt>
                <c:pt idx="4">
                  <c:v>May</c:v>
                </c:pt>
                <c:pt idx="5">
                  <c:v>Jun</c:v>
                </c:pt>
                <c:pt idx="6">
                  <c:v>Jul</c:v>
                </c:pt>
                <c:pt idx="7">
                  <c:v>Aug</c:v>
                </c:pt>
                <c:pt idx="8">
                  <c:v>Sep</c:v>
                </c:pt>
                <c:pt idx="9">
                  <c:v>Oct</c:v>
                </c:pt>
                <c:pt idx="10">
                  <c:v>Nov</c:v>
                </c:pt>
                <c:pt idx="11">
                  <c:v>Dec</c:v>
                </c:pt>
                <c:pt idx="12">
                  <c:v>Jan-11</c:v>
                </c:pt>
                <c:pt idx="13">
                  <c:v>Feb</c:v>
                </c:pt>
                <c:pt idx="14">
                  <c:v>Mar</c:v>
                </c:pt>
                <c:pt idx="15">
                  <c:v>Apr</c:v>
                </c:pt>
                <c:pt idx="16">
                  <c:v>May</c:v>
                </c:pt>
                <c:pt idx="17">
                  <c:v>Jun</c:v>
                </c:pt>
                <c:pt idx="18">
                  <c:v>Jul</c:v>
                </c:pt>
                <c:pt idx="19">
                  <c:v>Aug</c:v>
                </c:pt>
                <c:pt idx="20">
                  <c:v>Sep</c:v>
                </c:pt>
                <c:pt idx="21">
                  <c:v>Oct</c:v>
                </c:pt>
                <c:pt idx="22">
                  <c:v>Nov</c:v>
                </c:pt>
                <c:pt idx="23">
                  <c:v>Dec</c:v>
                </c:pt>
                <c:pt idx="24">
                  <c:v>Jan-12</c:v>
                </c:pt>
                <c:pt idx="25">
                  <c:v>Feb</c:v>
                </c:pt>
                <c:pt idx="26">
                  <c:v>Mar</c:v>
                </c:pt>
                <c:pt idx="27">
                  <c:v>Apr</c:v>
                </c:pt>
                <c:pt idx="28">
                  <c:v>May</c:v>
                </c:pt>
                <c:pt idx="29">
                  <c:v>Jun</c:v>
                </c:pt>
                <c:pt idx="30">
                  <c:v>Jul</c:v>
                </c:pt>
                <c:pt idx="31">
                  <c:v>Aug</c:v>
                </c:pt>
                <c:pt idx="32">
                  <c:v>Sep</c:v>
                </c:pt>
                <c:pt idx="33">
                  <c:v>Oct</c:v>
                </c:pt>
                <c:pt idx="34">
                  <c:v>Nov</c:v>
                </c:pt>
                <c:pt idx="35">
                  <c:v>Dec</c:v>
                </c:pt>
                <c:pt idx="36">
                  <c:v>Jan-13</c:v>
                </c:pt>
                <c:pt idx="37">
                  <c:v>Feb</c:v>
                </c:pt>
                <c:pt idx="38">
                  <c:v>Mar</c:v>
                </c:pt>
                <c:pt idx="39">
                  <c:v>Apr</c:v>
                </c:pt>
                <c:pt idx="40">
                  <c:v>May</c:v>
                </c:pt>
                <c:pt idx="41">
                  <c:v>Jun</c:v>
                </c:pt>
                <c:pt idx="42">
                  <c:v>Jul</c:v>
                </c:pt>
                <c:pt idx="43">
                  <c:v>Aug</c:v>
                </c:pt>
                <c:pt idx="44">
                  <c:v>Sep</c:v>
                </c:pt>
                <c:pt idx="45">
                  <c:v>Oct</c:v>
                </c:pt>
                <c:pt idx="46">
                  <c:v>Nov</c:v>
                </c:pt>
                <c:pt idx="47">
                  <c:v>Dec</c:v>
                </c:pt>
                <c:pt idx="48">
                  <c:v>Jan-14</c:v>
                </c:pt>
                <c:pt idx="49">
                  <c:v>Feb</c:v>
                </c:pt>
                <c:pt idx="50">
                  <c:v>Mar</c:v>
                </c:pt>
                <c:pt idx="51">
                  <c:v>Apr</c:v>
                </c:pt>
                <c:pt idx="52">
                  <c:v>May</c:v>
                </c:pt>
                <c:pt idx="53">
                  <c:v>Jun</c:v>
                </c:pt>
                <c:pt idx="54">
                  <c:v>Jul</c:v>
                </c:pt>
                <c:pt idx="55">
                  <c:v>Aug</c:v>
                </c:pt>
                <c:pt idx="56">
                  <c:v>Sep</c:v>
                </c:pt>
                <c:pt idx="57">
                  <c:v>Oct</c:v>
                </c:pt>
                <c:pt idx="58">
                  <c:v>Nov</c:v>
                </c:pt>
                <c:pt idx="59">
                  <c:v>Dec</c:v>
                </c:pt>
                <c:pt idx="60">
                  <c:v>Jan-15</c:v>
                </c:pt>
                <c:pt idx="61">
                  <c:v>Feb</c:v>
                </c:pt>
                <c:pt idx="62">
                  <c:v>Mar</c:v>
                </c:pt>
                <c:pt idx="63">
                  <c:v>Apr</c:v>
                </c:pt>
                <c:pt idx="64">
                  <c:v>May</c:v>
                </c:pt>
                <c:pt idx="65">
                  <c:v>Jun</c:v>
                </c:pt>
                <c:pt idx="66">
                  <c:v>Jul</c:v>
                </c:pt>
                <c:pt idx="67">
                  <c:v>Aug</c:v>
                </c:pt>
                <c:pt idx="68">
                  <c:v>Sep</c:v>
                </c:pt>
                <c:pt idx="69">
                  <c:v>Oct</c:v>
                </c:pt>
                <c:pt idx="70">
                  <c:v>Nov</c:v>
                </c:pt>
                <c:pt idx="71">
                  <c:v>Dec</c:v>
                </c:pt>
                <c:pt idx="72">
                  <c:v>Jan-16</c:v>
                </c:pt>
                <c:pt idx="73">
                  <c:v>Feb</c:v>
                </c:pt>
                <c:pt idx="74">
                  <c:v>Mar</c:v>
                </c:pt>
                <c:pt idx="75">
                  <c:v>Apr</c:v>
                </c:pt>
                <c:pt idx="76">
                  <c:v>May</c:v>
                </c:pt>
                <c:pt idx="77">
                  <c:v>Jun</c:v>
                </c:pt>
                <c:pt idx="78">
                  <c:v>Jul</c:v>
                </c:pt>
                <c:pt idx="79">
                  <c:v>Aug</c:v>
                </c:pt>
                <c:pt idx="80">
                  <c:v>Sep</c:v>
                </c:pt>
                <c:pt idx="81">
                  <c:v>Oct</c:v>
                </c:pt>
                <c:pt idx="82">
                  <c:v>Nov</c:v>
                </c:pt>
                <c:pt idx="83">
                  <c:v>Dec</c:v>
                </c:pt>
              </c:strCache>
            </c:strRef>
          </c:cat>
          <c:val>
            <c:numRef>
              <c:f>FLOW_big_list_WRB_flows_with_Ob!$L$2:$L$97</c:f>
              <c:numCache>
                <c:formatCode>General</c:formatCode>
                <c:ptCount val="96"/>
                <c:pt idx="0">
                  <c:v>954.25300000000004</c:v>
                </c:pt>
                <c:pt idx="1">
                  <c:v>359.82799999999997</c:v>
                </c:pt>
                <c:pt idx="2">
                  <c:v>321.55</c:v>
                </c:pt>
                <c:pt idx="3">
                  <c:v>568.84900000000005</c:v>
                </c:pt>
                <c:pt idx="4">
                  <c:v>380.21800000000002</c:v>
                </c:pt>
                <c:pt idx="5">
                  <c:v>478.65499999999997</c:v>
                </c:pt>
                <c:pt idx="6">
                  <c:v>47.3857</c:v>
                </c:pt>
                <c:pt idx="7">
                  <c:v>38.600099999999998</c:v>
                </c:pt>
                <c:pt idx="8">
                  <c:v>87.331999999999994</c:v>
                </c:pt>
                <c:pt idx="9">
                  <c:v>153.666</c:v>
                </c:pt>
                <c:pt idx="10">
                  <c:v>532.75199999999995</c:v>
                </c:pt>
                <c:pt idx="11">
                  <c:v>1189.8399999999999</c:v>
                </c:pt>
                <c:pt idx="12">
                  <c:v>932.03700000000003</c:v>
                </c:pt>
                <c:pt idx="13">
                  <c:v>314.60500000000002</c:v>
                </c:pt>
                <c:pt idx="14">
                  <c:v>951.00599999999997</c:v>
                </c:pt>
                <c:pt idx="15">
                  <c:v>789.09500000000003</c:v>
                </c:pt>
                <c:pt idx="16">
                  <c:v>387.08100000000002</c:v>
                </c:pt>
                <c:pt idx="17">
                  <c:v>199.696</c:v>
                </c:pt>
                <c:pt idx="18">
                  <c:v>84.849699999999999</c:v>
                </c:pt>
                <c:pt idx="19">
                  <c:v>51.811599999999999</c:v>
                </c:pt>
                <c:pt idx="20">
                  <c:v>45.179400000000001</c:v>
                </c:pt>
                <c:pt idx="21">
                  <c:v>107.253</c:v>
                </c:pt>
                <c:pt idx="22">
                  <c:v>291.20600000000002</c:v>
                </c:pt>
                <c:pt idx="23">
                  <c:v>183.81700000000001</c:v>
                </c:pt>
                <c:pt idx="24">
                  <c:v>1172.95</c:v>
                </c:pt>
                <c:pt idx="25">
                  <c:v>530.42700000000002</c:v>
                </c:pt>
                <c:pt idx="26">
                  <c:v>986.93</c:v>
                </c:pt>
                <c:pt idx="27">
                  <c:v>848.68200000000002</c:v>
                </c:pt>
                <c:pt idx="28">
                  <c:v>296.18700000000001</c:v>
                </c:pt>
                <c:pt idx="29">
                  <c:v>239.39599999999999</c:v>
                </c:pt>
                <c:pt idx="30">
                  <c:v>86.763999999999996</c:v>
                </c:pt>
                <c:pt idx="31">
                  <c:v>51.384099999999997</c:v>
                </c:pt>
                <c:pt idx="32">
                  <c:v>44.845500000000001</c:v>
                </c:pt>
                <c:pt idx="33">
                  <c:v>259.12400000000002</c:v>
                </c:pt>
                <c:pt idx="34">
                  <c:v>877.42100000000005</c:v>
                </c:pt>
                <c:pt idx="35">
                  <c:v>1223.67</c:v>
                </c:pt>
                <c:pt idx="36">
                  <c:v>535.48099999999999</c:v>
                </c:pt>
                <c:pt idx="37">
                  <c:v>398.62900000000002</c:v>
                </c:pt>
                <c:pt idx="38">
                  <c:v>352.47800000000001</c:v>
                </c:pt>
                <c:pt idx="39">
                  <c:v>375.20600000000002</c:v>
                </c:pt>
                <c:pt idx="40">
                  <c:v>128.81</c:v>
                </c:pt>
                <c:pt idx="41">
                  <c:v>131.958</c:v>
                </c:pt>
                <c:pt idx="42">
                  <c:v>55.745600000000003</c:v>
                </c:pt>
                <c:pt idx="43">
                  <c:v>40.541699999999999</c:v>
                </c:pt>
                <c:pt idx="44">
                  <c:v>96.510400000000004</c:v>
                </c:pt>
                <c:pt idx="45">
                  <c:v>284.613</c:v>
                </c:pt>
                <c:pt idx="46">
                  <c:v>287.71600000000001</c:v>
                </c:pt>
                <c:pt idx="47">
                  <c:v>184.59399999999999</c:v>
                </c:pt>
                <c:pt idx="48">
                  <c:v>209.77799999999999</c:v>
                </c:pt>
                <c:pt idx="49">
                  <c:v>1086.96</c:v>
                </c:pt>
                <c:pt idx="50">
                  <c:v>1000.82</c:v>
                </c:pt>
                <c:pt idx="51">
                  <c:v>501.89800000000002</c:v>
                </c:pt>
                <c:pt idx="52">
                  <c:v>343.44600000000003</c:v>
                </c:pt>
                <c:pt idx="53">
                  <c:v>83.874700000000004</c:v>
                </c:pt>
                <c:pt idx="54">
                  <c:v>65.78</c:v>
                </c:pt>
                <c:pt idx="55">
                  <c:v>47.098199999999999</c:v>
                </c:pt>
                <c:pt idx="56">
                  <c:v>41.308900000000001</c:v>
                </c:pt>
                <c:pt idx="57">
                  <c:v>174.697</c:v>
                </c:pt>
                <c:pt idx="58">
                  <c:v>779.88800000000003</c:v>
                </c:pt>
                <c:pt idx="59">
                  <c:v>1263.79</c:v>
                </c:pt>
                <c:pt idx="60">
                  <c:v>379.411</c:v>
                </c:pt>
                <c:pt idx="61">
                  <c:v>382.06299999999999</c:v>
                </c:pt>
                <c:pt idx="62">
                  <c:v>172.33600000000001</c:v>
                </c:pt>
                <c:pt idx="63">
                  <c:v>219.495</c:v>
                </c:pt>
                <c:pt idx="64">
                  <c:v>100.22199999999999</c:v>
                </c:pt>
                <c:pt idx="65">
                  <c:v>57.590800000000002</c:v>
                </c:pt>
                <c:pt idx="66">
                  <c:v>36.5501</c:v>
                </c:pt>
                <c:pt idx="67">
                  <c:v>31.725999999999999</c:v>
                </c:pt>
                <c:pt idx="68">
                  <c:v>48.353999999999999</c:v>
                </c:pt>
                <c:pt idx="69">
                  <c:v>30.596</c:v>
                </c:pt>
                <c:pt idx="70">
                  <c:v>496.101</c:v>
                </c:pt>
                <c:pt idx="71">
                  <c:v>1299.8</c:v>
                </c:pt>
                <c:pt idx="72">
                  <c:v>764.15700000000004</c:v>
                </c:pt>
                <c:pt idx="73">
                  <c:v>625.52800000000002</c:v>
                </c:pt>
                <c:pt idx="74">
                  <c:v>813.59100000000001</c:v>
                </c:pt>
                <c:pt idx="75">
                  <c:v>247.70500000000001</c:v>
                </c:pt>
                <c:pt idx="76">
                  <c:v>103.43</c:v>
                </c:pt>
                <c:pt idx="77">
                  <c:v>76.197000000000003</c:v>
                </c:pt>
                <c:pt idx="78">
                  <c:v>60.4694</c:v>
                </c:pt>
                <c:pt idx="79">
                  <c:v>39.090800000000002</c:v>
                </c:pt>
                <c:pt idx="80">
                  <c:v>37.365900000000003</c:v>
                </c:pt>
                <c:pt idx="81">
                  <c:v>575.32000000000005</c:v>
                </c:pt>
                <c:pt idx="82">
                  <c:v>456.54199999999997</c:v>
                </c:pt>
                <c:pt idx="83">
                  <c:v>814.21299999999997</c:v>
                </c:pt>
                <c:pt idx="84">
                  <c:v>564.62099999999998</c:v>
                </c:pt>
                <c:pt idx="85">
                  <c:v>750.26800000000003</c:v>
                </c:pt>
                <c:pt idx="86">
                  <c:v>1068.94</c:v>
                </c:pt>
                <c:pt idx="87">
                  <c:v>621.97299999999996</c:v>
                </c:pt>
                <c:pt idx="88">
                  <c:v>325.07400000000001</c:v>
                </c:pt>
                <c:pt idx="89">
                  <c:v>111.8</c:v>
                </c:pt>
                <c:pt idx="90">
                  <c:v>55.103900000000003</c:v>
                </c:pt>
                <c:pt idx="91">
                  <c:v>47.964599999999997</c:v>
                </c:pt>
                <c:pt idx="92">
                  <c:v>116.60599999999999</c:v>
                </c:pt>
                <c:pt idx="93">
                  <c:v>373.75099999999998</c:v>
                </c:pt>
                <c:pt idx="94">
                  <c:v>690.31200000000001</c:v>
                </c:pt>
                <c:pt idx="95">
                  <c:v>254.066</c:v>
                </c:pt>
              </c:numCache>
            </c:numRef>
          </c:val>
          <c:smooth val="0"/>
          <c:extLst>
            <c:ext xmlns:c16="http://schemas.microsoft.com/office/drawing/2014/chart" uri="{C3380CC4-5D6E-409C-BE32-E72D297353CC}">
              <c16:uniqueId val="{00000000-8C98-4760-9C49-43C59192E3B9}"/>
            </c:ext>
          </c:extLst>
        </c:ser>
        <c:ser>
          <c:idx val="1"/>
          <c:order val="1"/>
          <c:tx>
            <c:strRef>
              <c:f>FLOW_big_list_WRB_flows_with_Ob!$M$1</c:f>
              <c:strCache>
                <c:ptCount val="1"/>
                <c:pt idx="0">
                  <c:v> Obs:Observations\jd_csv\14150800.csv</c:v>
                </c:pt>
              </c:strCache>
            </c:strRef>
          </c:tx>
          <c:spPr>
            <a:ln w="28575" cap="rnd">
              <a:solidFill>
                <a:srgbClr val="0070C0"/>
              </a:solidFill>
              <a:round/>
            </a:ln>
            <a:effectLst/>
          </c:spPr>
          <c:marker>
            <c:symbol val="none"/>
          </c:marker>
          <c:cat>
            <c:strRef>
              <c:f>FLOW_big_list_WRB_flows_with_Ob!$A$2:$A$85</c:f>
              <c:strCache>
                <c:ptCount val="84"/>
                <c:pt idx="0">
                  <c:v>Jan-10</c:v>
                </c:pt>
                <c:pt idx="1">
                  <c:v>Feb</c:v>
                </c:pt>
                <c:pt idx="2">
                  <c:v>Mar</c:v>
                </c:pt>
                <c:pt idx="3">
                  <c:v>Apr</c:v>
                </c:pt>
                <c:pt idx="4">
                  <c:v>May</c:v>
                </c:pt>
                <c:pt idx="5">
                  <c:v>Jun</c:v>
                </c:pt>
                <c:pt idx="6">
                  <c:v>Jul</c:v>
                </c:pt>
                <c:pt idx="7">
                  <c:v>Aug</c:v>
                </c:pt>
                <c:pt idx="8">
                  <c:v>Sep</c:v>
                </c:pt>
                <c:pt idx="9">
                  <c:v>Oct</c:v>
                </c:pt>
                <c:pt idx="10">
                  <c:v>Nov</c:v>
                </c:pt>
                <c:pt idx="11">
                  <c:v>Dec</c:v>
                </c:pt>
                <c:pt idx="12">
                  <c:v>Jan-11</c:v>
                </c:pt>
                <c:pt idx="13">
                  <c:v>Feb</c:v>
                </c:pt>
                <c:pt idx="14">
                  <c:v>Mar</c:v>
                </c:pt>
                <c:pt idx="15">
                  <c:v>Apr</c:v>
                </c:pt>
                <c:pt idx="16">
                  <c:v>May</c:v>
                </c:pt>
                <c:pt idx="17">
                  <c:v>Jun</c:v>
                </c:pt>
                <c:pt idx="18">
                  <c:v>Jul</c:v>
                </c:pt>
                <c:pt idx="19">
                  <c:v>Aug</c:v>
                </c:pt>
                <c:pt idx="20">
                  <c:v>Sep</c:v>
                </c:pt>
                <c:pt idx="21">
                  <c:v>Oct</c:v>
                </c:pt>
                <c:pt idx="22">
                  <c:v>Nov</c:v>
                </c:pt>
                <c:pt idx="23">
                  <c:v>Dec</c:v>
                </c:pt>
                <c:pt idx="24">
                  <c:v>Jan-12</c:v>
                </c:pt>
                <c:pt idx="25">
                  <c:v>Feb</c:v>
                </c:pt>
                <c:pt idx="26">
                  <c:v>Mar</c:v>
                </c:pt>
                <c:pt idx="27">
                  <c:v>Apr</c:v>
                </c:pt>
                <c:pt idx="28">
                  <c:v>May</c:v>
                </c:pt>
                <c:pt idx="29">
                  <c:v>Jun</c:v>
                </c:pt>
                <c:pt idx="30">
                  <c:v>Jul</c:v>
                </c:pt>
                <c:pt idx="31">
                  <c:v>Aug</c:v>
                </c:pt>
                <c:pt idx="32">
                  <c:v>Sep</c:v>
                </c:pt>
                <c:pt idx="33">
                  <c:v>Oct</c:v>
                </c:pt>
                <c:pt idx="34">
                  <c:v>Nov</c:v>
                </c:pt>
                <c:pt idx="35">
                  <c:v>Dec</c:v>
                </c:pt>
                <c:pt idx="36">
                  <c:v>Jan-13</c:v>
                </c:pt>
                <c:pt idx="37">
                  <c:v>Feb</c:v>
                </c:pt>
                <c:pt idx="38">
                  <c:v>Mar</c:v>
                </c:pt>
                <c:pt idx="39">
                  <c:v>Apr</c:v>
                </c:pt>
                <c:pt idx="40">
                  <c:v>May</c:v>
                </c:pt>
                <c:pt idx="41">
                  <c:v>Jun</c:v>
                </c:pt>
                <c:pt idx="42">
                  <c:v>Jul</c:v>
                </c:pt>
                <c:pt idx="43">
                  <c:v>Aug</c:v>
                </c:pt>
                <c:pt idx="44">
                  <c:v>Sep</c:v>
                </c:pt>
                <c:pt idx="45">
                  <c:v>Oct</c:v>
                </c:pt>
                <c:pt idx="46">
                  <c:v>Nov</c:v>
                </c:pt>
                <c:pt idx="47">
                  <c:v>Dec</c:v>
                </c:pt>
                <c:pt idx="48">
                  <c:v>Jan-14</c:v>
                </c:pt>
                <c:pt idx="49">
                  <c:v>Feb</c:v>
                </c:pt>
                <c:pt idx="50">
                  <c:v>Mar</c:v>
                </c:pt>
                <c:pt idx="51">
                  <c:v>Apr</c:v>
                </c:pt>
                <c:pt idx="52">
                  <c:v>May</c:v>
                </c:pt>
                <c:pt idx="53">
                  <c:v>Jun</c:v>
                </c:pt>
                <c:pt idx="54">
                  <c:v>Jul</c:v>
                </c:pt>
                <c:pt idx="55">
                  <c:v>Aug</c:v>
                </c:pt>
                <c:pt idx="56">
                  <c:v>Sep</c:v>
                </c:pt>
                <c:pt idx="57">
                  <c:v>Oct</c:v>
                </c:pt>
                <c:pt idx="58">
                  <c:v>Nov</c:v>
                </c:pt>
                <c:pt idx="59">
                  <c:v>Dec</c:v>
                </c:pt>
                <c:pt idx="60">
                  <c:v>Jan-15</c:v>
                </c:pt>
                <c:pt idx="61">
                  <c:v>Feb</c:v>
                </c:pt>
                <c:pt idx="62">
                  <c:v>Mar</c:v>
                </c:pt>
                <c:pt idx="63">
                  <c:v>Apr</c:v>
                </c:pt>
                <c:pt idx="64">
                  <c:v>May</c:v>
                </c:pt>
                <c:pt idx="65">
                  <c:v>Jun</c:v>
                </c:pt>
                <c:pt idx="66">
                  <c:v>Jul</c:v>
                </c:pt>
                <c:pt idx="67">
                  <c:v>Aug</c:v>
                </c:pt>
                <c:pt idx="68">
                  <c:v>Sep</c:v>
                </c:pt>
                <c:pt idx="69">
                  <c:v>Oct</c:v>
                </c:pt>
                <c:pt idx="70">
                  <c:v>Nov</c:v>
                </c:pt>
                <c:pt idx="71">
                  <c:v>Dec</c:v>
                </c:pt>
                <c:pt idx="72">
                  <c:v>Jan-16</c:v>
                </c:pt>
                <c:pt idx="73">
                  <c:v>Feb</c:v>
                </c:pt>
                <c:pt idx="74">
                  <c:v>Mar</c:v>
                </c:pt>
                <c:pt idx="75">
                  <c:v>Apr</c:v>
                </c:pt>
                <c:pt idx="76">
                  <c:v>May</c:v>
                </c:pt>
                <c:pt idx="77">
                  <c:v>Jun</c:v>
                </c:pt>
                <c:pt idx="78">
                  <c:v>Jul</c:v>
                </c:pt>
                <c:pt idx="79">
                  <c:v>Aug</c:v>
                </c:pt>
                <c:pt idx="80">
                  <c:v>Sep</c:v>
                </c:pt>
                <c:pt idx="81">
                  <c:v>Oct</c:v>
                </c:pt>
                <c:pt idx="82">
                  <c:v>Nov</c:v>
                </c:pt>
                <c:pt idx="83">
                  <c:v>Dec</c:v>
                </c:pt>
              </c:strCache>
            </c:strRef>
          </c:cat>
          <c:val>
            <c:numRef>
              <c:f>FLOW_big_list_WRB_flows_with_Ob!$M$2:$M$97</c:f>
              <c:numCache>
                <c:formatCode>General</c:formatCode>
                <c:ptCount val="96"/>
                <c:pt idx="0">
                  <c:v>167.56100000000001</c:v>
                </c:pt>
                <c:pt idx="1">
                  <c:v>81.446399999999997</c:v>
                </c:pt>
                <c:pt idx="2">
                  <c:v>124.28700000000001</c:v>
                </c:pt>
                <c:pt idx="3">
                  <c:v>215.46700000000001</c:v>
                </c:pt>
                <c:pt idx="4">
                  <c:v>190.352</c:v>
                </c:pt>
                <c:pt idx="5">
                  <c:v>232.077</c:v>
                </c:pt>
                <c:pt idx="6">
                  <c:v>17.184200000000001</c:v>
                </c:pt>
                <c:pt idx="7">
                  <c:v>6.9848400000000002</c:v>
                </c:pt>
                <c:pt idx="8">
                  <c:v>14.505699999999999</c:v>
                </c:pt>
                <c:pt idx="9">
                  <c:v>26.900600000000001</c:v>
                </c:pt>
                <c:pt idx="10">
                  <c:v>137.40299999999999</c:v>
                </c:pt>
                <c:pt idx="11">
                  <c:v>331.64499999999998</c:v>
                </c:pt>
                <c:pt idx="12">
                  <c:v>326.55200000000002</c:v>
                </c:pt>
                <c:pt idx="13">
                  <c:v>101.56100000000001</c:v>
                </c:pt>
                <c:pt idx="14">
                  <c:v>265.29000000000002</c:v>
                </c:pt>
                <c:pt idx="15">
                  <c:v>302.733</c:v>
                </c:pt>
                <c:pt idx="16">
                  <c:v>208.06100000000001</c:v>
                </c:pt>
                <c:pt idx="17">
                  <c:v>126.75</c:v>
                </c:pt>
                <c:pt idx="18">
                  <c:v>46.983899999999998</c:v>
                </c:pt>
                <c:pt idx="19">
                  <c:v>12.6874</c:v>
                </c:pt>
                <c:pt idx="20">
                  <c:v>6.4143299999999996</c:v>
                </c:pt>
                <c:pt idx="21">
                  <c:v>8.8351600000000001</c:v>
                </c:pt>
                <c:pt idx="22">
                  <c:v>37.444299999999998</c:v>
                </c:pt>
                <c:pt idx="23">
                  <c:v>56.441600000000001</c:v>
                </c:pt>
                <c:pt idx="24">
                  <c:v>269.97699999999998</c:v>
                </c:pt>
                <c:pt idx="25">
                  <c:v>188.69300000000001</c:v>
                </c:pt>
                <c:pt idx="26">
                  <c:v>398.29</c:v>
                </c:pt>
                <c:pt idx="27">
                  <c:v>268.10000000000002</c:v>
                </c:pt>
                <c:pt idx="28">
                  <c:v>162.21</c:v>
                </c:pt>
                <c:pt idx="29">
                  <c:v>173.26</c:v>
                </c:pt>
                <c:pt idx="30">
                  <c:v>34.745199999999997</c:v>
                </c:pt>
                <c:pt idx="31">
                  <c:v>10.5535</c:v>
                </c:pt>
                <c:pt idx="32">
                  <c:v>5.3633300000000004</c:v>
                </c:pt>
                <c:pt idx="33">
                  <c:v>30.7271</c:v>
                </c:pt>
                <c:pt idx="34">
                  <c:v>210.64</c:v>
                </c:pt>
                <c:pt idx="35">
                  <c:v>344.48399999999998</c:v>
                </c:pt>
                <c:pt idx="36">
                  <c:v>228.51599999999999</c:v>
                </c:pt>
                <c:pt idx="37">
                  <c:v>146.404</c:v>
                </c:pt>
                <c:pt idx="38">
                  <c:v>130.98099999999999</c:v>
                </c:pt>
                <c:pt idx="39">
                  <c:v>196.88</c:v>
                </c:pt>
                <c:pt idx="40">
                  <c:v>80.1387</c:v>
                </c:pt>
                <c:pt idx="41">
                  <c:v>39.24</c:v>
                </c:pt>
                <c:pt idx="42">
                  <c:v>10.851900000000001</c:v>
                </c:pt>
                <c:pt idx="43">
                  <c:v>6.47194</c:v>
                </c:pt>
                <c:pt idx="44">
                  <c:v>43.182299999999998</c:v>
                </c:pt>
                <c:pt idx="45">
                  <c:v>49.8581</c:v>
                </c:pt>
                <c:pt idx="46">
                  <c:v>117.693</c:v>
                </c:pt>
                <c:pt idx="47">
                  <c:v>93.3613</c:v>
                </c:pt>
                <c:pt idx="48">
                  <c:v>129.84200000000001</c:v>
                </c:pt>
                <c:pt idx="49">
                  <c:v>469.77499999999998</c:v>
                </c:pt>
                <c:pt idx="50">
                  <c:v>333.74200000000002</c:v>
                </c:pt>
                <c:pt idx="51">
                  <c:v>146.637</c:v>
                </c:pt>
                <c:pt idx="52">
                  <c:v>105.78400000000001</c:v>
                </c:pt>
                <c:pt idx="53">
                  <c:v>27.9833</c:v>
                </c:pt>
                <c:pt idx="54">
                  <c:v>14.898400000000001</c:v>
                </c:pt>
                <c:pt idx="55">
                  <c:v>6.2545200000000003</c:v>
                </c:pt>
                <c:pt idx="56">
                  <c:v>5.1103300000000003</c:v>
                </c:pt>
                <c:pt idx="57">
                  <c:v>17.296800000000001</c:v>
                </c:pt>
                <c:pt idx="58">
                  <c:v>127.23699999999999</c:v>
                </c:pt>
                <c:pt idx="59">
                  <c:v>395.86099999999999</c:v>
                </c:pt>
                <c:pt idx="60">
                  <c:v>113.21899999999999</c:v>
                </c:pt>
                <c:pt idx="61">
                  <c:v>94.85</c:v>
                </c:pt>
                <c:pt idx="62">
                  <c:v>61.3</c:v>
                </c:pt>
                <c:pt idx="63">
                  <c:v>86.833299999999994</c:v>
                </c:pt>
                <c:pt idx="64">
                  <c:v>41.387099999999997</c:v>
                </c:pt>
                <c:pt idx="65">
                  <c:v>20.033300000000001</c:v>
                </c:pt>
                <c:pt idx="66">
                  <c:v>7.0419400000000003</c:v>
                </c:pt>
                <c:pt idx="67">
                  <c:v>3.6193499999999998</c:v>
                </c:pt>
                <c:pt idx="68">
                  <c:v>4.5233299999999996</c:v>
                </c:pt>
                <c:pt idx="69">
                  <c:v>5.42774</c:v>
                </c:pt>
                <c:pt idx="70">
                  <c:v>82.4833</c:v>
                </c:pt>
                <c:pt idx="71">
                  <c:v>375.89</c:v>
                </c:pt>
                <c:pt idx="72">
                  <c:v>237.8</c:v>
                </c:pt>
                <c:pt idx="73">
                  <c:v>188.446</c:v>
                </c:pt>
                <c:pt idx="74">
                  <c:v>190.142</c:v>
                </c:pt>
                <c:pt idx="75">
                  <c:v>105.48</c:v>
                </c:pt>
                <c:pt idx="76">
                  <c:v>53.974200000000003</c:v>
                </c:pt>
                <c:pt idx="77">
                  <c:v>19.603300000000001</c:v>
                </c:pt>
                <c:pt idx="78">
                  <c:v>14.7239</c:v>
                </c:pt>
                <c:pt idx="79">
                  <c:v>5.14</c:v>
                </c:pt>
                <c:pt idx="80">
                  <c:v>4.3743299999999996</c:v>
                </c:pt>
                <c:pt idx="81">
                  <c:v>73.382300000000001</c:v>
                </c:pt>
                <c:pt idx="82">
                  <c:v>84.974999999999994</c:v>
                </c:pt>
                <c:pt idx="83">
                  <c:v>322.51600000000002</c:v>
                </c:pt>
                <c:pt idx="84">
                  <c:v>147.76499999999999</c:v>
                </c:pt>
                <c:pt idx="85">
                  <c:v>218.839</c:v>
                </c:pt>
                <c:pt idx="86">
                  <c:v>332.74200000000002</c:v>
                </c:pt>
                <c:pt idx="87">
                  <c:v>197.23</c:v>
                </c:pt>
                <c:pt idx="88">
                  <c:v>160.04499999999999</c:v>
                </c:pt>
                <c:pt idx="89">
                  <c:v>28.966699999999999</c:v>
                </c:pt>
                <c:pt idx="90">
                  <c:v>9.7822600000000008</c:v>
                </c:pt>
                <c:pt idx="91">
                  <c:v>4.8845200000000002</c:v>
                </c:pt>
                <c:pt idx="92">
                  <c:v>9.6253299999999999</c:v>
                </c:pt>
                <c:pt idx="93">
                  <c:v>69.041600000000003</c:v>
                </c:pt>
                <c:pt idx="94">
                  <c:v>169.56700000000001</c:v>
                </c:pt>
                <c:pt idx="95">
                  <c:v>79.9452</c:v>
                </c:pt>
              </c:numCache>
            </c:numRef>
          </c:val>
          <c:smooth val="0"/>
          <c:extLst>
            <c:ext xmlns:c16="http://schemas.microsoft.com/office/drawing/2014/chart" uri="{C3380CC4-5D6E-409C-BE32-E72D297353CC}">
              <c16:uniqueId val="{00000001-8C98-4760-9C49-43C59192E3B9}"/>
            </c:ext>
          </c:extLst>
        </c:ser>
        <c:dLbls>
          <c:showLegendKey val="0"/>
          <c:showVal val="0"/>
          <c:showCatName val="0"/>
          <c:showSerName val="0"/>
          <c:showPercent val="0"/>
          <c:showBubbleSize val="0"/>
        </c:dLbls>
        <c:smooth val="0"/>
        <c:axId val="955322120"/>
        <c:axId val="955322448"/>
      </c:lineChart>
      <c:catAx>
        <c:axId val="955322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5322448"/>
        <c:crosses val="autoZero"/>
        <c:auto val="1"/>
        <c:lblAlgn val="ctr"/>
        <c:lblOffset val="100"/>
        <c:noMultiLvlLbl val="0"/>
      </c:catAx>
      <c:valAx>
        <c:axId val="955322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cfs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5322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McKenzie below Trail Bridge Dam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FLOW_big_list_WRB_flows_with_Ob!$AD$1</c:f>
              <c:strCache>
                <c:ptCount val="1"/>
                <c:pt idx="0">
                  <c:v> MCKENZIE R BLW TRAIL BR DAM NR BELKNAP SPRINGS 23773359</c:v>
                </c:pt>
              </c:strCache>
            </c:strRef>
          </c:tx>
          <c:spPr>
            <a:ln w="28575" cap="rnd">
              <a:solidFill>
                <a:srgbClr val="FF0000"/>
              </a:solidFill>
              <a:round/>
            </a:ln>
            <a:effectLst/>
          </c:spPr>
          <c:marker>
            <c:symbol val="none"/>
          </c:marker>
          <c:val>
            <c:numRef>
              <c:f>FLOW_big_list_WRB_flows_with_Ob!$AD$2:$AD$97</c:f>
              <c:numCache>
                <c:formatCode>General</c:formatCode>
                <c:ptCount val="96"/>
                <c:pt idx="0">
                  <c:v>899.14099999999996</c:v>
                </c:pt>
                <c:pt idx="1">
                  <c:v>562.32899999999995</c:v>
                </c:pt>
                <c:pt idx="2">
                  <c:v>456.23099999999999</c:v>
                </c:pt>
                <c:pt idx="3">
                  <c:v>623.48699999999997</c:v>
                </c:pt>
                <c:pt idx="4">
                  <c:v>453.10899999999998</c:v>
                </c:pt>
                <c:pt idx="5">
                  <c:v>526.11</c:v>
                </c:pt>
                <c:pt idx="6">
                  <c:v>175.94900000000001</c:v>
                </c:pt>
                <c:pt idx="7">
                  <c:v>165.346</c:v>
                </c:pt>
                <c:pt idx="8">
                  <c:v>226.328</c:v>
                </c:pt>
                <c:pt idx="9">
                  <c:v>255.92699999999999</c:v>
                </c:pt>
                <c:pt idx="10">
                  <c:v>567.40899999999999</c:v>
                </c:pt>
                <c:pt idx="11">
                  <c:v>770.00900000000001</c:v>
                </c:pt>
                <c:pt idx="12">
                  <c:v>977.37800000000004</c:v>
                </c:pt>
                <c:pt idx="13">
                  <c:v>457.35399999999998</c:v>
                </c:pt>
                <c:pt idx="14">
                  <c:v>639.36199999999997</c:v>
                </c:pt>
                <c:pt idx="15">
                  <c:v>857.38</c:v>
                </c:pt>
                <c:pt idx="16">
                  <c:v>1176.06</c:v>
                </c:pt>
                <c:pt idx="17">
                  <c:v>544.38</c:v>
                </c:pt>
                <c:pt idx="18">
                  <c:v>217.47399999999999</c:v>
                </c:pt>
                <c:pt idx="19">
                  <c:v>179.95500000000001</c:v>
                </c:pt>
                <c:pt idx="20">
                  <c:v>173.79</c:v>
                </c:pt>
                <c:pt idx="21">
                  <c:v>239.09100000000001</c:v>
                </c:pt>
                <c:pt idx="22">
                  <c:v>301.23</c:v>
                </c:pt>
                <c:pt idx="23">
                  <c:v>408.846</c:v>
                </c:pt>
                <c:pt idx="24">
                  <c:v>672.36199999999997</c:v>
                </c:pt>
                <c:pt idx="25">
                  <c:v>637.173</c:v>
                </c:pt>
                <c:pt idx="26">
                  <c:v>630.05600000000004</c:v>
                </c:pt>
                <c:pt idx="27">
                  <c:v>1719.36</c:v>
                </c:pt>
                <c:pt idx="28">
                  <c:v>861.18600000000004</c:v>
                </c:pt>
                <c:pt idx="29">
                  <c:v>385.19799999999998</c:v>
                </c:pt>
                <c:pt idx="30">
                  <c:v>217.76900000000001</c:v>
                </c:pt>
                <c:pt idx="31">
                  <c:v>179.661</c:v>
                </c:pt>
                <c:pt idx="32">
                  <c:v>173.459</c:v>
                </c:pt>
                <c:pt idx="33">
                  <c:v>404.28</c:v>
                </c:pt>
                <c:pt idx="34">
                  <c:v>909.83900000000006</c:v>
                </c:pt>
                <c:pt idx="35">
                  <c:v>844.33600000000001</c:v>
                </c:pt>
                <c:pt idx="36">
                  <c:v>270.47399999999999</c:v>
                </c:pt>
                <c:pt idx="37">
                  <c:v>356.85700000000003</c:v>
                </c:pt>
                <c:pt idx="38">
                  <c:v>685.09699999999998</c:v>
                </c:pt>
                <c:pt idx="39">
                  <c:v>1143.1500000000001</c:v>
                </c:pt>
                <c:pt idx="40">
                  <c:v>407.91800000000001</c:v>
                </c:pt>
                <c:pt idx="41">
                  <c:v>263.197</c:v>
                </c:pt>
                <c:pt idx="42">
                  <c:v>191.09200000000001</c:v>
                </c:pt>
                <c:pt idx="43">
                  <c:v>174.602</c:v>
                </c:pt>
                <c:pt idx="44">
                  <c:v>232.732</c:v>
                </c:pt>
                <c:pt idx="45">
                  <c:v>395.80799999999999</c:v>
                </c:pt>
                <c:pt idx="46">
                  <c:v>415.71199999999999</c:v>
                </c:pt>
                <c:pt idx="47">
                  <c:v>320.21100000000001</c:v>
                </c:pt>
                <c:pt idx="48">
                  <c:v>422.98099999999999</c:v>
                </c:pt>
                <c:pt idx="49">
                  <c:v>773.51499999999999</c:v>
                </c:pt>
                <c:pt idx="50">
                  <c:v>1610.83</c:v>
                </c:pt>
                <c:pt idx="51">
                  <c:v>798.61500000000001</c:v>
                </c:pt>
                <c:pt idx="52">
                  <c:v>535.42700000000002</c:v>
                </c:pt>
                <c:pt idx="53">
                  <c:v>221.46299999999999</c:v>
                </c:pt>
                <c:pt idx="54">
                  <c:v>195.696</c:v>
                </c:pt>
                <c:pt idx="55">
                  <c:v>172.613</c:v>
                </c:pt>
                <c:pt idx="56">
                  <c:v>168.51499999999999</c:v>
                </c:pt>
                <c:pt idx="57">
                  <c:v>314.47500000000002</c:v>
                </c:pt>
                <c:pt idx="58">
                  <c:v>894.76099999999997</c:v>
                </c:pt>
                <c:pt idx="59">
                  <c:v>1285.8800000000001</c:v>
                </c:pt>
                <c:pt idx="60">
                  <c:v>655.08799999999997</c:v>
                </c:pt>
                <c:pt idx="61">
                  <c:v>554.23500000000001</c:v>
                </c:pt>
                <c:pt idx="62">
                  <c:v>340.36700000000002</c:v>
                </c:pt>
                <c:pt idx="63">
                  <c:v>348.95</c:v>
                </c:pt>
                <c:pt idx="64">
                  <c:v>224.79</c:v>
                </c:pt>
                <c:pt idx="65">
                  <c:v>177.23699999999999</c:v>
                </c:pt>
                <c:pt idx="66">
                  <c:v>161.59899999999999</c:v>
                </c:pt>
                <c:pt idx="67">
                  <c:v>155.876</c:v>
                </c:pt>
                <c:pt idx="68">
                  <c:v>177.61500000000001</c:v>
                </c:pt>
                <c:pt idx="69">
                  <c:v>160.4</c:v>
                </c:pt>
                <c:pt idx="70">
                  <c:v>652.38599999999997</c:v>
                </c:pt>
                <c:pt idx="71">
                  <c:v>1061.22</c:v>
                </c:pt>
                <c:pt idx="72">
                  <c:v>867.44899999999996</c:v>
                </c:pt>
                <c:pt idx="73">
                  <c:v>1301.44</c:v>
                </c:pt>
                <c:pt idx="74">
                  <c:v>1059.9100000000001</c:v>
                </c:pt>
                <c:pt idx="75">
                  <c:v>480.13400000000001</c:v>
                </c:pt>
                <c:pt idx="76">
                  <c:v>257.01</c:v>
                </c:pt>
                <c:pt idx="77">
                  <c:v>214.20599999999999</c:v>
                </c:pt>
                <c:pt idx="78">
                  <c:v>193.83699999999999</c:v>
                </c:pt>
                <c:pt idx="79">
                  <c:v>167.68100000000001</c:v>
                </c:pt>
                <c:pt idx="80">
                  <c:v>177.178</c:v>
                </c:pt>
                <c:pt idx="81">
                  <c:v>1030.98</c:v>
                </c:pt>
                <c:pt idx="82">
                  <c:v>694.88199999999995</c:v>
                </c:pt>
                <c:pt idx="83">
                  <c:v>291.39999999999998</c:v>
                </c:pt>
                <c:pt idx="84">
                  <c:v>319.49200000000002</c:v>
                </c:pt>
                <c:pt idx="85">
                  <c:v>1005.54</c:v>
                </c:pt>
                <c:pt idx="86">
                  <c:v>1479.81</c:v>
                </c:pt>
                <c:pt idx="87">
                  <c:v>1234.01</c:v>
                </c:pt>
                <c:pt idx="88">
                  <c:v>1040.56</c:v>
                </c:pt>
                <c:pt idx="89">
                  <c:v>271.29500000000002</c:v>
                </c:pt>
                <c:pt idx="90">
                  <c:v>198.37899999999999</c:v>
                </c:pt>
                <c:pt idx="91">
                  <c:v>190.78700000000001</c:v>
                </c:pt>
                <c:pt idx="92">
                  <c:v>284.32100000000003</c:v>
                </c:pt>
                <c:pt idx="93">
                  <c:v>624.22900000000004</c:v>
                </c:pt>
                <c:pt idx="94">
                  <c:v>1011.72</c:v>
                </c:pt>
                <c:pt idx="95">
                  <c:v>414.69200000000001</c:v>
                </c:pt>
              </c:numCache>
            </c:numRef>
          </c:val>
          <c:smooth val="0"/>
          <c:extLst>
            <c:ext xmlns:c16="http://schemas.microsoft.com/office/drawing/2014/chart" uri="{C3380CC4-5D6E-409C-BE32-E72D297353CC}">
              <c16:uniqueId val="{00000000-DC3A-4331-A092-5F5D00B4411B}"/>
            </c:ext>
          </c:extLst>
        </c:ser>
        <c:ser>
          <c:idx val="1"/>
          <c:order val="1"/>
          <c:tx>
            <c:strRef>
              <c:f>FLOW_big_list_WRB_flows_with_Ob!$AE$1</c:f>
              <c:strCache>
                <c:ptCount val="1"/>
                <c:pt idx="0">
                  <c:v> Obs:Observations\jd_csv\14158850.csv</c:v>
                </c:pt>
              </c:strCache>
            </c:strRef>
          </c:tx>
          <c:spPr>
            <a:ln w="28575" cap="rnd">
              <a:solidFill>
                <a:srgbClr val="0070C0"/>
              </a:solidFill>
              <a:round/>
            </a:ln>
            <a:effectLst/>
          </c:spPr>
          <c:marker>
            <c:symbol val="none"/>
          </c:marker>
          <c:val>
            <c:numRef>
              <c:f>FLOW_big_list_WRB_flows_with_Ob!$AE$2:$AE$97</c:f>
              <c:numCache>
                <c:formatCode>General</c:formatCode>
                <c:ptCount val="96"/>
                <c:pt idx="0">
                  <c:v>1350.97</c:v>
                </c:pt>
                <c:pt idx="1">
                  <c:v>1034.6099999999999</c:v>
                </c:pt>
                <c:pt idx="2">
                  <c:v>991.19399999999996</c:v>
                </c:pt>
                <c:pt idx="3">
                  <c:v>1197</c:v>
                </c:pt>
                <c:pt idx="4">
                  <c:v>1175.48</c:v>
                </c:pt>
                <c:pt idx="5">
                  <c:v>1279.53</c:v>
                </c:pt>
                <c:pt idx="6">
                  <c:v>825.12900000000002</c:v>
                </c:pt>
                <c:pt idx="7">
                  <c:v>720.06500000000005</c:v>
                </c:pt>
                <c:pt idx="8">
                  <c:v>707.9</c:v>
                </c:pt>
                <c:pt idx="9">
                  <c:v>678.74199999999996</c:v>
                </c:pt>
                <c:pt idx="10">
                  <c:v>946.43299999999999</c:v>
                </c:pt>
                <c:pt idx="11">
                  <c:v>1410.03</c:v>
                </c:pt>
                <c:pt idx="12">
                  <c:v>1562.45</c:v>
                </c:pt>
                <c:pt idx="13">
                  <c:v>1148.6400000000001</c:v>
                </c:pt>
                <c:pt idx="14">
                  <c:v>1149.3900000000001</c:v>
                </c:pt>
                <c:pt idx="15">
                  <c:v>1441</c:v>
                </c:pt>
                <c:pt idx="16">
                  <c:v>1465.48</c:v>
                </c:pt>
                <c:pt idx="17">
                  <c:v>1502</c:v>
                </c:pt>
                <c:pt idx="18">
                  <c:v>1034.45</c:v>
                </c:pt>
                <c:pt idx="19">
                  <c:v>887.35500000000002</c:v>
                </c:pt>
                <c:pt idx="20">
                  <c:v>793.2</c:v>
                </c:pt>
                <c:pt idx="21">
                  <c:v>745.48400000000004</c:v>
                </c:pt>
                <c:pt idx="22">
                  <c:v>786.16700000000003</c:v>
                </c:pt>
                <c:pt idx="23">
                  <c:v>919.29</c:v>
                </c:pt>
                <c:pt idx="24">
                  <c:v>1596.03</c:v>
                </c:pt>
                <c:pt idx="25">
                  <c:v>1426.43</c:v>
                </c:pt>
                <c:pt idx="26">
                  <c:v>1401.61</c:v>
                </c:pt>
                <c:pt idx="27">
                  <c:v>1792.33</c:v>
                </c:pt>
                <c:pt idx="28">
                  <c:v>1798.71</c:v>
                </c:pt>
                <c:pt idx="29">
                  <c:v>1281.67</c:v>
                </c:pt>
                <c:pt idx="30">
                  <c:v>1024.55</c:v>
                </c:pt>
                <c:pt idx="31">
                  <c:v>885.74199999999996</c:v>
                </c:pt>
                <c:pt idx="32">
                  <c:v>796.4</c:v>
                </c:pt>
                <c:pt idx="33">
                  <c:v>820.41899999999998</c:v>
                </c:pt>
                <c:pt idx="34">
                  <c:v>1197.7</c:v>
                </c:pt>
                <c:pt idx="35">
                  <c:v>1615.48</c:v>
                </c:pt>
                <c:pt idx="36">
                  <c:v>1025.26</c:v>
                </c:pt>
                <c:pt idx="37">
                  <c:v>992.71400000000006</c:v>
                </c:pt>
                <c:pt idx="38">
                  <c:v>1137.58</c:v>
                </c:pt>
                <c:pt idx="39">
                  <c:v>1561.67</c:v>
                </c:pt>
                <c:pt idx="40">
                  <c:v>1216.45</c:v>
                </c:pt>
                <c:pt idx="41">
                  <c:v>970.06700000000001</c:v>
                </c:pt>
                <c:pt idx="42">
                  <c:v>803.96799999999996</c:v>
                </c:pt>
                <c:pt idx="43">
                  <c:v>706</c:v>
                </c:pt>
                <c:pt idx="44">
                  <c:v>715.8</c:v>
                </c:pt>
                <c:pt idx="45">
                  <c:v>822.90300000000002</c:v>
                </c:pt>
                <c:pt idx="46">
                  <c:v>812.1</c:v>
                </c:pt>
                <c:pt idx="47">
                  <c:v>851.09699999999998</c:v>
                </c:pt>
                <c:pt idx="48">
                  <c:v>862.12900000000002</c:v>
                </c:pt>
                <c:pt idx="49">
                  <c:v>1630.71</c:v>
                </c:pt>
                <c:pt idx="50">
                  <c:v>1951.61</c:v>
                </c:pt>
                <c:pt idx="51">
                  <c:v>1414.33</c:v>
                </c:pt>
                <c:pt idx="52">
                  <c:v>1292.19</c:v>
                </c:pt>
                <c:pt idx="53">
                  <c:v>911.4</c:v>
                </c:pt>
                <c:pt idx="54">
                  <c:v>850.09699999999998</c:v>
                </c:pt>
                <c:pt idx="55">
                  <c:v>766.48400000000004</c:v>
                </c:pt>
                <c:pt idx="56">
                  <c:v>708.13300000000004</c:v>
                </c:pt>
                <c:pt idx="57">
                  <c:v>698.71</c:v>
                </c:pt>
                <c:pt idx="58">
                  <c:v>1033.0999999999999</c:v>
                </c:pt>
                <c:pt idx="59">
                  <c:v>1514.39</c:v>
                </c:pt>
                <c:pt idx="60">
                  <c:v>1260</c:v>
                </c:pt>
                <c:pt idx="61">
                  <c:v>1210.32</c:v>
                </c:pt>
                <c:pt idx="62">
                  <c:v>930.96799999999996</c:v>
                </c:pt>
                <c:pt idx="63">
                  <c:v>944.8</c:v>
                </c:pt>
                <c:pt idx="64">
                  <c:v>763.12900000000002</c:v>
                </c:pt>
                <c:pt idx="65">
                  <c:v>693.16700000000003</c:v>
                </c:pt>
                <c:pt idx="66">
                  <c:v>624.51599999999996</c:v>
                </c:pt>
                <c:pt idx="67">
                  <c:v>608.09699999999998</c:v>
                </c:pt>
                <c:pt idx="68">
                  <c:v>574.9</c:v>
                </c:pt>
                <c:pt idx="69">
                  <c:v>555.548</c:v>
                </c:pt>
                <c:pt idx="70">
                  <c:v>713.03300000000002</c:v>
                </c:pt>
                <c:pt idx="71">
                  <c:v>1352.45</c:v>
                </c:pt>
                <c:pt idx="72">
                  <c:v>1099.68</c:v>
                </c:pt>
                <c:pt idx="73">
                  <c:v>1396.43</c:v>
                </c:pt>
                <c:pt idx="74">
                  <c:v>1485.81</c:v>
                </c:pt>
                <c:pt idx="75">
                  <c:v>1373.33</c:v>
                </c:pt>
                <c:pt idx="76">
                  <c:v>977.09699999999998</c:v>
                </c:pt>
                <c:pt idx="77">
                  <c:v>799.3</c:v>
                </c:pt>
                <c:pt idx="78">
                  <c:v>704.03200000000004</c:v>
                </c:pt>
                <c:pt idx="79">
                  <c:v>636.35500000000002</c:v>
                </c:pt>
                <c:pt idx="80">
                  <c:v>590.56700000000001</c:v>
                </c:pt>
                <c:pt idx="81">
                  <c:v>981.58100000000002</c:v>
                </c:pt>
                <c:pt idx="82">
                  <c:v>992.5</c:v>
                </c:pt>
                <c:pt idx="83">
                  <c:v>1040.55</c:v>
                </c:pt>
                <c:pt idx="84">
                  <c:v>924.38699999999994</c:v>
                </c:pt>
                <c:pt idx="85">
                  <c:v>1412.07</c:v>
                </c:pt>
                <c:pt idx="86">
                  <c:v>1729.68</c:v>
                </c:pt>
                <c:pt idx="87">
                  <c:v>1761</c:v>
                </c:pt>
                <c:pt idx="88">
                  <c:v>1765.81</c:v>
                </c:pt>
                <c:pt idx="89">
                  <c:v>1197.33</c:v>
                </c:pt>
                <c:pt idx="90">
                  <c:v>910.90300000000002</c:v>
                </c:pt>
                <c:pt idx="91">
                  <c:v>778.32299999999998</c:v>
                </c:pt>
                <c:pt idx="92">
                  <c:v>672.76700000000005</c:v>
                </c:pt>
                <c:pt idx="93">
                  <c:v>888</c:v>
                </c:pt>
                <c:pt idx="94">
                  <c:v>1265.68</c:v>
                </c:pt>
                <c:pt idx="95">
                  <c:v>1043.29</c:v>
                </c:pt>
              </c:numCache>
            </c:numRef>
          </c:val>
          <c:smooth val="0"/>
          <c:extLst>
            <c:ext xmlns:c16="http://schemas.microsoft.com/office/drawing/2014/chart" uri="{C3380CC4-5D6E-409C-BE32-E72D297353CC}">
              <c16:uniqueId val="{00000001-DC3A-4331-A092-5F5D00B4411B}"/>
            </c:ext>
          </c:extLst>
        </c:ser>
        <c:dLbls>
          <c:showLegendKey val="0"/>
          <c:showVal val="0"/>
          <c:showCatName val="0"/>
          <c:showSerName val="0"/>
          <c:showPercent val="0"/>
          <c:showBubbleSize val="0"/>
        </c:dLbls>
        <c:smooth val="0"/>
        <c:axId val="932244864"/>
        <c:axId val="932245848"/>
      </c:lineChart>
      <c:catAx>
        <c:axId val="9322448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245848"/>
        <c:crosses val="autoZero"/>
        <c:auto val="1"/>
        <c:lblAlgn val="ctr"/>
        <c:lblOffset val="100"/>
        <c:noMultiLvlLbl val="0"/>
      </c:catAx>
      <c:valAx>
        <c:axId val="93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cfs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24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Flow magnitudes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'sorted by Q'!$B$2</c:f>
              <c:strCache>
                <c:ptCount val="1"/>
                <c:pt idx="0">
                  <c:v>observations, cfs</c:v>
                </c:pt>
              </c:strCache>
            </c:strRef>
          </c:tx>
          <c:spPr>
            <a:solidFill>
              <a:schemeClr val="accent1"/>
            </a:solidFill>
            <a:ln>
              <a:noFill/>
            </a:ln>
            <a:effectLst/>
          </c:spPr>
          <c:invertIfNegative val="0"/>
          <c:val>
            <c:numRef>
              <c:f>'sorted by Q'!$B$3:$B$69</c:f>
              <c:numCache>
                <c:formatCode>0</c:formatCode>
                <c:ptCount val="67"/>
                <c:pt idx="0">
                  <c:v>34289</c:v>
                </c:pt>
                <c:pt idx="1">
                  <c:v>26933</c:v>
                </c:pt>
                <c:pt idx="2">
                  <c:v>23961</c:v>
                </c:pt>
                <c:pt idx="3">
                  <c:v>14144</c:v>
                </c:pt>
                <c:pt idx="4">
                  <c:v>13352</c:v>
                </c:pt>
                <c:pt idx="5">
                  <c:v>11513</c:v>
                </c:pt>
                <c:pt idx="6">
                  <c:v>7855</c:v>
                </c:pt>
                <c:pt idx="7">
                  <c:v>4908</c:v>
                </c:pt>
                <c:pt idx="8">
                  <c:v>4310</c:v>
                </c:pt>
                <c:pt idx="9">
                  <c:v>4276</c:v>
                </c:pt>
                <c:pt idx="10">
                  <c:v>3726</c:v>
                </c:pt>
                <c:pt idx="11">
                  <c:v>3687</c:v>
                </c:pt>
                <c:pt idx="12">
                  <c:v>3520</c:v>
                </c:pt>
                <c:pt idx="13">
                  <c:v>3108</c:v>
                </c:pt>
                <c:pt idx="14">
                  <c:v>3066</c:v>
                </c:pt>
                <c:pt idx="15">
                  <c:v>3045</c:v>
                </c:pt>
                <c:pt idx="16">
                  <c:v>2918</c:v>
                </c:pt>
                <c:pt idx="17">
                  <c:v>2832</c:v>
                </c:pt>
                <c:pt idx="18">
                  <c:v>2404</c:v>
                </c:pt>
                <c:pt idx="19">
                  <c:v>1972</c:v>
                </c:pt>
                <c:pt idx="20">
                  <c:v>1783</c:v>
                </c:pt>
                <c:pt idx="21">
                  <c:v>1654</c:v>
                </c:pt>
                <c:pt idx="22">
                  <c:v>1544</c:v>
                </c:pt>
                <c:pt idx="23">
                  <c:v>1268</c:v>
                </c:pt>
                <c:pt idx="24">
                  <c:v>1208</c:v>
                </c:pt>
                <c:pt idx="25">
                  <c:v>1059</c:v>
                </c:pt>
                <c:pt idx="26">
                  <c:v>1054</c:v>
                </c:pt>
                <c:pt idx="27">
                  <c:v>894</c:v>
                </c:pt>
                <c:pt idx="28">
                  <c:v>883</c:v>
                </c:pt>
                <c:pt idx="29">
                  <c:v>870</c:v>
                </c:pt>
                <c:pt idx="30">
                  <c:v>850</c:v>
                </c:pt>
                <c:pt idx="31">
                  <c:v>761</c:v>
                </c:pt>
                <c:pt idx="32">
                  <c:v>755</c:v>
                </c:pt>
                <c:pt idx="33">
                  <c:v>704</c:v>
                </c:pt>
                <c:pt idx="34">
                  <c:v>670</c:v>
                </c:pt>
                <c:pt idx="35">
                  <c:v>661</c:v>
                </c:pt>
                <c:pt idx="36">
                  <c:v>605</c:v>
                </c:pt>
                <c:pt idx="37">
                  <c:v>595</c:v>
                </c:pt>
                <c:pt idx="38">
                  <c:v>580</c:v>
                </c:pt>
                <c:pt idx="39">
                  <c:v>535</c:v>
                </c:pt>
                <c:pt idx="40">
                  <c:v>509</c:v>
                </c:pt>
                <c:pt idx="41">
                  <c:v>496</c:v>
                </c:pt>
                <c:pt idx="42">
                  <c:v>467</c:v>
                </c:pt>
                <c:pt idx="43">
                  <c:v>464</c:v>
                </c:pt>
                <c:pt idx="44">
                  <c:v>460</c:v>
                </c:pt>
                <c:pt idx="45">
                  <c:v>443</c:v>
                </c:pt>
                <c:pt idx="46">
                  <c:v>403</c:v>
                </c:pt>
                <c:pt idx="47">
                  <c:v>251</c:v>
                </c:pt>
                <c:pt idx="48">
                  <c:v>224</c:v>
                </c:pt>
                <c:pt idx="49">
                  <c:v>203</c:v>
                </c:pt>
                <c:pt idx="50">
                  <c:v>141</c:v>
                </c:pt>
                <c:pt idx="51">
                  <c:v>122</c:v>
                </c:pt>
                <c:pt idx="52">
                  <c:v>120</c:v>
                </c:pt>
                <c:pt idx="53">
                  <c:v>117</c:v>
                </c:pt>
                <c:pt idx="54">
                  <c:v>96</c:v>
                </c:pt>
                <c:pt idx="55">
                  <c:v>94</c:v>
                </c:pt>
                <c:pt idx="56">
                  <c:v>81</c:v>
                </c:pt>
                <c:pt idx="57">
                  <c:v>57</c:v>
                </c:pt>
                <c:pt idx="58">
                  <c:v>50</c:v>
                </c:pt>
                <c:pt idx="59">
                  <c:v>37</c:v>
                </c:pt>
                <c:pt idx="60">
                  <c:v>31</c:v>
                </c:pt>
                <c:pt idx="61">
                  <c:v>10</c:v>
                </c:pt>
                <c:pt idx="62">
                  <c:v>9</c:v>
                </c:pt>
                <c:pt idx="63">
                  <c:v>8</c:v>
                </c:pt>
                <c:pt idx="64">
                  <c:v>3</c:v>
                </c:pt>
                <c:pt idx="65">
                  <c:v>2</c:v>
                </c:pt>
                <c:pt idx="66">
                  <c:v>2</c:v>
                </c:pt>
              </c:numCache>
            </c:numRef>
          </c:val>
          <c:extLst>
            <c:ext xmlns:c16="http://schemas.microsoft.com/office/drawing/2014/chart" uri="{C3380CC4-5D6E-409C-BE32-E72D297353CC}">
              <c16:uniqueId val="{00000000-5980-45A7-92A9-B36A8F954F6A}"/>
            </c:ext>
          </c:extLst>
        </c:ser>
        <c:dLbls>
          <c:showLegendKey val="0"/>
          <c:showVal val="0"/>
          <c:showCatName val="0"/>
          <c:showSerName val="0"/>
          <c:showPercent val="0"/>
          <c:showBubbleSize val="0"/>
        </c:dLbls>
        <c:gapWidth val="219"/>
        <c:overlap val="-27"/>
        <c:axId val="911473144"/>
        <c:axId val="911470192"/>
      </c:barChart>
      <c:catAx>
        <c:axId val="9114731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gage index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470192"/>
        <c:crosses val="autoZero"/>
        <c:auto val="1"/>
        <c:lblAlgn val="ctr"/>
        <c:lblOffset val="100"/>
        <c:noMultiLvlLbl val="0"/>
      </c:catAx>
      <c:valAx>
        <c:axId val="91147019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 cfs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473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E4D7CA-2F92-4094-B12D-8D382CC2497B}"/>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914C5E4F-5909-46D3-A34B-35F558EE3E16}"/>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08E1107-DE75-49C6-9053-23A8CC50B56A}" type="datetimeFigureOut">
              <a:rPr lang="en-US" smtClean="0"/>
              <a:t>3/25/2018</a:t>
            </a:fld>
            <a:endParaRPr lang="en-US"/>
          </a:p>
        </p:txBody>
      </p:sp>
      <p:sp>
        <p:nvSpPr>
          <p:cNvPr id="4" name="Footer Placeholder 3">
            <a:extLst>
              <a:ext uri="{FF2B5EF4-FFF2-40B4-BE49-F238E27FC236}">
                <a16:creationId xmlns:a16="http://schemas.microsoft.com/office/drawing/2014/main" id="{69CE19AD-9D40-446B-9E43-B1CA530E879A}"/>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D8C963C-5F37-416B-91D3-0B1324FB6D29}"/>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6FAF4131-3B17-41ED-ACF0-94C8F1717AA1}" type="slidenum">
              <a:rPr lang="en-US" smtClean="0"/>
              <a:t>‹#›</a:t>
            </a:fld>
            <a:endParaRPr lang="en-US"/>
          </a:p>
        </p:txBody>
      </p:sp>
    </p:spTree>
    <p:extLst>
      <p:ext uri="{BB962C8B-B14F-4D97-AF65-F5344CB8AC3E}">
        <p14:creationId xmlns:p14="http://schemas.microsoft.com/office/powerpoint/2010/main" val="70906597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EECC-46EF-4F34-A531-0D4037885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8DCB4-4A8E-4FCF-832B-1D217E363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D9262-4636-4D83-80A6-B4CADC9393F7}"/>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5" name="Footer Placeholder 4">
            <a:extLst>
              <a:ext uri="{FF2B5EF4-FFF2-40B4-BE49-F238E27FC236}">
                <a16:creationId xmlns:a16="http://schemas.microsoft.com/office/drawing/2014/main" id="{827CE4EA-636B-422C-9BFA-216F676C9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0DC4F-8EA9-46DA-A47A-75E379A5D72A}"/>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14287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CFAC-985C-41E5-A094-8073FF978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CF7058-AC53-4DE5-BECF-017F6D26D7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B2B63-22E1-4671-84C9-7F6508F06A71}"/>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5" name="Footer Placeholder 4">
            <a:extLst>
              <a:ext uri="{FF2B5EF4-FFF2-40B4-BE49-F238E27FC236}">
                <a16:creationId xmlns:a16="http://schemas.microsoft.com/office/drawing/2014/main" id="{8FC94101-BABB-476A-9DA7-AAFBD7D8D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756A6-44C5-41FD-A585-EE1DE73C0E4F}"/>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112470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74EAB-6EE9-440E-9F02-B825DE30F2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1E30BE-938C-4F80-95FD-770FB5E356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6EADC-1C5D-4254-B26B-0C17FAF8F841}"/>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5" name="Footer Placeholder 4">
            <a:extLst>
              <a:ext uri="{FF2B5EF4-FFF2-40B4-BE49-F238E27FC236}">
                <a16:creationId xmlns:a16="http://schemas.microsoft.com/office/drawing/2014/main" id="{4FE10395-C3C8-40BB-B4AA-8E3901D86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E64C4-6775-450B-9712-8938D905EFBE}"/>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97478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84B6-7EFE-481B-A4BA-28AC0FEFF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76813-E4D8-4C88-8D00-FE0F236833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E7715-1265-4D12-A58C-90541739ABA2}"/>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5" name="Footer Placeholder 4">
            <a:extLst>
              <a:ext uri="{FF2B5EF4-FFF2-40B4-BE49-F238E27FC236}">
                <a16:creationId xmlns:a16="http://schemas.microsoft.com/office/drawing/2014/main" id="{0E66F55F-0F48-402E-8F19-703BAF51B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85C5C-BDE8-4C11-8779-3DCB0A5371CE}"/>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265394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E091-4779-4EE8-BB82-DD8B60286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8354EE-51A9-4F25-A33B-AA69F33BF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74B5B5-21E1-4C79-9305-C68B8F6A4CBD}"/>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5" name="Footer Placeholder 4">
            <a:extLst>
              <a:ext uri="{FF2B5EF4-FFF2-40B4-BE49-F238E27FC236}">
                <a16:creationId xmlns:a16="http://schemas.microsoft.com/office/drawing/2014/main" id="{CC65A7BF-1ACF-4634-ACF8-6FF515CA6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C8C3E-6FEB-4B80-BBDD-73C6295F492C}"/>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72204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19E5-0BF8-414B-B838-BF32A65641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31EA5D-455B-421C-A127-87C8F11457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65E5EF-D1DF-415F-B0C7-D97B0E281E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EB8A1D-4681-43E6-BBEC-F2F0B7DF21F7}"/>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6" name="Footer Placeholder 5">
            <a:extLst>
              <a:ext uri="{FF2B5EF4-FFF2-40B4-BE49-F238E27FC236}">
                <a16:creationId xmlns:a16="http://schemas.microsoft.com/office/drawing/2014/main" id="{D474391E-B35B-468E-B3CE-D8B998A35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170396-BEA4-465E-8A72-C7FE51A5FDD1}"/>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107245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3088-CB23-495B-8347-66AF19256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597425-937C-4BB4-857F-EF3F8CA29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AB07C0-756E-4D17-98F9-5C75B9BFAB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FF2E0A-9CFB-4FF4-9DBB-E3C6C3332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3377B3-23AC-47E0-A968-F485112888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6114D3-FCE1-4A3A-992B-93A0E7EFA25B}"/>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8" name="Footer Placeholder 7">
            <a:extLst>
              <a:ext uri="{FF2B5EF4-FFF2-40B4-BE49-F238E27FC236}">
                <a16:creationId xmlns:a16="http://schemas.microsoft.com/office/drawing/2014/main" id="{4E435E7B-B31E-4D60-BFA6-812606096F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E78CF-89C1-456C-BDE1-1390FA73B6E4}"/>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185417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2D10-B351-4862-BE46-D8AED46FAE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DDBCD1-5924-41E1-9E11-BA05D455BA5C}"/>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4" name="Footer Placeholder 3">
            <a:extLst>
              <a:ext uri="{FF2B5EF4-FFF2-40B4-BE49-F238E27FC236}">
                <a16:creationId xmlns:a16="http://schemas.microsoft.com/office/drawing/2014/main" id="{4788DC06-42CA-4CF2-A50E-6EEFA3977F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A8ADC0-F99B-4B67-B79F-19930467FCCC}"/>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428883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6E4C8-BC6D-4648-9C5A-089D6908FCAE}"/>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3" name="Footer Placeholder 2">
            <a:extLst>
              <a:ext uri="{FF2B5EF4-FFF2-40B4-BE49-F238E27FC236}">
                <a16:creationId xmlns:a16="http://schemas.microsoft.com/office/drawing/2014/main" id="{D85224B2-915A-43C0-89D8-05A696BC0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EB0067-AFEE-4684-AE25-5B6C928F7962}"/>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4274876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C437-5BAE-4105-8687-9E039458D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CA410-3D53-4373-813E-DACA55799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BFF91D-3F26-47AD-91FD-3A2DC8DE3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6505CA-7985-4AAD-98B4-45F7008C036E}"/>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6" name="Footer Placeholder 5">
            <a:extLst>
              <a:ext uri="{FF2B5EF4-FFF2-40B4-BE49-F238E27FC236}">
                <a16:creationId xmlns:a16="http://schemas.microsoft.com/office/drawing/2014/main" id="{EBC4C6C3-EED2-4ECB-B681-E73CD6C34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49E0C-A52F-4AFA-A1AF-E82010B2C54D}"/>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84426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A06F-643B-46FB-91D2-26A7E1303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5AB691-689A-466B-8148-C3EEF94DAD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36FDE-44F4-4875-AD16-E64673A23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069416-2C58-475C-8F22-6F0A733140DF}"/>
              </a:ext>
            </a:extLst>
          </p:cNvPr>
          <p:cNvSpPr>
            <a:spLocks noGrp="1"/>
          </p:cNvSpPr>
          <p:nvPr>
            <p:ph type="dt" sz="half" idx="10"/>
          </p:nvPr>
        </p:nvSpPr>
        <p:spPr/>
        <p:txBody>
          <a:bodyPr/>
          <a:lstStyle/>
          <a:p>
            <a:fld id="{900FA226-8F4B-41F8-98A0-A9ED71DF43B2}" type="datetimeFigureOut">
              <a:rPr lang="en-US" smtClean="0"/>
              <a:t>3/25/2018</a:t>
            </a:fld>
            <a:endParaRPr lang="en-US"/>
          </a:p>
        </p:txBody>
      </p:sp>
      <p:sp>
        <p:nvSpPr>
          <p:cNvPr id="6" name="Footer Placeholder 5">
            <a:extLst>
              <a:ext uri="{FF2B5EF4-FFF2-40B4-BE49-F238E27FC236}">
                <a16:creationId xmlns:a16="http://schemas.microsoft.com/office/drawing/2014/main" id="{C5247CB6-7B51-4D5A-825F-0715200D1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1DC8A-E55A-4D71-80B0-5D458E2C6DE3}"/>
              </a:ext>
            </a:extLst>
          </p:cNvPr>
          <p:cNvSpPr>
            <a:spLocks noGrp="1"/>
          </p:cNvSpPr>
          <p:nvPr>
            <p:ph type="sldNum" sz="quarter" idx="12"/>
          </p:nvPr>
        </p:nvSpPr>
        <p:spPr/>
        <p:txBody>
          <a:bodyPr/>
          <a:lstStyle/>
          <a:p>
            <a:fld id="{5F20485A-AA1E-462B-BABF-06B4C298E6AB}" type="slidenum">
              <a:rPr lang="en-US" smtClean="0"/>
              <a:t>‹#›</a:t>
            </a:fld>
            <a:endParaRPr lang="en-US"/>
          </a:p>
        </p:txBody>
      </p:sp>
    </p:spTree>
    <p:extLst>
      <p:ext uri="{BB962C8B-B14F-4D97-AF65-F5344CB8AC3E}">
        <p14:creationId xmlns:p14="http://schemas.microsoft.com/office/powerpoint/2010/main" val="421168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254DB-920A-4C31-83EC-9BBD8A40D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80CE78-FBC7-40DD-80C5-02581F83C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FF7AD-8E10-4F7F-A6BD-353B05C0F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FA226-8F4B-41F8-98A0-A9ED71DF43B2}" type="datetimeFigureOut">
              <a:rPr lang="en-US" smtClean="0"/>
              <a:t>3/25/2018</a:t>
            </a:fld>
            <a:endParaRPr lang="en-US"/>
          </a:p>
        </p:txBody>
      </p:sp>
      <p:sp>
        <p:nvSpPr>
          <p:cNvPr id="5" name="Footer Placeholder 4">
            <a:extLst>
              <a:ext uri="{FF2B5EF4-FFF2-40B4-BE49-F238E27FC236}">
                <a16:creationId xmlns:a16="http://schemas.microsoft.com/office/drawing/2014/main" id="{3056BC21-9542-4398-936D-F55190D861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9539C6-DA42-48D1-A89E-878A89EEB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0485A-AA1E-462B-BABF-06B4C298E6AB}" type="slidenum">
              <a:rPr lang="en-US" smtClean="0"/>
              <a:t>‹#›</a:t>
            </a:fld>
            <a:endParaRPr lang="en-US"/>
          </a:p>
        </p:txBody>
      </p:sp>
    </p:spTree>
    <p:extLst>
      <p:ext uri="{BB962C8B-B14F-4D97-AF65-F5344CB8AC3E}">
        <p14:creationId xmlns:p14="http://schemas.microsoft.com/office/powerpoint/2010/main" val="968538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E9596E-8CE7-442B-8626-FCD60545EEAC}"/>
              </a:ext>
            </a:extLst>
          </p:cNvPr>
          <p:cNvPicPr>
            <a:picLocks noChangeAspect="1"/>
          </p:cNvPicPr>
          <p:nvPr/>
        </p:nvPicPr>
        <p:blipFill>
          <a:blip r:embed="rId2"/>
          <a:stretch>
            <a:fillRect/>
          </a:stretch>
        </p:blipFill>
        <p:spPr>
          <a:xfrm>
            <a:off x="6328804" y="0"/>
            <a:ext cx="6031446" cy="6858000"/>
          </a:xfrm>
          <a:prstGeom prst="rect">
            <a:avLst/>
          </a:prstGeom>
        </p:spPr>
      </p:pic>
      <p:sp>
        <p:nvSpPr>
          <p:cNvPr id="2" name="Title 1">
            <a:extLst>
              <a:ext uri="{FF2B5EF4-FFF2-40B4-BE49-F238E27FC236}">
                <a16:creationId xmlns:a16="http://schemas.microsoft.com/office/drawing/2014/main" id="{2634B046-8326-4379-BD38-3991E76414CA}"/>
              </a:ext>
            </a:extLst>
          </p:cNvPr>
          <p:cNvSpPr>
            <a:spLocks noGrp="1"/>
          </p:cNvSpPr>
          <p:nvPr>
            <p:ph type="ctrTitle"/>
          </p:nvPr>
        </p:nvSpPr>
        <p:spPr>
          <a:xfrm>
            <a:off x="389021" y="794668"/>
            <a:ext cx="5590674" cy="1989805"/>
          </a:xfrm>
        </p:spPr>
        <p:txBody>
          <a:bodyPr/>
          <a:lstStyle/>
          <a:p>
            <a:r>
              <a:rPr lang="en-US"/>
              <a:t>WW2100 Model</a:t>
            </a:r>
            <a:br>
              <a:rPr lang="en-US"/>
            </a:br>
            <a:r>
              <a:rPr lang="en-US"/>
              <a:t>Skill Assessment</a:t>
            </a:r>
          </a:p>
        </p:txBody>
      </p:sp>
      <p:sp>
        <p:nvSpPr>
          <p:cNvPr id="3" name="Subtitle 2">
            <a:extLst>
              <a:ext uri="{FF2B5EF4-FFF2-40B4-BE49-F238E27FC236}">
                <a16:creationId xmlns:a16="http://schemas.microsoft.com/office/drawing/2014/main" id="{C484C0A9-85CB-462C-BA1E-926821D47650}"/>
              </a:ext>
            </a:extLst>
          </p:cNvPr>
          <p:cNvSpPr>
            <a:spLocks noGrp="1"/>
          </p:cNvSpPr>
          <p:nvPr>
            <p:ph type="subTitle" idx="1"/>
          </p:nvPr>
        </p:nvSpPr>
        <p:spPr>
          <a:xfrm>
            <a:off x="0" y="4195595"/>
            <a:ext cx="6352673" cy="1655762"/>
          </a:xfrm>
        </p:spPr>
        <p:txBody>
          <a:bodyPr>
            <a:normAutofit fontScale="92500" lnSpcReduction="10000"/>
          </a:bodyPr>
          <a:lstStyle/>
          <a:p>
            <a:r>
              <a:rPr lang="en-US"/>
              <a:t>David Conklin, Oregon Freshwater Simulations</a:t>
            </a:r>
          </a:p>
          <a:p>
            <a:r>
              <a:rPr lang="en-US"/>
              <a:t>March 29, 2018</a:t>
            </a:r>
          </a:p>
          <a:p>
            <a:r>
              <a:rPr lang="en-US"/>
              <a:t>Northwest Scientific Association 2018 Annual Meeting</a:t>
            </a:r>
          </a:p>
          <a:p>
            <a:r>
              <a:rPr lang="en-US"/>
              <a:t>Olympia, Washington</a:t>
            </a:r>
          </a:p>
        </p:txBody>
      </p:sp>
    </p:spTree>
    <p:extLst>
      <p:ext uri="{BB962C8B-B14F-4D97-AF65-F5344CB8AC3E}">
        <p14:creationId xmlns:p14="http://schemas.microsoft.com/office/powerpoint/2010/main" val="137057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45D6-A80D-4FCD-BCC1-0B3FAF9F6D9A}"/>
              </a:ext>
            </a:extLst>
          </p:cNvPr>
          <p:cNvSpPr>
            <a:spLocks noGrp="1"/>
          </p:cNvSpPr>
          <p:nvPr>
            <p:ph type="title"/>
          </p:nvPr>
        </p:nvSpPr>
        <p:spPr/>
        <p:txBody>
          <a:bodyPr/>
          <a:lstStyle/>
          <a:p>
            <a:r>
              <a:rPr lang="en-US"/>
              <a:t>Skill statistics</a:t>
            </a:r>
          </a:p>
        </p:txBody>
      </p:sp>
      <p:sp>
        <p:nvSpPr>
          <p:cNvPr id="3" name="Content Placeholder 2">
            <a:extLst>
              <a:ext uri="{FF2B5EF4-FFF2-40B4-BE49-F238E27FC236}">
                <a16:creationId xmlns:a16="http://schemas.microsoft.com/office/drawing/2014/main" id="{1D544510-EF04-41F7-BB4E-D36DE1B34388}"/>
              </a:ext>
            </a:extLst>
          </p:cNvPr>
          <p:cNvSpPr>
            <a:spLocks noGrp="1"/>
          </p:cNvSpPr>
          <p:nvPr>
            <p:ph idx="1"/>
          </p:nvPr>
        </p:nvSpPr>
        <p:spPr/>
        <p:txBody>
          <a:bodyPr>
            <a:normAutofit fontScale="92500"/>
          </a:bodyPr>
          <a:lstStyle/>
          <a:p>
            <a:r>
              <a:rPr lang="en-US"/>
              <a:t>How well do the simulated flows reproduce the gaged flows?</a:t>
            </a:r>
          </a:p>
          <a:p>
            <a:r>
              <a:rPr lang="en-US"/>
              <a:t>Daily flows are aggregated to monthly flows</a:t>
            </a:r>
          </a:p>
          <a:p>
            <a:r>
              <a:rPr lang="en-US"/>
              <a:t>n = 84 months</a:t>
            </a:r>
          </a:p>
          <a:p>
            <a:r>
              <a:rPr lang="en-US"/>
              <a:t>Statistics are calculated for </a:t>
            </a:r>
            <a:r>
              <a:rPr lang="en-US" b="1"/>
              <a:t>all</a:t>
            </a:r>
            <a:r>
              <a:rPr lang="en-US"/>
              <a:t> of the 67 gaged locations for which adequate data is available</a:t>
            </a:r>
          </a:p>
          <a:p>
            <a:r>
              <a:rPr lang="en-US"/>
              <a:t>Four </a:t>
            </a:r>
            <a:r>
              <a:rPr lang="en-US" i="1"/>
              <a:t>statistical performance measures</a:t>
            </a:r>
            <a:r>
              <a:rPr lang="en-US"/>
              <a:t> for each month for each location: </a:t>
            </a:r>
          </a:p>
          <a:p>
            <a:pPr lvl="1"/>
            <a:r>
              <a:rPr lang="en-US"/>
              <a:t>NSE – Nash-Sutcliffe Efficiency</a:t>
            </a:r>
          </a:p>
          <a:p>
            <a:pPr lvl="1"/>
            <a:r>
              <a:rPr lang="en-US"/>
              <a:t>PBIAS – Percent bias</a:t>
            </a:r>
          </a:p>
          <a:p>
            <a:pPr lvl="1"/>
            <a:r>
              <a:rPr lang="en-US"/>
              <a:t>RSR – RMSE-observations standard deviation ratio</a:t>
            </a:r>
          </a:p>
          <a:p>
            <a:pPr lvl="1"/>
            <a:r>
              <a:rPr lang="en-US"/>
              <a:t>R</a:t>
            </a:r>
            <a:r>
              <a:rPr lang="en-US" baseline="30000"/>
              <a:t>2 </a:t>
            </a:r>
            <a:r>
              <a:rPr lang="en-US"/>
              <a:t>– Coefficient of determination</a:t>
            </a:r>
          </a:p>
          <a:p>
            <a:endParaRPr lang="en-US"/>
          </a:p>
        </p:txBody>
      </p:sp>
    </p:spTree>
    <p:extLst>
      <p:ext uri="{BB962C8B-B14F-4D97-AF65-F5344CB8AC3E}">
        <p14:creationId xmlns:p14="http://schemas.microsoft.com/office/powerpoint/2010/main" val="28107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427B-0624-4EB4-BC43-1CBBC7443E45}"/>
              </a:ext>
            </a:extLst>
          </p:cNvPr>
          <p:cNvSpPr>
            <a:spLocks noGrp="1"/>
          </p:cNvSpPr>
          <p:nvPr>
            <p:ph type="title"/>
          </p:nvPr>
        </p:nvSpPr>
        <p:spPr/>
        <p:txBody>
          <a:bodyPr/>
          <a:lstStyle/>
          <a:p>
            <a:r>
              <a:rPr lang="en-US"/>
              <a:t>the statistical performance measures</a:t>
            </a:r>
          </a:p>
        </p:txBody>
      </p:sp>
      <p:sp>
        <p:nvSpPr>
          <p:cNvPr id="3" name="Content Placeholder 2">
            <a:extLst>
              <a:ext uri="{FF2B5EF4-FFF2-40B4-BE49-F238E27FC236}">
                <a16:creationId xmlns:a16="http://schemas.microsoft.com/office/drawing/2014/main" id="{1816EF35-0055-4BFA-9872-EBE8F61BB582}"/>
              </a:ext>
            </a:extLst>
          </p:cNvPr>
          <p:cNvSpPr>
            <a:spLocks noGrp="1"/>
          </p:cNvSpPr>
          <p:nvPr>
            <p:ph idx="1"/>
          </p:nvPr>
        </p:nvSpPr>
        <p:spPr/>
        <p:txBody>
          <a:bodyPr>
            <a:normAutofit/>
          </a:bodyPr>
          <a:lstStyle/>
          <a:p>
            <a:r>
              <a:rPr lang="en-US"/>
              <a:t>NSE – Nash Sutcliffe Efficiency.  Range +1 to –infinity. Bigger is better, +1 is a perfect match.  0 is equivalent to using the mean to predict the individual values.</a:t>
            </a:r>
          </a:p>
          <a:p>
            <a:r>
              <a:rPr lang="en-US"/>
              <a:t>PBIAS – Percent bias.  Smaller absolute value is better; 0 is perfect, range is +100% to –infinity. +10% means the average of the simulated values is 10% smaller than the average of the observed values. </a:t>
            </a:r>
          </a:p>
          <a:p>
            <a:r>
              <a:rPr lang="en-US"/>
              <a:t>RSR – Ratio of RMSE to the standard deviation of the observations. Smaller is better; 0 is perfect.  Range 0 to + infinity.</a:t>
            </a:r>
          </a:p>
          <a:p>
            <a:r>
              <a:rPr lang="en-US"/>
              <a:t>R</a:t>
            </a:r>
            <a:r>
              <a:rPr lang="en-US" baseline="30000"/>
              <a:t>2 </a:t>
            </a:r>
            <a:r>
              <a:rPr lang="en-US"/>
              <a:t>– coefficient of determination.  Bigger is better; 1 is perfect.  Range is 0 to 1.</a:t>
            </a:r>
          </a:p>
        </p:txBody>
      </p:sp>
    </p:spTree>
    <p:extLst>
      <p:ext uri="{BB962C8B-B14F-4D97-AF65-F5344CB8AC3E}">
        <p14:creationId xmlns:p14="http://schemas.microsoft.com/office/powerpoint/2010/main" val="320737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CB50-17B0-42F3-A301-B23D38DE3193}"/>
              </a:ext>
            </a:extLst>
          </p:cNvPr>
          <p:cNvSpPr>
            <a:spLocks noGrp="1"/>
          </p:cNvSpPr>
          <p:nvPr>
            <p:ph type="title"/>
          </p:nvPr>
        </p:nvSpPr>
        <p:spPr/>
        <p:txBody>
          <a:bodyPr/>
          <a:lstStyle/>
          <a:p>
            <a:r>
              <a:rPr lang="en-US" i="1"/>
              <a:t>Moriasi et al. </a:t>
            </a:r>
            <a:r>
              <a:rPr lang="en-US"/>
              <a:t>descriptive terms</a:t>
            </a:r>
            <a:endParaRPr lang="en-US" i="1"/>
          </a:p>
        </p:txBody>
      </p:sp>
      <p:graphicFrame>
        <p:nvGraphicFramePr>
          <p:cNvPr id="4" name="Table 3">
            <a:extLst>
              <a:ext uri="{FF2B5EF4-FFF2-40B4-BE49-F238E27FC236}">
                <a16:creationId xmlns:a16="http://schemas.microsoft.com/office/drawing/2014/main" id="{132E0CB0-B29C-4202-B105-0FA321CB1641}"/>
              </a:ext>
            </a:extLst>
          </p:cNvPr>
          <p:cNvGraphicFramePr>
            <a:graphicFrameLocks noGrp="1"/>
          </p:cNvGraphicFramePr>
          <p:nvPr>
            <p:extLst>
              <p:ext uri="{D42A27DB-BD31-4B8C-83A1-F6EECF244321}">
                <p14:modId xmlns:p14="http://schemas.microsoft.com/office/powerpoint/2010/main" val="1083222605"/>
              </p:ext>
            </p:extLst>
          </p:nvPr>
        </p:nvGraphicFramePr>
        <p:xfrm>
          <a:off x="1371600" y="2348441"/>
          <a:ext cx="8788400" cy="18542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503447100"/>
                    </a:ext>
                  </a:extLst>
                </a:gridCol>
                <a:gridCol w="1625600">
                  <a:extLst>
                    <a:ext uri="{9D8B030D-6E8A-4147-A177-3AD203B41FA5}">
                      <a16:colId xmlns:a16="http://schemas.microsoft.com/office/drawing/2014/main" val="3835340488"/>
                    </a:ext>
                  </a:extLst>
                </a:gridCol>
                <a:gridCol w="1625600">
                  <a:extLst>
                    <a:ext uri="{9D8B030D-6E8A-4147-A177-3AD203B41FA5}">
                      <a16:colId xmlns:a16="http://schemas.microsoft.com/office/drawing/2014/main" val="2450489382"/>
                    </a:ext>
                  </a:extLst>
                </a:gridCol>
                <a:gridCol w="1625600">
                  <a:extLst>
                    <a:ext uri="{9D8B030D-6E8A-4147-A177-3AD203B41FA5}">
                      <a16:colId xmlns:a16="http://schemas.microsoft.com/office/drawing/2014/main" val="2567832635"/>
                    </a:ext>
                  </a:extLst>
                </a:gridCol>
                <a:gridCol w="1625600">
                  <a:extLst>
                    <a:ext uri="{9D8B030D-6E8A-4147-A177-3AD203B41FA5}">
                      <a16:colId xmlns:a16="http://schemas.microsoft.com/office/drawing/2014/main" val="37769552"/>
                    </a:ext>
                  </a:extLst>
                </a:gridCol>
              </a:tblGrid>
              <a:tr h="370840">
                <a:tc>
                  <a:txBody>
                    <a:bodyPr/>
                    <a:lstStyle/>
                    <a:p>
                      <a:endParaRPr lang="en-US">
                        <a:solidFill>
                          <a:schemeClr val="tx1"/>
                        </a:solidFill>
                      </a:endParaRPr>
                    </a:p>
                  </a:txBody>
                  <a:tcPr/>
                </a:tc>
                <a:tc>
                  <a:txBody>
                    <a:bodyPr/>
                    <a:lstStyle/>
                    <a:p>
                      <a:r>
                        <a:rPr lang="en-US"/>
                        <a:t>NSE</a:t>
                      </a:r>
                    </a:p>
                  </a:txBody>
                  <a:tcPr/>
                </a:tc>
                <a:tc>
                  <a:txBody>
                    <a:bodyPr/>
                    <a:lstStyle/>
                    <a:p>
                      <a:r>
                        <a:rPr lang="en-US"/>
                        <a:t>PBIAS</a:t>
                      </a:r>
                    </a:p>
                  </a:txBody>
                  <a:tcPr/>
                </a:tc>
                <a:tc>
                  <a:txBody>
                    <a:bodyPr/>
                    <a:lstStyle/>
                    <a:p>
                      <a:r>
                        <a:rPr lang="en-US"/>
                        <a:t>RSR</a:t>
                      </a:r>
                    </a:p>
                  </a:txBody>
                  <a:tcPr/>
                </a:tc>
                <a:tc>
                  <a:txBody>
                    <a:bodyPr/>
                    <a:lstStyle/>
                    <a:p>
                      <a:r>
                        <a:rPr lang="en-US"/>
                        <a:t>R</a:t>
                      </a:r>
                      <a:r>
                        <a:rPr lang="en-US" baseline="30000"/>
                        <a:t>2</a:t>
                      </a:r>
                      <a:endParaRPr lang="en-US"/>
                    </a:p>
                  </a:txBody>
                  <a:tcPr/>
                </a:tc>
                <a:extLst>
                  <a:ext uri="{0D108BD9-81ED-4DB2-BD59-A6C34878D82A}">
                    <a16:rowId xmlns:a16="http://schemas.microsoft.com/office/drawing/2014/main" val="3280898380"/>
                  </a:ext>
                </a:extLst>
              </a:tr>
              <a:tr h="370840">
                <a:tc>
                  <a:txBody>
                    <a:bodyPr/>
                    <a:lstStyle/>
                    <a:p>
                      <a:r>
                        <a:rPr lang="en-US" b="1">
                          <a:solidFill>
                            <a:schemeClr val="tx1"/>
                          </a:solidFill>
                        </a:rPr>
                        <a:t>Very Good </a:t>
                      </a:r>
                    </a:p>
                  </a:txBody>
                  <a:tcPr/>
                </a:tc>
                <a:tc>
                  <a:txBody>
                    <a:bodyPr/>
                    <a:lstStyle/>
                    <a:p>
                      <a:r>
                        <a:rPr lang="en-US"/>
                        <a:t>&gt;0.80</a:t>
                      </a:r>
                    </a:p>
                  </a:txBody>
                  <a:tcPr/>
                </a:tc>
                <a:tc>
                  <a:txBody>
                    <a:bodyPr/>
                    <a:lstStyle/>
                    <a:p>
                      <a:r>
                        <a:rPr lang="en-US"/>
                        <a:t>&lt;+-5</a:t>
                      </a:r>
                    </a:p>
                  </a:txBody>
                  <a:tcPr/>
                </a:tc>
                <a:tc>
                  <a:txBody>
                    <a:bodyPr/>
                    <a:lstStyle/>
                    <a:p>
                      <a:r>
                        <a:rPr lang="en-US"/>
                        <a:t>&lt;=0.5</a:t>
                      </a:r>
                    </a:p>
                  </a:txBody>
                  <a:tcPr/>
                </a:tc>
                <a:tc>
                  <a:txBody>
                    <a:bodyPr/>
                    <a:lstStyle/>
                    <a:p>
                      <a:r>
                        <a:rPr lang="en-US"/>
                        <a:t>&gt;0.85</a:t>
                      </a:r>
                    </a:p>
                  </a:txBody>
                  <a:tcPr/>
                </a:tc>
                <a:extLst>
                  <a:ext uri="{0D108BD9-81ED-4DB2-BD59-A6C34878D82A}">
                    <a16:rowId xmlns:a16="http://schemas.microsoft.com/office/drawing/2014/main" val="2060397223"/>
                  </a:ext>
                </a:extLst>
              </a:tr>
              <a:tr h="370840">
                <a:tc>
                  <a:txBody>
                    <a:bodyPr/>
                    <a:lstStyle/>
                    <a:p>
                      <a:r>
                        <a:rPr lang="en-US" b="1">
                          <a:solidFill>
                            <a:schemeClr val="tx1"/>
                          </a:solidFill>
                        </a:rPr>
                        <a:t>Good </a:t>
                      </a:r>
                    </a:p>
                  </a:txBody>
                  <a:tcPr/>
                </a:tc>
                <a:tc>
                  <a:txBody>
                    <a:bodyPr/>
                    <a:lstStyle/>
                    <a:p>
                      <a:r>
                        <a:rPr lang="en-US"/>
                        <a:t>&gt;0.70</a:t>
                      </a:r>
                    </a:p>
                  </a:txBody>
                  <a:tcPr/>
                </a:tc>
                <a:tc>
                  <a:txBody>
                    <a:bodyPr/>
                    <a:lstStyle/>
                    <a:p>
                      <a:r>
                        <a:rPr lang="en-US"/>
                        <a:t>&lt;+-10</a:t>
                      </a:r>
                    </a:p>
                  </a:txBody>
                  <a:tcPr/>
                </a:tc>
                <a:tc>
                  <a:txBody>
                    <a:bodyPr/>
                    <a:lstStyle/>
                    <a:p>
                      <a:r>
                        <a:rPr lang="en-US"/>
                        <a:t>&lt;=0.6</a:t>
                      </a:r>
                    </a:p>
                  </a:txBody>
                  <a:tcPr/>
                </a:tc>
                <a:tc>
                  <a:txBody>
                    <a:bodyPr/>
                    <a:lstStyle/>
                    <a:p>
                      <a:r>
                        <a:rPr lang="en-US"/>
                        <a:t>&gt;0.75</a:t>
                      </a:r>
                    </a:p>
                  </a:txBody>
                  <a:tcPr/>
                </a:tc>
                <a:extLst>
                  <a:ext uri="{0D108BD9-81ED-4DB2-BD59-A6C34878D82A}">
                    <a16:rowId xmlns:a16="http://schemas.microsoft.com/office/drawing/2014/main" val="2690243533"/>
                  </a:ext>
                </a:extLst>
              </a:tr>
              <a:tr h="370840">
                <a:tc>
                  <a:txBody>
                    <a:bodyPr/>
                    <a:lstStyle/>
                    <a:p>
                      <a:r>
                        <a:rPr lang="en-US" b="1">
                          <a:solidFill>
                            <a:schemeClr val="tx1"/>
                          </a:solidFill>
                        </a:rPr>
                        <a:t>Satisfactory </a:t>
                      </a:r>
                    </a:p>
                  </a:txBody>
                  <a:tcPr/>
                </a:tc>
                <a:tc>
                  <a:txBody>
                    <a:bodyPr/>
                    <a:lstStyle/>
                    <a:p>
                      <a:r>
                        <a:rPr lang="en-US"/>
                        <a:t>&gt;0.45</a:t>
                      </a:r>
                    </a:p>
                  </a:txBody>
                  <a:tcPr/>
                </a:tc>
                <a:tc>
                  <a:txBody>
                    <a:bodyPr/>
                    <a:lstStyle/>
                    <a:p>
                      <a:r>
                        <a:rPr lang="en-US"/>
                        <a:t>&lt;+-15</a:t>
                      </a:r>
                    </a:p>
                  </a:txBody>
                  <a:tcPr/>
                </a:tc>
                <a:tc>
                  <a:txBody>
                    <a:bodyPr/>
                    <a:lstStyle/>
                    <a:p>
                      <a:r>
                        <a:rPr lang="en-US"/>
                        <a:t>&lt;=0.7</a:t>
                      </a:r>
                    </a:p>
                  </a:txBody>
                  <a:tcPr/>
                </a:tc>
                <a:tc>
                  <a:txBody>
                    <a:bodyPr/>
                    <a:lstStyle/>
                    <a:p>
                      <a:r>
                        <a:rPr lang="en-US"/>
                        <a:t>&gt;0.60</a:t>
                      </a:r>
                    </a:p>
                  </a:txBody>
                  <a:tcPr/>
                </a:tc>
                <a:extLst>
                  <a:ext uri="{0D108BD9-81ED-4DB2-BD59-A6C34878D82A}">
                    <a16:rowId xmlns:a16="http://schemas.microsoft.com/office/drawing/2014/main" val="2760584600"/>
                  </a:ext>
                </a:extLst>
              </a:tr>
              <a:tr h="370840">
                <a:tc>
                  <a:txBody>
                    <a:bodyPr/>
                    <a:lstStyle/>
                    <a:p>
                      <a:r>
                        <a:rPr lang="en-US" b="1">
                          <a:solidFill>
                            <a:schemeClr val="tx1"/>
                          </a:solidFill>
                        </a:rPr>
                        <a:t>Not Satisfactory </a:t>
                      </a:r>
                    </a:p>
                  </a:txBody>
                  <a:tcPr/>
                </a:tc>
                <a:tc>
                  <a:txBody>
                    <a:bodyPr/>
                    <a:lstStyle/>
                    <a:p>
                      <a:r>
                        <a:rPr lang="en-US"/>
                        <a:t>&lt;=0.45</a:t>
                      </a:r>
                    </a:p>
                  </a:txBody>
                  <a:tcPr/>
                </a:tc>
                <a:tc>
                  <a:txBody>
                    <a:bodyPr/>
                    <a:lstStyle/>
                    <a:p>
                      <a:r>
                        <a:rPr lang="en-US"/>
                        <a:t>&gt;=+-15</a:t>
                      </a:r>
                    </a:p>
                  </a:txBody>
                  <a:tcPr/>
                </a:tc>
                <a:tc>
                  <a:txBody>
                    <a:bodyPr/>
                    <a:lstStyle/>
                    <a:p>
                      <a:r>
                        <a:rPr lang="en-US"/>
                        <a:t>&gt;0.7</a:t>
                      </a:r>
                    </a:p>
                  </a:txBody>
                  <a:tcPr/>
                </a:tc>
                <a:tc>
                  <a:txBody>
                    <a:bodyPr/>
                    <a:lstStyle/>
                    <a:p>
                      <a:r>
                        <a:rPr lang="en-US"/>
                        <a:t>&lt;=0.60</a:t>
                      </a:r>
                    </a:p>
                  </a:txBody>
                  <a:tcPr/>
                </a:tc>
                <a:extLst>
                  <a:ext uri="{0D108BD9-81ED-4DB2-BD59-A6C34878D82A}">
                    <a16:rowId xmlns:a16="http://schemas.microsoft.com/office/drawing/2014/main" val="3495388457"/>
                  </a:ext>
                </a:extLst>
              </a:tr>
            </a:tbl>
          </a:graphicData>
        </a:graphic>
      </p:graphicFrame>
      <p:sp>
        <p:nvSpPr>
          <p:cNvPr id="5" name="TextBox 4">
            <a:extLst>
              <a:ext uri="{FF2B5EF4-FFF2-40B4-BE49-F238E27FC236}">
                <a16:creationId xmlns:a16="http://schemas.microsoft.com/office/drawing/2014/main" id="{8F0B1C0C-7DD6-48B2-9581-156D94EABABB}"/>
              </a:ext>
            </a:extLst>
          </p:cNvPr>
          <p:cNvSpPr txBox="1"/>
          <p:nvPr/>
        </p:nvSpPr>
        <p:spPr>
          <a:xfrm>
            <a:off x="4435099" y="4202641"/>
            <a:ext cx="5724901" cy="369332"/>
          </a:xfrm>
          <a:prstGeom prst="rect">
            <a:avLst/>
          </a:prstGeom>
          <a:noFill/>
        </p:spPr>
        <p:txBody>
          <a:bodyPr wrap="none" rtlCol="0">
            <a:spAutoFit/>
          </a:bodyPr>
          <a:lstStyle/>
          <a:p>
            <a:r>
              <a:rPr lang="en-US"/>
              <a:t>Numerical values shown here are for monthly flow statistics</a:t>
            </a:r>
          </a:p>
        </p:txBody>
      </p:sp>
    </p:spTree>
    <p:extLst>
      <p:ext uri="{BB962C8B-B14F-4D97-AF65-F5344CB8AC3E}">
        <p14:creationId xmlns:p14="http://schemas.microsoft.com/office/powerpoint/2010/main" val="384710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DE8A3A-D31A-4498-9A2F-25CC5E9CA4EC}"/>
              </a:ext>
            </a:extLst>
          </p:cNvPr>
          <p:cNvSpPr txBox="1"/>
          <p:nvPr/>
        </p:nvSpPr>
        <p:spPr>
          <a:xfrm>
            <a:off x="9828464" y="4791075"/>
            <a:ext cx="2258760" cy="369332"/>
          </a:xfrm>
          <a:prstGeom prst="rect">
            <a:avLst/>
          </a:prstGeom>
          <a:noFill/>
        </p:spPr>
        <p:txBody>
          <a:bodyPr wrap="none" rtlCol="0">
            <a:spAutoFit/>
          </a:bodyPr>
          <a:lstStyle/>
          <a:p>
            <a:r>
              <a:rPr lang="en-US"/>
              <a:t>Data from INFEWS 0.1</a:t>
            </a:r>
          </a:p>
        </p:txBody>
      </p:sp>
      <p:graphicFrame>
        <p:nvGraphicFramePr>
          <p:cNvPr id="6" name="Table 5">
            <a:extLst>
              <a:ext uri="{FF2B5EF4-FFF2-40B4-BE49-F238E27FC236}">
                <a16:creationId xmlns:a16="http://schemas.microsoft.com/office/drawing/2014/main" id="{7B45E5F7-ED5E-4E5E-B447-0497B85F8790}"/>
              </a:ext>
            </a:extLst>
          </p:cNvPr>
          <p:cNvGraphicFramePr>
            <a:graphicFrameLocks noGrp="1"/>
          </p:cNvGraphicFramePr>
          <p:nvPr>
            <p:extLst>
              <p:ext uri="{D42A27DB-BD31-4B8C-83A1-F6EECF244321}">
                <p14:modId xmlns:p14="http://schemas.microsoft.com/office/powerpoint/2010/main" val="1206253875"/>
              </p:ext>
            </p:extLst>
          </p:nvPr>
        </p:nvGraphicFramePr>
        <p:xfrm>
          <a:off x="114299" y="5236368"/>
          <a:ext cx="8037930" cy="1112520"/>
        </p:xfrm>
        <a:graphic>
          <a:graphicData uri="http://schemas.openxmlformats.org/drawingml/2006/table">
            <a:tbl>
              <a:tblPr firstRow="1" bandRow="1">
                <a:tableStyleId>{5C22544A-7EE6-4342-B048-85BDC9FD1C3A}</a:tableStyleId>
              </a:tblPr>
              <a:tblGrid>
                <a:gridCol w="1941930">
                  <a:extLst>
                    <a:ext uri="{9D8B030D-6E8A-4147-A177-3AD203B41FA5}">
                      <a16:colId xmlns:a16="http://schemas.microsoft.com/office/drawing/2014/main" val="1765340551"/>
                    </a:ext>
                  </a:extLst>
                </a:gridCol>
                <a:gridCol w="2032000">
                  <a:extLst>
                    <a:ext uri="{9D8B030D-6E8A-4147-A177-3AD203B41FA5}">
                      <a16:colId xmlns:a16="http://schemas.microsoft.com/office/drawing/2014/main" val="2362771886"/>
                    </a:ext>
                  </a:extLst>
                </a:gridCol>
                <a:gridCol w="2032000">
                  <a:extLst>
                    <a:ext uri="{9D8B030D-6E8A-4147-A177-3AD203B41FA5}">
                      <a16:colId xmlns:a16="http://schemas.microsoft.com/office/drawing/2014/main" val="4198842519"/>
                    </a:ext>
                  </a:extLst>
                </a:gridCol>
                <a:gridCol w="2032000">
                  <a:extLst>
                    <a:ext uri="{9D8B030D-6E8A-4147-A177-3AD203B41FA5}">
                      <a16:colId xmlns:a16="http://schemas.microsoft.com/office/drawing/2014/main" val="107044967"/>
                    </a:ext>
                  </a:extLst>
                </a:gridCol>
              </a:tblGrid>
              <a:tr h="370840">
                <a:tc>
                  <a:txBody>
                    <a:bodyPr/>
                    <a:lstStyle/>
                    <a:p>
                      <a:r>
                        <a:rPr lang="en-US"/>
                        <a:t>NSE</a:t>
                      </a:r>
                    </a:p>
                  </a:txBody>
                  <a:tcPr/>
                </a:tc>
                <a:tc>
                  <a:txBody>
                    <a:bodyPr/>
                    <a:lstStyle/>
                    <a:p>
                      <a:r>
                        <a:rPr lang="en-US"/>
                        <a:t>PBIAS</a:t>
                      </a:r>
                    </a:p>
                  </a:txBody>
                  <a:tcPr/>
                </a:tc>
                <a:tc>
                  <a:txBody>
                    <a:bodyPr/>
                    <a:lstStyle/>
                    <a:p>
                      <a:r>
                        <a:rPr lang="en-US"/>
                        <a:t>RSR</a:t>
                      </a:r>
                    </a:p>
                  </a:txBody>
                  <a:tcPr/>
                </a:tc>
                <a:tc>
                  <a:txBody>
                    <a:bodyPr/>
                    <a:lstStyle/>
                    <a:p>
                      <a:r>
                        <a:rPr lang="en-US"/>
                        <a:t>R</a:t>
                      </a:r>
                      <a:r>
                        <a:rPr lang="en-US" baseline="30000"/>
                        <a:t>2</a:t>
                      </a:r>
                      <a:endParaRPr lang="en-US"/>
                    </a:p>
                  </a:txBody>
                  <a:tcPr/>
                </a:tc>
                <a:extLst>
                  <a:ext uri="{0D108BD9-81ED-4DB2-BD59-A6C34878D82A}">
                    <a16:rowId xmlns:a16="http://schemas.microsoft.com/office/drawing/2014/main" val="3378962955"/>
                  </a:ext>
                </a:extLst>
              </a:tr>
              <a:tr h="370840">
                <a:tc>
                  <a:txBody>
                    <a:bodyPr/>
                    <a:lstStyle/>
                    <a:p>
                      <a:pPr algn="ctr" fontAlgn="b"/>
                      <a:r>
                        <a:rPr lang="en-US" sz="1800" b="0" i="0" u="none" strike="noStrike">
                          <a:solidFill>
                            <a:srgbClr val="000000"/>
                          </a:solidFill>
                          <a:effectLst/>
                          <a:latin typeface="Calibri" panose="020F0502020204030204" pitchFamily="34" charset="0"/>
                        </a:rPr>
                        <a:t>0.87</a:t>
                      </a:r>
                    </a:p>
                  </a:txBody>
                  <a:tcPr marL="9525" marR="9525" marT="9525" marB="0" anchor="b"/>
                </a:tc>
                <a:tc>
                  <a:txBody>
                    <a:bodyPr/>
                    <a:lstStyle/>
                    <a:p>
                      <a:pPr algn="ctr"/>
                      <a:r>
                        <a:rPr lang="en-US"/>
                        <a:t>0.9%</a:t>
                      </a:r>
                    </a:p>
                  </a:txBody>
                  <a:tcPr/>
                </a:tc>
                <a:tc>
                  <a:txBody>
                    <a:bodyPr/>
                    <a:lstStyle/>
                    <a:p>
                      <a:pPr algn="ctr"/>
                      <a:r>
                        <a:rPr lang="en-US"/>
                        <a:t>0.36</a:t>
                      </a:r>
                    </a:p>
                  </a:txBody>
                  <a:tcPr/>
                </a:tc>
                <a:tc>
                  <a:txBody>
                    <a:bodyPr/>
                    <a:lstStyle/>
                    <a:p>
                      <a:pPr algn="ctr"/>
                      <a:r>
                        <a:rPr lang="en-US"/>
                        <a:t>0.89</a:t>
                      </a:r>
                    </a:p>
                  </a:txBody>
                  <a:tcPr/>
                </a:tc>
                <a:extLst>
                  <a:ext uri="{0D108BD9-81ED-4DB2-BD59-A6C34878D82A}">
                    <a16:rowId xmlns:a16="http://schemas.microsoft.com/office/drawing/2014/main" val="1863324888"/>
                  </a:ext>
                </a:extLst>
              </a:tr>
              <a:tr h="370840">
                <a:tc>
                  <a:txBody>
                    <a:bodyPr/>
                    <a:lstStyle/>
                    <a:p>
                      <a:pPr algn="ctr"/>
                      <a:r>
                        <a:rPr lang="en-US"/>
                        <a:t>Very Good</a:t>
                      </a:r>
                    </a:p>
                  </a:txBody>
                  <a:tcPr/>
                </a:tc>
                <a:tc>
                  <a:txBody>
                    <a:bodyPr/>
                    <a:lstStyle/>
                    <a:p>
                      <a:pPr algn="ctr"/>
                      <a:r>
                        <a:rPr lang="en-US"/>
                        <a:t>Very Good</a:t>
                      </a:r>
                    </a:p>
                  </a:txBody>
                  <a:tcPr/>
                </a:tc>
                <a:tc>
                  <a:txBody>
                    <a:bodyPr/>
                    <a:lstStyle/>
                    <a:p>
                      <a:pPr algn="ctr"/>
                      <a:r>
                        <a:rPr lang="en-US"/>
                        <a:t>Very Good</a:t>
                      </a:r>
                    </a:p>
                  </a:txBody>
                  <a:tcPr/>
                </a:tc>
                <a:tc>
                  <a:txBody>
                    <a:bodyPr/>
                    <a:lstStyle/>
                    <a:p>
                      <a:pPr algn="ctr"/>
                      <a:r>
                        <a:rPr lang="en-US"/>
                        <a:t>Very Good</a:t>
                      </a:r>
                    </a:p>
                  </a:txBody>
                  <a:tcPr/>
                </a:tc>
                <a:extLst>
                  <a:ext uri="{0D108BD9-81ED-4DB2-BD59-A6C34878D82A}">
                    <a16:rowId xmlns:a16="http://schemas.microsoft.com/office/drawing/2014/main" val="3162291992"/>
                  </a:ext>
                </a:extLst>
              </a:tr>
            </a:tbl>
          </a:graphicData>
        </a:graphic>
      </p:graphicFrame>
      <p:sp>
        <p:nvSpPr>
          <p:cNvPr id="7" name="TextBox 6">
            <a:extLst>
              <a:ext uri="{FF2B5EF4-FFF2-40B4-BE49-F238E27FC236}">
                <a16:creationId xmlns:a16="http://schemas.microsoft.com/office/drawing/2014/main" id="{D1EE7863-CA73-49B3-9E1C-F8E9D5FB3252}"/>
              </a:ext>
            </a:extLst>
          </p:cNvPr>
          <p:cNvSpPr txBox="1"/>
          <p:nvPr/>
        </p:nvSpPr>
        <p:spPr>
          <a:xfrm>
            <a:off x="6027989" y="6308208"/>
            <a:ext cx="2258760" cy="369332"/>
          </a:xfrm>
          <a:prstGeom prst="rect">
            <a:avLst/>
          </a:prstGeom>
          <a:noFill/>
        </p:spPr>
        <p:txBody>
          <a:bodyPr wrap="none" rtlCol="0">
            <a:spAutoFit/>
          </a:bodyPr>
          <a:lstStyle/>
          <a:p>
            <a:r>
              <a:rPr lang="en-US"/>
              <a:t>Data from INFEWS 0.0</a:t>
            </a:r>
          </a:p>
        </p:txBody>
      </p:sp>
      <p:graphicFrame>
        <p:nvGraphicFramePr>
          <p:cNvPr id="8" name="Chart 7">
            <a:extLst>
              <a:ext uri="{FF2B5EF4-FFF2-40B4-BE49-F238E27FC236}">
                <a16:creationId xmlns:a16="http://schemas.microsoft.com/office/drawing/2014/main" id="{B38C98D4-5BD6-42AF-8C02-10488579F189}"/>
              </a:ext>
            </a:extLst>
          </p:cNvPr>
          <p:cNvGraphicFramePr>
            <a:graphicFrameLocks/>
          </p:cNvGraphicFramePr>
          <p:nvPr>
            <p:extLst>
              <p:ext uri="{D42A27DB-BD31-4B8C-83A1-F6EECF244321}">
                <p14:modId xmlns:p14="http://schemas.microsoft.com/office/powerpoint/2010/main" val="4008393812"/>
              </p:ext>
            </p:extLst>
          </p:nvPr>
        </p:nvGraphicFramePr>
        <p:xfrm>
          <a:off x="114298" y="1292979"/>
          <a:ext cx="11887201" cy="361473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3C6C1FC5-6BB4-4D10-8B6D-4563F954B461}"/>
              </a:ext>
            </a:extLst>
          </p:cNvPr>
          <p:cNvSpPr>
            <a:spLocks noGrp="1"/>
          </p:cNvSpPr>
          <p:nvPr>
            <p:ph type="title"/>
          </p:nvPr>
        </p:nvSpPr>
        <p:spPr>
          <a:xfrm>
            <a:off x="314325" y="365125"/>
            <a:ext cx="11687173" cy="1325563"/>
          </a:xfrm>
          <a:solidFill>
            <a:schemeClr val="bg1"/>
          </a:solidFill>
        </p:spPr>
        <p:txBody>
          <a:bodyPr/>
          <a:lstStyle/>
          <a:p>
            <a:r>
              <a:rPr lang="en-US"/>
              <a:t>Example of good skill: Willamette River at Portland</a:t>
            </a:r>
          </a:p>
        </p:txBody>
      </p:sp>
    </p:spTree>
    <p:extLst>
      <p:ext uri="{BB962C8B-B14F-4D97-AF65-F5344CB8AC3E}">
        <p14:creationId xmlns:p14="http://schemas.microsoft.com/office/powerpoint/2010/main" val="238706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E81B5AE-BBAD-4E48-9B02-6E74DB7014F4}"/>
              </a:ext>
            </a:extLst>
          </p:cNvPr>
          <p:cNvGraphicFramePr>
            <a:graphicFrameLocks/>
          </p:cNvGraphicFramePr>
          <p:nvPr>
            <p:extLst>
              <p:ext uri="{D42A27DB-BD31-4B8C-83A1-F6EECF244321}">
                <p14:modId xmlns:p14="http://schemas.microsoft.com/office/powerpoint/2010/main" val="394885398"/>
              </p:ext>
            </p:extLst>
          </p:nvPr>
        </p:nvGraphicFramePr>
        <p:xfrm>
          <a:off x="72666" y="1637148"/>
          <a:ext cx="11910646" cy="3087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1A6496BE-1247-4274-8C08-BCFCCDE00EB4}"/>
              </a:ext>
            </a:extLst>
          </p:cNvPr>
          <p:cNvGraphicFramePr>
            <a:graphicFrameLocks noGrp="1"/>
          </p:cNvGraphicFramePr>
          <p:nvPr>
            <p:extLst>
              <p:ext uri="{D42A27DB-BD31-4B8C-83A1-F6EECF244321}">
                <p14:modId xmlns:p14="http://schemas.microsoft.com/office/powerpoint/2010/main" val="3025311406"/>
              </p:ext>
            </p:extLst>
          </p:nvPr>
        </p:nvGraphicFramePr>
        <p:xfrm>
          <a:off x="248819" y="5195688"/>
          <a:ext cx="8037930" cy="1112520"/>
        </p:xfrm>
        <a:graphic>
          <a:graphicData uri="http://schemas.openxmlformats.org/drawingml/2006/table">
            <a:tbl>
              <a:tblPr firstRow="1" bandRow="1">
                <a:tableStyleId>{5C22544A-7EE6-4342-B048-85BDC9FD1C3A}</a:tableStyleId>
              </a:tblPr>
              <a:tblGrid>
                <a:gridCol w="1941930">
                  <a:extLst>
                    <a:ext uri="{9D8B030D-6E8A-4147-A177-3AD203B41FA5}">
                      <a16:colId xmlns:a16="http://schemas.microsoft.com/office/drawing/2014/main" val="1765340551"/>
                    </a:ext>
                  </a:extLst>
                </a:gridCol>
                <a:gridCol w="2032000">
                  <a:extLst>
                    <a:ext uri="{9D8B030D-6E8A-4147-A177-3AD203B41FA5}">
                      <a16:colId xmlns:a16="http://schemas.microsoft.com/office/drawing/2014/main" val="2362771886"/>
                    </a:ext>
                  </a:extLst>
                </a:gridCol>
                <a:gridCol w="2032000">
                  <a:extLst>
                    <a:ext uri="{9D8B030D-6E8A-4147-A177-3AD203B41FA5}">
                      <a16:colId xmlns:a16="http://schemas.microsoft.com/office/drawing/2014/main" val="4198842519"/>
                    </a:ext>
                  </a:extLst>
                </a:gridCol>
                <a:gridCol w="2032000">
                  <a:extLst>
                    <a:ext uri="{9D8B030D-6E8A-4147-A177-3AD203B41FA5}">
                      <a16:colId xmlns:a16="http://schemas.microsoft.com/office/drawing/2014/main" val="107044967"/>
                    </a:ext>
                  </a:extLst>
                </a:gridCol>
              </a:tblGrid>
              <a:tr h="370840">
                <a:tc>
                  <a:txBody>
                    <a:bodyPr/>
                    <a:lstStyle/>
                    <a:p>
                      <a:r>
                        <a:rPr lang="en-US"/>
                        <a:t>NSE</a:t>
                      </a:r>
                    </a:p>
                  </a:txBody>
                  <a:tcPr/>
                </a:tc>
                <a:tc>
                  <a:txBody>
                    <a:bodyPr/>
                    <a:lstStyle/>
                    <a:p>
                      <a:r>
                        <a:rPr lang="en-US"/>
                        <a:t>PBIAS</a:t>
                      </a:r>
                    </a:p>
                  </a:txBody>
                  <a:tcPr/>
                </a:tc>
                <a:tc>
                  <a:txBody>
                    <a:bodyPr/>
                    <a:lstStyle/>
                    <a:p>
                      <a:r>
                        <a:rPr lang="en-US"/>
                        <a:t>RSR</a:t>
                      </a:r>
                    </a:p>
                  </a:txBody>
                  <a:tcPr/>
                </a:tc>
                <a:tc>
                  <a:txBody>
                    <a:bodyPr/>
                    <a:lstStyle/>
                    <a:p>
                      <a:r>
                        <a:rPr lang="en-US"/>
                        <a:t>R</a:t>
                      </a:r>
                      <a:r>
                        <a:rPr lang="en-US" baseline="30000"/>
                        <a:t>2</a:t>
                      </a:r>
                      <a:endParaRPr lang="en-US"/>
                    </a:p>
                  </a:txBody>
                  <a:tcPr/>
                </a:tc>
                <a:extLst>
                  <a:ext uri="{0D108BD9-81ED-4DB2-BD59-A6C34878D82A}">
                    <a16:rowId xmlns:a16="http://schemas.microsoft.com/office/drawing/2014/main" val="3378962955"/>
                  </a:ext>
                </a:extLst>
              </a:tr>
              <a:tr h="370840">
                <a:tc>
                  <a:txBody>
                    <a:bodyPr/>
                    <a:lstStyle/>
                    <a:p>
                      <a:pPr algn="ctr" fontAlgn="b"/>
                      <a:r>
                        <a:rPr lang="en-US" sz="1800" b="0" i="0" u="none" strike="noStrike">
                          <a:solidFill>
                            <a:srgbClr val="000000"/>
                          </a:solidFill>
                          <a:effectLst/>
                          <a:latin typeface="Calibri" panose="020F0502020204030204" pitchFamily="34" charset="0"/>
                        </a:rPr>
                        <a:t>0.39</a:t>
                      </a:r>
                    </a:p>
                  </a:txBody>
                  <a:tcPr marL="9525" marR="9525" marT="9525" marB="0" anchor="b"/>
                </a:tc>
                <a:tc>
                  <a:txBody>
                    <a:bodyPr/>
                    <a:lstStyle/>
                    <a:p>
                      <a:pPr algn="ctr"/>
                      <a:r>
                        <a:rPr lang="en-US"/>
                        <a:t>63.5%</a:t>
                      </a:r>
                    </a:p>
                  </a:txBody>
                  <a:tcPr/>
                </a:tc>
                <a:tc>
                  <a:txBody>
                    <a:bodyPr/>
                    <a:lstStyle/>
                    <a:p>
                      <a:pPr algn="ctr"/>
                      <a:r>
                        <a:rPr lang="en-US"/>
                        <a:t>0.78</a:t>
                      </a:r>
                    </a:p>
                  </a:txBody>
                  <a:tcPr/>
                </a:tc>
                <a:tc>
                  <a:txBody>
                    <a:bodyPr/>
                    <a:lstStyle/>
                    <a:p>
                      <a:pPr algn="ctr"/>
                      <a:r>
                        <a:rPr lang="en-US"/>
                        <a:t>0.92</a:t>
                      </a:r>
                    </a:p>
                  </a:txBody>
                  <a:tcPr/>
                </a:tc>
                <a:extLst>
                  <a:ext uri="{0D108BD9-81ED-4DB2-BD59-A6C34878D82A}">
                    <a16:rowId xmlns:a16="http://schemas.microsoft.com/office/drawing/2014/main" val="1863324888"/>
                  </a:ext>
                </a:extLst>
              </a:tr>
              <a:tr h="370840">
                <a:tc>
                  <a:txBody>
                    <a:bodyPr/>
                    <a:lstStyle/>
                    <a:p>
                      <a:pPr algn="ctr"/>
                      <a:r>
                        <a:rPr lang="en-US"/>
                        <a:t>Not Satisfactory</a:t>
                      </a:r>
                    </a:p>
                  </a:txBody>
                  <a:tcPr/>
                </a:tc>
                <a:tc>
                  <a:txBody>
                    <a:bodyPr/>
                    <a:lstStyle/>
                    <a:p>
                      <a:pPr algn="ctr"/>
                      <a:r>
                        <a:rPr lang="en-US"/>
                        <a:t>Not Satisfactory</a:t>
                      </a:r>
                    </a:p>
                  </a:txBody>
                  <a:tcPr/>
                </a:tc>
                <a:tc>
                  <a:txBody>
                    <a:bodyPr/>
                    <a:lstStyle/>
                    <a:p>
                      <a:pPr algn="ctr"/>
                      <a:r>
                        <a:rPr lang="en-US"/>
                        <a:t>Not Satisfactory</a:t>
                      </a:r>
                    </a:p>
                  </a:txBody>
                  <a:tcPr/>
                </a:tc>
                <a:tc>
                  <a:txBody>
                    <a:bodyPr/>
                    <a:lstStyle/>
                    <a:p>
                      <a:pPr algn="ctr"/>
                      <a:r>
                        <a:rPr lang="en-US"/>
                        <a:t>Very Good</a:t>
                      </a:r>
                    </a:p>
                  </a:txBody>
                  <a:tcPr/>
                </a:tc>
                <a:extLst>
                  <a:ext uri="{0D108BD9-81ED-4DB2-BD59-A6C34878D82A}">
                    <a16:rowId xmlns:a16="http://schemas.microsoft.com/office/drawing/2014/main" val="3162291992"/>
                  </a:ext>
                </a:extLst>
              </a:tr>
            </a:tbl>
          </a:graphicData>
        </a:graphic>
      </p:graphicFrame>
      <p:sp>
        <p:nvSpPr>
          <p:cNvPr id="7" name="TextBox 6">
            <a:extLst>
              <a:ext uri="{FF2B5EF4-FFF2-40B4-BE49-F238E27FC236}">
                <a16:creationId xmlns:a16="http://schemas.microsoft.com/office/drawing/2014/main" id="{E82D7952-16DC-480A-B729-5537AA28FEC6}"/>
              </a:ext>
            </a:extLst>
          </p:cNvPr>
          <p:cNvSpPr txBox="1"/>
          <p:nvPr/>
        </p:nvSpPr>
        <p:spPr>
          <a:xfrm>
            <a:off x="9828464" y="4791075"/>
            <a:ext cx="2258760" cy="369332"/>
          </a:xfrm>
          <a:prstGeom prst="rect">
            <a:avLst/>
          </a:prstGeom>
          <a:noFill/>
        </p:spPr>
        <p:txBody>
          <a:bodyPr wrap="none" rtlCol="0">
            <a:spAutoFit/>
          </a:bodyPr>
          <a:lstStyle/>
          <a:p>
            <a:r>
              <a:rPr lang="en-US"/>
              <a:t>Data from INFEWS 0.1</a:t>
            </a:r>
          </a:p>
        </p:txBody>
      </p:sp>
      <p:sp>
        <p:nvSpPr>
          <p:cNvPr id="8" name="TextBox 7">
            <a:extLst>
              <a:ext uri="{FF2B5EF4-FFF2-40B4-BE49-F238E27FC236}">
                <a16:creationId xmlns:a16="http://schemas.microsoft.com/office/drawing/2014/main" id="{CA3005C0-24AF-4B4B-9E90-FC92CAE0BF05}"/>
              </a:ext>
            </a:extLst>
          </p:cNvPr>
          <p:cNvSpPr txBox="1"/>
          <p:nvPr/>
        </p:nvSpPr>
        <p:spPr>
          <a:xfrm>
            <a:off x="6027989" y="6308208"/>
            <a:ext cx="2258760" cy="369332"/>
          </a:xfrm>
          <a:prstGeom prst="rect">
            <a:avLst/>
          </a:prstGeom>
          <a:noFill/>
        </p:spPr>
        <p:txBody>
          <a:bodyPr wrap="none" rtlCol="0">
            <a:spAutoFit/>
          </a:bodyPr>
          <a:lstStyle/>
          <a:p>
            <a:r>
              <a:rPr lang="en-US"/>
              <a:t>Data from INFEWS 0.0</a:t>
            </a:r>
          </a:p>
        </p:txBody>
      </p:sp>
      <p:sp>
        <p:nvSpPr>
          <p:cNvPr id="2" name="Title 1">
            <a:extLst>
              <a:ext uri="{FF2B5EF4-FFF2-40B4-BE49-F238E27FC236}">
                <a16:creationId xmlns:a16="http://schemas.microsoft.com/office/drawing/2014/main" id="{5C719210-0044-462D-986B-E43E83254FE6}"/>
              </a:ext>
            </a:extLst>
          </p:cNvPr>
          <p:cNvSpPr>
            <a:spLocks noGrp="1"/>
          </p:cNvSpPr>
          <p:nvPr>
            <p:ph type="title"/>
          </p:nvPr>
        </p:nvSpPr>
        <p:spPr>
          <a:xfrm>
            <a:off x="419100" y="605034"/>
            <a:ext cx="11353800" cy="1325563"/>
          </a:xfrm>
          <a:solidFill>
            <a:schemeClr val="bg1"/>
          </a:solidFill>
        </p:spPr>
        <p:txBody>
          <a:bodyPr/>
          <a:lstStyle/>
          <a:p>
            <a:r>
              <a:rPr lang="en-US"/>
              <a:t>Example of poor skill: Johnson Creek at Milwaukie</a:t>
            </a:r>
          </a:p>
        </p:txBody>
      </p:sp>
    </p:spTree>
    <p:extLst>
      <p:ext uri="{BB962C8B-B14F-4D97-AF65-F5344CB8AC3E}">
        <p14:creationId xmlns:p14="http://schemas.microsoft.com/office/powerpoint/2010/main" val="417577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AC86-B02A-40E3-A09D-6E4E3AD4A973}"/>
              </a:ext>
            </a:extLst>
          </p:cNvPr>
          <p:cNvSpPr>
            <a:spLocks noGrp="1"/>
          </p:cNvSpPr>
          <p:nvPr>
            <p:ph type="title"/>
          </p:nvPr>
        </p:nvSpPr>
        <p:spPr/>
        <p:txBody>
          <a:bodyPr/>
          <a:lstStyle/>
          <a:p>
            <a:r>
              <a:rPr lang="en-US"/>
              <a:t>How did we do?				…on all 67 gages</a:t>
            </a:r>
          </a:p>
        </p:txBody>
      </p:sp>
      <p:graphicFrame>
        <p:nvGraphicFramePr>
          <p:cNvPr id="5" name="Table 4">
            <a:extLst>
              <a:ext uri="{FF2B5EF4-FFF2-40B4-BE49-F238E27FC236}">
                <a16:creationId xmlns:a16="http://schemas.microsoft.com/office/drawing/2014/main" id="{D5879AA2-C4DE-42FB-8A6F-9E2296532E1E}"/>
              </a:ext>
            </a:extLst>
          </p:cNvPr>
          <p:cNvGraphicFramePr>
            <a:graphicFrameLocks noGrp="1"/>
          </p:cNvGraphicFramePr>
          <p:nvPr>
            <p:extLst>
              <p:ext uri="{D42A27DB-BD31-4B8C-83A1-F6EECF244321}">
                <p14:modId xmlns:p14="http://schemas.microsoft.com/office/powerpoint/2010/main" val="504150540"/>
              </p:ext>
            </p:extLst>
          </p:nvPr>
        </p:nvGraphicFramePr>
        <p:xfrm>
          <a:off x="2308225" y="2672291"/>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65340551"/>
                    </a:ext>
                  </a:extLst>
                </a:gridCol>
                <a:gridCol w="2032000">
                  <a:extLst>
                    <a:ext uri="{9D8B030D-6E8A-4147-A177-3AD203B41FA5}">
                      <a16:colId xmlns:a16="http://schemas.microsoft.com/office/drawing/2014/main" val="2362771886"/>
                    </a:ext>
                  </a:extLst>
                </a:gridCol>
                <a:gridCol w="2032000">
                  <a:extLst>
                    <a:ext uri="{9D8B030D-6E8A-4147-A177-3AD203B41FA5}">
                      <a16:colId xmlns:a16="http://schemas.microsoft.com/office/drawing/2014/main" val="4198842519"/>
                    </a:ext>
                  </a:extLst>
                </a:gridCol>
                <a:gridCol w="2032000">
                  <a:extLst>
                    <a:ext uri="{9D8B030D-6E8A-4147-A177-3AD203B41FA5}">
                      <a16:colId xmlns:a16="http://schemas.microsoft.com/office/drawing/2014/main" val="107044967"/>
                    </a:ext>
                  </a:extLst>
                </a:gridCol>
              </a:tblGrid>
              <a:tr h="370840">
                <a:tc>
                  <a:txBody>
                    <a:bodyPr/>
                    <a:lstStyle/>
                    <a:p>
                      <a:pPr algn="ctr"/>
                      <a:r>
                        <a:rPr lang="en-US"/>
                        <a:t>NSE</a:t>
                      </a:r>
                    </a:p>
                  </a:txBody>
                  <a:tcPr/>
                </a:tc>
                <a:tc>
                  <a:txBody>
                    <a:bodyPr/>
                    <a:lstStyle/>
                    <a:p>
                      <a:pPr algn="ctr"/>
                      <a:r>
                        <a:rPr lang="en-US"/>
                        <a:t>|PBIAS|</a:t>
                      </a:r>
                    </a:p>
                  </a:txBody>
                  <a:tcPr/>
                </a:tc>
                <a:tc>
                  <a:txBody>
                    <a:bodyPr/>
                    <a:lstStyle/>
                    <a:p>
                      <a:pPr algn="ctr"/>
                      <a:r>
                        <a:rPr lang="en-US"/>
                        <a:t>RSR</a:t>
                      </a:r>
                    </a:p>
                  </a:txBody>
                  <a:tcPr/>
                </a:tc>
                <a:tc>
                  <a:txBody>
                    <a:bodyPr/>
                    <a:lstStyle/>
                    <a:p>
                      <a:pPr algn="ctr"/>
                      <a:r>
                        <a:rPr lang="en-US"/>
                        <a:t>R</a:t>
                      </a:r>
                      <a:r>
                        <a:rPr lang="en-US" baseline="30000"/>
                        <a:t>2</a:t>
                      </a:r>
                    </a:p>
                  </a:txBody>
                  <a:tcPr/>
                </a:tc>
                <a:extLst>
                  <a:ext uri="{0D108BD9-81ED-4DB2-BD59-A6C34878D82A}">
                    <a16:rowId xmlns:a16="http://schemas.microsoft.com/office/drawing/2014/main" val="3378962955"/>
                  </a:ext>
                </a:extLst>
              </a:tr>
              <a:tr h="370840">
                <a:tc>
                  <a:txBody>
                    <a:bodyPr/>
                    <a:lstStyle/>
                    <a:p>
                      <a:pPr algn="ctr" fontAlgn="b"/>
                      <a:r>
                        <a:rPr lang="en-US" sz="1800" b="0" i="0" u="none" strike="noStrike">
                          <a:solidFill>
                            <a:srgbClr val="000000"/>
                          </a:solidFill>
                          <a:effectLst/>
                          <a:latin typeface="Calibri" panose="020F0502020204030204" pitchFamily="34" charset="0"/>
                        </a:rPr>
                        <a:t>0.36</a:t>
                      </a:r>
                    </a:p>
                  </a:txBody>
                  <a:tcPr marL="9525" marR="9525" marT="9525" marB="0" anchor="b"/>
                </a:tc>
                <a:tc>
                  <a:txBody>
                    <a:bodyPr/>
                    <a:lstStyle/>
                    <a:p>
                      <a:pPr algn="ctr"/>
                      <a:r>
                        <a:rPr lang="en-US"/>
                        <a:t>25.4%</a:t>
                      </a:r>
                    </a:p>
                  </a:txBody>
                  <a:tcPr/>
                </a:tc>
                <a:tc>
                  <a:txBody>
                    <a:bodyPr/>
                    <a:lstStyle/>
                    <a:p>
                      <a:pPr algn="ctr"/>
                      <a:r>
                        <a:rPr lang="en-US"/>
                        <a:t>0.65</a:t>
                      </a:r>
                    </a:p>
                  </a:txBody>
                  <a:tcPr/>
                </a:tc>
                <a:tc>
                  <a:txBody>
                    <a:bodyPr/>
                    <a:lstStyle/>
                    <a:p>
                      <a:pPr algn="ctr"/>
                      <a:r>
                        <a:rPr lang="en-US"/>
                        <a:t>0.82</a:t>
                      </a:r>
                    </a:p>
                  </a:txBody>
                  <a:tcPr/>
                </a:tc>
                <a:extLst>
                  <a:ext uri="{0D108BD9-81ED-4DB2-BD59-A6C34878D82A}">
                    <a16:rowId xmlns:a16="http://schemas.microsoft.com/office/drawing/2014/main" val="1863324888"/>
                  </a:ext>
                </a:extLst>
              </a:tr>
              <a:tr h="370840">
                <a:tc>
                  <a:txBody>
                    <a:bodyPr/>
                    <a:lstStyle/>
                    <a:p>
                      <a:pPr algn="ctr"/>
                      <a:r>
                        <a:rPr lang="en-US"/>
                        <a:t>Not Satisfactory</a:t>
                      </a:r>
                    </a:p>
                  </a:txBody>
                  <a:tcPr/>
                </a:tc>
                <a:tc>
                  <a:txBody>
                    <a:bodyPr/>
                    <a:lstStyle/>
                    <a:p>
                      <a:pPr algn="ctr"/>
                      <a:r>
                        <a:rPr lang="en-US"/>
                        <a:t>Not Satisfactory</a:t>
                      </a:r>
                    </a:p>
                  </a:txBody>
                  <a:tcPr/>
                </a:tc>
                <a:tc>
                  <a:txBody>
                    <a:bodyPr/>
                    <a:lstStyle/>
                    <a:p>
                      <a:pPr algn="ctr"/>
                      <a:r>
                        <a:rPr lang="en-US"/>
                        <a:t>Satisfactory</a:t>
                      </a:r>
                    </a:p>
                  </a:txBody>
                  <a:tcPr/>
                </a:tc>
                <a:tc>
                  <a:txBody>
                    <a:bodyPr/>
                    <a:lstStyle/>
                    <a:p>
                      <a:pPr algn="ctr"/>
                      <a:r>
                        <a:rPr lang="en-US"/>
                        <a:t>Good</a:t>
                      </a:r>
                    </a:p>
                  </a:txBody>
                  <a:tcPr/>
                </a:tc>
                <a:extLst>
                  <a:ext uri="{0D108BD9-81ED-4DB2-BD59-A6C34878D82A}">
                    <a16:rowId xmlns:a16="http://schemas.microsoft.com/office/drawing/2014/main" val="3162291992"/>
                  </a:ext>
                </a:extLst>
              </a:tr>
            </a:tbl>
          </a:graphicData>
        </a:graphic>
      </p:graphicFrame>
      <p:sp>
        <p:nvSpPr>
          <p:cNvPr id="6" name="TextBox 5">
            <a:extLst>
              <a:ext uri="{FF2B5EF4-FFF2-40B4-BE49-F238E27FC236}">
                <a16:creationId xmlns:a16="http://schemas.microsoft.com/office/drawing/2014/main" id="{E8D983B8-E9F2-4961-A7D7-999E856F8E77}"/>
              </a:ext>
            </a:extLst>
          </p:cNvPr>
          <p:cNvSpPr txBox="1"/>
          <p:nvPr/>
        </p:nvSpPr>
        <p:spPr>
          <a:xfrm>
            <a:off x="9107840" y="3784811"/>
            <a:ext cx="2412648" cy="369332"/>
          </a:xfrm>
          <a:prstGeom prst="rect">
            <a:avLst/>
          </a:prstGeom>
          <a:noFill/>
        </p:spPr>
        <p:txBody>
          <a:bodyPr wrap="none" rtlCol="0">
            <a:spAutoFit/>
          </a:bodyPr>
          <a:lstStyle/>
          <a:p>
            <a:r>
              <a:rPr lang="en-US"/>
              <a:t>Data is for WW2100 4.0</a:t>
            </a:r>
          </a:p>
        </p:txBody>
      </p:sp>
      <p:graphicFrame>
        <p:nvGraphicFramePr>
          <p:cNvPr id="3" name="Table 2">
            <a:extLst>
              <a:ext uri="{FF2B5EF4-FFF2-40B4-BE49-F238E27FC236}">
                <a16:creationId xmlns:a16="http://schemas.microsoft.com/office/drawing/2014/main" id="{42F618D3-1D53-412B-A3F8-364793651AA4}"/>
              </a:ext>
            </a:extLst>
          </p:cNvPr>
          <p:cNvGraphicFramePr>
            <a:graphicFrameLocks noGrp="1"/>
          </p:cNvGraphicFramePr>
          <p:nvPr>
            <p:extLst>
              <p:ext uri="{D42A27DB-BD31-4B8C-83A1-F6EECF244321}">
                <p14:modId xmlns:p14="http://schemas.microsoft.com/office/powerpoint/2010/main" val="581817965"/>
              </p:ext>
            </p:extLst>
          </p:nvPr>
        </p:nvGraphicFramePr>
        <p:xfrm>
          <a:off x="671512" y="2672291"/>
          <a:ext cx="10848976" cy="1112520"/>
        </p:xfrm>
        <a:graphic>
          <a:graphicData uri="http://schemas.openxmlformats.org/drawingml/2006/table">
            <a:tbl>
              <a:tblPr firstRow="1" bandRow="1">
                <a:tableStyleId>{5C22544A-7EE6-4342-B048-85BDC9FD1C3A}</a:tableStyleId>
              </a:tblPr>
              <a:tblGrid>
                <a:gridCol w="2490836">
                  <a:extLst>
                    <a:ext uri="{9D8B030D-6E8A-4147-A177-3AD203B41FA5}">
                      <a16:colId xmlns:a16="http://schemas.microsoft.com/office/drawing/2014/main" val="119755236"/>
                    </a:ext>
                  </a:extLst>
                </a:gridCol>
                <a:gridCol w="1738264">
                  <a:extLst>
                    <a:ext uri="{9D8B030D-6E8A-4147-A177-3AD203B41FA5}">
                      <a16:colId xmlns:a16="http://schemas.microsoft.com/office/drawing/2014/main" val="3054608275"/>
                    </a:ext>
                  </a:extLst>
                </a:gridCol>
                <a:gridCol w="2887575">
                  <a:extLst>
                    <a:ext uri="{9D8B030D-6E8A-4147-A177-3AD203B41FA5}">
                      <a16:colId xmlns:a16="http://schemas.microsoft.com/office/drawing/2014/main" val="1594290988"/>
                    </a:ext>
                  </a:extLst>
                </a:gridCol>
                <a:gridCol w="1862197">
                  <a:extLst>
                    <a:ext uri="{9D8B030D-6E8A-4147-A177-3AD203B41FA5}">
                      <a16:colId xmlns:a16="http://schemas.microsoft.com/office/drawing/2014/main" val="3051772837"/>
                    </a:ext>
                  </a:extLst>
                </a:gridCol>
                <a:gridCol w="1870104">
                  <a:extLst>
                    <a:ext uri="{9D8B030D-6E8A-4147-A177-3AD203B41FA5}">
                      <a16:colId xmlns:a16="http://schemas.microsoft.com/office/drawing/2014/main" val="2067168638"/>
                    </a:ext>
                  </a:extLst>
                </a:gridCol>
              </a:tblGrid>
              <a:tr h="370840">
                <a:tc>
                  <a:txBody>
                    <a:bodyPr/>
                    <a:lstStyle/>
                    <a:p>
                      <a:endParaRPr lang="en-US"/>
                    </a:p>
                  </a:txBody>
                  <a:tcPr/>
                </a:tc>
                <a:tc>
                  <a:txBody>
                    <a:bodyPr/>
                    <a:lstStyle/>
                    <a:p>
                      <a:pPr algn="ctr"/>
                      <a:r>
                        <a:rPr lang="en-US"/>
                        <a:t>NSE</a:t>
                      </a:r>
                    </a:p>
                  </a:txBody>
                  <a:tcPr/>
                </a:tc>
                <a:tc>
                  <a:txBody>
                    <a:bodyPr/>
                    <a:lstStyle/>
                    <a:p>
                      <a:pPr algn="ctr"/>
                      <a:r>
                        <a:rPr lang="en-US"/>
                        <a:t>PBIAS, abs(PBIAS)</a:t>
                      </a:r>
                    </a:p>
                  </a:txBody>
                  <a:tcPr/>
                </a:tc>
                <a:tc>
                  <a:txBody>
                    <a:bodyPr/>
                    <a:lstStyle/>
                    <a:p>
                      <a:pPr algn="ctr"/>
                      <a:r>
                        <a:rPr lang="en-US"/>
                        <a:t>RSR</a:t>
                      </a:r>
                    </a:p>
                  </a:txBody>
                  <a:tcPr/>
                </a:tc>
                <a:tc>
                  <a:txBody>
                    <a:bodyPr/>
                    <a:lstStyle/>
                    <a:p>
                      <a:pPr algn="ctr"/>
                      <a:r>
                        <a:rPr lang="en-US"/>
                        <a:t>R</a:t>
                      </a:r>
                      <a:r>
                        <a:rPr lang="en-US" baseline="30000"/>
                        <a:t>2</a:t>
                      </a:r>
                    </a:p>
                  </a:txBody>
                  <a:tcPr/>
                </a:tc>
                <a:extLst>
                  <a:ext uri="{0D108BD9-81ED-4DB2-BD59-A6C34878D82A}">
                    <a16:rowId xmlns:a16="http://schemas.microsoft.com/office/drawing/2014/main" val="431708764"/>
                  </a:ext>
                </a:extLst>
              </a:tr>
              <a:tr h="370840">
                <a:tc>
                  <a:txBody>
                    <a:bodyPr/>
                    <a:lstStyle/>
                    <a:p>
                      <a:r>
                        <a:rPr lang="en-US"/>
                        <a:t>Average of 67 locations</a:t>
                      </a:r>
                    </a:p>
                  </a:txBody>
                  <a:tcPr/>
                </a:tc>
                <a:tc>
                  <a:txBody>
                    <a:bodyPr/>
                    <a:lstStyle/>
                    <a:p>
                      <a:pPr algn="ctr" fontAlgn="b"/>
                      <a:r>
                        <a:rPr lang="en-US" sz="1800" b="0" i="0" u="none" strike="noStrike">
                          <a:solidFill>
                            <a:srgbClr val="000000"/>
                          </a:solidFill>
                          <a:effectLst/>
                          <a:latin typeface="Calibri" panose="020F0502020204030204" pitchFamily="34" charset="0"/>
                        </a:rPr>
                        <a:t>0.36</a:t>
                      </a:r>
                    </a:p>
                  </a:txBody>
                  <a:tcPr marL="9525" marR="9525" marT="9525" marB="0" anchor="b"/>
                </a:tc>
                <a:tc>
                  <a:txBody>
                    <a:bodyPr/>
                    <a:lstStyle/>
                    <a:p>
                      <a:pPr algn="ctr"/>
                      <a:r>
                        <a:rPr lang="en-US"/>
                        <a:t>4.9%, 25.4%</a:t>
                      </a:r>
                    </a:p>
                  </a:txBody>
                  <a:tcPr/>
                </a:tc>
                <a:tc>
                  <a:txBody>
                    <a:bodyPr/>
                    <a:lstStyle/>
                    <a:p>
                      <a:pPr algn="ctr"/>
                      <a:r>
                        <a:rPr lang="en-US"/>
                        <a:t>0.65</a:t>
                      </a:r>
                    </a:p>
                  </a:txBody>
                  <a:tcPr/>
                </a:tc>
                <a:tc>
                  <a:txBody>
                    <a:bodyPr/>
                    <a:lstStyle/>
                    <a:p>
                      <a:pPr algn="ctr"/>
                      <a:r>
                        <a:rPr lang="en-US"/>
                        <a:t>0.82</a:t>
                      </a:r>
                    </a:p>
                  </a:txBody>
                  <a:tcPr/>
                </a:tc>
                <a:extLst>
                  <a:ext uri="{0D108BD9-81ED-4DB2-BD59-A6C34878D82A}">
                    <a16:rowId xmlns:a16="http://schemas.microsoft.com/office/drawing/2014/main" val="4102512082"/>
                  </a:ext>
                </a:extLst>
              </a:tr>
              <a:tr h="370840">
                <a:tc>
                  <a:txBody>
                    <a:bodyPr/>
                    <a:lstStyle/>
                    <a:p>
                      <a:endParaRPr lang="en-US"/>
                    </a:p>
                  </a:txBody>
                  <a:tcPr/>
                </a:tc>
                <a:tc>
                  <a:txBody>
                    <a:bodyPr/>
                    <a:lstStyle/>
                    <a:p>
                      <a:pPr algn="ctr"/>
                      <a:r>
                        <a:rPr lang="en-US"/>
                        <a:t>Not Satisfactory</a:t>
                      </a:r>
                    </a:p>
                  </a:txBody>
                  <a:tcPr/>
                </a:tc>
                <a:tc>
                  <a:txBody>
                    <a:bodyPr/>
                    <a:lstStyle/>
                    <a:p>
                      <a:pPr algn="ctr"/>
                      <a:r>
                        <a:rPr lang="en-US"/>
                        <a:t>Very Good, Not Satisfactory</a:t>
                      </a:r>
                    </a:p>
                  </a:txBody>
                  <a:tcPr/>
                </a:tc>
                <a:tc>
                  <a:txBody>
                    <a:bodyPr/>
                    <a:lstStyle/>
                    <a:p>
                      <a:pPr algn="ctr"/>
                      <a:r>
                        <a:rPr lang="en-US"/>
                        <a:t>Satisfactory</a:t>
                      </a:r>
                    </a:p>
                  </a:txBody>
                  <a:tcPr/>
                </a:tc>
                <a:tc>
                  <a:txBody>
                    <a:bodyPr/>
                    <a:lstStyle/>
                    <a:p>
                      <a:pPr algn="ctr"/>
                      <a:r>
                        <a:rPr lang="en-US"/>
                        <a:t>Good</a:t>
                      </a:r>
                    </a:p>
                  </a:txBody>
                  <a:tcPr/>
                </a:tc>
                <a:extLst>
                  <a:ext uri="{0D108BD9-81ED-4DB2-BD59-A6C34878D82A}">
                    <a16:rowId xmlns:a16="http://schemas.microsoft.com/office/drawing/2014/main" val="3355187181"/>
                  </a:ext>
                </a:extLst>
              </a:tr>
            </a:tbl>
          </a:graphicData>
        </a:graphic>
      </p:graphicFrame>
    </p:spTree>
    <p:extLst>
      <p:ext uri="{BB962C8B-B14F-4D97-AF65-F5344CB8AC3E}">
        <p14:creationId xmlns:p14="http://schemas.microsoft.com/office/powerpoint/2010/main" val="399096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B218-0B48-4AFC-B7C9-654DCDA0DDBB}"/>
              </a:ext>
            </a:extLst>
          </p:cNvPr>
          <p:cNvSpPr>
            <a:spLocks noGrp="1"/>
          </p:cNvSpPr>
          <p:nvPr>
            <p:ph type="title"/>
          </p:nvPr>
        </p:nvSpPr>
        <p:spPr>
          <a:xfrm>
            <a:off x="0" y="1181853"/>
            <a:ext cx="3581399" cy="2610685"/>
          </a:xfrm>
        </p:spPr>
        <p:txBody>
          <a:bodyPr>
            <a:normAutofit/>
          </a:bodyPr>
          <a:lstStyle/>
          <a:p>
            <a:r>
              <a:rPr lang="en-US"/>
              <a:t>But wait…</a:t>
            </a:r>
            <a:br>
              <a:rPr lang="en-US"/>
            </a:br>
            <a:br>
              <a:rPr lang="en-US"/>
            </a:br>
            <a:r>
              <a:rPr lang="en-US"/>
              <a:t>        there are</a:t>
            </a:r>
            <a:br>
              <a:rPr lang="en-US"/>
            </a:br>
            <a:r>
              <a:rPr lang="en-US"/>
              <a:t>	10 outliers</a:t>
            </a:r>
          </a:p>
        </p:txBody>
      </p:sp>
      <p:graphicFrame>
        <p:nvGraphicFramePr>
          <p:cNvPr id="4" name="Chart 3">
            <a:extLst>
              <a:ext uri="{FF2B5EF4-FFF2-40B4-BE49-F238E27FC236}">
                <a16:creationId xmlns:a16="http://schemas.microsoft.com/office/drawing/2014/main" id="{886E1AC9-CB32-484A-A300-9C2F401E6728}"/>
              </a:ext>
            </a:extLst>
          </p:cNvPr>
          <p:cNvGraphicFramePr>
            <a:graphicFrameLocks/>
          </p:cNvGraphicFramePr>
          <p:nvPr>
            <p:extLst>
              <p:ext uri="{D42A27DB-BD31-4B8C-83A1-F6EECF244321}">
                <p14:modId xmlns:p14="http://schemas.microsoft.com/office/powerpoint/2010/main" val="3634154080"/>
              </p:ext>
            </p:extLst>
          </p:nvPr>
        </p:nvGraphicFramePr>
        <p:xfrm>
          <a:off x="3671887" y="0"/>
          <a:ext cx="8429625" cy="2400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43E1F04-9AEB-48EE-85E6-FD1B55416349}"/>
              </a:ext>
            </a:extLst>
          </p:cNvPr>
          <p:cNvGraphicFramePr>
            <a:graphicFrameLocks/>
          </p:cNvGraphicFramePr>
          <p:nvPr>
            <p:extLst>
              <p:ext uri="{D42A27DB-BD31-4B8C-83A1-F6EECF244321}">
                <p14:modId xmlns:p14="http://schemas.microsoft.com/office/powerpoint/2010/main" val="2780796521"/>
              </p:ext>
            </p:extLst>
          </p:nvPr>
        </p:nvGraphicFramePr>
        <p:xfrm>
          <a:off x="3671886" y="2771776"/>
          <a:ext cx="8429625" cy="16859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2A65E6F-A1EA-498A-9519-EB673F9F6028}"/>
              </a:ext>
            </a:extLst>
          </p:cNvPr>
          <p:cNvGraphicFramePr>
            <a:graphicFrameLocks/>
          </p:cNvGraphicFramePr>
          <p:nvPr>
            <p:extLst>
              <p:ext uri="{D42A27DB-BD31-4B8C-83A1-F6EECF244321}">
                <p14:modId xmlns:p14="http://schemas.microsoft.com/office/powerpoint/2010/main" val="844454321"/>
              </p:ext>
            </p:extLst>
          </p:nvPr>
        </p:nvGraphicFramePr>
        <p:xfrm>
          <a:off x="3671887" y="5048250"/>
          <a:ext cx="8429625" cy="1552575"/>
        </p:xfrm>
        <a:graphic>
          <a:graphicData uri="http://schemas.openxmlformats.org/drawingml/2006/chart">
            <c:chart xmlns:c="http://schemas.openxmlformats.org/drawingml/2006/chart" xmlns:r="http://schemas.openxmlformats.org/officeDocument/2006/relationships" r:id="rId4"/>
          </a:graphicData>
        </a:graphic>
      </p:graphicFrame>
      <p:sp>
        <p:nvSpPr>
          <p:cNvPr id="3" name="Oval 2">
            <a:extLst>
              <a:ext uri="{FF2B5EF4-FFF2-40B4-BE49-F238E27FC236}">
                <a16:creationId xmlns:a16="http://schemas.microsoft.com/office/drawing/2014/main" id="{AAC793BF-D136-4627-91D2-24B82D1D7320}"/>
              </a:ext>
            </a:extLst>
          </p:cNvPr>
          <p:cNvSpPr/>
          <p:nvPr/>
        </p:nvSpPr>
        <p:spPr>
          <a:xfrm>
            <a:off x="3781425" y="166688"/>
            <a:ext cx="757236" cy="19097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A0901A-1785-4939-9335-7B83B20C0012}"/>
              </a:ext>
            </a:extLst>
          </p:cNvPr>
          <p:cNvSpPr txBox="1"/>
          <p:nvPr/>
        </p:nvSpPr>
        <p:spPr>
          <a:xfrm>
            <a:off x="3156154" y="257175"/>
            <a:ext cx="850489" cy="307777"/>
          </a:xfrm>
          <a:prstGeom prst="rect">
            <a:avLst/>
          </a:prstGeom>
          <a:noFill/>
        </p:spPr>
        <p:txBody>
          <a:bodyPr wrap="none" rtlCol="0">
            <a:spAutoFit/>
          </a:bodyPr>
          <a:lstStyle/>
          <a:p>
            <a:r>
              <a:rPr lang="en-US" sz="1400" b="1">
                <a:solidFill>
                  <a:srgbClr val="FF0000"/>
                </a:solidFill>
              </a:rPr>
              <a:t>Log scale</a:t>
            </a:r>
          </a:p>
        </p:txBody>
      </p:sp>
    </p:spTree>
    <p:extLst>
      <p:ext uri="{BB962C8B-B14F-4D97-AF65-F5344CB8AC3E}">
        <p14:creationId xmlns:p14="http://schemas.microsoft.com/office/powerpoint/2010/main" val="417544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02D0-F84E-40CD-ACB6-86E0AFBD8CBA}"/>
              </a:ext>
            </a:extLst>
          </p:cNvPr>
          <p:cNvSpPr>
            <a:spLocks noGrp="1"/>
          </p:cNvSpPr>
          <p:nvPr>
            <p:ph type="title"/>
          </p:nvPr>
        </p:nvSpPr>
        <p:spPr>
          <a:xfrm>
            <a:off x="838200" y="95496"/>
            <a:ext cx="10515600" cy="818906"/>
          </a:xfrm>
        </p:spPr>
        <p:txBody>
          <a:bodyPr/>
          <a:lstStyle/>
          <a:p>
            <a:r>
              <a:rPr lang="en-US"/>
              <a:t>Examples of outliers</a:t>
            </a:r>
          </a:p>
        </p:txBody>
      </p:sp>
      <p:graphicFrame>
        <p:nvGraphicFramePr>
          <p:cNvPr id="5" name="Chart 4">
            <a:extLst>
              <a:ext uri="{FF2B5EF4-FFF2-40B4-BE49-F238E27FC236}">
                <a16:creationId xmlns:a16="http://schemas.microsoft.com/office/drawing/2014/main" id="{7CCE5FFB-1B43-469F-A046-45E914917F80}"/>
              </a:ext>
            </a:extLst>
          </p:cNvPr>
          <p:cNvGraphicFramePr>
            <a:graphicFrameLocks/>
          </p:cNvGraphicFramePr>
          <p:nvPr>
            <p:extLst>
              <p:ext uri="{D42A27DB-BD31-4B8C-83A1-F6EECF244321}">
                <p14:modId xmlns:p14="http://schemas.microsoft.com/office/powerpoint/2010/main" val="3955199767"/>
              </p:ext>
            </p:extLst>
          </p:nvPr>
        </p:nvGraphicFramePr>
        <p:xfrm>
          <a:off x="1819275" y="779584"/>
          <a:ext cx="9927248"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FFDE8A5-439C-4C50-8B94-B5706B7D5529}"/>
              </a:ext>
            </a:extLst>
          </p:cNvPr>
          <p:cNvSpPr txBox="1"/>
          <p:nvPr/>
        </p:nvSpPr>
        <p:spPr>
          <a:xfrm>
            <a:off x="304800" y="1934308"/>
            <a:ext cx="1264129" cy="369332"/>
          </a:xfrm>
          <a:prstGeom prst="rect">
            <a:avLst/>
          </a:prstGeom>
          <a:noFill/>
        </p:spPr>
        <p:txBody>
          <a:bodyPr wrap="none" rtlCol="0">
            <a:spAutoFit/>
          </a:bodyPr>
          <a:lstStyle/>
          <a:p>
            <a:r>
              <a:rPr lang="en-US"/>
              <a:t>Best outlier</a:t>
            </a:r>
          </a:p>
        </p:txBody>
      </p:sp>
      <p:graphicFrame>
        <p:nvGraphicFramePr>
          <p:cNvPr id="7" name="Chart 6">
            <a:extLst>
              <a:ext uri="{FF2B5EF4-FFF2-40B4-BE49-F238E27FC236}">
                <a16:creationId xmlns:a16="http://schemas.microsoft.com/office/drawing/2014/main" id="{C0B04275-B953-45D2-9D2E-3745069439AF}"/>
              </a:ext>
            </a:extLst>
          </p:cNvPr>
          <p:cNvGraphicFramePr>
            <a:graphicFrameLocks/>
          </p:cNvGraphicFramePr>
          <p:nvPr>
            <p:extLst>
              <p:ext uri="{D42A27DB-BD31-4B8C-83A1-F6EECF244321}">
                <p14:modId xmlns:p14="http://schemas.microsoft.com/office/powerpoint/2010/main" val="51237609"/>
              </p:ext>
            </p:extLst>
          </p:nvPr>
        </p:nvGraphicFramePr>
        <p:xfrm>
          <a:off x="2063262" y="3540369"/>
          <a:ext cx="9290538"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379D772-E9EC-47E6-995C-E77DFCD90B6E}"/>
              </a:ext>
            </a:extLst>
          </p:cNvPr>
          <p:cNvSpPr txBox="1"/>
          <p:nvPr/>
        </p:nvSpPr>
        <p:spPr>
          <a:xfrm>
            <a:off x="304799" y="4554361"/>
            <a:ext cx="1417183" cy="369332"/>
          </a:xfrm>
          <a:prstGeom prst="rect">
            <a:avLst/>
          </a:prstGeom>
          <a:noFill/>
        </p:spPr>
        <p:txBody>
          <a:bodyPr wrap="none" rtlCol="0">
            <a:spAutoFit/>
          </a:bodyPr>
          <a:lstStyle/>
          <a:p>
            <a:r>
              <a:rPr lang="en-US"/>
              <a:t>Worst outlier</a:t>
            </a:r>
          </a:p>
        </p:txBody>
      </p:sp>
    </p:spTree>
    <p:extLst>
      <p:ext uri="{BB962C8B-B14F-4D97-AF65-F5344CB8AC3E}">
        <p14:creationId xmlns:p14="http://schemas.microsoft.com/office/powerpoint/2010/main" val="247738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AC86-B02A-40E3-A09D-6E4E3AD4A973}"/>
              </a:ext>
            </a:extLst>
          </p:cNvPr>
          <p:cNvSpPr>
            <a:spLocks noGrp="1"/>
          </p:cNvSpPr>
          <p:nvPr>
            <p:ph type="title"/>
          </p:nvPr>
        </p:nvSpPr>
        <p:spPr/>
        <p:txBody>
          <a:bodyPr>
            <a:normAutofit fontScale="90000"/>
          </a:bodyPr>
          <a:lstStyle/>
          <a:p>
            <a:r>
              <a:rPr lang="en-US"/>
              <a:t>How did we do?	        …on the remaining 57 gages</a:t>
            </a:r>
            <a:br>
              <a:rPr lang="en-US"/>
            </a:br>
            <a:r>
              <a:rPr lang="en-US"/>
              <a:t>                                    after the outliers are removed</a:t>
            </a:r>
          </a:p>
        </p:txBody>
      </p:sp>
      <p:graphicFrame>
        <p:nvGraphicFramePr>
          <p:cNvPr id="5" name="Table 4">
            <a:extLst>
              <a:ext uri="{FF2B5EF4-FFF2-40B4-BE49-F238E27FC236}">
                <a16:creationId xmlns:a16="http://schemas.microsoft.com/office/drawing/2014/main" id="{D5879AA2-C4DE-42FB-8A6F-9E2296532E1E}"/>
              </a:ext>
            </a:extLst>
          </p:cNvPr>
          <p:cNvGraphicFramePr>
            <a:graphicFrameLocks noGrp="1"/>
          </p:cNvGraphicFramePr>
          <p:nvPr>
            <p:extLst>
              <p:ext uri="{D42A27DB-BD31-4B8C-83A1-F6EECF244321}">
                <p14:modId xmlns:p14="http://schemas.microsoft.com/office/powerpoint/2010/main" val="2779338147"/>
              </p:ext>
            </p:extLst>
          </p:nvPr>
        </p:nvGraphicFramePr>
        <p:xfrm>
          <a:off x="2398295" y="2672291"/>
          <a:ext cx="8037930" cy="1112520"/>
        </p:xfrm>
        <a:graphic>
          <a:graphicData uri="http://schemas.openxmlformats.org/drawingml/2006/table">
            <a:tbl>
              <a:tblPr firstRow="1" bandRow="1">
                <a:tableStyleId>{5C22544A-7EE6-4342-B048-85BDC9FD1C3A}</a:tableStyleId>
              </a:tblPr>
              <a:tblGrid>
                <a:gridCol w="1941930">
                  <a:extLst>
                    <a:ext uri="{9D8B030D-6E8A-4147-A177-3AD203B41FA5}">
                      <a16:colId xmlns:a16="http://schemas.microsoft.com/office/drawing/2014/main" val="1765340551"/>
                    </a:ext>
                  </a:extLst>
                </a:gridCol>
                <a:gridCol w="2032000">
                  <a:extLst>
                    <a:ext uri="{9D8B030D-6E8A-4147-A177-3AD203B41FA5}">
                      <a16:colId xmlns:a16="http://schemas.microsoft.com/office/drawing/2014/main" val="2362771886"/>
                    </a:ext>
                  </a:extLst>
                </a:gridCol>
                <a:gridCol w="2032000">
                  <a:extLst>
                    <a:ext uri="{9D8B030D-6E8A-4147-A177-3AD203B41FA5}">
                      <a16:colId xmlns:a16="http://schemas.microsoft.com/office/drawing/2014/main" val="4198842519"/>
                    </a:ext>
                  </a:extLst>
                </a:gridCol>
                <a:gridCol w="2032000">
                  <a:extLst>
                    <a:ext uri="{9D8B030D-6E8A-4147-A177-3AD203B41FA5}">
                      <a16:colId xmlns:a16="http://schemas.microsoft.com/office/drawing/2014/main" val="107044967"/>
                    </a:ext>
                  </a:extLst>
                </a:gridCol>
              </a:tblGrid>
              <a:tr h="370840">
                <a:tc>
                  <a:txBody>
                    <a:bodyPr/>
                    <a:lstStyle/>
                    <a:p>
                      <a:pPr algn="ctr"/>
                      <a:r>
                        <a:rPr lang="en-US"/>
                        <a:t>NSE</a:t>
                      </a:r>
                    </a:p>
                  </a:txBody>
                  <a:tcPr/>
                </a:tc>
                <a:tc>
                  <a:txBody>
                    <a:bodyPr/>
                    <a:lstStyle/>
                    <a:p>
                      <a:pPr algn="ctr"/>
                      <a:r>
                        <a:rPr lang="en-US"/>
                        <a:t>|PBIAS|</a:t>
                      </a:r>
                    </a:p>
                  </a:txBody>
                  <a:tcPr/>
                </a:tc>
                <a:tc>
                  <a:txBody>
                    <a:bodyPr/>
                    <a:lstStyle/>
                    <a:p>
                      <a:pPr algn="ctr"/>
                      <a:r>
                        <a:rPr lang="en-US"/>
                        <a:t>RSR</a:t>
                      </a:r>
                    </a:p>
                  </a:txBody>
                  <a:tcPr/>
                </a:tc>
                <a:tc>
                  <a:txBody>
                    <a:bodyPr/>
                    <a:lstStyle/>
                    <a:p>
                      <a:pPr algn="ctr"/>
                      <a:r>
                        <a:rPr lang="en-US"/>
                        <a:t>R</a:t>
                      </a:r>
                      <a:r>
                        <a:rPr lang="en-US" baseline="30000"/>
                        <a:t>2</a:t>
                      </a:r>
                      <a:endParaRPr lang="en-US"/>
                    </a:p>
                  </a:txBody>
                  <a:tcPr/>
                </a:tc>
                <a:extLst>
                  <a:ext uri="{0D108BD9-81ED-4DB2-BD59-A6C34878D82A}">
                    <a16:rowId xmlns:a16="http://schemas.microsoft.com/office/drawing/2014/main" val="3378962955"/>
                  </a:ext>
                </a:extLst>
              </a:tr>
              <a:tr h="370840">
                <a:tc>
                  <a:txBody>
                    <a:bodyPr/>
                    <a:lstStyle/>
                    <a:p>
                      <a:pPr algn="ctr" fontAlgn="b"/>
                      <a:r>
                        <a:rPr lang="en-US" sz="1800" b="0" i="0" u="none" strike="noStrike">
                          <a:solidFill>
                            <a:srgbClr val="000000"/>
                          </a:solidFill>
                          <a:effectLst/>
                          <a:latin typeface="Calibri" panose="020F0502020204030204" pitchFamily="34" charset="0"/>
                        </a:rPr>
                        <a:t>0.74</a:t>
                      </a:r>
                    </a:p>
                  </a:txBody>
                  <a:tcPr marL="9525" marR="9525" marT="9525" marB="0" anchor="b"/>
                </a:tc>
                <a:tc>
                  <a:txBody>
                    <a:bodyPr/>
                    <a:lstStyle/>
                    <a:p>
                      <a:pPr algn="ctr"/>
                      <a:r>
                        <a:rPr lang="en-US"/>
                        <a:t>16.6%</a:t>
                      </a:r>
                    </a:p>
                  </a:txBody>
                  <a:tcPr/>
                </a:tc>
                <a:tc>
                  <a:txBody>
                    <a:bodyPr/>
                    <a:lstStyle/>
                    <a:p>
                      <a:pPr algn="ctr"/>
                      <a:r>
                        <a:rPr lang="en-US"/>
                        <a:t>0.50</a:t>
                      </a:r>
                    </a:p>
                  </a:txBody>
                  <a:tcPr/>
                </a:tc>
                <a:tc>
                  <a:txBody>
                    <a:bodyPr/>
                    <a:lstStyle/>
                    <a:p>
                      <a:pPr algn="ctr"/>
                      <a:r>
                        <a:rPr lang="en-US"/>
                        <a:t>0.85</a:t>
                      </a:r>
                    </a:p>
                  </a:txBody>
                  <a:tcPr/>
                </a:tc>
                <a:extLst>
                  <a:ext uri="{0D108BD9-81ED-4DB2-BD59-A6C34878D82A}">
                    <a16:rowId xmlns:a16="http://schemas.microsoft.com/office/drawing/2014/main" val="1863324888"/>
                  </a:ext>
                </a:extLst>
              </a:tr>
              <a:tr h="370840">
                <a:tc>
                  <a:txBody>
                    <a:bodyPr/>
                    <a:lstStyle/>
                    <a:p>
                      <a:pPr algn="ctr"/>
                      <a:r>
                        <a:rPr lang="en-US"/>
                        <a:t>Good</a:t>
                      </a:r>
                    </a:p>
                  </a:txBody>
                  <a:tcPr/>
                </a:tc>
                <a:tc>
                  <a:txBody>
                    <a:bodyPr/>
                    <a:lstStyle/>
                    <a:p>
                      <a:pPr algn="ctr"/>
                      <a:r>
                        <a:rPr lang="en-US"/>
                        <a:t>Not Satisfactory</a:t>
                      </a:r>
                    </a:p>
                  </a:txBody>
                  <a:tcPr/>
                </a:tc>
                <a:tc>
                  <a:txBody>
                    <a:bodyPr/>
                    <a:lstStyle/>
                    <a:p>
                      <a:pPr algn="ctr"/>
                      <a:r>
                        <a:rPr lang="en-US"/>
                        <a:t>Very Good</a:t>
                      </a:r>
                    </a:p>
                  </a:txBody>
                  <a:tcPr/>
                </a:tc>
                <a:tc>
                  <a:txBody>
                    <a:bodyPr/>
                    <a:lstStyle/>
                    <a:p>
                      <a:pPr algn="ctr"/>
                      <a:r>
                        <a:rPr lang="en-US"/>
                        <a:t>Good</a:t>
                      </a:r>
                    </a:p>
                  </a:txBody>
                  <a:tcPr/>
                </a:tc>
                <a:extLst>
                  <a:ext uri="{0D108BD9-81ED-4DB2-BD59-A6C34878D82A}">
                    <a16:rowId xmlns:a16="http://schemas.microsoft.com/office/drawing/2014/main" val="3162291992"/>
                  </a:ext>
                </a:extLst>
              </a:tr>
            </a:tbl>
          </a:graphicData>
        </a:graphic>
      </p:graphicFrame>
      <p:sp>
        <p:nvSpPr>
          <p:cNvPr id="6" name="TextBox 5">
            <a:extLst>
              <a:ext uri="{FF2B5EF4-FFF2-40B4-BE49-F238E27FC236}">
                <a16:creationId xmlns:a16="http://schemas.microsoft.com/office/drawing/2014/main" id="{E8D983B8-E9F2-4961-A7D7-999E856F8E77}"/>
              </a:ext>
            </a:extLst>
          </p:cNvPr>
          <p:cNvSpPr txBox="1"/>
          <p:nvPr/>
        </p:nvSpPr>
        <p:spPr>
          <a:xfrm>
            <a:off x="9107840" y="3784811"/>
            <a:ext cx="2412648" cy="369332"/>
          </a:xfrm>
          <a:prstGeom prst="rect">
            <a:avLst/>
          </a:prstGeom>
          <a:noFill/>
        </p:spPr>
        <p:txBody>
          <a:bodyPr wrap="none" rtlCol="0">
            <a:spAutoFit/>
          </a:bodyPr>
          <a:lstStyle/>
          <a:p>
            <a:r>
              <a:rPr lang="en-US"/>
              <a:t>Data is for WW2100 4.0</a:t>
            </a:r>
          </a:p>
        </p:txBody>
      </p:sp>
      <p:graphicFrame>
        <p:nvGraphicFramePr>
          <p:cNvPr id="7" name="Table 6">
            <a:extLst>
              <a:ext uri="{FF2B5EF4-FFF2-40B4-BE49-F238E27FC236}">
                <a16:creationId xmlns:a16="http://schemas.microsoft.com/office/drawing/2014/main" id="{73B472FF-3F40-4ECF-BA7F-DDED6105A1F9}"/>
              </a:ext>
            </a:extLst>
          </p:cNvPr>
          <p:cNvGraphicFramePr>
            <a:graphicFrameLocks noGrp="1"/>
          </p:cNvGraphicFramePr>
          <p:nvPr>
            <p:extLst>
              <p:ext uri="{D42A27DB-BD31-4B8C-83A1-F6EECF244321}">
                <p14:modId xmlns:p14="http://schemas.microsoft.com/office/powerpoint/2010/main" val="4038357616"/>
              </p:ext>
            </p:extLst>
          </p:nvPr>
        </p:nvGraphicFramePr>
        <p:xfrm>
          <a:off x="671512" y="2672291"/>
          <a:ext cx="10848976" cy="1112520"/>
        </p:xfrm>
        <a:graphic>
          <a:graphicData uri="http://schemas.openxmlformats.org/drawingml/2006/table">
            <a:tbl>
              <a:tblPr firstRow="1" bandRow="1">
                <a:tableStyleId>{5C22544A-7EE6-4342-B048-85BDC9FD1C3A}</a:tableStyleId>
              </a:tblPr>
              <a:tblGrid>
                <a:gridCol w="2490836">
                  <a:extLst>
                    <a:ext uri="{9D8B030D-6E8A-4147-A177-3AD203B41FA5}">
                      <a16:colId xmlns:a16="http://schemas.microsoft.com/office/drawing/2014/main" val="119755236"/>
                    </a:ext>
                  </a:extLst>
                </a:gridCol>
                <a:gridCol w="1738264">
                  <a:extLst>
                    <a:ext uri="{9D8B030D-6E8A-4147-A177-3AD203B41FA5}">
                      <a16:colId xmlns:a16="http://schemas.microsoft.com/office/drawing/2014/main" val="3054608275"/>
                    </a:ext>
                  </a:extLst>
                </a:gridCol>
                <a:gridCol w="2887575">
                  <a:extLst>
                    <a:ext uri="{9D8B030D-6E8A-4147-A177-3AD203B41FA5}">
                      <a16:colId xmlns:a16="http://schemas.microsoft.com/office/drawing/2014/main" val="1594290988"/>
                    </a:ext>
                  </a:extLst>
                </a:gridCol>
                <a:gridCol w="1862197">
                  <a:extLst>
                    <a:ext uri="{9D8B030D-6E8A-4147-A177-3AD203B41FA5}">
                      <a16:colId xmlns:a16="http://schemas.microsoft.com/office/drawing/2014/main" val="3051772837"/>
                    </a:ext>
                  </a:extLst>
                </a:gridCol>
                <a:gridCol w="1870104">
                  <a:extLst>
                    <a:ext uri="{9D8B030D-6E8A-4147-A177-3AD203B41FA5}">
                      <a16:colId xmlns:a16="http://schemas.microsoft.com/office/drawing/2014/main" val="2067168638"/>
                    </a:ext>
                  </a:extLst>
                </a:gridCol>
              </a:tblGrid>
              <a:tr h="370840">
                <a:tc>
                  <a:txBody>
                    <a:bodyPr/>
                    <a:lstStyle/>
                    <a:p>
                      <a:endParaRPr lang="en-US"/>
                    </a:p>
                  </a:txBody>
                  <a:tcPr/>
                </a:tc>
                <a:tc>
                  <a:txBody>
                    <a:bodyPr/>
                    <a:lstStyle/>
                    <a:p>
                      <a:pPr algn="ctr"/>
                      <a:r>
                        <a:rPr lang="en-US"/>
                        <a:t>NSE</a:t>
                      </a:r>
                    </a:p>
                  </a:txBody>
                  <a:tcPr/>
                </a:tc>
                <a:tc>
                  <a:txBody>
                    <a:bodyPr/>
                    <a:lstStyle/>
                    <a:p>
                      <a:pPr algn="ctr"/>
                      <a:r>
                        <a:rPr lang="en-US"/>
                        <a:t>PBIAS, abs(PBIAS)</a:t>
                      </a:r>
                    </a:p>
                  </a:txBody>
                  <a:tcPr/>
                </a:tc>
                <a:tc>
                  <a:txBody>
                    <a:bodyPr/>
                    <a:lstStyle/>
                    <a:p>
                      <a:pPr algn="ctr"/>
                      <a:r>
                        <a:rPr lang="en-US"/>
                        <a:t>RSR</a:t>
                      </a:r>
                    </a:p>
                  </a:txBody>
                  <a:tcPr/>
                </a:tc>
                <a:tc>
                  <a:txBody>
                    <a:bodyPr/>
                    <a:lstStyle/>
                    <a:p>
                      <a:pPr algn="ctr"/>
                      <a:r>
                        <a:rPr lang="en-US"/>
                        <a:t>R</a:t>
                      </a:r>
                      <a:r>
                        <a:rPr lang="en-US" baseline="30000"/>
                        <a:t>2</a:t>
                      </a:r>
                    </a:p>
                  </a:txBody>
                  <a:tcPr/>
                </a:tc>
                <a:extLst>
                  <a:ext uri="{0D108BD9-81ED-4DB2-BD59-A6C34878D82A}">
                    <a16:rowId xmlns:a16="http://schemas.microsoft.com/office/drawing/2014/main" val="431708764"/>
                  </a:ext>
                </a:extLst>
              </a:tr>
              <a:tr h="370840">
                <a:tc>
                  <a:txBody>
                    <a:bodyPr/>
                    <a:lstStyle/>
                    <a:p>
                      <a:r>
                        <a:rPr lang="en-US"/>
                        <a:t>Average of 57 locations</a:t>
                      </a:r>
                    </a:p>
                  </a:txBody>
                  <a:tcPr/>
                </a:tc>
                <a:tc>
                  <a:txBody>
                    <a:bodyPr/>
                    <a:lstStyle/>
                    <a:p>
                      <a:pPr algn="ctr" fontAlgn="b"/>
                      <a:r>
                        <a:rPr lang="en-US" sz="1800" b="0" i="0" u="none" strike="noStrike">
                          <a:solidFill>
                            <a:srgbClr val="000000"/>
                          </a:solidFill>
                          <a:effectLst/>
                          <a:latin typeface="Calibri" panose="020F0502020204030204" pitchFamily="34" charset="0"/>
                        </a:rPr>
                        <a:t>0.74</a:t>
                      </a:r>
                    </a:p>
                  </a:txBody>
                  <a:tcPr marL="9525" marR="9525" marT="9525" marB="0" anchor="b"/>
                </a:tc>
                <a:tc>
                  <a:txBody>
                    <a:bodyPr/>
                    <a:lstStyle/>
                    <a:p>
                      <a:pPr algn="ctr"/>
                      <a:r>
                        <a:rPr lang="en-US"/>
                        <a:t>6.6%, 16.6%</a:t>
                      </a:r>
                    </a:p>
                  </a:txBody>
                  <a:tcPr/>
                </a:tc>
                <a:tc>
                  <a:txBody>
                    <a:bodyPr/>
                    <a:lstStyle/>
                    <a:p>
                      <a:pPr algn="ctr"/>
                      <a:r>
                        <a:rPr lang="en-US"/>
                        <a:t>0.50</a:t>
                      </a:r>
                    </a:p>
                  </a:txBody>
                  <a:tcPr/>
                </a:tc>
                <a:tc>
                  <a:txBody>
                    <a:bodyPr/>
                    <a:lstStyle/>
                    <a:p>
                      <a:pPr algn="ctr"/>
                      <a:r>
                        <a:rPr lang="en-US"/>
                        <a:t>0.85</a:t>
                      </a:r>
                    </a:p>
                  </a:txBody>
                  <a:tcPr/>
                </a:tc>
                <a:extLst>
                  <a:ext uri="{0D108BD9-81ED-4DB2-BD59-A6C34878D82A}">
                    <a16:rowId xmlns:a16="http://schemas.microsoft.com/office/drawing/2014/main" val="4102512082"/>
                  </a:ext>
                </a:extLst>
              </a:tr>
              <a:tr h="370840">
                <a:tc>
                  <a:txBody>
                    <a:bodyPr/>
                    <a:lstStyle/>
                    <a:p>
                      <a:endParaRPr lang="en-US"/>
                    </a:p>
                  </a:txBody>
                  <a:tcPr/>
                </a:tc>
                <a:tc>
                  <a:txBody>
                    <a:bodyPr/>
                    <a:lstStyle/>
                    <a:p>
                      <a:pPr algn="ctr"/>
                      <a:r>
                        <a:rPr lang="en-US"/>
                        <a:t>Good</a:t>
                      </a:r>
                    </a:p>
                  </a:txBody>
                  <a:tcPr/>
                </a:tc>
                <a:tc>
                  <a:txBody>
                    <a:bodyPr/>
                    <a:lstStyle/>
                    <a:p>
                      <a:pPr algn="ctr"/>
                      <a:r>
                        <a:rPr lang="en-US"/>
                        <a:t>Good, Not Satisfactory</a:t>
                      </a:r>
                    </a:p>
                  </a:txBody>
                  <a:tcPr/>
                </a:tc>
                <a:tc>
                  <a:txBody>
                    <a:bodyPr/>
                    <a:lstStyle/>
                    <a:p>
                      <a:pPr algn="ctr"/>
                      <a:r>
                        <a:rPr lang="en-US"/>
                        <a:t>Very Good</a:t>
                      </a:r>
                    </a:p>
                  </a:txBody>
                  <a:tcPr/>
                </a:tc>
                <a:tc>
                  <a:txBody>
                    <a:bodyPr/>
                    <a:lstStyle/>
                    <a:p>
                      <a:pPr algn="ctr"/>
                      <a:r>
                        <a:rPr lang="en-US"/>
                        <a:t>Good</a:t>
                      </a:r>
                    </a:p>
                  </a:txBody>
                  <a:tcPr/>
                </a:tc>
                <a:extLst>
                  <a:ext uri="{0D108BD9-81ED-4DB2-BD59-A6C34878D82A}">
                    <a16:rowId xmlns:a16="http://schemas.microsoft.com/office/drawing/2014/main" val="3355187181"/>
                  </a:ext>
                </a:extLst>
              </a:tr>
            </a:tbl>
          </a:graphicData>
        </a:graphic>
      </p:graphicFrame>
    </p:spTree>
    <p:extLst>
      <p:ext uri="{BB962C8B-B14F-4D97-AF65-F5344CB8AC3E}">
        <p14:creationId xmlns:p14="http://schemas.microsoft.com/office/powerpoint/2010/main" val="328306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3576-E51A-4018-9D5E-F3E35BC21513}"/>
              </a:ext>
            </a:extLst>
          </p:cNvPr>
          <p:cNvSpPr>
            <a:spLocks noGrp="1"/>
          </p:cNvSpPr>
          <p:nvPr>
            <p:ph type="title"/>
          </p:nvPr>
        </p:nvSpPr>
        <p:spPr>
          <a:xfrm>
            <a:off x="188495" y="-272500"/>
            <a:ext cx="10515600" cy="1325563"/>
          </a:xfrm>
        </p:spPr>
        <p:txBody>
          <a:bodyPr/>
          <a:lstStyle/>
          <a:p>
            <a:r>
              <a:rPr lang="en-US"/>
              <a:t>No, but wait…</a:t>
            </a:r>
          </a:p>
        </p:txBody>
      </p:sp>
      <p:sp>
        <p:nvSpPr>
          <p:cNvPr id="4" name="TextBox 3">
            <a:extLst>
              <a:ext uri="{FF2B5EF4-FFF2-40B4-BE49-F238E27FC236}">
                <a16:creationId xmlns:a16="http://schemas.microsoft.com/office/drawing/2014/main" id="{CA062A87-E84B-4B66-B692-0F6638669519}"/>
              </a:ext>
            </a:extLst>
          </p:cNvPr>
          <p:cNvSpPr txBox="1"/>
          <p:nvPr/>
        </p:nvSpPr>
        <p:spPr>
          <a:xfrm>
            <a:off x="4980555" y="505315"/>
            <a:ext cx="6539932" cy="461665"/>
          </a:xfrm>
          <a:prstGeom prst="rect">
            <a:avLst/>
          </a:prstGeom>
          <a:noFill/>
        </p:spPr>
        <p:txBody>
          <a:bodyPr wrap="none" rtlCol="0">
            <a:spAutoFit/>
          </a:bodyPr>
          <a:lstStyle/>
          <a:p>
            <a:r>
              <a:rPr lang="en-US" sz="2400"/>
              <a:t>How did we do on the Willamette River mainstem?</a:t>
            </a:r>
          </a:p>
        </p:txBody>
      </p:sp>
      <p:graphicFrame>
        <p:nvGraphicFramePr>
          <p:cNvPr id="7" name="Table 6">
            <a:extLst>
              <a:ext uri="{FF2B5EF4-FFF2-40B4-BE49-F238E27FC236}">
                <a16:creationId xmlns:a16="http://schemas.microsoft.com/office/drawing/2014/main" id="{48FA920A-6435-431B-B1AE-52F02DA057FC}"/>
              </a:ext>
            </a:extLst>
          </p:cNvPr>
          <p:cNvGraphicFramePr>
            <a:graphicFrameLocks noGrp="1"/>
          </p:cNvGraphicFramePr>
          <p:nvPr>
            <p:extLst>
              <p:ext uri="{D42A27DB-BD31-4B8C-83A1-F6EECF244321}">
                <p14:modId xmlns:p14="http://schemas.microsoft.com/office/powerpoint/2010/main" val="4253775196"/>
              </p:ext>
            </p:extLst>
          </p:nvPr>
        </p:nvGraphicFramePr>
        <p:xfrm>
          <a:off x="3392487" y="927268"/>
          <a:ext cx="8128000" cy="1112520"/>
        </p:xfrm>
        <a:graphic>
          <a:graphicData uri="http://schemas.openxmlformats.org/drawingml/2006/table">
            <a:tbl>
              <a:tblPr firstRow="1" bandRow="1">
                <a:tableStyleId>{5C22544A-7EE6-4342-B048-85BDC9FD1C3A}</a:tableStyleId>
              </a:tblPr>
              <a:tblGrid>
                <a:gridCol w="2002405">
                  <a:extLst>
                    <a:ext uri="{9D8B030D-6E8A-4147-A177-3AD203B41FA5}">
                      <a16:colId xmlns:a16="http://schemas.microsoft.com/office/drawing/2014/main" val="709790394"/>
                    </a:ext>
                  </a:extLst>
                </a:gridCol>
                <a:gridCol w="2041865">
                  <a:extLst>
                    <a:ext uri="{9D8B030D-6E8A-4147-A177-3AD203B41FA5}">
                      <a16:colId xmlns:a16="http://schemas.microsoft.com/office/drawing/2014/main" val="3327096633"/>
                    </a:ext>
                  </a:extLst>
                </a:gridCol>
                <a:gridCol w="2041865">
                  <a:extLst>
                    <a:ext uri="{9D8B030D-6E8A-4147-A177-3AD203B41FA5}">
                      <a16:colId xmlns:a16="http://schemas.microsoft.com/office/drawing/2014/main" val="2325379586"/>
                    </a:ext>
                  </a:extLst>
                </a:gridCol>
                <a:gridCol w="2041865">
                  <a:extLst>
                    <a:ext uri="{9D8B030D-6E8A-4147-A177-3AD203B41FA5}">
                      <a16:colId xmlns:a16="http://schemas.microsoft.com/office/drawing/2014/main" val="936101125"/>
                    </a:ext>
                  </a:extLst>
                </a:gridCol>
              </a:tblGrid>
              <a:tr h="370840">
                <a:tc>
                  <a:txBody>
                    <a:bodyPr/>
                    <a:lstStyle/>
                    <a:p>
                      <a:pPr algn="ctr"/>
                      <a:r>
                        <a:rPr lang="en-US"/>
                        <a:t>NSE</a:t>
                      </a:r>
                    </a:p>
                  </a:txBody>
                  <a:tcPr/>
                </a:tc>
                <a:tc>
                  <a:txBody>
                    <a:bodyPr/>
                    <a:lstStyle/>
                    <a:p>
                      <a:pPr algn="ctr"/>
                      <a:r>
                        <a:rPr lang="en-US"/>
                        <a:t>PBIAS</a:t>
                      </a:r>
                    </a:p>
                  </a:txBody>
                  <a:tcPr/>
                </a:tc>
                <a:tc>
                  <a:txBody>
                    <a:bodyPr/>
                    <a:lstStyle/>
                    <a:p>
                      <a:pPr algn="ctr"/>
                      <a:r>
                        <a:rPr lang="en-US"/>
                        <a:t>RSR</a:t>
                      </a:r>
                    </a:p>
                  </a:txBody>
                  <a:tcPr/>
                </a:tc>
                <a:tc>
                  <a:txBody>
                    <a:bodyPr/>
                    <a:lstStyle/>
                    <a:p>
                      <a:pPr algn="ctr"/>
                      <a:r>
                        <a:rPr lang="en-US"/>
                        <a:t>R</a:t>
                      </a:r>
                      <a:r>
                        <a:rPr lang="en-US" baseline="30000"/>
                        <a:t>2</a:t>
                      </a:r>
                      <a:endParaRPr lang="en-US"/>
                    </a:p>
                  </a:txBody>
                  <a:tcPr/>
                </a:tc>
                <a:extLst>
                  <a:ext uri="{0D108BD9-81ED-4DB2-BD59-A6C34878D82A}">
                    <a16:rowId xmlns:a16="http://schemas.microsoft.com/office/drawing/2014/main" val="1479920610"/>
                  </a:ext>
                </a:extLst>
              </a:tr>
              <a:tr h="370840">
                <a:tc>
                  <a:txBody>
                    <a:bodyPr/>
                    <a:lstStyle/>
                    <a:p>
                      <a:pPr algn="ctr" fontAlgn="b"/>
                      <a:r>
                        <a:rPr lang="en-US" sz="1800" b="0" i="0" u="none" strike="noStrike">
                          <a:solidFill>
                            <a:srgbClr val="000000"/>
                          </a:solidFill>
                          <a:effectLst/>
                          <a:latin typeface="Calibri" panose="020F0502020204030204" pitchFamily="34" charset="0"/>
                        </a:rPr>
                        <a:t>0.85</a:t>
                      </a:r>
                    </a:p>
                  </a:txBody>
                  <a:tcPr marL="9525" marR="9525" marT="9525" marB="0" anchor="b"/>
                </a:tc>
                <a:tc>
                  <a:txBody>
                    <a:bodyPr/>
                    <a:lstStyle/>
                    <a:p>
                      <a:pPr algn="ctr"/>
                      <a:r>
                        <a:rPr lang="en-US"/>
                        <a:t>6.3%</a:t>
                      </a:r>
                    </a:p>
                  </a:txBody>
                  <a:tcPr/>
                </a:tc>
                <a:tc>
                  <a:txBody>
                    <a:bodyPr/>
                    <a:lstStyle/>
                    <a:p>
                      <a:pPr algn="ctr"/>
                      <a:r>
                        <a:rPr lang="en-US"/>
                        <a:t>0.39</a:t>
                      </a:r>
                    </a:p>
                  </a:txBody>
                  <a:tcPr/>
                </a:tc>
                <a:tc>
                  <a:txBody>
                    <a:bodyPr/>
                    <a:lstStyle/>
                    <a:p>
                      <a:pPr algn="ctr"/>
                      <a:r>
                        <a:rPr lang="en-US"/>
                        <a:t>0.88</a:t>
                      </a:r>
                    </a:p>
                  </a:txBody>
                  <a:tcPr/>
                </a:tc>
                <a:extLst>
                  <a:ext uri="{0D108BD9-81ED-4DB2-BD59-A6C34878D82A}">
                    <a16:rowId xmlns:a16="http://schemas.microsoft.com/office/drawing/2014/main" val="3815050229"/>
                  </a:ext>
                </a:extLst>
              </a:tr>
              <a:tr h="370840">
                <a:tc>
                  <a:txBody>
                    <a:bodyPr/>
                    <a:lstStyle/>
                    <a:p>
                      <a:pPr algn="ctr"/>
                      <a:r>
                        <a:rPr lang="en-US"/>
                        <a:t>Very Good</a:t>
                      </a:r>
                    </a:p>
                  </a:txBody>
                  <a:tcPr/>
                </a:tc>
                <a:tc>
                  <a:txBody>
                    <a:bodyPr/>
                    <a:lstStyle/>
                    <a:p>
                      <a:pPr algn="ctr"/>
                      <a:r>
                        <a:rPr lang="en-US"/>
                        <a:t>Good</a:t>
                      </a:r>
                    </a:p>
                  </a:txBody>
                  <a:tcPr/>
                </a:tc>
                <a:tc>
                  <a:txBody>
                    <a:bodyPr/>
                    <a:lstStyle/>
                    <a:p>
                      <a:pPr algn="ctr"/>
                      <a:r>
                        <a:rPr lang="en-US"/>
                        <a:t>Very Good</a:t>
                      </a:r>
                    </a:p>
                  </a:txBody>
                  <a:tcPr/>
                </a:tc>
                <a:tc>
                  <a:txBody>
                    <a:bodyPr/>
                    <a:lstStyle/>
                    <a:p>
                      <a:pPr algn="ctr"/>
                      <a:r>
                        <a:rPr lang="en-US"/>
                        <a:t>Very Good</a:t>
                      </a:r>
                    </a:p>
                  </a:txBody>
                  <a:tcPr/>
                </a:tc>
                <a:extLst>
                  <a:ext uri="{0D108BD9-81ED-4DB2-BD59-A6C34878D82A}">
                    <a16:rowId xmlns:a16="http://schemas.microsoft.com/office/drawing/2014/main" val="650360525"/>
                  </a:ext>
                </a:extLst>
              </a:tr>
            </a:tbl>
          </a:graphicData>
        </a:graphic>
      </p:graphicFrame>
      <p:sp>
        <p:nvSpPr>
          <p:cNvPr id="8" name="TextBox 7">
            <a:extLst>
              <a:ext uri="{FF2B5EF4-FFF2-40B4-BE49-F238E27FC236}">
                <a16:creationId xmlns:a16="http://schemas.microsoft.com/office/drawing/2014/main" id="{629787A4-CCF3-4299-BB76-4BF949719DE0}"/>
              </a:ext>
            </a:extLst>
          </p:cNvPr>
          <p:cNvSpPr txBox="1"/>
          <p:nvPr/>
        </p:nvSpPr>
        <p:spPr>
          <a:xfrm>
            <a:off x="7401677" y="2030879"/>
            <a:ext cx="4118810" cy="369332"/>
          </a:xfrm>
          <a:prstGeom prst="rect">
            <a:avLst/>
          </a:prstGeom>
          <a:noFill/>
        </p:spPr>
        <p:txBody>
          <a:bodyPr wrap="square" rtlCol="0">
            <a:spAutoFit/>
          </a:bodyPr>
          <a:lstStyle/>
          <a:p>
            <a:r>
              <a:rPr lang="en-US"/>
              <a:t>WW2100 4.0 data for the gage in Portland</a:t>
            </a:r>
          </a:p>
        </p:txBody>
      </p:sp>
      <p:sp>
        <p:nvSpPr>
          <p:cNvPr id="9" name="TextBox 8">
            <a:extLst>
              <a:ext uri="{FF2B5EF4-FFF2-40B4-BE49-F238E27FC236}">
                <a16:creationId xmlns:a16="http://schemas.microsoft.com/office/drawing/2014/main" id="{A1F5F75C-08A4-4FFB-851A-12329D84BA9E}"/>
              </a:ext>
            </a:extLst>
          </p:cNvPr>
          <p:cNvSpPr txBox="1"/>
          <p:nvPr/>
        </p:nvSpPr>
        <p:spPr>
          <a:xfrm>
            <a:off x="4418928" y="2660826"/>
            <a:ext cx="7101559" cy="461665"/>
          </a:xfrm>
          <a:prstGeom prst="rect">
            <a:avLst/>
          </a:prstGeom>
          <a:noFill/>
        </p:spPr>
        <p:txBody>
          <a:bodyPr wrap="none" rtlCol="0">
            <a:spAutoFit/>
          </a:bodyPr>
          <a:lstStyle/>
          <a:p>
            <a:r>
              <a:rPr lang="en-US" sz="2400"/>
              <a:t>How did we do on the mainstem and major tributaries?</a:t>
            </a:r>
          </a:p>
        </p:txBody>
      </p:sp>
      <p:sp>
        <p:nvSpPr>
          <p:cNvPr id="11" name="TextBox 10">
            <a:extLst>
              <a:ext uri="{FF2B5EF4-FFF2-40B4-BE49-F238E27FC236}">
                <a16:creationId xmlns:a16="http://schemas.microsoft.com/office/drawing/2014/main" id="{A2411C63-6E7B-4197-860C-B0DC395894C9}"/>
              </a:ext>
            </a:extLst>
          </p:cNvPr>
          <p:cNvSpPr txBox="1"/>
          <p:nvPr/>
        </p:nvSpPr>
        <p:spPr>
          <a:xfrm>
            <a:off x="6977064" y="4192253"/>
            <a:ext cx="4543423" cy="369332"/>
          </a:xfrm>
          <a:prstGeom prst="rect">
            <a:avLst/>
          </a:prstGeom>
          <a:noFill/>
        </p:spPr>
        <p:txBody>
          <a:bodyPr wrap="none" rtlCol="0">
            <a:spAutoFit/>
          </a:bodyPr>
          <a:lstStyle/>
          <a:p>
            <a:r>
              <a:rPr lang="en-US"/>
              <a:t>WW2100 4.0 data for the 25 gages &gt;= 1000 cfs</a:t>
            </a:r>
          </a:p>
        </p:txBody>
      </p:sp>
      <p:sp>
        <p:nvSpPr>
          <p:cNvPr id="12" name="TextBox 11">
            <a:extLst>
              <a:ext uri="{FF2B5EF4-FFF2-40B4-BE49-F238E27FC236}">
                <a16:creationId xmlns:a16="http://schemas.microsoft.com/office/drawing/2014/main" id="{507FB616-C42B-4E4C-9DC9-A0F6617A2B4A}"/>
              </a:ext>
            </a:extLst>
          </p:cNvPr>
          <p:cNvSpPr txBox="1"/>
          <p:nvPr/>
        </p:nvSpPr>
        <p:spPr>
          <a:xfrm>
            <a:off x="4919545" y="4918247"/>
            <a:ext cx="6661952" cy="461665"/>
          </a:xfrm>
          <a:prstGeom prst="rect">
            <a:avLst/>
          </a:prstGeom>
          <a:noFill/>
        </p:spPr>
        <p:txBody>
          <a:bodyPr wrap="none" rtlCol="0">
            <a:spAutoFit/>
          </a:bodyPr>
          <a:lstStyle/>
          <a:p>
            <a:r>
              <a:rPr lang="en-US" sz="2400"/>
              <a:t>How did we do on the 32 gages on smaller streams?</a:t>
            </a:r>
          </a:p>
        </p:txBody>
      </p:sp>
      <p:sp>
        <p:nvSpPr>
          <p:cNvPr id="14" name="TextBox 13">
            <a:extLst>
              <a:ext uri="{FF2B5EF4-FFF2-40B4-BE49-F238E27FC236}">
                <a16:creationId xmlns:a16="http://schemas.microsoft.com/office/drawing/2014/main" id="{A041FEF0-BD81-49EB-AAD8-1CB456F9C516}"/>
              </a:ext>
            </a:extLst>
          </p:cNvPr>
          <p:cNvSpPr txBox="1"/>
          <p:nvPr/>
        </p:nvSpPr>
        <p:spPr>
          <a:xfrm>
            <a:off x="7092480" y="6429338"/>
            <a:ext cx="4428007" cy="369332"/>
          </a:xfrm>
          <a:prstGeom prst="rect">
            <a:avLst/>
          </a:prstGeom>
          <a:noFill/>
        </p:spPr>
        <p:txBody>
          <a:bodyPr wrap="none" rtlCol="0">
            <a:spAutoFit/>
          </a:bodyPr>
          <a:lstStyle/>
          <a:p>
            <a:r>
              <a:rPr lang="en-US"/>
              <a:t>WW2100 4.0 data for the 32 gages &lt; 1000 cfs</a:t>
            </a:r>
          </a:p>
        </p:txBody>
      </p:sp>
      <p:graphicFrame>
        <p:nvGraphicFramePr>
          <p:cNvPr id="15" name="Table 14">
            <a:extLst>
              <a:ext uri="{FF2B5EF4-FFF2-40B4-BE49-F238E27FC236}">
                <a16:creationId xmlns:a16="http://schemas.microsoft.com/office/drawing/2014/main" id="{C2D21470-A5BA-49C9-ADB2-EA7EFC2DBFF3}"/>
              </a:ext>
            </a:extLst>
          </p:cNvPr>
          <p:cNvGraphicFramePr>
            <a:graphicFrameLocks noGrp="1"/>
          </p:cNvGraphicFramePr>
          <p:nvPr>
            <p:extLst>
              <p:ext uri="{D42A27DB-BD31-4B8C-83A1-F6EECF244321}">
                <p14:modId xmlns:p14="http://schemas.microsoft.com/office/powerpoint/2010/main" val="3944890248"/>
              </p:ext>
            </p:extLst>
          </p:nvPr>
        </p:nvGraphicFramePr>
        <p:xfrm>
          <a:off x="671511" y="3079652"/>
          <a:ext cx="10848976" cy="1112520"/>
        </p:xfrm>
        <a:graphic>
          <a:graphicData uri="http://schemas.openxmlformats.org/drawingml/2006/table">
            <a:tbl>
              <a:tblPr firstRow="1" bandRow="1">
                <a:tableStyleId>{5C22544A-7EE6-4342-B048-85BDC9FD1C3A}</a:tableStyleId>
              </a:tblPr>
              <a:tblGrid>
                <a:gridCol w="2490836">
                  <a:extLst>
                    <a:ext uri="{9D8B030D-6E8A-4147-A177-3AD203B41FA5}">
                      <a16:colId xmlns:a16="http://schemas.microsoft.com/office/drawing/2014/main" val="119755236"/>
                    </a:ext>
                  </a:extLst>
                </a:gridCol>
                <a:gridCol w="1738264">
                  <a:extLst>
                    <a:ext uri="{9D8B030D-6E8A-4147-A177-3AD203B41FA5}">
                      <a16:colId xmlns:a16="http://schemas.microsoft.com/office/drawing/2014/main" val="3054608275"/>
                    </a:ext>
                  </a:extLst>
                </a:gridCol>
                <a:gridCol w="2887575">
                  <a:extLst>
                    <a:ext uri="{9D8B030D-6E8A-4147-A177-3AD203B41FA5}">
                      <a16:colId xmlns:a16="http://schemas.microsoft.com/office/drawing/2014/main" val="1594290988"/>
                    </a:ext>
                  </a:extLst>
                </a:gridCol>
                <a:gridCol w="1862197">
                  <a:extLst>
                    <a:ext uri="{9D8B030D-6E8A-4147-A177-3AD203B41FA5}">
                      <a16:colId xmlns:a16="http://schemas.microsoft.com/office/drawing/2014/main" val="3051772837"/>
                    </a:ext>
                  </a:extLst>
                </a:gridCol>
                <a:gridCol w="1870104">
                  <a:extLst>
                    <a:ext uri="{9D8B030D-6E8A-4147-A177-3AD203B41FA5}">
                      <a16:colId xmlns:a16="http://schemas.microsoft.com/office/drawing/2014/main" val="2067168638"/>
                    </a:ext>
                  </a:extLst>
                </a:gridCol>
              </a:tblGrid>
              <a:tr h="370840">
                <a:tc>
                  <a:txBody>
                    <a:bodyPr/>
                    <a:lstStyle/>
                    <a:p>
                      <a:endParaRPr lang="en-US"/>
                    </a:p>
                  </a:txBody>
                  <a:tcPr/>
                </a:tc>
                <a:tc>
                  <a:txBody>
                    <a:bodyPr/>
                    <a:lstStyle/>
                    <a:p>
                      <a:pPr algn="ctr"/>
                      <a:r>
                        <a:rPr lang="en-US"/>
                        <a:t>NSE</a:t>
                      </a:r>
                    </a:p>
                  </a:txBody>
                  <a:tcPr/>
                </a:tc>
                <a:tc>
                  <a:txBody>
                    <a:bodyPr/>
                    <a:lstStyle/>
                    <a:p>
                      <a:pPr algn="ctr"/>
                      <a:r>
                        <a:rPr lang="en-US"/>
                        <a:t>PBIAS, abs(PBIAS)</a:t>
                      </a:r>
                    </a:p>
                  </a:txBody>
                  <a:tcPr/>
                </a:tc>
                <a:tc>
                  <a:txBody>
                    <a:bodyPr/>
                    <a:lstStyle/>
                    <a:p>
                      <a:pPr algn="ctr"/>
                      <a:r>
                        <a:rPr lang="en-US"/>
                        <a:t>RSR</a:t>
                      </a:r>
                    </a:p>
                  </a:txBody>
                  <a:tcPr/>
                </a:tc>
                <a:tc>
                  <a:txBody>
                    <a:bodyPr/>
                    <a:lstStyle/>
                    <a:p>
                      <a:pPr algn="ctr"/>
                      <a:r>
                        <a:rPr lang="en-US"/>
                        <a:t>R</a:t>
                      </a:r>
                      <a:r>
                        <a:rPr lang="en-US" baseline="30000"/>
                        <a:t>2</a:t>
                      </a:r>
                    </a:p>
                  </a:txBody>
                  <a:tcPr/>
                </a:tc>
                <a:extLst>
                  <a:ext uri="{0D108BD9-81ED-4DB2-BD59-A6C34878D82A}">
                    <a16:rowId xmlns:a16="http://schemas.microsoft.com/office/drawing/2014/main" val="431708764"/>
                  </a:ext>
                </a:extLst>
              </a:tr>
              <a:tr h="370840">
                <a:tc>
                  <a:txBody>
                    <a:bodyPr/>
                    <a:lstStyle/>
                    <a:p>
                      <a:r>
                        <a:rPr lang="en-US"/>
                        <a:t>Average of 25 locations</a:t>
                      </a:r>
                    </a:p>
                  </a:txBody>
                  <a:tcPr/>
                </a:tc>
                <a:tc>
                  <a:txBody>
                    <a:bodyPr/>
                    <a:lstStyle/>
                    <a:p>
                      <a:pPr algn="ctr" fontAlgn="b"/>
                      <a:r>
                        <a:rPr lang="en-US" sz="1800" b="0" i="0" u="none" strike="noStrike">
                          <a:solidFill>
                            <a:srgbClr val="000000"/>
                          </a:solidFill>
                          <a:effectLst/>
                          <a:latin typeface="Calibri" panose="020F0502020204030204" pitchFamily="34" charset="0"/>
                        </a:rPr>
                        <a:t>0.77</a:t>
                      </a:r>
                    </a:p>
                  </a:txBody>
                  <a:tcPr marL="9525" marR="9525" marT="9525" marB="0" anchor="b"/>
                </a:tc>
                <a:tc>
                  <a:txBody>
                    <a:bodyPr/>
                    <a:lstStyle/>
                    <a:p>
                      <a:pPr algn="ctr"/>
                      <a:r>
                        <a:rPr lang="en-US"/>
                        <a:t>10.6%, 11.4%</a:t>
                      </a:r>
                    </a:p>
                  </a:txBody>
                  <a:tcPr/>
                </a:tc>
                <a:tc>
                  <a:txBody>
                    <a:bodyPr/>
                    <a:lstStyle/>
                    <a:p>
                      <a:pPr algn="ctr"/>
                      <a:r>
                        <a:rPr lang="en-US"/>
                        <a:t>0.46</a:t>
                      </a:r>
                    </a:p>
                  </a:txBody>
                  <a:tcPr/>
                </a:tc>
                <a:tc>
                  <a:txBody>
                    <a:bodyPr/>
                    <a:lstStyle/>
                    <a:p>
                      <a:pPr algn="ctr"/>
                      <a:r>
                        <a:rPr lang="en-US"/>
                        <a:t>0.84</a:t>
                      </a:r>
                    </a:p>
                  </a:txBody>
                  <a:tcPr/>
                </a:tc>
                <a:extLst>
                  <a:ext uri="{0D108BD9-81ED-4DB2-BD59-A6C34878D82A}">
                    <a16:rowId xmlns:a16="http://schemas.microsoft.com/office/drawing/2014/main" val="4102512082"/>
                  </a:ext>
                </a:extLst>
              </a:tr>
              <a:tr h="370840">
                <a:tc>
                  <a:txBody>
                    <a:bodyPr/>
                    <a:lstStyle/>
                    <a:p>
                      <a:endParaRPr lang="en-US"/>
                    </a:p>
                  </a:txBody>
                  <a:tcPr/>
                </a:tc>
                <a:tc>
                  <a:txBody>
                    <a:bodyPr/>
                    <a:lstStyle/>
                    <a:p>
                      <a:pPr algn="ctr"/>
                      <a:r>
                        <a:rPr lang="en-US"/>
                        <a:t>Good</a:t>
                      </a:r>
                    </a:p>
                  </a:txBody>
                  <a:tcPr/>
                </a:tc>
                <a:tc>
                  <a:txBody>
                    <a:bodyPr/>
                    <a:lstStyle/>
                    <a:p>
                      <a:pPr algn="ctr"/>
                      <a:r>
                        <a:rPr lang="en-US"/>
                        <a:t>Satisfactory, Satisfactory</a:t>
                      </a:r>
                    </a:p>
                  </a:txBody>
                  <a:tcPr/>
                </a:tc>
                <a:tc>
                  <a:txBody>
                    <a:bodyPr/>
                    <a:lstStyle/>
                    <a:p>
                      <a:pPr algn="ctr"/>
                      <a:r>
                        <a:rPr lang="en-US"/>
                        <a:t>Very Good</a:t>
                      </a:r>
                    </a:p>
                  </a:txBody>
                  <a:tcPr/>
                </a:tc>
                <a:tc>
                  <a:txBody>
                    <a:bodyPr/>
                    <a:lstStyle/>
                    <a:p>
                      <a:pPr algn="ctr"/>
                      <a:r>
                        <a:rPr lang="en-US"/>
                        <a:t>Good</a:t>
                      </a:r>
                    </a:p>
                  </a:txBody>
                  <a:tcPr/>
                </a:tc>
                <a:extLst>
                  <a:ext uri="{0D108BD9-81ED-4DB2-BD59-A6C34878D82A}">
                    <a16:rowId xmlns:a16="http://schemas.microsoft.com/office/drawing/2014/main" val="3355187181"/>
                  </a:ext>
                </a:extLst>
              </a:tr>
            </a:tbl>
          </a:graphicData>
        </a:graphic>
      </p:graphicFrame>
      <p:graphicFrame>
        <p:nvGraphicFramePr>
          <p:cNvPr id="16" name="Table 15">
            <a:extLst>
              <a:ext uri="{FF2B5EF4-FFF2-40B4-BE49-F238E27FC236}">
                <a16:creationId xmlns:a16="http://schemas.microsoft.com/office/drawing/2014/main" id="{19477118-3A99-41C0-8968-575896A719EA}"/>
              </a:ext>
            </a:extLst>
          </p:cNvPr>
          <p:cNvGraphicFramePr>
            <a:graphicFrameLocks noGrp="1"/>
          </p:cNvGraphicFramePr>
          <p:nvPr>
            <p:extLst>
              <p:ext uri="{D42A27DB-BD31-4B8C-83A1-F6EECF244321}">
                <p14:modId xmlns:p14="http://schemas.microsoft.com/office/powerpoint/2010/main" val="3355981782"/>
              </p:ext>
            </p:extLst>
          </p:nvPr>
        </p:nvGraphicFramePr>
        <p:xfrm>
          <a:off x="671511" y="5321016"/>
          <a:ext cx="10848976" cy="1112520"/>
        </p:xfrm>
        <a:graphic>
          <a:graphicData uri="http://schemas.openxmlformats.org/drawingml/2006/table">
            <a:tbl>
              <a:tblPr firstRow="1" bandRow="1">
                <a:tableStyleId>{5C22544A-7EE6-4342-B048-85BDC9FD1C3A}</a:tableStyleId>
              </a:tblPr>
              <a:tblGrid>
                <a:gridCol w="2490836">
                  <a:extLst>
                    <a:ext uri="{9D8B030D-6E8A-4147-A177-3AD203B41FA5}">
                      <a16:colId xmlns:a16="http://schemas.microsoft.com/office/drawing/2014/main" val="119755236"/>
                    </a:ext>
                  </a:extLst>
                </a:gridCol>
                <a:gridCol w="1738264">
                  <a:extLst>
                    <a:ext uri="{9D8B030D-6E8A-4147-A177-3AD203B41FA5}">
                      <a16:colId xmlns:a16="http://schemas.microsoft.com/office/drawing/2014/main" val="3054608275"/>
                    </a:ext>
                  </a:extLst>
                </a:gridCol>
                <a:gridCol w="2887575">
                  <a:extLst>
                    <a:ext uri="{9D8B030D-6E8A-4147-A177-3AD203B41FA5}">
                      <a16:colId xmlns:a16="http://schemas.microsoft.com/office/drawing/2014/main" val="1594290988"/>
                    </a:ext>
                  </a:extLst>
                </a:gridCol>
                <a:gridCol w="1862197">
                  <a:extLst>
                    <a:ext uri="{9D8B030D-6E8A-4147-A177-3AD203B41FA5}">
                      <a16:colId xmlns:a16="http://schemas.microsoft.com/office/drawing/2014/main" val="3051772837"/>
                    </a:ext>
                  </a:extLst>
                </a:gridCol>
                <a:gridCol w="1870104">
                  <a:extLst>
                    <a:ext uri="{9D8B030D-6E8A-4147-A177-3AD203B41FA5}">
                      <a16:colId xmlns:a16="http://schemas.microsoft.com/office/drawing/2014/main" val="2067168638"/>
                    </a:ext>
                  </a:extLst>
                </a:gridCol>
              </a:tblGrid>
              <a:tr h="370840">
                <a:tc>
                  <a:txBody>
                    <a:bodyPr/>
                    <a:lstStyle/>
                    <a:p>
                      <a:endParaRPr lang="en-US"/>
                    </a:p>
                  </a:txBody>
                  <a:tcPr/>
                </a:tc>
                <a:tc>
                  <a:txBody>
                    <a:bodyPr/>
                    <a:lstStyle/>
                    <a:p>
                      <a:pPr algn="ctr"/>
                      <a:r>
                        <a:rPr lang="en-US"/>
                        <a:t>NSE</a:t>
                      </a:r>
                    </a:p>
                  </a:txBody>
                  <a:tcPr/>
                </a:tc>
                <a:tc>
                  <a:txBody>
                    <a:bodyPr/>
                    <a:lstStyle/>
                    <a:p>
                      <a:pPr algn="ctr"/>
                      <a:r>
                        <a:rPr lang="en-US"/>
                        <a:t>PBIAS, abs(PBIAS)</a:t>
                      </a:r>
                    </a:p>
                  </a:txBody>
                  <a:tcPr/>
                </a:tc>
                <a:tc>
                  <a:txBody>
                    <a:bodyPr/>
                    <a:lstStyle/>
                    <a:p>
                      <a:pPr algn="ctr"/>
                      <a:r>
                        <a:rPr lang="en-US"/>
                        <a:t>RSR</a:t>
                      </a:r>
                    </a:p>
                  </a:txBody>
                  <a:tcPr/>
                </a:tc>
                <a:tc>
                  <a:txBody>
                    <a:bodyPr/>
                    <a:lstStyle/>
                    <a:p>
                      <a:pPr algn="ctr"/>
                      <a:r>
                        <a:rPr lang="en-US"/>
                        <a:t>R</a:t>
                      </a:r>
                      <a:r>
                        <a:rPr lang="en-US" baseline="30000"/>
                        <a:t>2</a:t>
                      </a:r>
                    </a:p>
                  </a:txBody>
                  <a:tcPr/>
                </a:tc>
                <a:extLst>
                  <a:ext uri="{0D108BD9-81ED-4DB2-BD59-A6C34878D82A}">
                    <a16:rowId xmlns:a16="http://schemas.microsoft.com/office/drawing/2014/main" val="431708764"/>
                  </a:ext>
                </a:extLst>
              </a:tr>
              <a:tr h="370840">
                <a:tc>
                  <a:txBody>
                    <a:bodyPr/>
                    <a:lstStyle/>
                    <a:p>
                      <a:r>
                        <a:rPr lang="en-US"/>
                        <a:t>Average of 32 locations</a:t>
                      </a:r>
                    </a:p>
                  </a:txBody>
                  <a:tcPr/>
                </a:tc>
                <a:tc>
                  <a:txBody>
                    <a:bodyPr/>
                    <a:lstStyle/>
                    <a:p>
                      <a:pPr algn="ctr" fontAlgn="b"/>
                      <a:r>
                        <a:rPr lang="en-US" sz="1800" b="0" i="0" u="none" strike="noStrike">
                          <a:solidFill>
                            <a:srgbClr val="000000"/>
                          </a:solidFill>
                          <a:effectLst/>
                          <a:latin typeface="Calibri" panose="020F0502020204030204" pitchFamily="34" charset="0"/>
                        </a:rPr>
                        <a:t>0.71</a:t>
                      </a:r>
                    </a:p>
                  </a:txBody>
                  <a:tcPr marL="9525" marR="9525" marT="9525" marB="0" anchor="b"/>
                </a:tc>
                <a:tc>
                  <a:txBody>
                    <a:bodyPr/>
                    <a:lstStyle/>
                    <a:p>
                      <a:pPr algn="ctr"/>
                      <a:r>
                        <a:rPr lang="en-US"/>
                        <a:t>3.4%, 20.8%</a:t>
                      </a:r>
                    </a:p>
                  </a:txBody>
                  <a:tcPr/>
                </a:tc>
                <a:tc>
                  <a:txBody>
                    <a:bodyPr/>
                    <a:lstStyle/>
                    <a:p>
                      <a:pPr algn="ctr"/>
                      <a:r>
                        <a:rPr lang="en-US"/>
                        <a:t>0.52</a:t>
                      </a:r>
                    </a:p>
                  </a:txBody>
                  <a:tcPr/>
                </a:tc>
                <a:tc>
                  <a:txBody>
                    <a:bodyPr/>
                    <a:lstStyle/>
                    <a:p>
                      <a:pPr algn="ctr"/>
                      <a:r>
                        <a:rPr lang="en-US"/>
                        <a:t>0.85</a:t>
                      </a:r>
                    </a:p>
                  </a:txBody>
                  <a:tcPr/>
                </a:tc>
                <a:extLst>
                  <a:ext uri="{0D108BD9-81ED-4DB2-BD59-A6C34878D82A}">
                    <a16:rowId xmlns:a16="http://schemas.microsoft.com/office/drawing/2014/main" val="4102512082"/>
                  </a:ext>
                </a:extLst>
              </a:tr>
              <a:tr h="370840">
                <a:tc>
                  <a:txBody>
                    <a:bodyPr/>
                    <a:lstStyle/>
                    <a:p>
                      <a:endParaRPr lang="en-US"/>
                    </a:p>
                  </a:txBody>
                  <a:tcPr/>
                </a:tc>
                <a:tc>
                  <a:txBody>
                    <a:bodyPr/>
                    <a:lstStyle/>
                    <a:p>
                      <a:pPr algn="ctr"/>
                      <a:r>
                        <a:rPr lang="en-US"/>
                        <a:t>Good</a:t>
                      </a:r>
                    </a:p>
                  </a:txBody>
                  <a:tcPr/>
                </a:tc>
                <a:tc>
                  <a:txBody>
                    <a:bodyPr/>
                    <a:lstStyle/>
                    <a:p>
                      <a:pPr algn="ctr"/>
                      <a:r>
                        <a:rPr lang="en-US"/>
                        <a:t>Very Good, Not Satisfactory</a:t>
                      </a:r>
                    </a:p>
                  </a:txBody>
                  <a:tcPr/>
                </a:tc>
                <a:tc>
                  <a:txBody>
                    <a:bodyPr/>
                    <a:lstStyle/>
                    <a:p>
                      <a:pPr algn="ctr"/>
                      <a:r>
                        <a:rPr lang="en-US"/>
                        <a:t>Good</a:t>
                      </a:r>
                    </a:p>
                  </a:txBody>
                  <a:tcPr/>
                </a:tc>
                <a:tc>
                  <a:txBody>
                    <a:bodyPr/>
                    <a:lstStyle/>
                    <a:p>
                      <a:pPr algn="ctr"/>
                      <a:r>
                        <a:rPr lang="en-US"/>
                        <a:t>Good</a:t>
                      </a:r>
                    </a:p>
                  </a:txBody>
                  <a:tcPr/>
                </a:tc>
                <a:extLst>
                  <a:ext uri="{0D108BD9-81ED-4DB2-BD59-A6C34878D82A}">
                    <a16:rowId xmlns:a16="http://schemas.microsoft.com/office/drawing/2014/main" val="3355187181"/>
                  </a:ext>
                </a:extLst>
              </a:tr>
            </a:tbl>
          </a:graphicData>
        </a:graphic>
      </p:graphicFrame>
    </p:spTree>
    <p:extLst>
      <p:ext uri="{BB962C8B-B14F-4D97-AF65-F5344CB8AC3E}">
        <p14:creationId xmlns:p14="http://schemas.microsoft.com/office/powerpoint/2010/main" val="57336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D9926B-AD54-4DFF-9616-0167995E2251}"/>
              </a:ext>
            </a:extLst>
          </p:cNvPr>
          <p:cNvPicPr>
            <a:picLocks noChangeAspect="1"/>
          </p:cNvPicPr>
          <p:nvPr/>
        </p:nvPicPr>
        <p:blipFill>
          <a:blip r:embed="rId2"/>
          <a:stretch>
            <a:fillRect/>
          </a:stretch>
        </p:blipFill>
        <p:spPr>
          <a:xfrm>
            <a:off x="7802567" y="194737"/>
            <a:ext cx="4303602" cy="5721834"/>
          </a:xfrm>
          <a:prstGeom prst="rect">
            <a:avLst/>
          </a:prstGeom>
        </p:spPr>
      </p:pic>
      <p:sp>
        <p:nvSpPr>
          <p:cNvPr id="2" name="Title 1">
            <a:extLst>
              <a:ext uri="{FF2B5EF4-FFF2-40B4-BE49-F238E27FC236}">
                <a16:creationId xmlns:a16="http://schemas.microsoft.com/office/drawing/2014/main" id="{409E59E9-0D5B-4363-B4D8-12E1355C4E3F}"/>
              </a:ext>
            </a:extLst>
          </p:cNvPr>
          <p:cNvSpPr>
            <a:spLocks noGrp="1"/>
          </p:cNvSpPr>
          <p:nvPr>
            <p:ph type="title"/>
          </p:nvPr>
        </p:nvSpPr>
        <p:spPr>
          <a:xfrm>
            <a:off x="84221" y="-85266"/>
            <a:ext cx="10515600" cy="1325563"/>
          </a:xfrm>
        </p:spPr>
        <p:txBody>
          <a:bodyPr/>
          <a:lstStyle/>
          <a:p>
            <a:r>
              <a:rPr lang="en-US"/>
              <a:t>The WW2100 Project and Model</a:t>
            </a:r>
          </a:p>
        </p:txBody>
      </p:sp>
      <p:sp>
        <p:nvSpPr>
          <p:cNvPr id="3" name="Content Placeholder 2">
            <a:extLst>
              <a:ext uri="{FF2B5EF4-FFF2-40B4-BE49-F238E27FC236}">
                <a16:creationId xmlns:a16="http://schemas.microsoft.com/office/drawing/2014/main" id="{7D6DCE60-BF9E-4989-AA56-AA32F6656E96}"/>
              </a:ext>
            </a:extLst>
          </p:cNvPr>
          <p:cNvSpPr>
            <a:spLocks noGrp="1"/>
          </p:cNvSpPr>
          <p:nvPr>
            <p:ph idx="1"/>
          </p:nvPr>
        </p:nvSpPr>
        <p:spPr>
          <a:xfrm>
            <a:off x="308810" y="1961983"/>
            <a:ext cx="7351295" cy="4351338"/>
          </a:xfrm>
        </p:spPr>
        <p:txBody>
          <a:bodyPr>
            <a:normAutofit lnSpcReduction="10000"/>
          </a:bodyPr>
          <a:lstStyle/>
          <a:p>
            <a:r>
              <a:rPr lang="en-US"/>
              <a:t>“Willamette Water 2100”: a 6-year NSF-funded project, 2011-16, at OSU, UO, and PSU.</a:t>
            </a:r>
          </a:p>
          <a:p>
            <a:r>
              <a:rPr lang="en-US"/>
              <a:t>Uses OSU’s “Envision” modeling framework</a:t>
            </a:r>
          </a:p>
          <a:p>
            <a:r>
              <a:rPr lang="en-US"/>
              <a:t>Study area: Willamette River Basin, divided into 165,000 polygons</a:t>
            </a:r>
          </a:p>
          <a:p>
            <a:r>
              <a:rPr lang="en-US"/>
              <a:t>Simulation at daily and yearly timesteps for 90 years, 2010-2099</a:t>
            </a:r>
          </a:p>
          <a:p>
            <a:r>
              <a:rPr lang="en-US"/>
              <a:t>Models daily flows in 9,000 reaches of the Willamette River and tributaries and related natural and anthropogenic processes</a:t>
            </a:r>
          </a:p>
          <a:p>
            <a:endParaRPr lang="en-US"/>
          </a:p>
        </p:txBody>
      </p:sp>
      <p:sp>
        <p:nvSpPr>
          <p:cNvPr id="4" name="TextBox 3">
            <a:extLst>
              <a:ext uri="{FF2B5EF4-FFF2-40B4-BE49-F238E27FC236}">
                <a16:creationId xmlns:a16="http://schemas.microsoft.com/office/drawing/2014/main" id="{7A6C724B-200E-4687-8566-E78AF68D291F}"/>
              </a:ext>
            </a:extLst>
          </p:cNvPr>
          <p:cNvSpPr txBox="1"/>
          <p:nvPr/>
        </p:nvSpPr>
        <p:spPr>
          <a:xfrm>
            <a:off x="7716736" y="5916571"/>
            <a:ext cx="4475264" cy="369332"/>
          </a:xfrm>
          <a:prstGeom prst="rect">
            <a:avLst/>
          </a:prstGeom>
          <a:noFill/>
        </p:spPr>
        <p:txBody>
          <a:bodyPr wrap="none" rtlCol="0">
            <a:spAutoFit/>
          </a:bodyPr>
          <a:lstStyle/>
          <a:p>
            <a:r>
              <a:rPr lang="en-US"/>
              <a:t>PNAS 2017 November, 114 (45) 11884-11889.</a:t>
            </a:r>
          </a:p>
        </p:txBody>
      </p:sp>
    </p:spTree>
    <p:extLst>
      <p:ext uri="{BB962C8B-B14F-4D97-AF65-F5344CB8AC3E}">
        <p14:creationId xmlns:p14="http://schemas.microsoft.com/office/powerpoint/2010/main" val="301250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298B-BDFA-4A8C-B890-8D2D3A757009}"/>
              </a:ext>
            </a:extLst>
          </p:cNvPr>
          <p:cNvSpPr>
            <a:spLocks noGrp="1"/>
          </p:cNvSpPr>
          <p:nvPr>
            <p:ph type="title"/>
          </p:nvPr>
        </p:nvSpPr>
        <p:spPr/>
        <p:txBody>
          <a:bodyPr/>
          <a:lstStyle/>
          <a:p>
            <a:r>
              <a:rPr lang="en-US"/>
              <a:t>How do we compare to </a:t>
            </a:r>
            <a:r>
              <a:rPr lang="en-US" i="1"/>
              <a:t>Flint et al.</a:t>
            </a:r>
            <a:r>
              <a:rPr lang="en-US"/>
              <a:t>?</a:t>
            </a:r>
          </a:p>
        </p:txBody>
      </p:sp>
      <p:sp>
        <p:nvSpPr>
          <p:cNvPr id="3" name="Content Placeholder 2">
            <a:extLst>
              <a:ext uri="{FF2B5EF4-FFF2-40B4-BE49-F238E27FC236}">
                <a16:creationId xmlns:a16="http://schemas.microsoft.com/office/drawing/2014/main" id="{57F6BDF3-D719-415A-827C-45AA1437293A}"/>
              </a:ext>
            </a:extLst>
          </p:cNvPr>
          <p:cNvSpPr>
            <a:spLocks noGrp="1"/>
          </p:cNvSpPr>
          <p:nvPr>
            <p:ph idx="1"/>
          </p:nvPr>
        </p:nvSpPr>
        <p:spPr>
          <a:xfrm>
            <a:off x="838200" y="1825625"/>
            <a:ext cx="10515600" cy="2000417"/>
          </a:xfrm>
        </p:spPr>
        <p:txBody>
          <a:bodyPr>
            <a:normAutofit fontScale="92500" lnSpcReduction="10000"/>
          </a:bodyPr>
          <a:lstStyle/>
          <a:p>
            <a:r>
              <a:rPr lang="en-US"/>
              <a:t>They calculated statistics for 159 gaged basins in California, compared to our 67 gages in the Willamette River basin.</a:t>
            </a:r>
          </a:p>
          <a:p>
            <a:r>
              <a:rPr lang="en-US"/>
              <a:t>They used monthly data for 30 years, 1981-2010, while we aggregated daily data by months for just 7 years, 2010-2016.</a:t>
            </a:r>
          </a:p>
          <a:p>
            <a:r>
              <a:rPr lang="en-US"/>
              <a:t>They reported NSE and R</a:t>
            </a:r>
            <a:r>
              <a:rPr lang="en-US" baseline="30000"/>
              <a:t>2</a:t>
            </a:r>
            <a:r>
              <a:rPr lang="en-US"/>
              <a:t>, but not PBIAS or RSR.</a:t>
            </a:r>
          </a:p>
          <a:p>
            <a:endParaRPr lang="en-US"/>
          </a:p>
          <a:p>
            <a:pPr marL="0" indent="0">
              <a:buNone/>
            </a:pPr>
            <a:endParaRPr lang="en-US"/>
          </a:p>
        </p:txBody>
      </p:sp>
      <p:graphicFrame>
        <p:nvGraphicFramePr>
          <p:cNvPr id="4" name="Table 3">
            <a:extLst>
              <a:ext uri="{FF2B5EF4-FFF2-40B4-BE49-F238E27FC236}">
                <a16:creationId xmlns:a16="http://schemas.microsoft.com/office/drawing/2014/main" id="{C50CCC35-A444-4F25-9547-B5BB342BFBBA}"/>
              </a:ext>
            </a:extLst>
          </p:cNvPr>
          <p:cNvGraphicFramePr>
            <a:graphicFrameLocks noGrp="1"/>
          </p:cNvGraphicFramePr>
          <p:nvPr>
            <p:extLst>
              <p:ext uri="{D42A27DB-BD31-4B8C-83A1-F6EECF244321}">
                <p14:modId xmlns:p14="http://schemas.microsoft.com/office/powerpoint/2010/main" val="2120781246"/>
              </p:ext>
            </p:extLst>
          </p:nvPr>
        </p:nvGraphicFramePr>
        <p:xfrm>
          <a:off x="898358" y="4486887"/>
          <a:ext cx="9537032" cy="1478280"/>
        </p:xfrm>
        <a:graphic>
          <a:graphicData uri="http://schemas.openxmlformats.org/drawingml/2006/table">
            <a:tbl>
              <a:tblPr firstRow="1" bandRow="1">
                <a:tableStyleId>{5C22544A-7EE6-4342-B048-85BDC9FD1C3A}</a:tableStyleId>
              </a:tblPr>
              <a:tblGrid>
                <a:gridCol w="5423131">
                  <a:extLst>
                    <a:ext uri="{9D8B030D-6E8A-4147-A177-3AD203B41FA5}">
                      <a16:colId xmlns:a16="http://schemas.microsoft.com/office/drawing/2014/main" val="3916596935"/>
                    </a:ext>
                  </a:extLst>
                </a:gridCol>
                <a:gridCol w="2293122">
                  <a:extLst>
                    <a:ext uri="{9D8B030D-6E8A-4147-A177-3AD203B41FA5}">
                      <a16:colId xmlns:a16="http://schemas.microsoft.com/office/drawing/2014/main" val="3848626496"/>
                    </a:ext>
                  </a:extLst>
                </a:gridCol>
                <a:gridCol w="1820779">
                  <a:extLst>
                    <a:ext uri="{9D8B030D-6E8A-4147-A177-3AD203B41FA5}">
                      <a16:colId xmlns:a16="http://schemas.microsoft.com/office/drawing/2014/main" val="422661984"/>
                    </a:ext>
                  </a:extLst>
                </a:gridCol>
              </a:tblGrid>
              <a:tr h="0">
                <a:tc>
                  <a:txBody>
                    <a:bodyPr/>
                    <a:lstStyle/>
                    <a:p>
                      <a:endParaRPr lang="en-US"/>
                    </a:p>
                  </a:txBody>
                  <a:tcPr/>
                </a:tc>
                <a:tc>
                  <a:txBody>
                    <a:bodyPr/>
                    <a:lstStyle/>
                    <a:p>
                      <a:r>
                        <a:rPr lang="en-US"/>
                        <a:t>NSE</a:t>
                      </a:r>
                    </a:p>
                  </a:txBody>
                  <a:tcPr/>
                </a:tc>
                <a:tc>
                  <a:txBody>
                    <a:bodyPr/>
                    <a:lstStyle/>
                    <a:p>
                      <a:r>
                        <a:rPr lang="en-US"/>
                        <a:t>R</a:t>
                      </a:r>
                      <a:r>
                        <a:rPr lang="en-US" baseline="30000"/>
                        <a:t>2</a:t>
                      </a:r>
                      <a:endParaRPr lang="en-US"/>
                    </a:p>
                  </a:txBody>
                  <a:tcPr/>
                </a:tc>
                <a:extLst>
                  <a:ext uri="{0D108BD9-81ED-4DB2-BD59-A6C34878D82A}">
                    <a16:rowId xmlns:a16="http://schemas.microsoft.com/office/drawing/2014/main" val="3170035215"/>
                  </a:ext>
                </a:extLst>
              </a:tr>
              <a:tr h="370840">
                <a:tc>
                  <a:txBody>
                    <a:bodyPr/>
                    <a:lstStyle/>
                    <a:p>
                      <a:r>
                        <a:rPr lang="en-US" i="1"/>
                        <a:t>Flint et al. </a:t>
                      </a:r>
                      <a:r>
                        <a:rPr lang="en-US" i="0"/>
                        <a:t>California Basin Characterization Model</a:t>
                      </a:r>
                      <a:endParaRPr lang="en-US" i="1"/>
                    </a:p>
                  </a:txBody>
                  <a:tcPr/>
                </a:tc>
                <a:tc>
                  <a:txBody>
                    <a:bodyPr/>
                    <a:lstStyle/>
                    <a:p>
                      <a:r>
                        <a:rPr lang="en-US"/>
                        <a:t>0.67 Satisfactory</a:t>
                      </a:r>
                    </a:p>
                  </a:txBody>
                  <a:tcPr/>
                </a:tc>
                <a:tc>
                  <a:txBody>
                    <a:bodyPr/>
                    <a:lstStyle/>
                    <a:p>
                      <a:r>
                        <a:rPr lang="en-US"/>
                        <a:t>0.73 Satisfactory</a:t>
                      </a:r>
                    </a:p>
                  </a:txBody>
                  <a:tcPr/>
                </a:tc>
                <a:extLst>
                  <a:ext uri="{0D108BD9-81ED-4DB2-BD59-A6C34878D82A}">
                    <a16:rowId xmlns:a16="http://schemas.microsoft.com/office/drawing/2014/main" val="1292854894"/>
                  </a:ext>
                </a:extLst>
              </a:tr>
              <a:tr h="370840">
                <a:tc>
                  <a:txBody>
                    <a:bodyPr/>
                    <a:lstStyle/>
                    <a:p>
                      <a:r>
                        <a:rPr lang="en-US"/>
                        <a:t>WW2100 4.0 using all 67 gages</a:t>
                      </a:r>
                    </a:p>
                  </a:txBody>
                  <a:tcPr/>
                </a:tc>
                <a:tc>
                  <a:txBody>
                    <a:bodyPr/>
                    <a:lstStyle/>
                    <a:p>
                      <a:r>
                        <a:rPr lang="en-US"/>
                        <a:t>0.36 Not Satisfactory</a:t>
                      </a:r>
                    </a:p>
                  </a:txBody>
                  <a:tcPr/>
                </a:tc>
                <a:tc>
                  <a:txBody>
                    <a:bodyPr/>
                    <a:lstStyle/>
                    <a:p>
                      <a:r>
                        <a:rPr lang="en-US"/>
                        <a:t>0.82 Good</a:t>
                      </a:r>
                    </a:p>
                  </a:txBody>
                  <a:tcPr/>
                </a:tc>
                <a:extLst>
                  <a:ext uri="{0D108BD9-81ED-4DB2-BD59-A6C34878D82A}">
                    <a16:rowId xmlns:a16="http://schemas.microsoft.com/office/drawing/2014/main" val="2848166018"/>
                  </a:ext>
                </a:extLst>
              </a:tr>
              <a:tr h="370840">
                <a:tc>
                  <a:txBody>
                    <a:bodyPr/>
                    <a:lstStyle/>
                    <a:p>
                      <a:r>
                        <a:rPr lang="en-US"/>
                        <a:t>WW2100 4.0 after removing 10 outliers</a:t>
                      </a:r>
                    </a:p>
                  </a:txBody>
                  <a:tcPr/>
                </a:tc>
                <a:tc>
                  <a:txBody>
                    <a:bodyPr/>
                    <a:lstStyle/>
                    <a:p>
                      <a:r>
                        <a:rPr lang="en-US"/>
                        <a:t>0.74 Good</a:t>
                      </a:r>
                    </a:p>
                  </a:txBody>
                  <a:tcPr/>
                </a:tc>
                <a:tc>
                  <a:txBody>
                    <a:bodyPr/>
                    <a:lstStyle/>
                    <a:p>
                      <a:r>
                        <a:rPr lang="en-US"/>
                        <a:t>0.85 Good</a:t>
                      </a:r>
                    </a:p>
                  </a:txBody>
                  <a:tcPr/>
                </a:tc>
                <a:extLst>
                  <a:ext uri="{0D108BD9-81ED-4DB2-BD59-A6C34878D82A}">
                    <a16:rowId xmlns:a16="http://schemas.microsoft.com/office/drawing/2014/main" val="1424867872"/>
                  </a:ext>
                </a:extLst>
              </a:tr>
            </a:tbl>
          </a:graphicData>
        </a:graphic>
      </p:graphicFrame>
    </p:spTree>
    <p:extLst>
      <p:ext uri="{BB962C8B-B14F-4D97-AF65-F5344CB8AC3E}">
        <p14:creationId xmlns:p14="http://schemas.microsoft.com/office/powerpoint/2010/main" val="744685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80A0-20ED-4C49-A69F-EC6B5304FAD9}"/>
              </a:ext>
            </a:extLst>
          </p:cNvPr>
          <p:cNvSpPr>
            <a:spLocks noGrp="1"/>
          </p:cNvSpPr>
          <p:nvPr>
            <p:ph type="title"/>
          </p:nvPr>
        </p:nvSpPr>
        <p:spPr/>
        <p:txBody>
          <a:bodyPr/>
          <a:lstStyle/>
          <a:p>
            <a:r>
              <a:rPr lang="en-US"/>
              <a:t>End</a:t>
            </a:r>
          </a:p>
        </p:txBody>
      </p:sp>
      <p:sp>
        <p:nvSpPr>
          <p:cNvPr id="4" name="TextBox 3">
            <a:extLst>
              <a:ext uri="{FF2B5EF4-FFF2-40B4-BE49-F238E27FC236}">
                <a16:creationId xmlns:a16="http://schemas.microsoft.com/office/drawing/2014/main" id="{DCD5B5BA-7CA1-4B1F-AC9D-FAEDE4C331D6}"/>
              </a:ext>
            </a:extLst>
          </p:cNvPr>
          <p:cNvSpPr txBox="1"/>
          <p:nvPr/>
        </p:nvSpPr>
        <p:spPr>
          <a:xfrm>
            <a:off x="3208421" y="2430379"/>
            <a:ext cx="8654742" cy="646331"/>
          </a:xfrm>
          <a:prstGeom prst="rect">
            <a:avLst/>
          </a:prstGeom>
          <a:noFill/>
        </p:spPr>
        <p:txBody>
          <a:bodyPr wrap="none" rtlCol="0">
            <a:spAutoFit/>
          </a:bodyPr>
          <a:lstStyle/>
          <a:p>
            <a:r>
              <a:rPr lang="en-US"/>
              <a:t>John Dalrymple did the lion’s share of the data-gathering, simulations, and analysis for this</a:t>
            </a:r>
          </a:p>
          <a:p>
            <a:r>
              <a:rPr lang="en-US"/>
              <a:t>study.  Thank you, JD!</a:t>
            </a:r>
          </a:p>
        </p:txBody>
      </p:sp>
    </p:spTree>
    <p:extLst>
      <p:ext uri="{BB962C8B-B14F-4D97-AF65-F5344CB8AC3E}">
        <p14:creationId xmlns:p14="http://schemas.microsoft.com/office/powerpoint/2010/main" val="3494939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9E1A-7EC8-4F8C-BB70-390493FF6758}"/>
              </a:ext>
            </a:extLst>
          </p:cNvPr>
          <p:cNvSpPr>
            <a:spLocks noGrp="1"/>
          </p:cNvSpPr>
          <p:nvPr>
            <p:ph type="title"/>
          </p:nvPr>
        </p:nvSpPr>
        <p:spPr/>
        <p:txBody>
          <a:bodyPr/>
          <a:lstStyle/>
          <a:p>
            <a:r>
              <a:rPr lang="en-US"/>
              <a:t>WW2100 followons</a:t>
            </a:r>
          </a:p>
        </p:txBody>
      </p:sp>
      <p:sp>
        <p:nvSpPr>
          <p:cNvPr id="3" name="Content Placeholder 2">
            <a:extLst>
              <a:ext uri="{FF2B5EF4-FFF2-40B4-BE49-F238E27FC236}">
                <a16:creationId xmlns:a16="http://schemas.microsoft.com/office/drawing/2014/main" id="{ED9D5E2A-D304-467A-8A03-D7A205DD72CB}"/>
              </a:ext>
            </a:extLst>
          </p:cNvPr>
          <p:cNvSpPr>
            <a:spLocks noGrp="1"/>
          </p:cNvSpPr>
          <p:nvPr>
            <p:ph idx="1"/>
          </p:nvPr>
        </p:nvSpPr>
        <p:spPr>
          <a:xfrm>
            <a:off x="676275" y="3436937"/>
            <a:ext cx="10515600" cy="2936875"/>
          </a:xfrm>
        </p:spPr>
        <p:txBody>
          <a:bodyPr/>
          <a:lstStyle/>
          <a:p>
            <a:r>
              <a:rPr lang="en-US"/>
              <a:t>OUWIN – the Oregon part of the Urban Water Innovation Network project, now half way through a 5 year run</a:t>
            </a:r>
          </a:p>
          <a:p>
            <a:r>
              <a:rPr lang="en-US"/>
              <a:t>INFEWS – Innovations at the Nexus of Food, Energy, and Water Systems, now in its first year of a 4 year run</a:t>
            </a:r>
          </a:p>
          <a:p>
            <a:r>
              <a:rPr lang="en-US"/>
              <a:t>Both use the WW2100 model as the starting point in developing their own models of the Willamette River basin</a:t>
            </a:r>
          </a:p>
        </p:txBody>
      </p:sp>
      <p:sp>
        <p:nvSpPr>
          <p:cNvPr id="4" name="TextBox 3">
            <a:extLst>
              <a:ext uri="{FF2B5EF4-FFF2-40B4-BE49-F238E27FC236}">
                <a16:creationId xmlns:a16="http://schemas.microsoft.com/office/drawing/2014/main" id="{09B02528-EB21-4F43-9EC9-BC47ABB90FF9}"/>
              </a:ext>
            </a:extLst>
          </p:cNvPr>
          <p:cNvSpPr txBox="1"/>
          <p:nvPr/>
        </p:nvSpPr>
        <p:spPr>
          <a:xfrm>
            <a:off x="3880403" y="2028825"/>
            <a:ext cx="4107343" cy="461665"/>
          </a:xfrm>
          <a:prstGeom prst="rect">
            <a:avLst/>
          </a:prstGeom>
          <a:noFill/>
        </p:spPr>
        <p:txBody>
          <a:bodyPr wrap="none" rtlCol="0">
            <a:spAutoFit/>
          </a:bodyPr>
          <a:lstStyle/>
          <a:p>
            <a:r>
              <a:rPr lang="en-US" sz="2400" b="1"/>
              <a:t>WW2100 -&gt; OUWIN -&gt; INFEWS</a:t>
            </a:r>
          </a:p>
        </p:txBody>
      </p:sp>
    </p:spTree>
    <p:extLst>
      <p:ext uri="{BB962C8B-B14F-4D97-AF65-F5344CB8AC3E}">
        <p14:creationId xmlns:p14="http://schemas.microsoft.com/office/powerpoint/2010/main" val="1521756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6180-C0DE-47B2-B1D5-9E24019060AE}"/>
              </a:ext>
            </a:extLst>
          </p:cNvPr>
          <p:cNvSpPr>
            <a:spLocks noGrp="1"/>
          </p:cNvSpPr>
          <p:nvPr>
            <p:ph type="title"/>
          </p:nvPr>
        </p:nvSpPr>
        <p:spPr/>
        <p:txBody>
          <a:bodyPr/>
          <a:lstStyle/>
          <a:p>
            <a:r>
              <a:rPr lang="en-US"/>
              <a:t>We’re improving over time</a:t>
            </a:r>
          </a:p>
        </p:txBody>
      </p:sp>
      <p:graphicFrame>
        <p:nvGraphicFramePr>
          <p:cNvPr id="6" name="Table 5">
            <a:extLst>
              <a:ext uri="{FF2B5EF4-FFF2-40B4-BE49-F238E27FC236}">
                <a16:creationId xmlns:a16="http://schemas.microsoft.com/office/drawing/2014/main" id="{EB240D0C-551D-4060-B428-3FF217794C57}"/>
              </a:ext>
            </a:extLst>
          </p:cNvPr>
          <p:cNvGraphicFramePr>
            <a:graphicFrameLocks noGrp="1"/>
          </p:cNvGraphicFramePr>
          <p:nvPr>
            <p:extLst>
              <p:ext uri="{D42A27DB-BD31-4B8C-83A1-F6EECF244321}">
                <p14:modId xmlns:p14="http://schemas.microsoft.com/office/powerpoint/2010/main" val="890086896"/>
              </p:ext>
            </p:extLst>
          </p:nvPr>
        </p:nvGraphicFramePr>
        <p:xfrm>
          <a:off x="593559" y="2765033"/>
          <a:ext cx="10606500" cy="2225040"/>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1325090105"/>
                    </a:ext>
                  </a:extLst>
                </a:gridCol>
                <a:gridCol w="1620253">
                  <a:extLst>
                    <a:ext uri="{9D8B030D-6E8A-4147-A177-3AD203B41FA5}">
                      <a16:colId xmlns:a16="http://schemas.microsoft.com/office/drawing/2014/main" val="2218517785"/>
                    </a:ext>
                  </a:extLst>
                </a:gridCol>
                <a:gridCol w="2037347">
                  <a:extLst>
                    <a:ext uri="{9D8B030D-6E8A-4147-A177-3AD203B41FA5}">
                      <a16:colId xmlns:a16="http://schemas.microsoft.com/office/drawing/2014/main" val="1443385729"/>
                    </a:ext>
                  </a:extLst>
                </a:gridCol>
                <a:gridCol w="2005263">
                  <a:extLst>
                    <a:ext uri="{9D8B030D-6E8A-4147-A177-3AD203B41FA5}">
                      <a16:colId xmlns:a16="http://schemas.microsoft.com/office/drawing/2014/main" val="1170779195"/>
                    </a:ext>
                  </a:extLst>
                </a:gridCol>
                <a:gridCol w="1895638">
                  <a:extLst>
                    <a:ext uri="{9D8B030D-6E8A-4147-A177-3AD203B41FA5}">
                      <a16:colId xmlns:a16="http://schemas.microsoft.com/office/drawing/2014/main" val="1466607855"/>
                    </a:ext>
                  </a:extLst>
                </a:gridCol>
              </a:tblGrid>
              <a:tr h="370840">
                <a:tc>
                  <a:txBody>
                    <a:bodyPr/>
                    <a:lstStyle/>
                    <a:p>
                      <a:endParaRPr lang="en-US"/>
                    </a:p>
                  </a:txBody>
                  <a:tcPr/>
                </a:tc>
                <a:tc>
                  <a:txBody>
                    <a:bodyPr/>
                    <a:lstStyle/>
                    <a:p>
                      <a:r>
                        <a:rPr lang="en-US"/>
                        <a:t>NSE</a:t>
                      </a:r>
                    </a:p>
                  </a:txBody>
                  <a:tcPr/>
                </a:tc>
                <a:tc>
                  <a:txBody>
                    <a:bodyPr/>
                    <a:lstStyle/>
                    <a:p>
                      <a:r>
                        <a:rPr lang="en-US"/>
                        <a:t>PBIAS</a:t>
                      </a:r>
                    </a:p>
                  </a:txBody>
                  <a:tcPr/>
                </a:tc>
                <a:tc>
                  <a:txBody>
                    <a:bodyPr/>
                    <a:lstStyle/>
                    <a:p>
                      <a:r>
                        <a:rPr lang="en-US"/>
                        <a:t>RSR</a:t>
                      </a:r>
                    </a:p>
                  </a:txBody>
                  <a:tcPr/>
                </a:tc>
                <a:tc>
                  <a:txBody>
                    <a:bodyPr/>
                    <a:lstStyle/>
                    <a:p>
                      <a:r>
                        <a:rPr lang="en-US"/>
                        <a:t>R</a:t>
                      </a:r>
                      <a:r>
                        <a:rPr lang="en-US" baseline="30000"/>
                        <a:t>2</a:t>
                      </a:r>
                      <a:endParaRPr lang="en-US"/>
                    </a:p>
                  </a:txBody>
                  <a:tcPr/>
                </a:tc>
                <a:extLst>
                  <a:ext uri="{0D108BD9-81ED-4DB2-BD59-A6C34878D82A}">
                    <a16:rowId xmlns:a16="http://schemas.microsoft.com/office/drawing/2014/main" val="488959313"/>
                  </a:ext>
                </a:extLst>
              </a:tr>
              <a:tr h="370840">
                <a:tc>
                  <a:txBody>
                    <a:bodyPr/>
                    <a:lstStyle/>
                    <a:p>
                      <a:r>
                        <a:rPr lang="en-US"/>
                        <a:t>WW2100 3.1 (summer 2016)</a:t>
                      </a:r>
                    </a:p>
                  </a:txBody>
                  <a:tcPr/>
                </a:tc>
                <a:tc>
                  <a:txBody>
                    <a:bodyPr/>
                    <a:lstStyle/>
                    <a:p>
                      <a:r>
                        <a:rPr lang="en-US"/>
                        <a:t>0.78 Good</a:t>
                      </a:r>
                    </a:p>
                  </a:txBody>
                  <a:tcPr/>
                </a:tc>
                <a:tc>
                  <a:txBody>
                    <a:bodyPr/>
                    <a:lstStyle/>
                    <a:p>
                      <a:r>
                        <a:rPr lang="en-US"/>
                        <a:t>2.7% Very Good</a:t>
                      </a:r>
                    </a:p>
                  </a:txBody>
                  <a:tcPr/>
                </a:tc>
                <a:tc>
                  <a:txBody>
                    <a:bodyPr/>
                    <a:lstStyle/>
                    <a:p>
                      <a:r>
                        <a:rPr lang="en-US"/>
                        <a:t>0.47 Very Good</a:t>
                      </a:r>
                    </a:p>
                  </a:txBody>
                  <a:tcPr/>
                </a:tc>
                <a:tc>
                  <a:txBody>
                    <a:bodyPr/>
                    <a:lstStyle/>
                    <a:p>
                      <a:r>
                        <a:rPr lang="en-US"/>
                        <a:t>0.78 Good</a:t>
                      </a:r>
                    </a:p>
                  </a:txBody>
                  <a:tcPr/>
                </a:tc>
                <a:extLst>
                  <a:ext uri="{0D108BD9-81ED-4DB2-BD59-A6C34878D82A}">
                    <a16:rowId xmlns:a16="http://schemas.microsoft.com/office/drawing/2014/main" val="676795033"/>
                  </a:ext>
                </a:extLst>
              </a:tr>
              <a:tr h="370840">
                <a:tc>
                  <a:txBody>
                    <a:bodyPr/>
                    <a:lstStyle/>
                    <a:p>
                      <a:r>
                        <a:rPr lang="en-US"/>
                        <a:t>WW2100 4.0 (summer 2017)</a:t>
                      </a:r>
                    </a:p>
                  </a:txBody>
                  <a:tcPr/>
                </a:tc>
                <a:tc>
                  <a:txBody>
                    <a:bodyPr/>
                    <a:lstStyle/>
                    <a:p>
                      <a:r>
                        <a:rPr lang="en-US"/>
                        <a:t>0.85 Very Good</a:t>
                      </a:r>
                    </a:p>
                  </a:txBody>
                  <a:tcPr/>
                </a:tc>
                <a:tc>
                  <a:txBody>
                    <a:bodyPr/>
                    <a:lstStyle/>
                    <a:p>
                      <a:r>
                        <a:rPr lang="en-US"/>
                        <a:t>6.6% Good</a:t>
                      </a:r>
                    </a:p>
                  </a:txBody>
                  <a:tcPr/>
                </a:tc>
                <a:tc>
                  <a:txBody>
                    <a:bodyPr/>
                    <a:lstStyle/>
                    <a:p>
                      <a:r>
                        <a:rPr lang="en-US"/>
                        <a:t>0.38 Very Good</a:t>
                      </a:r>
                    </a:p>
                  </a:txBody>
                  <a:tcPr/>
                </a:tc>
                <a:tc>
                  <a:txBody>
                    <a:bodyPr/>
                    <a:lstStyle/>
                    <a:p>
                      <a:r>
                        <a:rPr lang="en-US"/>
                        <a:t>0.89 Very Good</a:t>
                      </a:r>
                    </a:p>
                  </a:txBody>
                  <a:tcPr/>
                </a:tc>
                <a:extLst>
                  <a:ext uri="{0D108BD9-81ED-4DB2-BD59-A6C34878D82A}">
                    <a16:rowId xmlns:a16="http://schemas.microsoft.com/office/drawing/2014/main" val="1400171490"/>
                  </a:ext>
                </a:extLst>
              </a:tr>
              <a:tr h="370840">
                <a:tc>
                  <a:txBody>
                    <a:bodyPr/>
                    <a:lstStyle/>
                    <a:p>
                      <a:r>
                        <a:rPr lang="en-US"/>
                        <a:t>OUWIN 0.0 (summer 2017)</a:t>
                      </a:r>
                    </a:p>
                  </a:txBody>
                  <a:tcPr/>
                </a:tc>
                <a:tc>
                  <a:txBody>
                    <a:bodyPr/>
                    <a:lstStyle/>
                    <a:p>
                      <a:r>
                        <a:rPr lang="en-US"/>
                        <a:t>0.84 Very Good</a:t>
                      </a:r>
                    </a:p>
                  </a:txBody>
                  <a:tcPr/>
                </a:tc>
                <a:tc>
                  <a:txBody>
                    <a:bodyPr/>
                    <a:lstStyle/>
                    <a:p>
                      <a:r>
                        <a:rPr lang="en-US"/>
                        <a:t>7.1% Good</a:t>
                      </a:r>
                    </a:p>
                  </a:txBody>
                  <a:tcPr/>
                </a:tc>
                <a:tc>
                  <a:txBody>
                    <a:bodyPr/>
                    <a:lstStyle/>
                    <a:p>
                      <a:r>
                        <a:rPr lang="en-US"/>
                        <a:t>0.40 Very Good</a:t>
                      </a:r>
                    </a:p>
                  </a:txBody>
                  <a:tcPr/>
                </a:tc>
                <a:tc>
                  <a:txBody>
                    <a:bodyPr/>
                    <a:lstStyle/>
                    <a:p>
                      <a:r>
                        <a:rPr lang="en-US"/>
                        <a:t>0.87 Very Good</a:t>
                      </a:r>
                    </a:p>
                  </a:txBody>
                  <a:tcPr/>
                </a:tc>
                <a:extLst>
                  <a:ext uri="{0D108BD9-81ED-4DB2-BD59-A6C34878D82A}">
                    <a16:rowId xmlns:a16="http://schemas.microsoft.com/office/drawing/2014/main" val="2486181205"/>
                  </a:ext>
                </a:extLst>
              </a:tr>
              <a:tr h="370840">
                <a:tc>
                  <a:txBody>
                    <a:bodyPr/>
                    <a:lstStyle/>
                    <a:p>
                      <a:pPr algn="l"/>
                      <a:r>
                        <a:rPr lang="en-US"/>
                        <a:t>INFEWS 0.0 (March 2018)</a:t>
                      </a:r>
                    </a:p>
                  </a:txBody>
                  <a:tcPr/>
                </a:tc>
                <a:tc>
                  <a:txBody>
                    <a:bodyPr/>
                    <a:lstStyle/>
                    <a:p>
                      <a:pPr algn="l" fontAlgn="b"/>
                      <a:r>
                        <a:rPr lang="en-US" sz="1800" b="0" i="0" u="none" strike="noStrike">
                          <a:solidFill>
                            <a:srgbClr val="000000"/>
                          </a:solidFill>
                          <a:effectLst/>
                          <a:latin typeface="Calibri" panose="020F0502020204030204" pitchFamily="34" charset="0"/>
                        </a:rPr>
                        <a:t>0.87 Very Good</a:t>
                      </a:r>
                    </a:p>
                  </a:txBody>
                  <a:tcPr marL="9525" marR="9525" marT="9525" marB="0" anchor="b"/>
                </a:tc>
                <a:tc>
                  <a:txBody>
                    <a:bodyPr/>
                    <a:lstStyle/>
                    <a:p>
                      <a:pPr algn="l"/>
                      <a:r>
                        <a:rPr lang="en-US"/>
                        <a:t>0.9% Very Good</a:t>
                      </a:r>
                    </a:p>
                  </a:txBody>
                  <a:tcPr/>
                </a:tc>
                <a:tc>
                  <a:txBody>
                    <a:bodyPr/>
                    <a:lstStyle/>
                    <a:p>
                      <a:pPr algn="l"/>
                      <a:r>
                        <a:rPr lang="en-US"/>
                        <a:t>0.36 Very Good</a:t>
                      </a:r>
                    </a:p>
                  </a:txBody>
                  <a:tcPr/>
                </a:tc>
                <a:tc>
                  <a:txBody>
                    <a:bodyPr/>
                    <a:lstStyle/>
                    <a:p>
                      <a:pPr algn="l"/>
                      <a:r>
                        <a:rPr lang="en-US"/>
                        <a:t>0.89 Very Good</a:t>
                      </a:r>
                    </a:p>
                  </a:txBody>
                  <a:tcPr/>
                </a:tc>
                <a:extLst>
                  <a:ext uri="{0D108BD9-81ED-4DB2-BD59-A6C34878D82A}">
                    <a16:rowId xmlns:a16="http://schemas.microsoft.com/office/drawing/2014/main" val="2657555114"/>
                  </a:ext>
                </a:extLst>
              </a:tr>
              <a:tr h="370840">
                <a:tc>
                  <a:txBody>
                    <a:bodyPr/>
                    <a:lstStyle/>
                    <a:p>
                      <a:pPr algn="l"/>
                      <a:r>
                        <a:rPr lang="en-US"/>
                        <a:t>INFEWS 0.1 (March 2018)</a:t>
                      </a:r>
                    </a:p>
                  </a:txBody>
                  <a:tcPr/>
                </a:tc>
                <a:tc>
                  <a:txBody>
                    <a:bodyPr/>
                    <a:lstStyle/>
                    <a:p>
                      <a:pPr algn="l" fontAlgn="b"/>
                      <a:r>
                        <a:rPr lang="en-US" sz="1800" b="0" i="0" u="none" strike="noStrike">
                          <a:solidFill>
                            <a:srgbClr val="000000"/>
                          </a:solidFill>
                          <a:effectLst/>
                          <a:latin typeface="Calibri" panose="020F0502020204030204" pitchFamily="34" charset="0"/>
                        </a:rPr>
                        <a:t>0.96 Very Good</a:t>
                      </a:r>
                    </a:p>
                  </a:txBody>
                  <a:tcPr marL="9525" marR="9525" marT="9525" marB="0" anchor="b"/>
                </a:tc>
                <a:tc>
                  <a:txBody>
                    <a:bodyPr/>
                    <a:lstStyle/>
                    <a:p>
                      <a:pPr algn="l"/>
                      <a:r>
                        <a:rPr lang="en-US"/>
                        <a:t>-0.7% Very Good</a:t>
                      </a:r>
                    </a:p>
                  </a:txBody>
                  <a:tcPr/>
                </a:tc>
                <a:tc>
                  <a:txBody>
                    <a:bodyPr/>
                    <a:lstStyle/>
                    <a:p>
                      <a:pPr algn="l"/>
                      <a:r>
                        <a:rPr lang="en-US"/>
                        <a:t>0.21 Very Good</a:t>
                      </a:r>
                    </a:p>
                  </a:txBody>
                  <a:tcPr/>
                </a:tc>
                <a:tc>
                  <a:txBody>
                    <a:bodyPr/>
                    <a:lstStyle/>
                    <a:p>
                      <a:pPr algn="l"/>
                      <a:r>
                        <a:rPr lang="en-US"/>
                        <a:t>0.96 Very Good</a:t>
                      </a:r>
                    </a:p>
                  </a:txBody>
                  <a:tcPr/>
                </a:tc>
                <a:extLst>
                  <a:ext uri="{0D108BD9-81ED-4DB2-BD59-A6C34878D82A}">
                    <a16:rowId xmlns:a16="http://schemas.microsoft.com/office/drawing/2014/main" val="445581801"/>
                  </a:ext>
                </a:extLst>
              </a:tr>
            </a:tbl>
          </a:graphicData>
        </a:graphic>
      </p:graphicFrame>
      <p:sp>
        <p:nvSpPr>
          <p:cNvPr id="3" name="TextBox 2">
            <a:extLst>
              <a:ext uri="{FF2B5EF4-FFF2-40B4-BE49-F238E27FC236}">
                <a16:creationId xmlns:a16="http://schemas.microsoft.com/office/drawing/2014/main" id="{3D1E3BBA-1B0F-494C-8E19-2B531BA7D553}"/>
              </a:ext>
            </a:extLst>
          </p:cNvPr>
          <p:cNvSpPr txBox="1"/>
          <p:nvPr/>
        </p:nvSpPr>
        <p:spPr>
          <a:xfrm>
            <a:off x="7349453" y="4990073"/>
            <a:ext cx="3850606" cy="369332"/>
          </a:xfrm>
          <a:prstGeom prst="rect">
            <a:avLst/>
          </a:prstGeom>
          <a:noFill/>
        </p:spPr>
        <p:txBody>
          <a:bodyPr wrap="none" rtlCol="0">
            <a:spAutoFit/>
          </a:bodyPr>
          <a:lstStyle/>
          <a:p>
            <a:r>
              <a:rPr lang="en-US"/>
              <a:t>Data aggregated to a monthly timestep</a:t>
            </a:r>
          </a:p>
        </p:txBody>
      </p:sp>
      <p:sp>
        <p:nvSpPr>
          <p:cNvPr id="4" name="TextBox 3">
            <a:extLst>
              <a:ext uri="{FF2B5EF4-FFF2-40B4-BE49-F238E27FC236}">
                <a16:creationId xmlns:a16="http://schemas.microsoft.com/office/drawing/2014/main" id="{EB1BD092-FA09-47D3-99CA-D46633F0A4EA}"/>
              </a:ext>
            </a:extLst>
          </p:cNvPr>
          <p:cNvSpPr txBox="1"/>
          <p:nvPr/>
        </p:nvSpPr>
        <p:spPr>
          <a:xfrm>
            <a:off x="593559" y="2395701"/>
            <a:ext cx="2312556" cy="369332"/>
          </a:xfrm>
          <a:prstGeom prst="rect">
            <a:avLst/>
          </a:prstGeom>
          <a:noFill/>
        </p:spPr>
        <p:txBody>
          <a:bodyPr wrap="none" rtlCol="0">
            <a:spAutoFit/>
          </a:bodyPr>
          <a:lstStyle/>
          <a:p>
            <a:r>
              <a:rPr lang="en-US"/>
              <a:t>Willamette at Portland</a:t>
            </a:r>
          </a:p>
        </p:txBody>
      </p:sp>
    </p:spTree>
    <p:extLst>
      <p:ext uri="{BB962C8B-B14F-4D97-AF65-F5344CB8AC3E}">
        <p14:creationId xmlns:p14="http://schemas.microsoft.com/office/powerpoint/2010/main" val="266713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CCA7-180F-49A9-B015-72851A643848}"/>
              </a:ext>
            </a:extLst>
          </p:cNvPr>
          <p:cNvSpPr>
            <a:spLocks noGrp="1"/>
          </p:cNvSpPr>
          <p:nvPr>
            <p:ph type="title"/>
          </p:nvPr>
        </p:nvSpPr>
        <p:spPr>
          <a:xfrm>
            <a:off x="0" y="5384917"/>
            <a:ext cx="10515600" cy="744204"/>
          </a:xfrm>
        </p:spPr>
        <p:txBody>
          <a:bodyPr/>
          <a:lstStyle/>
          <a:p>
            <a:r>
              <a:rPr lang="en-US"/>
              <a:t>Analyzing the outliers</a:t>
            </a:r>
          </a:p>
        </p:txBody>
      </p:sp>
      <p:graphicFrame>
        <p:nvGraphicFramePr>
          <p:cNvPr id="5" name="Table 4">
            <a:extLst>
              <a:ext uri="{FF2B5EF4-FFF2-40B4-BE49-F238E27FC236}">
                <a16:creationId xmlns:a16="http://schemas.microsoft.com/office/drawing/2014/main" id="{36DB368B-CBCB-48BE-AC19-FC1C4505BD4A}"/>
              </a:ext>
            </a:extLst>
          </p:cNvPr>
          <p:cNvGraphicFramePr>
            <a:graphicFrameLocks noGrp="1"/>
          </p:cNvGraphicFramePr>
          <p:nvPr>
            <p:extLst>
              <p:ext uri="{D42A27DB-BD31-4B8C-83A1-F6EECF244321}">
                <p14:modId xmlns:p14="http://schemas.microsoft.com/office/powerpoint/2010/main" val="949051523"/>
              </p:ext>
            </p:extLst>
          </p:nvPr>
        </p:nvGraphicFramePr>
        <p:xfrm>
          <a:off x="287866" y="101584"/>
          <a:ext cx="11616268" cy="4074160"/>
        </p:xfrm>
        <a:graphic>
          <a:graphicData uri="http://schemas.openxmlformats.org/drawingml/2006/table">
            <a:tbl>
              <a:tblPr firstRow="1" bandRow="1">
                <a:tableStyleId>{5C22544A-7EE6-4342-B048-85BDC9FD1C3A}</a:tableStyleId>
              </a:tblPr>
              <a:tblGrid>
                <a:gridCol w="4538135">
                  <a:extLst>
                    <a:ext uri="{9D8B030D-6E8A-4147-A177-3AD203B41FA5}">
                      <a16:colId xmlns:a16="http://schemas.microsoft.com/office/drawing/2014/main" val="3694441678"/>
                    </a:ext>
                  </a:extLst>
                </a:gridCol>
                <a:gridCol w="1269999">
                  <a:extLst>
                    <a:ext uri="{9D8B030D-6E8A-4147-A177-3AD203B41FA5}">
                      <a16:colId xmlns:a16="http://schemas.microsoft.com/office/drawing/2014/main" val="3110579983"/>
                    </a:ext>
                  </a:extLst>
                </a:gridCol>
                <a:gridCol w="1219201">
                  <a:extLst>
                    <a:ext uri="{9D8B030D-6E8A-4147-A177-3AD203B41FA5}">
                      <a16:colId xmlns:a16="http://schemas.microsoft.com/office/drawing/2014/main" val="1803439639"/>
                    </a:ext>
                  </a:extLst>
                </a:gridCol>
                <a:gridCol w="4588933">
                  <a:extLst>
                    <a:ext uri="{9D8B030D-6E8A-4147-A177-3AD203B41FA5}">
                      <a16:colId xmlns:a16="http://schemas.microsoft.com/office/drawing/2014/main" val="4202176384"/>
                    </a:ext>
                  </a:extLst>
                </a:gridCol>
              </a:tblGrid>
              <a:tr h="361065">
                <a:tc>
                  <a:txBody>
                    <a:bodyPr/>
                    <a:lstStyle/>
                    <a:p>
                      <a:r>
                        <a:rPr lang="en-US"/>
                        <a:t>Location</a:t>
                      </a:r>
                    </a:p>
                  </a:txBody>
                  <a:tcPr/>
                </a:tc>
                <a:tc>
                  <a:txBody>
                    <a:bodyPr/>
                    <a:lstStyle/>
                    <a:p>
                      <a:r>
                        <a:rPr lang="en-US"/>
                        <a:t>Gage</a:t>
                      </a:r>
                    </a:p>
                  </a:txBody>
                  <a:tcPr/>
                </a:tc>
                <a:tc>
                  <a:txBody>
                    <a:bodyPr/>
                    <a:lstStyle/>
                    <a:p>
                      <a:r>
                        <a:rPr lang="en-US"/>
                        <a:t>Reach</a:t>
                      </a:r>
                    </a:p>
                  </a:txBody>
                  <a:tcPr/>
                </a:tc>
                <a:tc>
                  <a:txBody>
                    <a:bodyPr/>
                    <a:lstStyle/>
                    <a:p>
                      <a:r>
                        <a:rPr lang="en-US"/>
                        <a:t>issue</a:t>
                      </a:r>
                    </a:p>
                  </a:txBody>
                  <a:tcPr/>
                </a:tc>
                <a:extLst>
                  <a:ext uri="{0D108BD9-81ED-4DB2-BD59-A6C34878D82A}">
                    <a16:rowId xmlns:a16="http://schemas.microsoft.com/office/drawing/2014/main" val="4082257272"/>
                  </a:ext>
                </a:extLst>
              </a:tr>
              <a:tr h="370840">
                <a:tc>
                  <a:txBody>
                    <a:bodyPr/>
                    <a:lstStyle/>
                    <a:p>
                      <a:r>
                        <a:rPr lang="en-US"/>
                        <a:t>Middle Fork Willamette above Salt Creek</a:t>
                      </a:r>
                    </a:p>
                  </a:txBody>
                  <a:tcPr/>
                </a:tc>
                <a:tc>
                  <a:txBody>
                    <a:bodyPr/>
                    <a:lstStyle/>
                    <a:p>
                      <a:r>
                        <a:rPr lang="en-US"/>
                        <a:t>14145500</a:t>
                      </a:r>
                    </a:p>
                  </a:txBody>
                  <a:tcPr/>
                </a:tc>
                <a:tc>
                  <a:txBody>
                    <a:bodyPr/>
                    <a:lstStyle/>
                    <a:p>
                      <a:r>
                        <a:rPr lang="en-US"/>
                        <a:t>23751940</a:t>
                      </a:r>
                    </a:p>
                  </a:txBody>
                  <a:tcPr/>
                </a:tc>
                <a:tc>
                  <a:txBody>
                    <a:bodyPr/>
                    <a:lstStyle/>
                    <a:p>
                      <a:r>
                        <a:rPr lang="en-US"/>
                        <a:t>Problem w/ simulation of Hills Creek Dam?</a:t>
                      </a:r>
                    </a:p>
                  </a:txBody>
                  <a:tcPr/>
                </a:tc>
                <a:extLst>
                  <a:ext uri="{0D108BD9-81ED-4DB2-BD59-A6C34878D82A}">
                    <a16:rowId xmlns:a16="http://schemas.microsoft.com/office/drawing/2014/main" val="1157781367"/>
                  </a:ext>
                </a:extLst>
              </a:tr>
              <a:tr h="370840">
                <a:tc>
                  <a:txBody>
                    <a:bodyPr/>
                    <a:lstStyle/>
                    <a:p>
                      <a:r>
                        <a:rPr lang="en-US"/>
                        <a:t>McKenzie below Trail Bridge Dam</a:t>
                      </a:r>
                    </a:p>
                  </a:txBody>
                  <a:tcPr/>
                </a:tc>
                <a:tc>
                  <a:txBody>
                    <a:bodyPr/>
                    <a:lstStyle/>
                    <a:p>
                      <a:r>
                        <a:rPr lang="en-US"/>
                        <a:t>14158850</a:t>
                      </a:r>
                    </a:p>
                  </a:txBody>
                  <a:tcPr/>
                </a:tc>
                <a:tc>
                  <a:txBody>
                    <a:bodyPr/>
                    <a:lstStyle/>
                    <a:p>
                      <a:r>
                        <a:rPr lang="en-US"/>
                        <a:t>23773359</a:t>
                      </a:r>
                    </a:p>
                  </a:txBody>
                  <a:tcPr/>
                </a:tc>
                <a:tc>
                  <a:txBody>
                    <a:bodyPr/>
                    <a:lstStyle/>
                    <a:p>
                      <a:r>
                        <a:rPr lang="en-US"/>
                        <a:t>High Cascades groundwater?</a:t>
                      </a:r>
                    </a:p>
                  </a:txBody>
                  <a:tcPr/>
                </a:tc>
                <a:extLst>
                  <a:ext uri="{0D108BD9-81ED-4DB2-BD59-A6C34878D82A}">
                    <a16:rowId xmlns:a16="http://schemas.microsoft.com/office/drawing/2014/main" val="3382528759"/>
                  </a:ext>
                </a:extLst>
              </a:tr>
              <a:tr h="370840">
                <a:tc>
                  <a:txBody>
                    <a:bodyPr/>
                    <a:lstStyle/>
                    <a:p>
                      <a:r>
                        <a:rPr lang="en-US"/>
                        <a:t>Oak Grove Fork above power plant intake</a:t>
                      </a:r>
                    </a:p>
                  </a:txBody>
                  <a:tcPr/>
                </a:tc>
                <a:tc>
                  <a:txBody>
                    <a:bodyPr/>
                    <a:lstStyle/>
                    <a:p>
                      <a:r>
                        <a:rPr lang="en-US"/>
                        <a:t>14209000</a:t>
                      </a:r>
                    </a:p>
                  </a:txBody>
                  <a:tcPr/>
                </a:tc>
                <a:tc>
                  <a:txBody>
                    <a:bodyPr/>
                    <a:lstStyle/>
                    <a:p>
                      <a:r>
                        <a:rPr lang="en-US"/>
                        <a:t>23809432</a:t>
                      </a:r>
                    </a:p>
                  </a:txBody>
                  <a:tcPr/>
                </a:tc>
                <a:tc>
                  <a:txBody>
                    <a:bodyPr/>
                    <a:lstStyle/>
                    <a:p>
                      <a:endParaRPr lang="en-US"/>
                    </a:p>
                  </a:txBody>
                  <a:tcPr/>
                </a:tc>
                <a:extLst>
                  <a:ext uri="{0D108BD9-81ED-4DB2-BD59-A6C34878D82A}">
                    <a16:rowId xmlns:a16="http://schemas.microsoft.com/office/drawing/2014/main" val="3911400107"/>
                  </a:ext>
                </a:extLst>
              </a:tr>
              <a:tr h="370840">
                <a:tc>
                  <a:txBody>
                    <a:bodyPr/>
                    <a:lstStyle/>
                    <a:p>
                      <a:r>
                        <a:rPr lang="en-US"/>
                        <a:t>McKenzie at outlet of Clear Lake</a:t>
                      </a:r>
                    </a:p>
                  </a:txBody>
                  <a:tcPr/>
                </a:tc>
                <a:tc>
                  <a:txBody>
                    <a:bodyPr/>
                    <a:lstStyle/>
                    <a:p>
                      <a:r>
                        <a:rPr lang="en-US"/>
                        <a:t>14158500</a:t>
                      </a:r>
                    </a:p>
                  </a:txBody>
                  <a:tcPr/>
                </a:tc>
                <a:tc>
                  <a:txBody>
                    <a:bodyPr/>
                    <a:lstStyle/>
                    <a:p>
                      <a:r>
                        <a:rPr lang="en-US"/>
                        <a:t>23773373</a:t>
                      </a:r>
                    </a:p>
                  </a:txBody>
                  <a:tcPr/>
                </a:tc>
                <a:tc>
                  <a:txBody>
                    <a:bodyPr/>
                    <a:lstStyle/>
                    <a:p>
                      <a:r>
                        <a:rPr lang="en-US"/>
                        <a:t>Should be reach 23773371</a:t>
                      </a:r>
                    </a:p>
                  </a:txBody>
                  <a:tcPr/>
                </a:tc>
                <a:extLst>
                  <a:ext uri="{0D108BD9-81ED-4DB2-BD59-A6C34878D82A}">
                    <a16:rowId xmlns:a16="http://schemas.microsoft.com/office/drawing/2014/main" val="4052149655"/>
                  </a:ext>
                </a:extLst>
              </a:tr>
              <a:tr h="370840">
                <a:tc>
                  <a:txBody>
                    <a:bodyPr/>
                    <a:lstStyle/>
                    <a:p>
                      <a:r>
                        <a:rPr lang="en-US"/>
                        <a:t>Oak Grove Fork near Government Camp</a:t>
                      </a:r>
                    </a:p>
                  </a:txBody>
                  <a:tcPr/>
                </a:tc>
                <a:tc>
                  <a:txBody>
                    <a:bodyPr/>
                    <a:lstStyle/>
                    <a:p>
                      <a:r>
                        <a:rPr lang="en-US"/>
                        <a:t>14208700</a:t>
                      </a:r>
                    </a:p>
                  </a:txBody>
                  <a:tcPr/>
                </a:tc>
                <a:tc>
                  <a:txBody>
                    <a:bodyPr/>
                    <a:lstStyle/>
                    <a:p>
                      <a:r>
                        <a:rPr lang="en-US"/>
                        <a:t>23810706</a:t>
                      </a:r>
                    </a:p>
                  </a:txBody>
                  <a:tcPr/>
                </a:tc>
                <a:tc>
                  <a:txBody>
                    <a:bodyPr/>
                    <a:lstStyle/>
                    <a:p>
                      <a:r>
                        <a:rPr lang="en-US"/>
                        <a:t>Should be reach 23809450</a:t>
                      </a:r>
                    </a:p>
                  </a:txBody>
                  <a:tcPr/>
                </a:tc>
                <a:extLst>
                  <a:ext uri="{0D108BD9-81ED-4DB2-BD59-A6C34878D82A}">
                    <a16:rowId xmlns:a16="http://schemas.microsoft.com/office/drawing/2014/main" val="4230206633"/>
                  </a:ext>
                </a:extLst>
              </a:tr>
              <a:tr h="370840">
                <a:tc>
                  <a:txBody>
                    <a:bodyPr/>
                    <a:lstStyle/>
                    <a:p>
                      <a:r>
                        <a:rPr lang="en-US"/>
                        <a:t>Winberry Creek near Lowell</a:t>
                      </a:r>
                    </a:p>
                  </a:txBody>
                  <a:tcPr/>
                </a:tc>
                <a:tc>
                  <a:txBody>
                    <a:bodyPr/>
                    <a:lstStyle/>
                    <a:p>
                      <a:r>
                        <a:rPr lang="en-US"/>
                        <a:t>14150800</a:t>
                      </a:r>
                    </a:p>
                  </a:txBody>
                  <a:tcPr/>
                </a:tc>
                <a:tc>
                  <a:txBody>
                    <a:bodyPr/>
                    <a:lstStyle/>
                    <a:p>
                      <a:r>
                        <a:rPr lang="en-US"/>
                        <a:t>23752606</a:t>
                      </a:r>
                    </a:p>
                  </a:txBody>
                  <a:tcPr/>
                </a:tc>
                <a:tc>
                  <a:txBody>
                    <a:bodyPr/>
                    <a:lstStyle/>
                    <a:p>
                      <a:r>
                        <a:rPr lang="en-US"/>
                        <a:t>Should be reach 23752608</a:t>
                      </a:r>
                    </a:p>
                  </a:txBody>
                  <a:tcPr/>
                </a:tc>
                <a:extLst>
                  <a:ext uri="{0D108BD9-81ED-4DB2-BD59-A6C34878D82A}">
                    <a16:rowId xmlns:a16="http://schemas.microsoft.com/office/drawing/2014/main" val="3910219661"/>
                  </a:ext>
                </a:extLst>
              </a:tr>
              <a:tr h="370840">
                <a:tc>
                  <a:txBody>
                    <a:bodyPr/>
                    <a:lstStyle/>
                    <a:p>
                      <a:r>
                        <a:rPr lang="en-US"/>
                        <a:t>Fanno Creek at Durham</a:t>
                      </a:r>
                    </a:p>
                  </a:txBody>
                  <a:tcPr/>
                </a:tc>
                <a:tc>
                  <a:txBody>
                    <a:bodyPr/>
                    <a:lstStyle/>
                    <a:p>
                      <a:r>
                        <a:rPr lang="en-US"/>
                        <a:t>14206950</a:t>
                      </a:r>
                    </a:p>
                  </a:txBody>
                  <a:tcPr/>
                </a:tc>
                <a:tc>
                  <a:txBody>
                    <a:bodyPr/>
                    <a:lstStyle/>
                    <a:p>
                      <a:r>
                        <a:rPr lang="en-US"/>
                        <a:t>23805270</a:t>
                      </a:r>
                    </a:p>
                  </a:txBody>
                  <a:tcPr/>
                </a:tc>
                <a:tc>
                  <a:txBody>
                    <a:bodyPr/>
                    <a:lstStyle/>
                    <a:p>
                      <a:endParaRPr lang="en-US"/>
                    </a:p>
                  </a:txBody>
                  <a:tcPr/>
                </a:tc>
                <a:extLst>
                  <a:ext uri="{0D108BD9-81ED-4DB2-BD59-A6C34878D82A}">
                    <a16:rowId xmlns:a16="http://schemas.microsoft.com/office/drawing/2014/main" val="1317950751"/>
                  </a:ext>
                </a:extLst>
              </a:tr>
              <a:tr h="370840">
                <a:tc>
                  <a:txBody>
                    <a:bodyPr/>
                    <a:lstStyle/>
                    <a:p>
                      <a:r>
                        <a:rPr lang="en-US"/>
                        <a:t>Cedar Creek at Springfield</a:t>
                      </a:r>
                    </a:p>
                  </a:txBody>
                  <a:tcPr/>
                </a:tc>
                <a:tc>
                  <a:txBody>
                    <a:bodyPr/>
                    <a:lstStyle/>
                    <a:p>
                      <a:r>
                        <a:rPr lang="en-US"/>
                        <a:t>14164700</a:t>
                      </a:r>
                    </a:p>
                  </a:txBody>
                  <a:tcPr/>
                </a:tc>
                <a:tc>
                  <a:txBody>
                    <a:bodyPr/>
                    <a:lstStyle/>
                    <a:p>
                      <a:r>
                        <a:rPr lang="en-US"/>
                        <a:t>23774369</a:t>
                      </a:r>
                    </a:p>
                  </a:txBody>
                  <a:tcPr/>
                </a:tc>
                <a:tc>
                  <a:txBody>
                    <a:bodyPr/>
                    <a:lstStyle/>
                    <a:p>
                      <a:endParaRPr lang="en-US"/>
                    </a:p>
                  </a:txBody>
                  <a:tcPr/>
                </a:tc>
                <a:extLst>
                  <a:ext uri="{0D108BD9-81ED-4DB2-BD59-A6C34878D82A}">
                    <a16:rowId xmlns:a16="http://schemas.microsoft.com/office/drawing/2014/main" val="976632421"/>
                  </a:ext>
                </a:extLst>
              </a:tr>
              <a:tr h="370840">
                <a:tc>
                  <a:txBody>
                    <a:bodyPr/>
                    <a:lstStyle/>
                    <a:p>
                      <a:r>
                        <a:rPr lang="en-US"/>
                        <a:t>Tryon Creek near Lake Oswego</a:t>
                      </a:r>
                    </a:p>
                  </a:txBody>
                  <a:tcPr/>
                </a:tc>
                <a:tc>
                  <a:txBody>
                    <a:bodyPr/>
                    <a:lstStyle/>
                    <a:p>
                      <a:r>
                        <a:rPr lang="en-US"/>
                        <a:t>14211315</a:t>
                      </a:r>
                    </a:p>
                  </a:txBody>
                  <a:tcPr/>
                </a:tc>
                <a:tc>
                  <a:txBody>
                    <a:bodyPr/>
                    <a:lstStyle/>
                    <a:p>
                      <a:r>
                        <a:rPr lang="en-US"/>
                        <a:t>23815500</a:t>
                      </a:r>
                    </a:p>
                  </a:txBody>
                  <a:tcPr/>
                </a:tc>
                <a:tc>
                  <a:txBody>
                    <a:bodyPr/>
                    <a:lstStyle/>
                    <a:p>
                      <a:r>
                        <a:rPr lang="en-US"/>
                        <a:t>Should be reach 23815506; outliers in obs?</a:t>
                      </a:r>
                    </a:p>
                  </a:txBody>
                  <a:tcPr/>
                </a:tc>
                <a:extLst>
                  <a:ext uri="{0D108BD9-81ED-4DB2-BD59-A6C34878D82A}">
                    <a16:rowId xmlns:a16="http://schemas.microsoft.com/office/drawing/2014/main" val="1363507203"/>
                  </a:ext>
                </a:extLst>
              </a:tr>
              <a:tr h="370840">
                <a:tc>
                  <a:txBody>
                    <a:bodyPr/>
                    <a:lstStyle/>
                    <a:p>
                      <a:r>
                        <a:rPr lang="en-US"/>
                        <a:t>Fanno Creek at 56</a:t>
                      </a:r>
                      <a:r>
                        <a:rPr lang="en-US" baseline="30000"/>
                        <a:t>th</a:t>
                      </a:r>
                      <a:r>
                        <a:rPr lang="en-US"/>
                        <a:t> Ave</a:t>
                      </a:r>
                    </a:p>
                  </a:txBody>
                  <a:tcPr/>
                </a:tc>
                <a:tc>
                  <a:txBody>
                    <a:bodyPr/>
                    <a:lstStyle/>
                    <a:p>
                      <a:r>
                        <a:rPr lang="en-US"/>
                        <a:t>14206900</a:t>
                      </a:r>
                    </a:p>
                  </a:txBody>
                  <a:tcPr/>
                </a:tc>
                <a:tc>
                  <a:txBody>
                    <a:bodyPr/>
                    <a:lstStyle/>
                    <a:p>
                      <a:r>
                        <a:rPr lang="en-US"/>
                        <a:t>23805292</a:t>
                      </a:r>
                    </a:p>
                  </a:txBody>
                  <a:tcPr/>
                </a:tc>
                <a:tc>
                  <a:txBody>
                    <a:bodyPr/>
                    <a:lstStyle/>
                    <a:p>
                      <a:endParaRPr lang="en-US"/>
                    </a:p>
                  </a:txBody>
                  <a:tcPr/>
                </a:tc>
                <a:extLst>
                  <a:ext uri="{0D108BD9-81ED-4DB2-BD59-A6C34878D82A}">
                    <a16:rowId xmlns:a16="http://schemas.microsoft.com/office/drawing/2014/main" val="776242589"/>
                  </a:ext>
                </a:extLst>
              </a:tr>
            </a:tbl>
          </a:graphicData>
        </a:graphic>
      </p:graphicFrame>
      <p:graphicFrame>
        <p:nvGraphicFramePr>
          <p:cNvPr id="6" name="Chart 5">
            <a:extLst>
              <a:ext uri="{FF2B5EF4-FFF2-40B4-BE49-F238E27FC236}">
                <a16:creationId xmlns:a16="http://schemas.microsoft.com/office/drawing/2014/main" id="{331F35C8-DB6A-4825-8869-258D07666D35}"/>
              </a:ext>
            </a:extLst>
          </p:cNvPr>
          <p:cNvGraphicFramePr>
            <a:graphicFrameLocks/>
          </p:cNvGraphicFramePr>
          <p:nvPr>
            <p:extLst>
              <p:ext uri="{D42A27DB-BD31-4B8C-83A1-F6EECF244321}">
                <p14:modId xmlns:p14="http://schemas.microsoft.com/office/powerpoint/2010/main" val="2622773015"/>
              </p:ext>
            </p:extLst>
          </p:nvPr>
        </p:nvGraphicFramePr>
        <p:xfrm>
          <a:off x="6777789" y="4363452"/>
          <a:ext cx="5325980" cy="24945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405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C630-EEA3-48E2-8186-30C368695235}"/>
              </a:ext>
            </a:extLst>
          </p:cNvPr>
          <p:cNvSpPr>
            <a:spLocks noGrp="1"/>
          </p:cNvSpPr>
          <p:nvPr>
            <p:ph type="title"/>
          </p:nvPr>
        </p:nvSpPr>
        <p:spPr>
          <a:xfrm>
            <a:off x="838200" y="1458745"/>
            <a:ext cx="3292642" cy="982412"/>
          </a:xfrm>
        </p:spPr>
        <p:txBody>
          <a:bodyPr/>
          <a:lstStyle/>
          <a:p>
            <a:r>
              <a:rPr lang="en-US"/>
              <a:t>Problem</a:t>
            </a:r>
          </a:p>
        </p:txBody>
      </p:sp>
      <p:sp>
        <p:nvSpPr>
          <p:cNvPr id="3" name="Content Placeholder 2">
            <a:extLst>
              <a:ext uri="{FF2B5EF4-FFF2-40B4-BE49-F238E27FC236}">
                <a16:creationId xmlns:a16="http://schemas.microsoft.com/office/drawing/2014/main" id="{081739F7-35AE-4D78-A43D-002E15745688}"/>
              </a:ext>
            </a:extLst>
          </p:cNvPr>
          <p:cNvSpPr>
            <a:spLocks noGrp="1"/>
          </p:cNvSpPr>
          <p:nvPr>
            <p:ph idx="1"/>
          </p:nvPr>
        </p:nvSpPr>
        <p:spPr>
          <a:xfrm>
            <a:off x="838200" y="2252288"/>
            <a:ext cx="10515600" cy="2233028"/>
          </a:xfrm>
        </p:spPr>
        <p:txBody>
          <a:bodyPr/>
          <a:lstStyle/>
          <a:p>
            <a:r>
              <a:rPr lang="en-US"/>
              <a:t>I’m not an hydrologist.</a:t>
            </a:r>
          </a:p>
          <a:p>
            <a:r>
              <a:rPr lang="en-US"/>
              <a:t>I’m not a statistician.</a:t>
            </a:r>
          </a:p>
          <a:p>
            <a:r>
              <a:rPr lang="en-US"/>
              <a:t>I am a modeler.</a:t>
            </a:r>
          </a:p>
          <a:p>
            <a:r>
              <a:rPr lang="en-US"/>
              <a:t>When the model is ready to use, I want to know if it is any good.</a:t>
            </a:r>
          </a:p>
          <a:p>
            <a:endParaRPr lang="en-US"/>
          </a:p>
        </p:txBody>
      </p:sp>
      <p:sp>
        <p:nvSpPr>
          <p:cNvPr id="5" name="Title 1">
            <a:extLst>
              <a:ext uri="{FF2B5EF4-FFF2-40B4-BE49-F238E27FC236}">
                <a16:creationId xmlns:a16="http://schemas.microsoft.com/office/drawing/2014/main" id="{93549D03-5539-4D29-A967-029A1378E1B3}"/>
              </a:ext>
            </a:extLst>
          </p:cNvPr>
          <p:cNvSpPr txBox="1">
            <a:spLocks/>
          </p:cNvSpPr>
          <p:nvPr/>
        </p:nvSpPr>
        <p:spPr>
          <a:xfrm>
            <a:off x="240632" y="-1178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This skill assessment focuses on streamflow.</a:t>
            </a:r>
          </a:p>
        </p:txBody>
      </p:sp>
      <p:sp>
        <p:nvSpPr>
          <p:cNvPr id="6" name="Title 1">
            <a:extLst>
              <a:ext uri="{FF2B5EF4-FFF2-40B4-BE49-F238E27FC236}">
                <a16:creationId xmlns:a16="http://schemas.microsoft.com/office/drawing/2014/main" id="{4AA80065-C2AA-413B-8D27-4D70B46DABEA}"/>
              </a:ext>
            </a:extLst>
          </p:cNvPr>
          <p:cNvSpPr txBox="1">
            <a:spLocks/>
          </p:cNvSpPr>
          <p:nvPr/>
        </p:nvSpPr>
        <p:spPr>
          <a:xfrm>
            <a:off x="838200" y="4904039"/>
            <a:ext cx="3292642"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Solution</a:t>
            </a:r>
          </a:p>
        </p:txBody>
      </p:sp>
      <p:sp>
        <p:nvSpPr>
          <p:cNvPr id="7" name="Content Placeholder 2">
            <a:extLst>
              <a:ext uri="{FF2B5EF4-FFF2-40B4-BE49-F238E27FC236}">
                <a16:creationId xmlns:a16="http://schemas.microsoft.com/office/drawing/2014/main" id="{D57CA9BE-C256-4D8A-96CE-78945B37A870}"/>
              </a:ext>
            </a:extLst>
          </p:cNvPr>
          <p:cNvSpPr txBox="1">
            <a:spLocks/>
          </p:cNvSpPr>
          <p:nvPr/>
        </p:nvSpPr>
        <p:spPr>
          <a:xfrm>
            <a:off x="838200" y="5741486"/>
            <a:ext cx="10515600" cy="2233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Find out how hydrologists assess their own models.</a:t>
            </a:r>
          </a:p>
          <a:p>
            <a:r>
              <a:rPr lang="en-US"/>
              <a:t>Do it like that.</a:t>
            </a:r>
          </a:p>
          <a:p>
            <a:endParaRPr lang="en-US"/>
          </a:p>
        </p:txBody>
      </p:sp>
    </p:spTree>
    <p:extLst>
      <p:ext uri="{BB962C8B-B14F-4D97-AF65-F5344CB8AC3E}">
        <p14:creationId xmlns:p14="http://schemas.microsoft.com/office/powerpoint/2010/main" val="3413483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B51A-6A2A-4CFE-BA3D-8C8FFA644240}"/>
              </a:ext>
            </a:extLst>
          </p:cNvPr>
          <p:cNvSpPr>
            <a:spLocks noGrp="1"/>
          </p:cNvSpPr>
          <p:nvPr>
            <p:ph type="title"/>
          </p:nvPr>
        </p:nvSpPr>
        <p:spPr/>
        <p:txBody>
          <a:bodyPr/>
          <a:lstStyle/>
          <a:p>
            <a:r>
              <a:rPr lang="en-US"/>
              <a:t>No, but wait…</a:t>
            </a:r>
          </a:p>
        </p:txBody>
      </p:sp>
      <p:sp>
        <p:nvSpPr>
          <p:cNvPr id="3" name="Content Placeholder 2">
            <a:extLst>
              <a:ext uri="{FF2B5EF4-FFF2-40B4-BE49-F238E27FC236}">
                <a16:creationId xmlns:a16="http://schemas.microsoft.com/office/drawing/2014/main" id="{0C4C6406-9860-4F71-BD70-5C3AADAD7D86}"/>
              </a:ext>
            </a:extLst>
          </p:cNvPr>
          <p:cNvSpPr>
            <a:spLocks noGrp="1"/>
          </p:cNvSpPr>
          <p:nvPr>
            <p:ph idx="1"/>
          </p:nvPr>
        </p:nvSpPr>
        <p:spPr/>
        <p:txBody>
          <a:bodyPr/>
          <a:lstStyle/>
          <a:p>
            <a:r>
              <a:rPr lang="en-US"/>
              <a:t>Flow magnitudes range over 5 orders of magnitude</a:t>
            </a:r>
          </a:p>
        </p:txBody>
      </p:sp>
      <p:graphicFrame>
        <p:nvGraphicFramePr>
          <p:cNvPr id="4" name="Chart 3">
            <a:extLst>
              <a:ext uri="{FF2B5EF4-FFF2-40B4-BE49-F238E27FC236}">
                <a16:creationId xmlns:a16="http://schemas.microsoft.com/office/drawing/2014/main" id="{BF15745D-7B99-4631-8866-FC3F0C91E59E}"/>
              </a:ext>
            </a:extLst>
          </p:cNvPr>
          <p:cNvGraphicFramePr>
            <a:graphicFrameLocks/>
          </p:cNvGraphicFramePr>
          <p:nvPr>
            <p:extLst>
              <p:ext uri="{D42A27DB-BD31-4B8C-83A1-F6EECF244321}">
                <p14:modId xmlns:p14="http://schemas.microsoft.com/office/powerpoint/2010/main" val="3256437677"/>
              </p:ext>
            </p:extLst>
          </p:nvPr>
        </p:nvGraphicFramePr>
        <p:xfrm>
          <a:off x="633412" y="2787432"/>
          <a:ext cx="842962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F4562A2-E295-4F6C-99FB-6CB5C3DA5A54}"/>
              </a:ext>
            </a:extLst>
          </p:cNvPr>
          <p:cNvSpPr txBox="1"/>
          <p:nvPr/>
        </p:nvSpPr>
        <p:spPr>
          <a:xfrm>
            <a:off x="3862959" y="5517714"/>
            <a:ext cx="5200078" cy="646331"/>
          </a:xfrm>
          <a:prstGeom prst="rect">
            <a:avLst/>
          </a:prstGeom>
          <a:noFill/>
        </p:spPr>
        <p:txBody>
          <a:bodyPr wrap="none" rtlCol="0">
            <a:spAutoFit/>
          </a:bodyPr>
          <a:lstStyle/>
          <a:p>
            <a:r>
              <a:rPr lang="en-US"/>
              <a:t>Largest flow: Willamette at Portland, 34289 cfs</a:t>
            </a:r>
          </a:p>
          <a:p>
            <a:r>
              <a:rPr lang="en-US"/>
              <a:t>Smallest flow:  Nate Creek tributary near Colton, 2 cfs</a:t>
            </a:r>
          </a:p>
        </p:txBody>
      </p:sp>
    </p:spTree>
    <p:extLst>
      <p:ext uri="{BB962C8B-B14F-4D97-AF65-F5344CB8AC3E}">
        <p14:creationId xmlns:p14="http://schemas.microsoft.com/office/powerpoint/2010/main" val="82241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24E7-5E5A-4319-9005-E4B542A61DDE}"/>
              </a:ext>
            </a:extLst>
          </p:cNvPr>
          <p:cNvSpPr>
            <a:spLocks noGrp="1"/>
          </p:cNvSpPr>
          <p:nvPr>
            <p:ph type="title"/>
          </p:nvPr>
        </p:nvSpPr>
        <p:spPr/>
        <p:txBody>
          <a:bodyPr/>
          <a:lstStyle/>
          <a:p>
            <a:r>
              <a:rPr lang="en-US"/>
              <a:t>Monthly v. Daily</a:t>
            </a:r>
          </a:p>
        </p:txBody>
      </p:sp>
      <p:graphicFrame>
        <p:nvGraphicFramePr>
          <p:cNvPr id="4" name="Table 3">
            <a:extLst>
              <a:ext uri="{FF2B5EF4-FFF2-40B4-BE49-F238E27FC236}">
                <a16:creationId xmlns:a16="http://schemas.microsoft.com/office/drawing/2014/main" id="{D36AA862-7721-4B32-8D4B-A8A3523944EA}"/>
              </a:ext>
            </a:extLst>
          </p:cNvPr>
          <p:cNvGraphicFramePr>
            <a:graphicFrameLocks noGrp="1"/>
          </p:cNvGraphicFramePr>
          <p:nvPr>
            <p:extLst>
              <p:ext uri="{D42A27DB-BD31-4B8C-83A1-F6EECF244321}">
                <p14:modId xmlns:p14="http://schemas.microsoft.com/office/powerpoint/2010/main" val="3955078690"/>
              </p:ext>
            </p:extLst>
          </p:nvPr>
        </p:nvGraphicFramePr>
        <p:xfrm>
          <a:off x="585538" y="2059181"/>
          <a:ext cx="10606500" cy="1752600"/>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1325090105"/>
                    </a:ext>
                  </a:extLst>
                </a:gridCol>
                <a:gridCol w="1620253">
                  <a:extLst>
                    <a:ext uri="{9D8B030D-6E8A-4147-A177-3AD203B41FA5}">
                      <a16:colId xmlns:a16="http://schemas.microsoft.com/office/drawing/2014/main" val="2218517785"/>
                    </a:ext>
                  </a:extLst>
                </a:gridCol>
                <a:gridCol w="2037347">
                  <a:extLst>
                    <a:ext uri="{9D8B030D-6E8A-4147-A177-3AD203B41FA5}">
                      <a16:colId xmlns:a16="http://schemas.microsoft.com/office/drawing/2014/main" val="1443385729"/>
                    </a:ext>
                  </a:extLst>
                </a:gridCol>
                <a:gridCol w="2005263">
                  <a:extLst>
                    <a:ext uri="{9D8B030D-6E8A-4147-A177-3AD203B41FA5}">
                      <a16:colId xmlns:a16="http://schemas.microsoft.com/office/drawing/2014/main" val="1170779195"/>
                    </a:ext>
                  </a:extLst>
                </a:gridCol>
                <a:gridCol w="1895638">
                  <a:extLst>
                    <a:ext uri="{9D8B030D-6E8A-4147-A177-3AD203B41FA5}">
                      <a16:colId xmlns:a16="http://schemas.microsoft.com/office/drawing/2014/main" val="1466607855"/>
                    </a:ext>
                  </a:extLst>
                </a:gridCol>
              </a:tblGrid>
              <a:tr h="370840">
                <a:tc>
                  <a:txBody>
                    <a:bodyPr/>
                    <a:lstStyle/>
                    <a:p>
                      <a:r>
                        <a:rPr lang="en-US"/>
                        <a:t>Average for all gages after removing 10 outliers</a:t>
                      </a:r>
                    </a:p>
                  </a:txBody>
                  <a:tcPr/>
                </a:tc>
                <a:tc>
                  <a:txBody>
                    <a:bodyPr/>
                    <a:lstStyle/>
                    <a:p>
                      <a:r>
                        <a:rPr lang="en-US"/>
                        <a:t>NSE</a:t>
                      </a:r>
                    </a:p>
                  </a:txBody>
                  <a:tcPr/>
                </a:tc>
                <a:tc>
                  <a:txBody>
                    <a:bodyPr/>
                    <a:lstStyle/>
                    <a:p>
                      <a:r>
                        <a:rPr lang="en-US"/>
                        <a:t>PBIAS</a:t>
                      </a:r>
                    </a:p>
                  </a:txBody>
                  <a:tcPr/>
                </a:tc>
                <a:tc>
                  <a:txBody>
                    <a:bodyPr/>
                    <a:lstStyle/>
                    <a:p>
                      <a:r>
                        <a:rPr lang="en-US"/>
                        <a:t>RSR</a:t>
                      </a:r>
                    </a:p>
                  </a:txBody>
                  <a:tcPr/>
                </a:tc>
                <a:tc>
                  <a:txBody>
                    <a:bodyPr/>
                    <a:lstStyle/>
                    <a:p>
                      <a:r>
                        <a:rPr lang="en-US"/>
                        <a:t>R</a:t>
                      </a:r>
                      <a:r>
                        <a:rPr lang="en-US" baseline="30000"/>
                        <a:t>2</a:t>
                      </a:r>
                      <a:endParaRPr lang="en-US"/>
                    </a:p>
                  </a:txBody>
                  <a:tcPr/>
                </a:tc>
                <a:extLst>
                  <a:ext uri="{0D108BD9-81ED-4DB2-BD59-A6C34878D82A}">
                    <a16:rowId xmlns:a16="http://schemas.microsoft.com/office/drawing/2014/main" val="488959313"/>
                  </a:ext>
                </a:extLst>
              </a:tr>
              <a:tr h="370840">
                <a:tc>
                  <a:txBody>
                    <a:bodyPr/>
                    <a:lstStyle/>
                    <a:p>
                      <a:r>
                        <a:rPr lang="en-US"/>
                        <a:t>WW2100 4.0 (summer 2017)</a:t>
                      </a:r>
                    </a:p>
                  </a:txBody>
                  <a:tcPr/>
                </a:tc>
                <a:tc>
                  <a:txBody>
                    <a:bodyPr/>
                    <a:lstStyle/>
                    <a:p>
                      <a:r>
                        <a:rPr lang="en-US"/>
                        <a:t>0.74 Good</a:t>
                      </a:r>
                    </a:p>
                  </a:txBody>
                  <a:tcPr/>
                </a:tc>
                <a:tc>
                  <a:txBody>
                    <a:bodyPr/>
                    <a:lstStyle/>
                    <a:p>
                      <a:r>
                        <a:rPr lang="en-US"/>
                        <a:t>6.6% Good</a:t>
                      </a:r>
                    </a:p>
                  </a:txBody>
                  <a:tcPr/>
                </a:tc>
                <a:tc>
                  <a:txBody>
                    <a:bodyPr/>
                    <a:lstStyle/>
                    <a:p>
                      <a:r>
                        <a:rPr lang="en-US"/>
                        <a:t>0.50 Very Good</a:t>
                      </a:r>
                    </a:p>
                  </a:txBody>
                  <a:tcPr/>
                </a:tc>
                <a:tc>
                  <a:txBody>
                    <a:bodyPr/>
                    <a:lstStyle/>
                    <a:p>
                      <a:r>
                        <a:rPr lang="en-US"/>
                        <a:t>0.85 Good</a:t>
                      </a:r>
                    </a:p>
                  </a:txBody>
                  <a:tcPr/>
                </a:tc>
                <a:extLst>
                  <a:ext uri="{0D108BD9-81ED-4DB2-BD59-A6C34878D82A}">
                    <a16:rowId xmlns:a16="http://schemas.microsoft.com/office/drawing/2014/main" val="676795033"/>
                  </a:ext>
                </a:extLst>
              </a:tr>
              <a:tr h="370840">
                <a:tc>
                  <a:txBody>
                    <a:bodyPr/>
                    <a:lstStyle/>
                    <a:p>
                      <a:r>
                        <a:rPr lang="en-US"/>
                        <a:t>INFEWS 0.0 (March 2018)</a:t>
                      </a:r>
                    </a:p>
                  </a:txBody>
                  <a:tcPr/>
                </a:tc>
                <a:tc>
                  <a:txBody>
                    <a:bodyPr/>
                    <a:lstStyle/>
                    <a:p>
                      <a:r>
                        <a:rPr lang="en-US"/>
                        <a:t>0.74 Good</a:t>
                      </a:r>
                    </a:p>
                  </a:txBody>
                  <a:tcPr/>
                </a:tc>
                <a:tc>
                  <a:txBody>
                    <a:bodyPr/>
                    <a:lstStyle/>
                    <a:p>
                      <a:r>
                        <a:rPr lang="en-US"/>
                        <a:t>3.7% Very Good</a:t>
                      </a:r>
                    </a:p>
                  </a:txBody>
                  <a:tcPr/>
                </a:tc>
                <a:tc>
                  <a:txBody>
                    <a:bodyPr/>
                    <a:lstStyle/>
                    <a:p>
                      <a:r>
                        <a:rPr lang="en-US"/>
                        <a:t>0.50 Very Good</a:t>
                      </a:r>
                    </a:p>
                  </a:txBody>
                  <a:tcPr/>
                </a:tc>
                <a:tc>
                  <a:txBody>
                    <a:bodyPr/>
                    <a:lstStyle/>
                    <a:p>
                      <a:r>
                        <a:rPr lang="en-US"/>
                        <a:t>0.88 Very Good</a:t>
                      </a:r>
                    </a:p>
                  </a:txBody>
                  <a:tcPr/>
                </a:tc>
                <a:extLst>
                  <a:ext uri="{0D108BD9-81ED-4DB2-BD59-A6C34878D82A}">
                    <a16:rowId xmlns:a16="http://schemas.microsoft.com/office/drawing/2014/main" val="1400171490"/>
                  </a:ext>
                </a:extLst>
              </a:tr>
              <a:tr h="370840">
                <a:tc>
                  <a:txBody>
                    <a:bodyPr/>
                    <a:lstStyle/>
                    <a:p>
                      <a:r>
                        <a:rPr lang="en-US"/>
                        <a:t>INFEWS 0.1 (March 2018)</a:t>
                      </a:r>
                    </a:p>
                  </a:txBody>
                  <a:tcPr/>
                </a:tc>
                <a:tc>
                  <a:txBody>
                    <a:bodyPr/>
                    <a:lstStyle/>
                    <a:p>
                      <a:r>
                        <a:rPr lang="en-US"/>
                        <a:t>0.72 Good</a:t>
                      </a:r>
                    </a:p>
                  </a:txBody>
                  <a:tcPr/>
                </a:tc>
                <a:tc>
                  <a:txBody>
                    <a:bodyPr/>
                    <a:lstStyle/>
                    <a:p>
                      <a:r>
                        <a:rPr lang="en-US"/>
                        <a:t>3.4% Very Good</a:t>
                      </a:r>
                    </a:p>
                  </a:txBody>
                  <a:tcPr/>
                </a:tc>
                <a:tc>
                  <a:txBody>
                    <a:bodyPr/>
                    <a:lstStyle/>
                    <a:p>
                      <a:r>
                        <a:rPr lang="en-US"/>
                        <a:t>0.21 Very Good</a:t>
                      </a:r>
                    </a:p>
                  </a:txBody>
                  <a:tcPr/>
                </a:tc>
                <a:tc>
                  <a:txBody>
                    <a:bodyPr/>
                    <a:lstStyle/>
                    <a:p>
                      <a:r>
                        <a:rPr lang="en-US"/>
                        <a:t>0.96 Very Good</a:t>
                      </a:r>
                    </a:p>
                  </a:txBody>
                  <a:tcPr/>
                </a:tc>
                <a:extLst>
                  <a:ext uri="{0D108BD9-81ED-4DB2-BD59-A6C34878D82A}">
                    <a16:rowId xmlns:a16="http://schemas.microsoft.com/office/drawing/2014/main" val="3399694056"/>
                  </a:ext>
                </a:extLst>
              </a:tr>
            </a:tbl>
          </a:graphicData>
        </a:graphic>
      </p:graphicFrame>
      <p:graphicFrame>
        <p:nvGraphicFramePr>
          <p:cNvPr id="5" name="Table 4">
            <a:extLst>
              <a:ext uri="{FF2B5EF4-FFF2-40B4-BE49-F238E27FC236}">
                <a16:creationId xmlns:a16="http://schemas.microsoft.com/office/drawing/2014/main" id="{414F4852-F09C-4D0E-920A-4D150BFDDE4C}"/>
              </a:ext>
            </a:extLst>
          </p:cNvPr>
          <p:cNvGraphicFramePr>
            <a:graphicFrameLocks noGrp="1"/>
          </p:cNvGraphicFramePr>
          <p:nvPr>
            <p:extLst>
              <p:ext uri="{D42A27DB-BD31-4B8C-83A1-F6EECF244321}">
                <p14:modId xmlns:p14="http://schemas.microsoft.com/office/powerpoint/2010/main" val="780588395"/>
              </p:ext>
            </p:extLst>
          </p:nvPr>
        </p:nvGraphicFramePr>
        <p:xfrm>
          <a:off x="152399" y="4792856"/>
          <a:ext cx="11638548" cy="1752600"/>
        </p:xfrm>
        <a:graphic>
          <a:graphicData uri="http://schemas.openxmlformats.org/drawingml/2006/table">
            <a:tbl>
              <a:tblPr firstRow="1" bandRow="1">
                <a:tableStyleId>{5C22544A-7EE6-4342-B048-85BDC9FD1C3A}</a:tableStyleId>
              </a:tblPr>
              <a:tblGrid>
                <a:gridCol w="3344579">
                  <a:extLst>
                    <a:ext uri="{9D8B030D-6E8A-4147-A177-3AD203B41FA5}">
                      <a16:colId xmlns:a16="http://schemas.microsoft.com/office/drawing/2014/main" val="1325090105"/>
                    </a:ext>
                  </a:extLst>
                </a:gridCol>
                <a:gridCol w="2358809">
                  <a:extLst>
                    <a:ext uri="{9D8B030D-6E8A-4147-A177-3AD203B41FA5}">
                      <a16:colId xmlns:a16="http://schemas.microsoft.com/office/drawing/2014/main" val="2218517785"/>
                    </a:ext>
                  </a:extLst>
                </a:gridCol>
                <a:gridCol w="1298992">
                  <a:extLst>
                    <a:ext uri="{9D8B030D-6E8A-4147-A177-3AD203B41FA5}">
                      <a16:colId xmlns:a16="http://schemas.microsoft.com/office/drawing/2014/main" val="1443385729"/>
                    </a:ext>
                  </a:extLst>
                </a:gridCol>
                <a:gridCol w="2133600">
                  <a:extLst>
                    <a:ext uri="{9D8B030D-6E8A-4147-A177-3AD203B41FA5}">
                      <a16:colId xmlns:a16="http://schemas.microsoft.com/office/drawing/2014/main" val="1170779195"/>
                    </a:ext>
                  </a:extLst>
                </a:gridCol>
                <a:gridCol w="2502568">
                  <a:extLst>
                    <a:ext uri="{9D8B030D-6E8A-4147-A177-3AD203B41FA5}">
                      <a16:colId xmlns:a16="http://schemas.microsoft.com/office/drawing/2014/main" val="1466607855"/>
                    </a:ext>
                  </a:extLst>
                </a:gridCol>
              </a:tblGrid>
              <a:tr h="370840">
                <a:tc>
                  <a:txBody>
                    <a:bodyPr/>
                    <a:lstStyle/>
                    <a:p>
                      <a:r>
                        <a:rPr lang="en-US"/>
                        <a:t>Average for all gages after removing 10 outliers</a:t>
                      </a:r>
                    </a:p>
                  </a:txBody>
                  <a:tcPr/>
                </a:tc>
                <a:tc>
                  <a:txBody>
                    <a:bodyPr/>
                    <a:lstStyle/>
                    <a:p>
                      <a:r>
                        <a:rPr lang="en-US"/>
                        <a:t>NSE</a:t>
                      </a:r>
                    </a:p>
                  </a:txBody>
                  <a:tcPr/>
                </a:tc>
                <a:tc>
                  <a:txBody>
                    <a:bodyPr/>
                    <a:lstStyle/>
                    <a:p>
                      <a:r>
                        <a:rPr lang="en-US"/>
                        <a:t>PBIAS</a:t>
                      </a:r>
                    </a:p>
                  </a:txBody>
                  <a:tcPr/>
                </a:tc>
                <a:tc>
                  <a:txBody>
                    <a:bodyPr/>
                    <a:lstStyle/>
                    <a:p>
                      <a:r>
                        <a:rPr lang="en-US"/>
                        <a:t>RSR</a:t>
                      </a:r>
                    </a:p>
                  </a:txBody>
                  <a:tcPr/>
                </a:tc>
                <a:tc>
                  <a:txBody>
                    <a:bodyPr/>
                    <a:lstStyle/>
                    <a:p>
                      <a:r>
                        <a:rPr lang="en-US"/>
                        <a:t>R</a:t>
                      </a:r>
                      <a:r>
                        <a:rPr lang="en-US" baseline="30000"/>
                        <a:t>2</a:t>
                      </a:r>
                      <a:endParaRPr lang="en-US"/>
                    </a:p>
                  </a:txBody>
                  <a:tcPr/>
                </a:tc>
                <a:extLst>
                  <a:ext uri="{0D108BD9-81ED-4DB2-BD59-A6C34878D82A}">
                    <a16:rowId xmlns:a16="http://schemas.microsoft.com/office/drawing/2014/main" val="488959313"/>
                  </a:ext>
                </a:extLst>
              </a:tr>
              <a:tr h="370840">
                <a:tc>
                  <a:txBody>
                    <a:bodyPr/>
                    <a:lstStyle/>
                    <a:p>
                      <a:r>
                        <a:rPr lang="en-US"/>
                        <a:t>WW2100 4.0 (summer 2017)</a:t>
                      </a:r>
                    </a:p>
                  </a:txBody>
                  <a:tcPr/>
                </a:tc>
                <a:tc>
                  <a:txBody>
                    <a:bodyPr/>
                    <a:lstStyle/>
                    <a:p>
                      <a:r>
                        <a:rPr lang="en-US"/>
                        <a:t>0.44 Not Satisfactory</a:t>
                      </a:r>
                    </a:p>
                  </a:txBody>
                  <a:tcPr/>
                </a:tc>
                <a:tc>
                  <a:txBody>
                    <a:bodyPr/>
                    <a:lstStyle/>
                    <a:p>
                      <a:r>
                        <a:rPr lang="en-US"/>
                        <a:t>6.6% Good</a:t>
                      </a:r>
                    </a:p>
                  </a:txBody>
                  <a:tcPr/>
                </a:tc>
                <a:tc>
                  <a:txBody>
                    <a:bodyPr/>
                    <a:lstStyle/>
                    <a:p>
                      <a:r>
                        <a:rPr lang="en-US"/>
                        <a:t>0.74 Not Satisfactory</a:t>
                      </a:r>
                    </a:p>
                  </a:txBody>
                  <a:tcPr/>
                </a:tc>
                <a:tc>
                  <a:txBody>
                    <a:bodyPr/>
                    <a:lstStyle/>
                    <a:p>
                      <a:r>
                        <a:rPr lang="en-US"/>
                        <a:t>0.51 Not Satisfactory</a:t>
                      </a:r>
                    </a:p>
                  </a:txBody>
                  <a:tcPr/>
                </a:tc>
                <a:extLst>
                  <a:ext uri="{0D108BD9-81ED-4DB2-BD59-A6C34878D82A}">
                    <a16:rowId xmlns:a16="http://schemas.microsoft.com/office/drawing/2014/main" val="676795033"/>
                  </a:ext>
                </a:extLst>
              </a:tr>
              <a:tr h="370840">
                <a:tc>
                  <a:txBody>
                    <a:bodyPr/>
                    <a:lstStyle/>
                    <a:p>
                      <a:r>
                        <a:rPr lang="en-US"/>
                        <a:t>OUWIN 0.1 (March 2018)</a:t>
                      </a:r>
                    </a:p>
                  </a:txBody>
                  <a:tcPr/>
                </a:tc>
                <a:tc>
                  <a:txBody>
                    <a:bodyPr/>
                    <a:lstStyle/>
                    <a:p>
                      <a:r>
                        <a:rPr lang="en-US"/>
                        <a:t>0.43 Not Satisfactory</a:t>
                      </a:r>
                    </a:p>
                  </a:txBody>
                  <a:tcPr/>
                </a:tc>
                <a:tc>
                  <a:txBody>
                    <a:bodyPr/>
                    <a:lstStyle/>
                    <a:p>
                      <a:r>
                        <a:rPr lang="en-US"/>
                        <a:t>6.4% Good</a:t>
                      </a:r>
                    </a:p>
                  </a:txBody>
                  <a:tcPr/>
                </a:tc>
                <a:tc>
                  <a:txBody>
                    <a:bodyPr/>
                    <a:lstStyle/>
                    <a:p>
                      <a:r>
                        <a:rPr lang="en-US"/>
                        <a:t>0.75 Not Satisfactory</a:t>
                      </a:r>
                    </a:p>
                  </a:txBody>
                  <a:tcPr/>
                </a:tc>
                <a:tc>
                  <a:txBody>
                    <a:bodyPr/>
                    <a:lstStyle/>
                    <a:p>
                      <a:r>
                        <a:rPr lang="en-US"/>
                        <a:t>0.50 Not Satisfactory</a:t>
                      </a:r>
                    </a:p>
                  </a:txBody>
                  <a:tcPr/>
                </a:tc>
                <a:extLst>
                  <a:ext uri="{0D108BD9-81ED-4DB2-BD59-A6C34878D82A}">
                    <a16:rowId xmlns:a16="http://schemas.microsoft.com/office/drawing/2014/main" val="1400171490"/>
                  </a:ext>
                </a:extLst>
              </a:tr>
              <a:tr h="370840">
                <a:tc>
                  <a:txBody>
                    <a:bodyPr/>
                    <a:lstStyle/>
                    <a:p>
                      <a:r>
                        <a:rPr lang="en-US"/>
                        <a:t>OUWIN 0.1 (March 2018)</a:t>
                      </a:r>
                    </a:p>
                  </a:txBody>
                  <a:tcPr/>
                </a:tc>
                <a:tc>
                  <a:txBody>
                    <a:bodyPr/>
                    <a:lstStyle/>
                    <a:p>
                      <a:r>
                        <a:rPr lang="en-US"/>
                        <a:t>0.43 Not Satisfactory</a:t>
                      </a:r>
                    </a:p>
                  </a:txBody>
                  <a:tcPr/>
                </a:tc>
                <a:tc>
                  <a:txBody>
                    <a:bodyPr/>
                    <a:lstStyle/>
                    <a:p>
                      <a:r>
                        <a:rPr lang="en-US"/>
                        <a:t>6.4% Good</a:t>
                      </a:r>
                    </a:p>
                  </a:txBody>
                  <a:tcPr/>
                </a:tc>
                <a:tc>
                  <a:txBody>
                    <a:bodyPr/>
                    <a:lstStyle/>
                    <a:p>
                      <a:r>
                        <a:rPr lang="en-US"/>
                        <a:t>0.75 Not Satisfactory</a:t>
                      </a:r>
                    </a:p>
                  </a:txBody>
                  <a:tcPr/>
                </a:tc>
                <a:tc>
                  <a:txBody>
                    <a:bodyPr/>
                    <a:lstStyle/>
                    <a:p>
                      <a:r>
                        <a:rPr lang="en-US"/>
                        <a:t>0.50 Not Satisfactory</a:t>
                      </a:r>
                    </a:p>
                  </a:txBody>
                  <a:tcPr/>
                </a:tc>
                <a:extLst>
                  <a:ext uri="{0D108BD9-81ED-4DB2-BD59-A6C34878D82A}">
                    <a16:rowId xmlns:a16="http://schemas.microsoft.com/office/drawing/2014/main" val="3399694056"/>
                  </a:ext>
                </a:extLst>
              </a:tr>
            </a:tbl>
          </a:graphicData>
        </a:graphic>
      </p:graphicFrame>
      <p:sp>
        <p:nvSpPr>
          <p:cNvPr id="6" name="TextBox 5">
            <a:extLst>
              <a:ext uri="{FF2B5EF4-FFF2-40B4-BE49-F238E27FC236}">
                <a16:creationId xmlns:a16="http://schemas.microsoft.com/office/drawing/2014/main" id="{6CDD92CF-C7F5-458F-AE60-B4C3EE1CE772}"/>
              </a:ext>
            </a:extLst>
          </p:cNvPr>
          <p:cNvSpPr txBox="1"/>
          <p:nvPr/>
        </p:nvSpPr>
        <p:spPr>
          <a:xfrm>
            <a:off x="497305" y="1690269"/>
            <a:ext cx="1913537" cy="369332"/>
          </a:xfrm>
          <a:prstGeom prst="rect">
            <a:avLst/>
          </a:prstGeom>
          <a:noFill/>
        </p:spPr>
        <p:txBody>
          <a:bodyPr wrap="none" rtlCol="0">
            <a:spAutoFit/>
          </a:bodyPr>
          <a:lstStyle/>
          <a:p>
            <a:r>
              <a:rPr lang="en-US"/>
              <a:t>Monthly time step</a:t>
            </a:r>
          </a:p>
        </p:txBody>
      </p:sp>
      <p:sp>
        <p:nvSpPr>
          <p:cNvPr id="7" name="TextBox 6">
            <a:extLst>
              <a:ext uri="{FF2B5EF4-FFF2-40B4-BE49-F238E27FC236}">
                <a16:creationId xmlns:a16="http://schemas.microsoft.com/office/drawing/2014/main" id="{B071823E-E575-4399-B5B2-B89CF2997B01}"/>
              </a:ext>
            </a:extLst>
          </p:cNvPr>
          <p:cNvSpPr txBox="1"/>
          <p:nvPr/>
        </p:nvSpPr>
        <p:spPr>
          <a:xfrm>
            <a:off x="497305" y="4423524"/>
            <a:ext cx="1582228" cy="369332"/>
          </a:xfrm>
          <a:prstGeom prst="rect">
            <a:avLst/>
          </a:prstGeom>
          <a:noFill/>
        </p:spPr>
        <p:txBody>
          <a:bodyPr wrap="none" rtlCol="0">
            <a:spAutoFit/>
          </a:bodyPr>
          <a:lstStyle/>
          <a:p>
            <a:r>
              <a:rPr lang="en-US"/>
              <a:t>Daily time step</a:t>
            </a:r>
          </a:p>
        </p:txBody>
      </p:sp>
    </p:spTree>
    <p:extLst>
      <p:ext uri="{BB962C8B-B14F-4D97-AF65-F5344CB8AC3E}">
        <p14:creationId xmlns:p14="http://schemas.microsoft.com/office/powerpoint/2010/main" val="2673947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6180-C0DE-47B2-B1D5-9E24019060AE}"/>
              </a:ext>
            </a:extLst>
          </p:cNvPr>
          <p:cNvSpPr>
            <a:spLocks noGrp="1"/>
          </p:cNvSpPr>
          <p:nvPr>
            <p:ph type="title"/>
          </p:nvPr>
        </p:nvSpPr>
        <p:spPr/>
        <p:txBody>
          <a:bodyPr/>
          <a:lstStyle/>
          <a:p>
            <a:r>
              <a:rPr lang="en-US"/>
              <a:t>We’re improving over time</a:t>
            </a:r>
          </a:p>
        </p:txBody>
      </p:sp>
      <p:graphicFrame>
        <p:nvGraphicFramePr>
          <p:cNvPr id="5" name="Table 4">
            <a:extLst>
              <a:ext uri="{FF2B5EF4-FFF2-40B4-BE49-F238E27FC236}">
                <a16:creationId xmlns:a16="http://schemas.microsoft.com/office/drawing/2014/main" id="{DA983825-2CE3-433F-8D83-F77CB063AE34}"/>
              </a:ext>
            </a:extLst>
          </p:cNvPr>
          <p:cNvGraphicFramePr>
            <a:graphicFrameLocks noGrp="1"/>
          </p:cNvGraphicFramePr>
          <p:nvPr>
            <p:extLst>
              <p:ext uri="{D42A27DB-BD31-4B8C-83A1-F6EECF244321}">
                <p14:modId xmlns:p14="http://schemas.microsoft.com/office/powerpoint/2010/main" val="3921749275"/>
              </p:ext>
            </p:extLst>
          </p:nvPr>
        </p:nvGraphicFramePr>
        <p:xfrm>
          <a:off x="585538" y="2059181"/>
          <a:ext cx="10606500" cy="1752600"/>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1325090105"/>
                    </a:ext>
                  </a:extLst>
                </a:gridCol>
                <a:gridCol w="1620253">
                  <a:extLst>
                    <a:ext uri="{9D8B030D-6E8A-4147-A177-3AD203B41FA5}">
                      <a16:colId xmlns:a16="http://schemas.microsoft.com/office/drawing/2014/main" val="2218517785"/>
                    </a:ext>
                  </a:extLst>
                </a:gridCol>
                <a:gridCol w="2037347">
                  <a:extLst>
                    <a:ext uri="{9D8B030D-6E8A-4147-A177-3AD203B41FA5}">
                      <a16:colId xmlns:a16="http://schemas.microsoft.com/office/drawing/2014/main" val="1443385729"/>
                    </a:ext>
                  </a:extLst>
                </a:gridCol>
                <a:gridCol w="2005263">
                  <a:extLst>
                    <a:ext uri="{9D8B030D-6E8A-4147-A177-3AD203B41FA5}">
                      <a16:colId xmlns:a16="http://schemas.microsoft.com/office/drawing/2014/main" val="1170779195"/>
                    </a:ext>
                  </a:extLst>
                </a:gridCol>
                <a:gridCol w="1895638">
                  <a:extLst>
                    <a:ext uri="{9D8B030D-6E8A-4147-A177-3AD203B41FA5}">
                      <a16:colId xmlns:a16="http://schemas.microsoft.com/office/drawing/2014/main" val="1466607855"/>
                    </a:ext>
                  </a:extLst>
                </a:gridCol>
              </a:tblGrid>
              <a:tr h="370840">
                <a:tc>
                  <a:txBody>
                    <a:bodyPr/>
                    <a:lstStyle/>
                    <a:p>
                      <a:r>
                        <a:rPr lang="en-US"/>
                        <a:t>Average for all gages after removing 10 outliers</a:t>
                      </a:r>
                    </a:p>
                  </a:txBody>
                  <a:tcPr/>
                </a:tc>
                <a:tc>
                  <a:txBody>
                    <a:bodyPr/>
                    <a:lstStyle/>
                    <a:p>
                      <a:r>
                        <a:rPr lang="en-US"/>
                        <a:t>NSE</a:t>
                      </a:r>
                    </a:p>
                  </a:txBody>
                  <a:tcPr/>
                </a:tc>
                <a:tc>
                  <a:txBody>
                    <a:bodyPr/>
                    <a:lstStyle/>
                    <a:p>
                      <a:r>
                        <a:rPr lang="en-US"/>
                        <a:t>PBIAS</a:t>
                      </a:r>
                    </a:p>
                  </a:txBody>
                  <a:tcPr/>
                </a:tc>
                <a:tc>
                  <a:txBody>
                    <a:bodyPr/>
                    <a:lstStyle/>
                    <a:p>
                      <a:r>
                        <a:rPr lang="en-US"/>
                        <a:t>RSR</a:t>
                      </a:r>
                    </a:p>
                  </a:txBody>
                  <a:tcPr/>
                </a:tc>
                <a:tc>
                  <a:txBody>
                    <a:bodyPr/>
                    <a:lstStyle/>
                    <a:p>
                      <a:r>
                        <a:rPr lang="en-US"/>
                        <a:t>R</a:t>
                      </a:r>
                      <a:r>
                        <a:rPr lang="en-US" baseline="30000"/>
                        <a:t>2</a:t>
                      </a:r>
                      <a:endParaRPr lang="en-US"/>
                    </a:p>
                  </a:txBody>
                  <a:tcPr/>
                </a:tc>
                <a:extLst>
                  <a:ext uri="{0D108BD9-81ED-4DB2-BD59-A6C34878D82A}">
                    <a16:rowId xmlns:a16="http://schemas.microsoft.com/office/drawing/2014/main" val="488959313"/>
                  </a:ext>
                </a:extLst>
              </a:tr>
              <a:tr h="370840">
                <a:tc>
                  <a:txBody>
                    <a:bodyPr/>
                    <a:lstStyle/>
                    <a:p>
                      <a:r>
                        <a:rPr lang="en-US"/>
                        <a:t>WW2100 4.0 (summer 2017)</a:t>
                      </a:r>
                    </a:p>
                  </a:txBody>
                  <a:tcPr/>
                </a:tc>
                <a:tc>
                  <a:txBody>
                    <a:bodyPr/>
                    <a:lstStyle/>
                    <a:p>
                      <a:r>
                        <a:rPr lang="en-US"/>
                        <a:t>0.74 Good</a:t>
                      </a:r>
                    </a:p>
                  </a:txBody>
                  <a:tcPr/>
                </a:tc>
                <a:tc>
                  <a:txBody>
                    <a:bodyPr/>
                    <a:lstStyle/>
                    <a:p>
                      <a:r>
                        <a:rPr lang="en-US"/>
                        <a:t>6.6% Good</a:t>
                      </a:r>
                    </a:p>
                  </a:txBody>
                  <a:tcPr/>
                </a:tc>
                <a:tc>
                  <a:txBody>
                    <a:bodyPr/>
                    <a:lstStyle/>
                    <a:p>
                      <a:r>
                        <a:rPr lang="en-US"/>
                        <a:t>0.50 Very Good</a:t>
                      </a:r>
                    </a:p>
                  </a:txBody>
                  <a:tcPr/>
                </a:tc>
                <a:tc>
                  <a:txBody>
                    <a:bodyPr/>
                    <a:lstStyle/>
                    <a:p>
                      <a:r>
                        <a:rPr lang="en-US"/>
                        <a:t>0.85 Good</a:t>
                      </a:r>
                    </a:p>
                  </a:txBody>
                  <a:tcPr/>
                </a:tc>
                <a:extLst>
                  <a:ext uri="{0D108BD9-81ED-4DB2-BD59-A6C34878D82A}">
                    <a16:rowId xmlns:a16="http://schemas.microsoft.com/office/drawing/2014/main" val="676795033"/>
                  </a:ext>
                </a:extLst>
              </a:tr>
              <a:tr h="370840">
                <a:tc>
                  <a:txBody>
                    <a:bodyPr/>
                    <a:lstStyle/>
                    <a:p>
                      <a:r>
                        <a:rPr lang="en-US"/>
                        <a:t>INFEWS 0.0 (March 2018)</a:t>
                      </a:r>
                    </a:p>
                  </a:txBody>
                  <a:tcPr/>
                </a:tc>
                <a:tc>
                  <a:txBody>
                    <a:bodyPr/>
                    <a:lstStyle/>
                    <a:p>
                      <a:r>
                        <a:rPr lang="en-US"/>
                        <a:t>0.74 Good</a:t>
                      </a:r>
                    </a:p>
                  </a:txBody>
                  <a:tcPr/>
                </a:tc>
                <a:tc>
                  <a:txBody>
                    <a:bodyPr/>
                    <a:lstStyle/>
                    <a:p>
                      <a:r>
                        <a:rPr lang="en-US"/>
                        <a:t>3.7% Very Good</a:t>
                      </a:r>
                    </a:p>
                  </a:txBody>
                  <a:tcPr/>
                </a:tc>
                <a:tc>
                  <a:txBody>
                    <a:bodyPr/>
                    <a:lstStyle/>
                    <a:p>
                      <a:r>
                        <a:rPr lang="en-US"/>
                        <a:t>0.50 Very Good</a:t>
                      </a:r>
                    </a:p>
                  </a:txBody>
                  <a:tcPr/>
                </a:tc>
                <a:tc>
                  <a:txBody>
                    <a:bodyPr/>
                    <a:lstStyle/>
                    <a:p>
                      <a:r>
                        <a:rPr lang="en-US"/>
                        <a:t>0.88 Very Good</a:t>
                      </a:r>
                    </a:p>
                  </a:txBody>
                  <a:tcPr/>
                </a:tc>
                <a:extLst>
                  <a:ext uri="{0D108BD9-81ED-4DB2-BD59-A6C34878D82A}">
                    <a16:rowId xmlns:a16="http://schemas.microsoft.com/office/drawing/2014/main" val="1400171490"/>
                  </a:ext>
                </a:extLst>
              </a:tr>
              <a:tr h="370840">
                <a:tc>
                  <a:txBody>
                    <a:bodyPr/>
                    <a:lstStyle/>
                    <a:p>
                      <a:r>
                        <a:rPr lang="en-US"/>
                        <a:t>INFEWS 0.1 (March 2018)</a:t>
                      </a:r>
                    </a:p>
                  </a:txBody>
                  <a:tcPr/>
                </a:tc>
                <a:tc>
                  <a:txBody>
                    <a:bodyPr/>
                    <a:lstStyle/>
                    <a:p>
                      <a:r>
                        <a:rPr lang="en-US"/>
                        <a:t>0.72 Good</a:t>
                      </a:r>
                    </a:p>
                  </a:txBody>
                  <a:tcPr/>
                </a:tc>
                <a:tc>
                  <a:txBody>
                    <a:bodyPr/>
                    <a:lstStyle/>
                    <a:p>
                      <a:r>
                        <a:rPr lang="en-US"/>
                        <a:t>3.4% Very Good</a:t>
                      </a:r>
                    </a:p>
                  </a:txBody>
                  <a:tcPr/>
                </a:tc>
                <a:tc>
                  <a:txBody>
                    <a:bodyPr/>
                    <a:lstStyle/>
                    <a:p>
                      <a:r>
                        <a:rPr lang="en-US"/>
                        <a:t>0.21 Very Good</a:t>
                      </a:r>
                    </a:p>
                  </a:txBody>
                  <a:tcPr/>
                </a:tc>
                <a:tc>
                  <a:txBody>
                    <a:bodyPr/>
                    <a:lstStyle/>
                    <a:p>
                      <a:r>
                        <a:rPr lang="en-US"/>
                        <a:t>0.96 Very Good</a:t>
                      </a:r>
                    </a:p>
                  </a:txBody>
                  <a:tcPr/>
                </a:tc>
                <a:extLst>
                  <a:ext uri="{0D108BD9-81ED-4DB2-BD59-A6C34878D82A}">
                    <a16:rowId xmlns:a16="http://schemas.microsoft.com/office/drawing/2014/main" val="3399694056"/>
                  </a:ext>
                </a:extLst>
              </a:tr>
            </a:tbl>
          </a:graphicData>
        </a:graphic>
      </p:graphicFrame>
      <p:graphicFrame>
        <p:nvGraphicFramePr>
          <p:cNvPr id="6" name="Table 5">
            <a:extLst>
              <a:ext uri="{FF2B5EF4-FFF2-40B4-BE49-F238E27FC236}">
                <a16:creationId xmlns:a16="http://schemas.microsoft.com/office/drawing/2014/main" id="{EB240D0C-551D-4060-B428-3FF217794C57}"/>
              </a:ext>
            </a:extLst>
          </p:cNvPr>
          <p:cNvGraphicFramePr>
            <a:graphicFrameLocks noGrp="1"/>
          </p:cNvGraphicFramePr>
          <p:nvPr>
            <p:extLst>
              <p:ext uri="{D42A27DB-BD31-4B8C-83A1-F6EECF244321}">
                <p14:modId xmlns:p14="http://schemas.microsoft.com/office/powerpoint/2010/main" val="3123902292"/>
              </p:ext>
            </p:extLst>
          </p:nvPr>
        </p:nvGraphicFramePr>
        <p:xfrm>
          <a:off x="585538" y="4040381"/>
          <a:ext cx="10606500" cy="2225040"/>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1325090105"/>
                    </a:ext>
                  </a:extLst>
                </a:gridCol>
                <a:gridCol w="1620253">
                  <a:extLst>
                    <a:ext uri="{9D8B030D-6E8A-4147-A177-3AD203B41FA5}">
                      <a16:colId xmlns:a16="http://schemas.microsoft.com/office/drawing/2014/main" val="2218517785"/>
                    </a:ext>
                  </a:extLst>
                </a:gridCol>
                <a:gridCol w="2037347">
                  <a:extLst>
                    <a:ext uri="{9D8B030D-6E8A-4147-A177-3AD203B41FA5}">
                      <a16:colId xmlns:a16="http://schemas.microsoft.com/office/drawing/2014/main" val="1443385729"/>
                    </a:ext>
                  </a:extLst>
                </a:gridCol>
                <a:gridCol w="2005263">
                  <a:extLst>
                    <a:ext uri="{9D8B030D-6E8A-4147-A177-3AD203B41FA5}">
                      <a16:colId xmlns:a16="http://schemas.microsoft.com/office/drawing/2014/main" val="1170779195"/>
                    </a:ext>
                  </a:extLst>
                </a:gridCol>
                <a:gridCol w="1895638">
                  <a:extLst>
                    <a:ext uri="{9D8B030D-6E8A-4147-A177-3AD203B41FA5}">
                      <a16:colId xmlns:a16="http://schemas.microsoft.com/office/drawing/2014/main" val="1466607855"/>
                    </a:ext>
                  </a:extLst>
                </a:gridCol>
              </a:tblGrid>
              <a:tr h="370840">
                <a:tc>
                  <a:txBody>
                    <a:bodyPr/>
                    <a:lstStyle/>
                    <a:p>
                      <a:r>
                        <a:rPr lang="en-US"/>
                        <a:t>Willamette at Portland</a:t>
                      </a:r>
                    </a:p>
                  </a:txBody>
                  <a:tcPr/>
                </a:tc>
                <a:tc>
                  <a:txBody>
                    <a:bodyPr/>
                    <a:lstStyle/>
                    <a:p>
                      <a:r>
                        <a:rPr lang="en-US"/>
                        <a:t>NSE</a:t>
                      </a:r>
                    </a:p>
                  </a:txBody>
                  <a:tcPr/>
                </a:tc>
                <a:tc>
                  <a:txBody>
                    <a:bodyPr/>
                    <a:lstStyle/>
                    <a:p>
                      <a:r>
                        <a:rPr lang="en-US"/>
                        <a:t>PBIAS</a:t>
                      </a:r>
                    </a:p>
                  </a:txBody>
                  <a:tcPr/>
                </a:tc>
                <a:tc>
                  <a:txBody>
                    <a:bodyPr/>
                    <a:lstStyle/>
                    <a:p>
                      <a:r>
                        <a:rPr lang="en-US"/>
                        <a:t>RSR</a:t>
                      </a:r>
                    </a:p>
                  </a:txBody>
                  <a:tcPr/>
                </a:tc>
                <a:tc>
                  <a:txBody>
                    <a:bodyPr/>
                    <a:lstStyle/>
                    <a:p>
                      <a:r>
                        <a:rPr lang="en-US"/>
                        <a:t>R</a:t>
                      </a:r>
                      <a:r>
                        <a:rPr lang="en-US" baseline="30000"/>
                        <a:t>2</a:t>
                      </a:r>
                      <a:endParaRPr lang="en-US"/>
                    </a:p>
                  </a:txBody>
                  <a:tcPr/>
                </a:tc>
                <a:extLst>
                  <a:ext uri="{0D108BD9-81ED-4DB2-BD59-A6C34878D82A}">
                    <a16:rowId xmlns:a16="http://schemas.microsoft.com/office/drawing/2014/main" val="488959313"/>
                  </a:ext>
                </a:extLst>
              </a:tr>
              <a:tr h="370840">
                <a:tc>
                  <a:txBody>
                    <a:bodyPr/>
                    <a:lstStyle/>
                    <a:p>
                      <a:r>
                        <a:rPr lang="en-US"/>
                        <a:t>WW2100 3.1 (summer 2016)</a:t>
                      </a:r>
                    </a:p>
                  </a:txBody>
                  <a:tcPr/>
                </a:tc>
                <a:tc>
                  <a:txBody>
                    <a:bodyPr/>
                    <a:lstStyle/>
                    <a:p>
                      <a:r>
                        <a:rPr lang="en-US"/>
                        <a:t>0.78 Good</a:t>
                      </a:r>
                    </a:p>
                  </a:txBody>
                  <a:tcPr/>
                </a:tc>
                <a:tc>
                  <a:txBody>
                    <a:bodyPr/>
                    <a:lstStyle/>
                    <a:p>
                      <a:r>
                        <a:rPr lang="en-US"/>
                        <a:t>2.7% Very Good</a:t>
                      </a:r>
                    </a:p>
                  </a:txBody>
                  <a:tcPr/>
                </a:tc>
                <a:tc>
                  <a:txBody>
                    <a:bodyPr/>
                    <a:lstStyle/>
                    <a:p>
                      <a:r>
                        <a:rPr lang="en-US"/>
                        <a:t>0.47 Very Good</a:t>
                      </a:r>
                    </a:p>
                  </a:txBody>
                  <a:tcPr/>
                </a:tc>
                <a:tc>
                  <a:txBody>
                    <a:bodyPr/>
                    <a:lstStyle/>
                    <a:p>
                      <a:r>
                        <a:rPr lang="en-US"/>
                        <a:t>0.78 Good</a:t>
                      </a:r>
                    </a:p>
                  </a:txBody>
                  <a:tcPr/>
                </a:tc>
                <a:extLst>
                  <a:ext uri="{0D108BD9-81ED-4DB2-BD59-A6C34878D82A}">
                    <a16:rowId xmlns:a16="http://schemas.microsoft.com/office/drawing/2014/main" val="676795033"/>
                  </a:ext>
                </a:extLst>
              </a:tr>
              <a:tr h="370840">
                <a:tc>
                  <a:txBody>
                    <a:bodyPr/>
                    <a:lstStyle/>
                    <a:p>
                      <a:r>
                        <a:rPr lang="en-US"/>
                        <a:t>WW2100 4.0 (summer 2017)</a:t>
                      </a:r>
                    </a:p>
                  </a:txBody>
                  <a:tcPr/>
                </a:tc>
                <a:tc>
                  <a:txBody>
                    <a:bodyPr/>
                    <a:lstStyle/>
                    <a:p>
                      <a:r>
                        <a:rPr lang="en-US"/>
                        <a:t>0.85 Very Good</a:t>
                      </a:r>
                    </a:p>
                  </a:txBody>
                  <a:tcPr/>
                </a:tc>
                <a:tc>
                  <a:txBody>
                    <a:bodyPr/>
                    <a:lstStyle/>
                    <a:p>
                      <a:r>
                        <a:rPr lang="en-US"/>
                        <a:t>6.6% Good</a:t>
                      </a:r>
                    </a:p>
                  </a:txBody>
                  <a:tcPr/>
                </a:tc>
                <a:tc>
                  <a:txBody>
                    <a:bodyPr/>
                    <a:lstStyle/>
                    <a:p>
                      <a:r>
                        <a:rPr lang="en-US"/>
                        <a:t>0.38 Very Good</a:t>
                      </a:r>
                    </a:p>
                  </a:txBody>
                  <a:tcPr/>
                </a:tc>
                <a:tc>
                  <a:txBody>
                    <a:bodyPr/>
                    <a:lstStyle/>
                    <a:p>
                      <a:r>
                        <a:rPr lang="en-US"/>
                        <a:t>0.89 Very Good</a:t>
                      </a:r>
                    </a:p>
                  </a:txBody>
                  <a:tcPr/>
                </a:tc>
                <a:extLst>
                  <a:ext uri="{0D108BD9-81ED-4DB2-BD59-A6C34878D82A}">
                    <a16:rowId xmlns:a16="http://schemas.microsoft.com/office/drawing/2014/main" val="1400171490"/>
                  </a:ext>
                </a:extLst>
              </a:tr>
              <a:tr h="370840">
                <a:tc>
                  <a:txBody>
                    <a:bodyPr/>
                    <a:lstStyle/>
                    <a:p>
                      <a:r>
                        <a:rPr lang="en-US"/>
                        <a:t>OUWIN 0.0 (summer 2017)</a:t>
                      </a:r>
                    </a:p>
                  </a:txBody>
                  <a:tcPr/>
                </a:tc>
                <a:tc>
                  <a:txBody>
                    <a:bodyPr/>
                    <a:lstStyle/>
                    <a:p>
                      <a:r>
                        <a:rPr lang="en-US"/>
                        <a:t>0.84 Very Good</a:t>
                      </a:r>
                    </a:p>
                  </a:txBody>
                  <a:tcPr/>
                </a:tc>
                <a:tc>
                  <a:txBody>
                    <a:bodyPr/>
                    <a:lstStyle/>
                    <a:p>
                      <a:r>
                        <a:rPr lang="en-US"/>
                        <a:t>7.1% Good</a:t>
                      </a:r>
                    </a:p>
                  </a:txBody>
                  <a:tcPr/>
                </a:tc>
                <a:tc>
                  <a:txBody>
                    <a:bodyPr/>
                    <a:lstStyle/>
                    <a:p>
                      <a:r>
                        <a:rPr lang="en-US"/>
                        <a:t>0.40 Very Good</a:t>
                      </a:r>
                    </a:p>
                  </a:txBody>
                  <a:tcPr/>
                </a:tc>
                <a:tc>
                  <a:txBody>
                    <a:bodyPr/>
                    <a:lstStyle/>
                    <a:p>
                      <a:r>
                        <a:rPr lang="en-US"/>
                        <a:t>0.87 Very Good</a:t>
                      </a:r>
                    </a:p>
                  </a:txBody>
                  <a:tcPr/>
                </a:tc>
                <a:extLst>
                  <a:ext uri="{0D108BD9-81ED-4DB2-BD59-A6C34878D82A}">
                    <a16:rowId xmlns:a16="http://schemas.microsoft.com/office/drawing/2014/main" val="2486181205"/>
                  </a:ext>
                </a:extLst>
              </a:tr>
              <a:tr h="370840">
                <a:tc>
                  <a:txBody>
                    <a:bodyPr/>
                    <a:lstStyle/>
                    <a:p>
                      <a:pPr algn="l"/>
                      <a:r>
                        <a:rPr lang="en-US"/>
                        <a:t>INFEWS 0.0 (March 2018)</a:t>
                      </a:r>
                    </a:p>
                  </a:txBody>
                  <a:tcPr/>
                </a:tc>
                <a:tc>
                  <a:txBody>
                    <a:bodyPr/>
                    <a:lstStyle/>
                    <a:p>
                      <a:pPr algn="l" fontAlgn="b"/>
                      <a:r>
                        <a:rPr lang="en-US" sz="1800" b="0" i="0" u="none" strike="noStrike">
                          <a:solidFill>
                            <a:srgbClr val="000000"/>
                          </a:solidFill>
                          <a:effectLst/>
                          <a:latin typeface="Calibri" panose="020F0502020204030204" pitchFamily="34" charset="0"/>
                        </a:rPr>
                        <a:t>0.87 Very Good</a:t>
                      </a:r>
                    </a:p>
                  </a:txBody>
                  <a:tcPr marL="9525" marR="9525" marT="9525" marB="0" anchor="b"/>
                </a:tc>
                <a:tc>
                  <a:txBody>
                    <a:bodyPr/>
                    <a:lstStyle/>
                    <a:p>
                      <a:pPr algn="l"/>
                      <a:r>
                        <a:rPr lang="en-US"/>
                        <a:t>0.9% Very Good</a:t>
                      </a:r>
                    </a:p>
                  </a:txBody>
                  <a:tcPr/>
                </a:tc>
                <a:tc>
                  <a:txBody>
                    <a:bodyPr/>
                    <a:lstStyle/>
                    <a:p>
                      <a:pPr algn="l"/>
                      <a:r>
                        <a:rPr lang="en-US"/>
                        <a:t>0.36 Very Good</a:t>
                      </a:r>
                    </a:p>
                  </a:txBody>
                  <a:tcPr/>
                </a:tc>
                <a:tc>
                  <a:txBody>
                    <a:bodyPr/>
                    <a:lstStyle/>
                    <a:p>
                      <a:pPr algn="l"/>
                      <a:r>
                        <a:rPr lang="en-US"/>
                        <a:t>0.89 Very Good</a:t>
                      </a:r>
                    </a:p>
                  </a:txBody>
                  <a:tcPr/>
                </a:tc>
                <a:extLst>
                  <a:ext uri="{0D108BD9-81ED-4DB2-BD59-A6C34878D82A}">
                    <a16:rowId xmlns:a16="http://schemas.microsoft.com/office/drawing/2014/main" val="2657555114"/>
                  </a:ext>
                </a:extLst>
              </a:tr>
              <a:tr h="370840">
                <a:tc>
                  <a:txBody>
                    <a:bodyPr/>
                    <a:lstStyle/>
                    <a:p>
                      <a:pPr algn="l"/>
                      <a:r>
                        <a:rPr lang="en-US"/>
                        <a:t>INFEWS 0.1 (March 2018)</a:t>
                      </a:r>
                    </a:p>
                  </a:txBody>
                  <a:tcPr/>
                </a:tc>
                <a:tc>
                  <a:txBody>
                    <a:bodyPr/>
                    <a:lstStyle/>
                    <a:p>
                      <a:pPr algn="l" fontAlgn="b"/>
                      <a:r>
                        <a:rPr lang="en-US" sz="1800" b="0" i="0" u="none" strike="noStrike">
                          <a:solidFill>
                            <a:srgbClr val="000000"/>
                          </a:solidFill>
                          <a:effectLst/>
                          <a:latin typeface="Calibri" panose="020F0502020204030204" pitchFamily="34" charset="0"/>
                        </a:rPr>
                        <a:t>0.96 Very Good</a:t>
                      </a:r>
                    </a:p>
                  </a:txBody>
                  <a:tcPr marL="9525" marR="9525" marT="9525" marB="0" anchor="b"/>
                </a:tc>
                <a:tc>
                  <a:txBody>
                    <a:bodyPr/>
                    <a:lstStyle/>
                    <a:p>
                      <a:pPr algn="l"/>
                      <a:r>
                        <a:rPr lang="en-US"/>
                        <a:t>-0.7% Very Good</a:t>
                      </a:r>
                    </a:p>
                  </a:txBody>
                  <a:tcPr/>
                </a:tc>
                <a:tc>
                  <a:txBody>
                    <a:bodyPr/>
                    <a:lstStyle/>
                    <a:p>
                      <a:pPr algn="l"/>
                      <a:r>
                        <a:rPr lang="en-US"/>
                        <a:t>0.21 Very Good</a:t>
                      </a:r>
                    </a:p>
                  </a:txBody>
                  <a:tcPr/>
                </a:tc>
                <a:tc>
                  <a:txBody>
                    <a:bodyPr/>
                    <a:lstStyle/>
                    <a:p>
                      <a:pPr algn="l"/>
                      <a:r>
                        <a:rPr lang="en-US"/>
                        <a:t>0.96 Very Good</a:t>
                      </a:r>
                    </a:p>
                  </a:txBody>
                  <a:tcPr/>
                </a:tc>
                <a:extLst>
                  <a:ext uri="{0D108BD9-81ED-4DB2-BD59-A6C34878D82A}">
                    <a16:rowId xmlns:a16="http://schemas.microsoft.com/office/drawing/2014/main" val="445581801"/>
                  </a:ext>
                </a:extLst>
              </a:tr>
            </a:tbl>
          </a:graphicData>
        </a:graphic>
      </p:graphicFrame>
    </p:spTree>
    <p:extLst>
      <p:ext uri="{BB962C8B-B14F-4D97-AF65-F5344CB8AC3E}">
        <p14:creationId xmlns:p14="http://schemas.microsoft.com/office/powerpoint/2010/main" val="1408010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48A7F2-DD58-47DF-84C0-2FB2244751A7}"/>
              </a:ext>
            </a:extLst>
          </p:cNvPr>
          <p:cNvPicPr>
            <a:picLocks noChangeAspect="1"/>
          </p:cNvPicPr>
          <p:nvPr/>
        </p:nvPicPr>
        <p:blipFill>
          <a:blip r:embed="rId2"/>
          <a:stretch>
            <a:fillRect/>
          </a:stretch>
        </p:blipFill>
        <p:spPr>
          <a:xfrm>
            <a:off x="5943600" y="289860"/>
            <a:ext cx="6324600" cy="6564965"/>
          </a:xfrm>
          <a:prstGeom prst="rect">
            <a:avLst/>
          </a:prstGeom>
        </p:spPr>
      </p:pic>
      <p:sp>
        <p:nvSpPr>
          <p:cNvPr id="7" name="TextBox 6">
            <a:extLst>
              <a:ext uri="{FF2B5EF4-FFF2-40B4-BE49-F238E27FC236}">
                <a16:creationId xmlns:a16="http://schemas.microsoft.com/office/drawing/2014/main" id="{F690E5A1-333D-4190-A683-E8AE01787317}"/>
              </a:ext>
            </a:extLst>
          </p:cNvPr>
          <p:cNvSpPr txBox="1"/>
          <p:nvPr/>
        </p:nvSpPr>
        <p:spPr>
          <a:xfrm>
            <a:off x="210835" y="6287499"/>
            <a:ext cx="5811656" cy="369332"/>
          </a:xfrm>
          <a:prstGeom prst="rect">
            <a:avLst/>
          </a:prstGeom>
          <a:noFill/>
        </p:spPr>
        <p:txBody>
          <a:bodyPr wrap="none" rtlCol="0">
            <a:spAutoFit/>
          </a:bodyPr>
          <a:lstStyle/>
          <a:p>
            <a:r>
              <a:rPr lang="en-US"/>
              <a:t>Gaged reaches in the central and southern Willamette basin</a:t>
            </a:r>
          </a:p>
        </p:txBody>
      </p:sp>
    </p:spTree>
    <p:extLst>
      <p:ext uri="{BB962C8B-B14F-4D97-AF65-F5344CB8AC3E}">
        <p14:creationId xmlns:p14="http://schemas.microsoft.com/office/powerpoint/2010/main" val="39625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198F-148A-4229-8464-39977262AC69}"/>
              </a:ext>
            </a:extLst>
          </p:cNvPr>
          <p:cNvSpPr>
            <a:spLocks noGrp="1"/>
          </p:cNvSpPr>
          <p:nvPr>
            <p:ph type="title"/>
          </p:nvPr>
        </p:nvSpPr>
        <p:spPr>
          <a:xfrm>
            <a:off x="838200" y="138283"/>
            <a:ext cx="10515600" cy="1325563"/>
          </a:xfrm>
        </p:spPr>
        <p:txBody>
          <a:bodyPr/>
          <a:lstStyle/>
          <a:p>
            <a:r>
              <a:rPr lang="en-US"/>
              <a:t>WW2100 is a Whole Watershed Model</a:t>
            </a:r>
          </a:p>
        </p:txBody>
      </p:sp>
      <p:sp>
        <p:nvSpPr>
          <p:cNvPr id="3" name="Content Placeholder 2">
            <a:extLst>
              <a:ext uri="{FF2B5EF4-FFF2-40B4-BE49-F238E27FC236}">
                <a16:creationId xmlns:a16="http://schemas.microsoft.com/office/drawing/2014/main" id="{385B90D6-5F99-4B18-A141-50091B67698B}"/>
              </a:ext>
            </a:extLst>
          </p:cNvPr>
          <p:cNvSpPr>
            <a:spLocks noGrp="1"/>
          </p:cNvSpPr>
          <p:nvPr>
            <p:ph idx="1"/>
          </p:nvPr>
        </p:nvSpPr>
        <p:spPr>
          <a:xfrm>
            <a:off x="838200" y="1253330"/>
            <a:ext cx="4867275" cy="5223669"/>
          </a:xfrm>
        </p:spPr>
        <p:txBody>
          <a:bodyPr>
            <a:normAutofit/>
          </a:bodyPr>
          <a:lstStyle/>
          <a:p>
            <a:r>
              <a:rPr lang="en-US"/>
              <a:t>Spatially and temporally explicit</a:t>
            </a:r>
          </a:p>
          <a:p>
            <a:endParaRPr lang="en-US"/>
          </a:p>
          <a:p>
            <a:r>
              <a:rPr lang="en-US"/>
              <a:t>Tries to represent all the  human and natural processes</a:t>
            </a:r>
          </a:p>
          <a:p>
            <a:r>
              <a:rPr lang="en-US"/>
              <a:t>Which matter to the supply and demand for water</a:t>
            </a:r>
          </a:p>
          <a:p>
            <a:r>
              <a:rPr lang="en-US"/>
              <a:t>In a complete watershed</a:t>
            </a:r>
          </a:p>
          <a:p>
            <a:endParaRPr lang="en-US"/>
          </a:p>
          <a:p>
            <a:r>
              <a:rPr lang="en-US"/>
              <a:t>Closes the water budget</a:t>
            </a:r>
          </a:p>
          <a:p>
            <a:endParaRPr lang="en-US"/>
          </a:p>
        </p:txBody>
      </p:sp>
      <p:pic>
        <p:nvPicPr>
          <p:cNvPr id="5" name="Picture 4">
            <a:extLst>
              <a:ext uri="{FF2B5EF4-FFF2-40B4-BE49-F238E27FC236}">
                <a16:creationId xmlns:a16="http://schemas.microsoft.com/office/drawing/2014/main" id="{0639826A-8C29-46A7-9EE2-D2FA838D6416}"/>
              </a:ext>
            </a:extLst>
          </p:cNvPr>
          <p:cNvPicPr>
            <a:picLocks noChangeAspect="1"/>
          </p:cNvPicPr>
          <p:nvPr/>
        </p:nvPicPr>
        <p:blipFill>
          <a:blip r:embed="rId2"/>
          <a:stretch>
            <a:fillRect/>
          </a:stretch>
        </p:blipFill>
        <p:spPr>
          <a:xfrm>
            <a:off x="5953124" y="1463846"/>
            <a:ext cx="6238875" cy="5394153"/>
          </a:xfrm>
          <a:prstGeom prst="rect">
            <a:avLst/>
          </a:prstGeom>
        </p:spPr>
      </p:pic>
    </p:spTree>
    <p:extLst>
      <p:ext uri="{BB962C8B-B14F-4D97-AF65-F5344CB8AC3E}">
        <p14:creationId xmlns:p14="http://schemas.microsoft.com/office/powerpoint/2010/main" val="151784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0D5A-9747-4CE2-A0C9-2AEC5FB09B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7CE772-42F4-46B2-8B16-3FE5375E4C0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25FD099-782E-4E7B-B426-3AED5722744B}"/>
              </a:ext>
            </a:extLst>
          </p:cNvPr>
          <p:cNvPicPr>
            <a:picLocks noChangeAspect="1"/>
          </p:cNvPicPr>
          <p:nvPr/>
        </p:nvPicPr>
        <p:blipFill>
          <a:blip r:embed="rId2"/>
          <a:stretch>
            <a:fillRect/>
          </a:stretch>
        </p:blipFill>
        <p:spPr>
          <a:xfrm>
            <a:off x="420414" y="0"/>
            <a:ext cx="11351172" cy="6858000"/>
          </a:xfrm>
          <a:prstGeom prst="rect">
            <a:avLst/>
          </a:prstGeom>
        </p:spPr>
      </p:pic>
      <p:sp>
        <p:nvSpPr>
          <p:cNvPr id="5" name="TextBox 4">
            <a:extLst>
              <a:ext uri="{FF2B5EF4-FFF2-40B4-BE49-F238E27FC236}">
                <a16:creationId xmlns:a16="http://schemas.microsoft.com/office/drawing/2014/main" id="{C778A15E-0972-4D96-A961-F67601BE3EC6}"/>
              </a:ext>
            </a:extLst>
          </p:cNvPr>
          <p:cNvSpPr txBox="1"/>
          <p:nvPr/>
        </p:nvSpPr>
        <p:spPr>
          <a:xfrm>
            <a:off x="8991519" y="5388570"/>
            <a:ext cx="2988960" cy="923330"/>
          </a:xfrm>
          <a:prstGeom prst="rect">
            <a:avLst/>
          </a:prstGeom>
          <a:solidFill>
            <a:schemeClr val="accent1">
              <a:lumMod val="40000"/>
              <a:lumOff val="60000"/>
            </a:schemeClr>
          </a:solidFill>
        </p:spPr>
        <p:txBody>
          <a:bodyPr wrap="none" rtlCol="0">
            <a:spAutoFit/>
          </a:bodyPr>
          <a:lstStyle/>
          <a:p>
            <a:r>
              <a:rPr lang="en-US"/>
              <a:t>Sankey diagram from </a:t>
            </a:r>
          </a:p>
          <a:p>
            <a:r>
              <a:rPr lang="en-US"/>
              <a:t>WW2100 website</a:t>
            </a:r>
          </a:p>
          <a:p>
            <a:r>
              <a:rPr lang="en-US"/>
              <a:t>inr.oregonstate.edu/WW2100</a:t>
            </a:r>
          </a:p>
        </p:txBody>
      </p:sp>
    </p:spTree>
    <p:extLst>
      <p:ext uri="{BB962C8B-B14F-4D97-AF65-F5344CB8AC3E}">
        <p14:creationId xmlns:p14="http://schemas.microsoft.com/office/powerpoint/2010/main" val="273865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3EC2-063C-4D3F-89C9-32756D4CB8EF}"/>
              </a:ext>
            </a:extLst>
          </p:cNvPr>
          <p:cNvSpPr>
            <a:spLocks noGrp="1"/>
          </p:cNvSpPr>
          <p:nvPr>
            <p:ph type="title"/>
          </p:nvPr>
        </p:nvSpPr>
        <p:spPr>
          <a:xfrm>
            <a:off x="838200" y="-92075"/>
            <a:ext cx="10515600" cy="1325563"/>
          </a:xfrm>
        </p:spPr>
        <p:txBody>
          <a:bodyPr/>
          <a:lstStyle/>
          <a:p>
            <a:r>
              <a:rPr lang="en-US"/>
              <a:t>WW2100 simulates many things…</a:t>
            </a:r>
          </a:p>
        </p:txBody>
      </p:sp>
      <p:sp>
        <p:nvSpPr>
          <p:cNvPr id="3" name="Content Placeholder 2">
            <a:extLst>
              <a:ext uri="{FF2B5EF4-FFF2-40B4-BE49-F238E27FC236}">
                <a16:creationId xmlns:a16="http://schemas.microsoft.com/office/drawing/2014/main" id="{45DB460A-108C-45F3-AA95-92632BFB7412}"/>
              </a:ext>
            </a:extLst>
          </p:cNvPr>
          <p:cNvSpPr>
            <a:spLocks noGrp="1"/>
          </p:cNvSpPr>
          <p:nvPr>
            <p:ph idx="1"/>
          </p:nvPr>
        </p:nvSpPr>
        <p:spPr>
          <a:xfrm>
            <a:off x="838199" y="1149350"/>
            <a:ext cx="10515600" cy="4351338"/>
          </a:xfrm>
        </p:spPr>
        <p:txBody>
          <a:bodyPr>
            <a:normAutofit lnSpcReduction="10000"/>
          </a:bodyPr>
          <a:lstStyle/>
          <a:p>
            <a:r>
              <a:rPr lang="en-US"/>
              <a:t>Snowpack</a:t>
            </a:r>
          </a:p>
          <a:p>
            <a:r>
              <a:rPr lang="en-US"/>
              <a:t>Reservoir operations</a:t>
            </a:r>
          </a:p>
          <a:p>
            <a:r>
              <a:rPr lang="en-US"/>
              <a:t>Irrigation</a:t>
            </a:r>
          </a:p>
          <a:p>
            <a:r>
              <a:rPr lang="en-US"/>
              <a:t>Municipal water use</a:t>
            </a:r>
          </a:p>
          <a:p>
            <a:r>
              <a:rPr lang="en-US"/>
              <a:t>Forest growth, timber harvest, wildfire</a:t>
            </a:r>
          </a:p>
          <a:p>
            <a:r>
              <a:rPr lang="en-US"/>
              <a:t>Crop choice</a:t>
            </a:r>
          </a:p>
          <a:p>
            <a:r>
              <a:rPr lang="en-US"/>
              <a:t>Land use change</a:t>
            </a:r>
          </a:p>
          <a:p>
            <a:r>
              <a:rPr lang="en-US"/>
              <a:t>Evapotranspiration</a:t>
            </a:r>
          </a:p>
          <a:p>
            <a:r>
              <a:rPr lang="en-US"/>
              <a:t>…</a:t>
            </a:r>
          </a:p>
        </p:txBody>
      </p:sp>
      <p:sp>
        <p:nvSpPr>
          <p:cNvPr id="5" name="Title 1">
            <a:extLst>
              <a:ext uri="{FF2B5EF4-FFF2-40B4-BE49-F238E27FC236}">
                <a16:creationId xmlns:a16="http://schemas.microsoft.com/office/drawing/2014/main" id="{25BF7852-0FD0-4D9A-A489-4EC202E18C27}"/>
              </a:ext>
            </a:extLst>
          </p:cNvPr>
          <p:cNvSpPr txBox="1">
            <a:spLocks/>
          </p:cNvSpPr>
          <p:nvPr/>
        </p:nvSpPr>
        <p:spPr>
          <a:xfrm>
            <a:off x="762000" y="5226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This skill assessment focuses on streamflow</a:t>
            </a:r>
          </a:p>
        </p:txBody>
      </p:sp>
    </p:spTree>
    <p:extLst>
      <p:ext uri="{BB962C8B-B14F-4D97-AF65-F5344CB8AC3E}">
        <p14:creationId xmlns:p14="http://schemas.microsoft.com/office/powerpoint/2010/main" val="390100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91E0-8602-4B07-AA62-5C8663A01C79}"/>
              </a:ext>
            </a:extLst>
          </p:cNvPr>
          <p:cNvSpPr>
            <a:spLocks noGrp="1"/>
          </p:cNvSpPr>
          <p:nvPr>
            <p:ph type="title"/>
          </p:nvPr>
        </p:nvSpPr>
        <p:spPr>
          <a:xfrm>
            <a:off x="5040922" y="365125"/>
            <a:ext cx="6312877" cy="2718044"/>
          </a:xfrm>
        </p:spPr>
        <p:txBody>
          <a:bodyPr/>
          <a:lstStyle/>
          <a:p>
            <a:r>
              <a:rPr lang="en-US"/>
              <a:t>the 9,000 reaches</a:t>
            </a:r>
            <a:br>
              <a:rPr lang="en-US"/>
            </a:br>
            <a:r>
              <a:rPr lang="en-US"/>
              <a:t>		and</a:t>
            </a:r>
            <a:br>
              <a:rPr lang="en-US"/>
            </a:br>
            <a:r>
              <a:rPr lang="en-US"/>
              <a:t>			the 67 gages</a:t>
            </a:r>
          </a:p>
        </p:txBody>
      </p:sp>
      <p:sp>
        <p:nvSpPr>
          <p:cNvPr id="3" name="Content Placeholder 2">
            <a:extLst>
              <a:ext uri="{FF2B5EF4-FFF2-40B4-BE49-F238E27FC236}">
                <a16:creationId xmlns:a16="http://schemas.microsoft.com/office/drawing/2014/main" id="{245F7C81-066E-4606-A4BA-11F4FB8A0329}"/>
              </a:ext>
            </a:extLst>
          </p:cNvPr>
          <p:cNvSpPr>
            <a:spLocks noGrp="1"/>
          </p:cNvSpPr>
          <p:nvPr>
            <p:ph idx="1"/>
          </p:nvPr>
        </p:nvSpPr>
        <p:spPr>
          <a:xfrm>
            <a:off x="4533860" y="4205410"/>
            <a:ext cx="6918766" cy="2089883"/>
          </a:xfrm>
        </p:spPr>
        <p:txBody>
          <a:bodyPr/>
          <a:lstStyle/>
          <a:p>
            <a:r>
              <a:rPr lang="en-US"/>
              <a:t>The model simulates average daily flow in each reach</a:t>
            </a:r>
          </a:p>
          <a:p>
            <a:r>
              <a:rPr lang="en-US"/>
              <a:t>Simulated flows are compared with daily gage measurements at 67 locations</a:t>
            </a:r>
          </a:p>
        </p:txBody>
      </p:sp>
      <p:pic>
        <p:nvPicPr>
          <p:cNvPr id="5" name="Picture 4">
            <a:extLst>
              <a:ext uri="{FF2B5EF4-FFF2-40B4-BE49-F238E27FC236}">
                <a16:creationId xmlns:a16="http://schemas.microsoft.com/office/drawing/2014/main" id="{DD509A63-89C2-4804-9F92-8B313C39C00B}"/>
              </a:ext>
            </a:extLst>
          </p:cNvPr>
          <p:cNvPicPr>
            <a:picLocks noChangeAspect="1"/>
          </p:cNvPicPr>
          <p:nvPr/>
        </p:nvPicPr>
        <p:blipFill>
          <a:blip r:embed="rId2"/>
          <a:stretch>
            <a:fillRect/>
          </a:stretch>
        </p:blipFill>
        <p:spPr>
          <a:xfrm>
            <a:off x="0" y="0"/>
            <a:ext cx="4533860" cy="6858000"/>
          </a:xfrm>
          <a:prstGeom prst="rect">
            <a:avLst/>
          </a:prstGeom>
        </p:spPr>
      </p:pic>
    </p:spTree>
    <p:extLst>
      <p:ext uri="{BB962C8B-B14F-4D97-AF65-F5344CB8AC3E}">
        <p14:creationId xmlns:p14="http://schemas.microsoft.com/office/powerpoint/2010/main" val="221688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3A43-07DC-41A8-BBDE-56022EBB58D4}"/>
              </a:ext>
            </a:extLst>
          </p:cNvPr>
          <p:cNvSpPr>
            <a:spLocks noGrp="1"/>
          </p:cNvSpPr>
          <p:nvPr>
            <p:ph type="title"/>
          </p:nvPr>
        </p:nvSpPr>
        <p:spPr/>
        <p:txBody>
          <a:bodyPr/>
          <a:lstStyle/>
          <a:p>
            <a:r>
              <a:rPr lang="en-US"/>
              <a:t>Hindcast</a:t>
            </a:r>
          </a:p>
        </p:txBody>
      </p:sp>
      <p:sp>
        <p:nvSpPr>
          <p:cNvPr id="3" name="Content Placeholder 2">
            <a:extLst>
              <a:ext uri="{FF2B5EF4-FFF2-40B4-BE49-F238E27FC236}">
                <a16:creationId xmlns:a16="http://schemas.microsoft.com/office/drawing/2014/main" id="{5668A593-713F-4C98-B5D4-BDA6596F7C44}"/>
              </a:ext>
            </a:extLst>
          </p:cNvPr>
          <p:cNvSpPr>
            <a:spLocks noGrp="1"/>
          </p:cNvSpPr>
          <p:nvPr>
            <p:ph idx="1"/>
          </p:nvPr>
        </p:nvSpPr>
        <p:spPr>
          <a:xfrm>
            <a:off x="523875" y="2141537"/>
            <a:ext cx="4229100" cy="4351338"/>
          </a:xfrm>
        </p:spPr>
        <p:txBody>
          <a:bodyPr/>
          <a:lstStyle/>
          <a:p>
            <a:r>
              <a:rPr lang="en-US"/>
              <a:t>7 years 2010-2016</a:t>
            </a:r>
          </a:p>
          <a:p>
            <a:r>
              <a:rPr lang="en-US"/>
              <a:t>Uses historical weather records interpolated to a 4 km grid</a:t>
            </a:r>
          </a:p>
          <a:p>
            <a:r>
              <a:rPr lang="en-US"/>
              <a:t>Simulates the water budget throughout the Willamette River basin at a daily timestep</a:t>
            </a:r>
          </a:p>
        </p:txBody>
      </p:sp>
      <p:pic>
        <p:nvPicPr>
          <p:cNvPr id="5" name="Picture 4">
            <a:extLst>
              <a:ext uri="{FF2B5EF4-FFF2-40B4-BE49-F238E27FC236}">
                <a16:creationId xmlns:a16="http://schemas.microsoft.com/office/drawing/2014/main" id="{3309E8EE-131D-4B2E-B931-5120C8E13214}"/>
              </a:ext>
            </a:extLst>
          </p:cNvPr>
          <p:cNvPicPr>
            <a:picLocks noChangeAspect="1"/>
          </p:cNvPicPr>
          <p:nvPr/>
        </p:nvPicPr>
        <p:blipFill>
          <a:blip r:embed="rId2"/>
          <a:stretch>
            <a:fillRect/>
          </a:stretch>
        </p:blipFill>
        <p:spPr>
          <a:xfrm>
            <a:off x="5081587" y="1041680"/>
            <a:ext cx="7205663" cy="4238625"/>
          </a:xfrm>
          <a:prstGeom prst="rect">
            <a:avLst/>
          </a:prstGeom>
        </p:spPr>
      </p:pic>
      <p:sp>
        <p:nvSpPr>
          <p:cNvPr id="6" name="TextBox 5">
            <a:extLst>
              <a:ext uri="{FF2B5EF4-FFF2-40B4-BE49-F238E27FC236}">
                <a16:creationId xmlns:a16="http://schemas.microsoft.com/office/drawing/2014/main" id="{915F9F42-2CA6-4CFA-8584-09D6BCFAD242}"/>
              </a:ext>
            </a:extLst>
          </p:cNvPr>
          <p:cNvSpPr txBox="1"/>
          <p:nvPr/>
        </p:nvSpPr>
        <p:spPr>
          <a:xfrm>
            <a:off x="6562725" y="5446988"/>
            <a:ext cx="4693208" cy="369332"/>
          </a:xfrm>
          <a:prstGeom prst="rect">
            <a:avLst/>
          </a:prstGeom>
          <a:noFill/>
        </p:spPr>
        <p:txBody>
          <a:bodyPr wrap="none" rtlCol="0">
            <a:spAutoFit/>
          </a:bodyPr>
          <a:lstStyle/>
          <a:p>
            <a:r>
              <a:rPr lang="en-US"/>
              <a:t>Gaged reaches in the northern Willamette basin</a:t>
            </a:r>
          </a:p>
        </p:txBody>
      </p:sp>
    </p:spTree>
    <p:extLst>
      <p:ext uri="{BB962C8B-B14F-4D97-AF65-F5344CB8AC3E}">
        <p14:creationId xmlns:p14="http://schemas.microsoft.com/office/powerpoint/2010/main" val="92385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3865-1D8D-444C-A614-C5CDFDED94B3}"/>
              </a:ext>
            </a:extLst>
          </p:cNvPr>
          <p:cNvSpPr>
            <a:spLocks noGrp="1"/>
          </p:cNvSpPr>
          <p:nvPr>
            <p:ph type="title"/>
          </p:nvPr>
        </p:nvSpPr>
        <p:spPr>
          <a:xfrm>
            <a:off x="0" y="3175"/>
            <a:ext cx="10515600" cy="1325563"/>
          </a:xfrm>
        </p:spPr>
        <p:txBody>
          <a:bodyPr/>
          <a:lstStyle/>
          <a:p>
            <a:r>
              <a:rPr lang="en-US"/>
              <a:t>Skill assessment method as in </a:t>
            </a:r>
            <a:br>
              <a:rPr lang="en-US"/>
            </a:br>
            <a:r>
              <a:rPr lang="en-US" i="1"/>
              <a:t>Flint et al.</a:t>
            </a:r>
            <a:endParaRPr lang="en-US"/>
          </a:p>
        </p:txBody>
      </p:sp>
      <p:sp>
        <p:nvSpPr>
          <p:cNvPr id="3" name="Content Placeholder 2">
            <a:extLst>
              <a:ext uri="{FF2B5EF4-FFF2-40B4-BE49-F238E27FC236}">
                <a16:creationId xmlns:a16="http://schemas.microsoft.com/office/drawing/2014/main" id="{68AE51AB-06C6-4DEE-AFBF-2F85FE3E1E06}"/>
              </a:ext>
            </a:extLst>
          </p:cNvPr>
          <p:cNvSpPr>
            <a:spLocks noGrp="1"/>
          </p:cNvSpPr>
          <p:nvPr>
            <p:ph idx="1"/>
          </p:nvPr>
        </p:nvSpPr>
        <p:spPr>
          <a:xfrm>
            <a:off x="535405" y="2974584"/>
            <a:ext cx="5891965" cy="2152817"/>
          </a:xfrm>
        </p:spPr>
        <p:txBody>
          <a:bodyPr/>
          <a:lstStyle/>
          <a:p>
            <a:r>
              <a:rPr lang="en-US"/>
              <a:t>All available gage data</a:t>
            </a:r>
          </a:p>
          <a:p>
            <a:r>
              <a:rPr lang="en-US"/>
              <a:t>Aggregated at a monthly timestep</a:t>
            </a:r>
          </a:p>
          <a:p>
            <a:r>
              <a:rPr lang="en-US"/>
              <a:t>Summary statistics formed by averaging across gage locations</a:t>
            </a:r>
          </a:p>
        </p:txBody>
      </p:sp>
      <p:sp>
        <p:nvSpPr>
          <p:cNvPr id="4" name="TextBox 3">
            <a:extLst>
              <a:ext uri="{FF2B5EF4-FFF2-40B4-BE49-F238E27FC236}">
                <a16:creationId xmlns:a16="http://schemas.microsoft.com/office/drawing/2014/main" id="{42A6E681-B35D-4622-BAFC-5E799DCDE0A2}"/>
              </a:ext>
            </a:extLst>
          </p:cNvPr>
          <p:cNvSpPr txBox="1"/>
          <p:nvPr/>
        </p:nvSpPr>
        <p:spPr>
          <a:xfrm>
            <a:off x="535405" y="1412997"/>
            <a:ext cx="7465595" cy="1477328"/>
          </a:xfrm>
          <a:prstGeom prst="rect">
            <a:avLst/>
          </a:prstGeom>
          <a:noFill/>
        </p:spPr>
        <p:txBody>
          <a:bodyPr wrap="square" rtlCol="0">
            <a:spAutoFit/>
          </a:bodyPr>
          <a:lstStyle/>
          <a:p>
            <a:r>
              <a:rPr lang="en-US"/>
              <a:t>Flint LE, Flint AL, Thorne JH, Boynton R (2013). Fine-scale hydrologic modeling for regional landscape applications: the California Basin Characterization Model development and performance. Ecological Processes, 2:25. </a:t>
            </a:r>
          </a:p>
          <a:p>
            <a:r>
              <a:rPr lang="en-US" i="1"/>
              <a:t> </a:t>
            </a:r>
            <a:endParaRPr lang="en-US"/>
          </a:p>
          <a:p>
            <a:endParaRPr lang="en-US"/>
          </a:p>
        </p:txBody>
      </p:sp>
      <p:pic>
        <p:nvPicPr>
          <p:cNvPr id="6" name="Picture 5">
            <a:extLst>
              <a:ext uri="{FF2B5EF4-FFF2-40B4-BE49-F238E27FC236}">
                <a16:creationId xmlns:a16="http://schemas.microsoft.com/office/drawing/2014/main" id="{7EC445F6-349C-42D0-A0E8-869AF7203BEC}"/>
              </a:ext>
            </a:extLst>
          </p:cNvPr>
          <p:cNvPicPr>
            <a:picLocks noChangeAspect="1"/>
          </p:cNvPicPr>
          <p:nvPr/>
        </p:nvPicPr>
        <p:blipFill>
          <a:blip r:embed="rId2"/>
          <a:stretch>
            <a:fillRect/>
          </a:stretch>
        </p:blipFill>
        <p:spPr>
          <a:xfrm>
            <a:off x="8229600" y="66086"/>
            <a:ext cx="3933825" cy="6707967"/>
          </a:xfrm>
          <a:prstGeom prst="rect">
            <a:avLst/>
          </a:prstGeom>
        </p:spPr>
      </p:pic>
    </p:spTree>
    <p:extLst>
      <p:ext uri="{BB962C8B-B14F-4D97-AF65-F5344CB8AC3E}">
        <p14:creationId xmlns:p14="http://schemas.microsoft.com/office/powerpoint/2010/main" val="154782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EC5D-6B45-4C92-AFD4-AAF31EF777ED}"/>
              </a:ext>
            </a:extLst>
          </p:cNvPr>
          <p:cNvSpPr>
            <a:spLocks noGrp="1"/>
          </p:cNvSpPr>
          <p:nvPr>
            <p:ph type="title"/>
          </p:nvPr>
        </p:nvSpPr>
        <p:spPr/>
        <p:txBody>
          <a:bodyPr/>
          <a:lstStyle/>
          <a:p>
            <a:r>
              <a:rPr lang="en-US"/>
              <a:t>Statistics as in the </a:t>
            </a:r>
            <a:r>
              <a:rPr lang="en-US" i="1"/>
              <a:t>Moriasi et al.</a:t>
            </a:r>
            <a:r>
              <a:rPr lang="en-US"/>
              <a:t> papers</a:t>
            </a:r>
          </a:p>
        </p:txBody>
      </p:sp>
      <p:sp>
        <p:nvSpPr>
          <p:cNvPr id="3" name="Content Placeholder 2">
            <a:extLst>
              <a:ext uri="{FF2B5EF4-FFF2-40B4-BE49-F238E27FC236}">
                <a16:creationId xmlns:a16="http://schemas.microsoft.com/office/drawing/2014/main" id="{C52ABA19-BA5D-4B08-ACE5-5706F89625F3}"/>
              </a:ext>
            </a:extLst>
          </p:cNvPr>
          <p:cNvSpPr>
            <a:spLocks noGrp="1"/>
          </p:cNvSpPr>
          <p:nvPr>
            <p:ph idx="1"/>
          </p:nvPr>
        </p:nvSpPr>
        <p:spPr/>
        <p:txBody>
          <a:bodyPr>
            <a:normAutofit fontScale="92500" lnSpcReduction="20000"/>
          </a:bodyPr>
          <a:lstStyle/>
          <a:p>
            <a:r>
              <a:rPr lang="en-US"/>
              <a:t>Moriasi DN, Arnold JG, Van Liew MW, Bingner RL, Harmel RD, and Veith TL (2007). Model Evaluation Guidelines for Systematic Quantification of Accuracy in Watershed Simulations. Transactions of the ASABE, 50(3): 885-900.</a:t>
            </a:r>
          </a:p>
          <a:p>
            <a:pPr marL="0" indent="0">
              <a:buNone/>
            </a:pPr>
            <a:endParaRPr lang="en-US"/>
          </a:p>
          <a:p>
            <a:r>
              <a:rPr lang="en-US"/>
              <a:t>Moriasi DN and 11 co-authors (2015a).  Hydrologic and Water Quality Models: Key Calibration and Validation Topics.  Transactions of the ASABE, 58(6): 1609-1618.</a:t>
            </a:r>
          </a:p>
          <a:p>
            <a:pPr marL="0" indent="0">
              <a:buNone/>
            </a:pPr>
            <a:endParaRPr lang="en-US"/>
          </a:p>
          <a:p>
            <a:r>
              <a:rPr lang="en-US"/>
              <a:t>Moriasi DN, Gitau MW, Pai N, Daggupati P (2015b).  Hydrologic and Water Quality Models: Performance Measures and Evaluation Criteria.  Transactions of the ASABE, 58(6): 1763-1785.</a:t>
            </a:r>
          </a:p>
          <a:p>
            <a:pPr marL="0" indent="0">
              <a:buNone/>
            </a:pPr>
            <a:endParaRPr lang="en-US"/>
          </a:p>
          <a:p>
            <a:endParaRPr lang="en-US"/>
          </a:p>
        </p:txBody>
      </p:sp>
    </p:spTree>
    <p:extLst>
      <p:ext uri="{BB962C8B-B14F-4D97-AF65-F5344CB8AC3E}">
        <p14:creationId xmlns:p14="http://schemas.microsoft.com/office/powerpoint/2010/main" val="2665785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15434</TotalTime>
  <Words>1871</Words>
  <Application>Microsoft Office PowerPoint</Application>
  <PresentationFormat>Widescreen</PresentationFormat>
  <Paragraphs>451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WW2100 Model Skill Assessment</vt:lpstr>
      <vt:lpstr>The WW2100 Project and Model</vt:lpstr>
      <vt:lpstr>WW2100 is a Whole Watershed Model</vt:lpstr>
      <vt:lpstr>PowerPoint Presentation</vt:lpstr>
      <vt:lpstr>WW2100 simulates many things…</vt:lpstr>
      <vt:lpstr>the 9,000 reaches   and    the 67 gages</vt:lpstr>
      <vt:lpstr>Hindcast</vt:lpstr>
      <vt:lpstr>Skill assessment method as in  Flint et al.</vt:lpstr>
      <vt:lpstr>Statistics as in the Moriasi et al. papers</vt:lpstr>
      <vt:lpstr>Skill statistics</vt:lpstr>
      <vt:lpstr>the statistical performance measures</vt:lpstr>
      <vt:lpstr>Moriasi et al. descriptive terms</vt:lpstr>
      <vt:lpstr>Example of good skill: Willamette River at Portland</vt:lpstr>
      <vt:lpstr>Example of poor skill: Johnson Creek at Milwaukie</vt:lpstr>
      <vt:lpstr>How did we do?    …on all 67 gages</vt:lpstr>
      <vt:lpstr>But wait…          there are  10 outliers</vt:lpstr>
      <vt:lpstr>Examples of outliers</vt:lpstr>
      <vt:lpstr>How did we do?         …on the remaining 57 gages                                     after the outliers are removed</vt:lpstr>
      <vt:lpstr>No, but wait…</vt:lpstr>
      <vt:lpstr>How do we compare to Flint et al.?</vt:lpstr>
      <vt:lpstr>End</vt:lpstr>
      <vt:lpstr>WW2100 followons</vt:lpstr>
      <vt:lpstr>We’re improving over time</vt:lpstr>
      <vt:lpstr>Analyzing the outliers</vt:lpstr>
      <vt:lpstr>Problem</vt:lpstr>
      <vt:lpstr>No, but wait…</vt:lpstr>
      <vt:lpstr>Monthly v. Daily</vt:lpstr>
      <vt:lpstr>We’re improving over 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WW2100 Model Skill Assessment</dc:title>
  <dc:creator>David Conklin</dc:creator>
  <cp:lastModifiedBy>David Conklin</cp:lastModifiedBy>
  <cp:revision>95</cp:revision>
  <cp:lastPrinted>2018-03-25T23:10:25Z</cp:lastPrinted>
  <dcterms:created xsi:type="dcterms:W3CDTF">2018-03-10T17:21:18Z</dcterms:created>
  <dcterms:modified xsi:type="dcterms:W3CDTF">2018-03-27T18:06:16Z</dcterms:modified>
</cp:coreProperties>
</file>